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s/slide68.xml" ContentType="application/vnd.openxmlformats-officedocument.presentationml.slide+xml"/>
  <Override PartName="/ppt/notesSlides/notesSlide31.xml" ContentType="application/vnd.openxmlformats-officedocument.presentationml.notesSlide+xml"/>
  <Override PartName="/ppt/notesSlides/notesSlide74.xml" ContentType="application/vnd.openxmlformats-officedocument.presentationml.notesSlide+xml"/>
  <Override PartName="/ppt/slides/slide28.xml" ContentType="application/vnd.openxmlformats-officedocument.presentationml.slide+xml"/>
  <Override PartName="/ppt/slides/slide66.xml" ContentType="application/vnd.openxmlformats-officedocument.presentationml.slide+xml"/>
  <Override PartName="/ppt/notesSlides/notesSlide88.xml" ContentType="application/vnd.openxmlformats-officedocument.presentationml.notesSlide+xml"/>
  <Override PartName="/docProps/app.xml" ContentType="application/vnd.openxmlformats-officedocument.extended-properties+xml"/>
  <Override PartName="/ppt/notesSlides/notesSlide9.xml" ContentType="application/vnd.openxmlformats-officedocument.presentationml.notesSlide+xml"/>
  <Override PartName="/ppt/notesSlides/notesSlide73.xml" ContentType="application/vnd.openxmlformats-officedocument.presentationml.notesSlide+xml"/>
  <Override PartName="/ppt/notesSlides/notesSlide32.xml" ContentType="application/vnd.openxmlformats-officedocument.presentationml.notesSlide+xml"/>
  <Override PartName="/ppt/slides/slide11.xml" ContentType="application/vnd.openxmlformats-officedocument.presentationml.slide+xml"/>
  <Override PartName="/ppt/slides/slide47.xml" ContentType="application/vnd.openxmlformats-officedocument.presentationml.slide+xml"/>
  <Override PartName="/ppt/notesSlides/notesSlide52.xml" ContentType="application/vnd.openxmlformats-officedocument.presentationml.notesSlide+xml"/>
  <Override PartName="/ppt/slideLayouts/slideLayout3.xml" ContentType="application/vnd.openxmlformats-officedocument.presentationml.slideLayout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5.xml" ContentType="application/vnd.openxmlformats-officedocument.presentationml.notesSlide+xml"/>
  <Override PartName="/ppt/notesSlides/notesSlide71.xml" ContentType="application/vnd.openxmlformats-officedocument.presentationml.notesSlide+xml"/>
  <Override PartName="/ppt/slides/slide94.xml" ContentType="application/vnd.openxmlformats-officedocument.presentationml.slide+xml"/>
  <Override PartName="/ppt/slides/slide92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23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35.xml" ContentType="application/vnd.openxmlformats-officedocument.presentationml.notesSlide+xml"/>
  <Override PartName="/ppt/slides/slide20.xml" ContentType="application/vnd.openxmlformats-officedocument.presentationml.slide+xml"/>
  <Override PartName="/ppt/slides/slide17.xml" ContentType="application/vnd.openxmlformats-officedocument.presentationml.slide+xml"/>
  <Override PartName="/ppt/notesSlides/notesSlide51.xml" ContentType="application/vnd.openxmlformats-officedocument.presentationml.notesSlide+xml"/>
  <Override PartName="/ppt/notesSlides/notesSlide13.xml" ContentType="application/vnd.openxmlformats-officedocument.presentationml.notesSlide+xml"/>
  <Override PartName="/ppt/slides/slide78.xml" ContentType="application/vnd.openxmlformats-officedocument.presentationml.slide+xml"/>
  <Override PartName="/ppt/notesSlides/notesSlide1.xml" ContentType="application/vnd.openxmlformats-officedocument.presentationml.notesSlide+xml"/>
  <Override PartName="/ppt/slides/slide61.xml" ContentType="application/vnd.openxmlformats-officedocument.presentationml.slide+xml"/>
  <Override PartName="/ppt/slides/slide43.xml" ContentType="application/vnd.openxmlformats-officedocument.presentationml.slide+xml"/>
  <Override PartName="/ppt/slides/slide37.xml" ContentType="application/vnd.openxmlformats-officedocument.presentationml.slide+xml"/>
  <Override PartName="/ppt/notesSlides/notesSlide45.xml" ContentType="application/vnd.openxmlformats-officedocument.presentationml.notesSlide+xml"/>
  <Override PartName="/ppt/slides/slide10.xml" ContentType="application/vnd.openxmlformats-officedocument.presentationml.slide+xml"/>
  <Override PartName="/ppt/notesSlides/notesSlide48.xml" ContentType="application/vnd.openxmlformats-officedocument.presentationml.notesSlide+xml"/>
  <Override PartName="/ppt/slides/slide33.xml" ContentType="application/vnd.openxmlformats-officedocument.presentationml.slide+xml"/>
  <Override PartName="/ppt/notesSlides/notesSlide90.xml" ContentType="application/vnd.openxmlformats-officedocument.presentationml.notesSlide+xml"/>
  <Default Extension="png" ContentType="image/png"/>
  <Override PartName="/ppt/notesSlides/notesSlide84.xml" ContentType="application/vnd.openxmlformats-officedocument.presentationml.notesSlide+xml"/>
  <Override PartName="/ppt/slides/slide83.xml" ContentType="application/vnd.openxmlformats-officedocument.presentationml.slide+xml"/>
  <Override PartName="/docProps/core.xml" ContentType="application/vnd.openxmlformats-package.core-properties+xml"/>
  <Override PartName="/ppt/slides/slide56.xml" ContentType="application/vnd.openxmlformats-officedocument.presentationml.slide+xml"/>
  <Override PartName="/ppt/slides/slide31.xml" ContentType="application/vnd.openxmlformats-officedocument.presentationml.slide+xml"/>
  <Default Extension="bin" ContentType="application/vnd.openxmlformats-officedocument.presentationml.printerSettings"/>
  <Override PartName="/ppt/slides/slide53.xml" ContentType="application/vnd.openxmlformats-officedocument.presentationml.slide+xml"/>
  <Override PartName="/ppt/slides/slide76.xml" ContentType="application/vnd.openxmlformats-officedocument.presentationml.slide+xml"/>
  <Override PartName="/ppt/notesSlides/notesSlide24.xml" ContentType="application/vnd.openxmlformats-officedocument.presentationml.notesSlide+xml"/>
  <Override PartName="/ppt/notesSlides/notesSlide47.xml" ContentType="application/vnd.openxmlformats-officedocument.presentationml.notesSlide+xml"/>
  <Override PartName="/ppt/slides/slide55.xml" ContentType="application/vnd.openxmlformats-officedocument.presentationml.slide+xml"/>
  <Override PartName="/ppt/slides/slide19.xml" ContentType="application/vnd.openxmlformats-officedocument.presentationml.slide+xml"/>
  <Override PartName="/ppt/slides/slide41.xml" ContentType="application/vnd.openxmlformats-officedocument.presentationml.slide+xml"/>
  <Override PartName="/ppt/notesSlides/notesSlide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14.xml" ContentType="application/vnd.openxmlformats-officedocument.presentationml.notesSlide+xml"/>
  <Override PartName="/ppt/theme/theme2.xml" ContentType="application/vnd.openxmlformats-officedocument.theme+xml"/>
  <Override PartName="/ppt/notesSlides/notesSlide75.xml" ContentType="application/vnd.openxmlformats-officedocument.presentationml.notesSlide+xml"/>
  <Override PartName="/ppt/slides/slide2.xml" ContentType="application/vnd.openxmlformats-officedocument.presentationml.slide+xml"/>
  <Override PartName="/ppt/slides/slide80.xml" ContentType="application/vnd.openxmlformats-officedocument.presentationml.slide+xml"/>
  <Override PartName="/ppt/notesSlides/notesSlide25.xml" ContentType="application/vnd.openxmlformats-officedocument.presentationml.notesSlide+xml"/>
  <Override PartName="/ppt/notesSlides/notesSlide6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5.xml" ContentType="application/vnd.openxmlformats-officedocument.presentationml.notesSlide+xml"/>
  <Override PartName="/ppt/slides/slide45.xml" ContentType="application/vnd.openxmlformats-officedocument.presentationml.slide+xml"/>
  <Override PartName="/ppt/notesSlides/notesSlide38.xml" ContentType="application/vnd.openxmlformats-officedocument.presentationml.notesSlide+xml"/>
  <Override PartName="/ppt/notesSlides/notesSlide21.xml" ContentType="application/vnd.openxmlformats-officedocument.presentationml.notesSlide+xml"/>
  <Override PartName="/ppt/slideLayouts/slideLayout10.xml" ContentType="application/vnd.openxmlformats-officedocument.presentationml.slideLayout+xml"/>
  <Override PartName="/ppt/slides/slide54.xml" ContentType="application/vnd.openxmlformats-officedocument.presentationml.slide+xml"/>
  <Override PartName="/ppt/notesSlides/notesSlide3.xml" ContentType="application/vnd.openxmlformats-officedocument.presentationml.notesSlide+xml"/>
  <Override PartName="/ppt/notesSlides/notesSlide36.xml" ContentType="application/vnd.openxmlformats-officedocument.presentationml.notesSlide+xml"/>
  <Override PartName="/ppt/slides/slide58.xml" ContentType="application/vnd.openxmlformats-officedocument.presentationml.slide+xml"/>
  <Default Extension="xml" ContentType="application/xml"/>
  <Override PartName="/ppt/slides/slide91.xml" ContentType="application/vnd.openxmlformats-officedocument.presentationml.slide+xml"/>
  <Override PartName="/ppt/slides/slide26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86.xml" ContentType="application/vnd.openxmlformats-officedocument.presentationml.slide+xml"/>
  <Override PartName="/ppt/notesSlides/notesSlide63.xml" ContentType="application/vnd.openxmlformats-officedocument.presentationml.notesSlide+xml"/>
  <Override PartName="/ppt/slides/slide81.xml" ContentType="application/vnd.openxmlformats-officedocument.presentationml.slide+xml"/>
  <Override PartName="/ppt/slides/slide25.xml" ContentType="application/vnd.openxmlformats-officedocument.presentationml.slide+xml"/>
  <Override PartName="/ppt/notesSlides/notesSlide19.xml" ContentType="application/vnd.openxmlformats-officedocument.presentationml.notesSlide+xml"/>
  <Override PartName="/ppt/notesSlides/notesSlide93.xml" ContentType="application/vnd.openxmlformats-officedocument.presentationml.notesSlide+xml"/>
  <Override PartName="/ppt/slides/slide93.xml" ContentType="application/vnd.openxmlformats-officedocument.presentationml.slide+xml"/>
  <Override PartName="/ppt/slides/slide14.xml" ContentType="application/vnd.openxmlformats-officedocument.presentationml.slide+xml"/>
  <Override PartName="/ppt/slides/slide40.xml" ContentType="application/vnd.openxmlformats-officedocument.presentationml.slide+xml"/>
  <Override PartName="/ppt/notesSlides/notesSlide50.xml" ContentType="application/vnd.openxmlformats-officedocument.presentationml.notesSlide+xml"/>
  <Override PartName="/ppt/notesSlides/notesSlide91.xml" ContentType="application/vnd.openxmlformats-officedocument.presentationml.notesSlide+xml"/>
  <Override PartName="/ppt/notesSlides/notesSlide26.xml" ContentType="application/vnd.openxmlformats-officedocument.presentationml.notesSlide+xml"/>
  <Override PartName="/ppt/slides/slide44.xml" ContentType="application/vnd.openxmlformats-officedocument.presentationml.slide+xml"/>
  <Override PartName="/ppt/notesSlides/notesSlide37.xml" ContentType="application/vnd.openxmlformats-officedocument.presentationml.notesSlide+xml"/>
  <Override PartName="/ppt/notesSlides/notesSlide60.xml" ContentType="application/vnd.openxmlformats-officedocument.presentationml.notesSlide+xml"/>
  <Override PartName="/ppt/slides/slide49.xml" ContentType="application/vnd.openxmlformats-officedocument.presentationml.slide+xml"/>
  <Override PartName="/ppt/slides/slide70.xml" ContentType="application/vnd.openxmlformats-officedocument.presentationml.slide+xml"/>
  <Override PartName="/ppt/slides/slide48.xml" ContentType="application/vnd.openxmlformats-officedocument.presentationml.slide+xml"/>
  <Override PartName="/ppt/notesSlides/notesSlide7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77.xml" ContentType="application/vnd.openxmlformats-officedocument.presentationml.slide+xml"/>
  <Override PartName="/ppt/slides/slide79.xml" ContentType="application/vnd.openxmlformats-officedocument.presentationml.slide+xml"/>
  <Override PartName="/ppt/slides/slide95.xml" ContentType="application/vnd.openxmlformats-officedocument.presentationml.slide+xml"/>
  <Default Extension="jpeg" ContentType="image/jpeg"/>
  <Override PartName="/ppt/notesSlides/notesSlide95.xml" ContentType="application/vnd.openxmlformats-officedocument.presentationml.notesSlide+xml"/>
  <Override PartName="/ppt/notesSlides/notesSlide83.xml" ContentType="application/vnd.openxmlformats-officedocument.presentationml.notesSlide+xml"/>
  <Override PartName="/ppt/slides/slide3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80.xml" ContentType="application/vnd.openxmlformats-officedocument.presentationml.notes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notesSlides/notesSlide64.xml" ContentType="application/vnd.openxmlformats-officedocument.presentationml.notesSlide+xml"/>
  <Override PartName="/ppt/slides/slide15.xml" ContentType="application/vnd.openxmlformats-officedocument.presentationml.slide+xml"/>
  <Override PartName="/ppt/notesSlides/notesSlide49.xml" ContentType="application/vnd.openxmlformats-officedocument.presentationml.notesSlide+xml"/>
  <Default Extension="rels" ContentType="application/vnd.openxmlformats-package.relationships+xml"/>
  <Override PartName="/ppt/slides/slide9.xml" ContentType="application/vnd.openxmlformats-officedocument.presentationml.slide+xml"/>
  <Override PartName="/ppt/slides/slide39.xml" ContentType="application/vnd.openxmlformats-officedocument.presentationml.slide+xml"/>
  <Override PartName="/ppt/slides/slide73.xml" ContentType="application/vnd.openxmlformats-officedocument.presentationml.slide+xml"/>
  <Override PartName="/ppt/slides/slide32.xml" ContentType="application/vnd.openxmlformats-officedocument.presentationml.slide+xml"/>
  <Override PartName="/ppt/slides/slide16.xml" ContentType="application/vnd.openxmlformats-officedocument.presentationml.slide+xml"/>
  <Override PartName="/ppt/slides/slide38.xml" ContentType="application/vnd.openxmlformats-officedocument.presentationml.slide+xml"/>
  <Override PartName="/ppt/slides/slide29.xml" ContentType="application/vnd.openxmlformats-officedocument.presentationml.slide+xml"/>
  <Override PartName="/ppt/notesSlides/notesSlide22.xml" ContentType="application/vnd.openxmlformats-officedocument.presentationml.notesSlide+xml"/>
  <Override PartName="/ppt/slides/slide22.xml" ContentType="application/vnd.openxmlformats-officedocument.presentationml.slide+xml"/>
  <Override PartName="/ppt/slides/slide85.xml" ContentType="application/vnd.openxmlformats-officedocument.presentationml.slide+xml"/>
  <Override PartName="/ppt/notesSlides/notesSlide11.xml" ContentType="application/vnd.openxmlformats-officedocument.presentationml.notesSlide+xml"/>
  <Override PartName="/ppt/notesSlides/notesSlide92.xml" ContentType="application/vnd.openxmlformats-officedocument.presentationml.notesSlide+xml"/>
  <Override PartName="/ppt/slides/slide30.xml" ContentType="application/vnd.openxmlformats-officedocument.presentationml.slide+xml"/>
  <Override PartName="/ppt/slides/slide36.xml" ContentType="application/vnd.openxmlformats-officedocument.presentationml.slide+xml"/>
  <Override PartName="/ppt/slides/slide18.xml" ContentType="application/vnd.openxmlformats-officedocument.presentationml.slide+xml"/>
  <Override PartName="/ppt/theme/theme3.xml" ContentType="application/vnd.openxmlformats-officedocument.theme+xml"/>
  <Override PartName="/ppt/notesSlides/notesSlide61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56.xml" ContentType="application/vnd.openxmlformats-officedocument.presentationml.notesSlide+xml"/>
  <Override PartName="/ppt/slides/slide90.xml" ContentType="application/vnd.openxmlformats-officedocument.presentationml.slide+xml"/>
  <Override PartName="/ppt/slides/slide21.xml" ContentType="application/vnd.openxmlformats-officedocument.presentationml.slide+xml"/>
  <Override PartName="/ppt/slides/slide23.xml" ContentType="application/vnd.openxmlformats-officedocument.presentationml.slide+xml"/>
  <Override PartName="/ppt/slideLayouts/slideLayout9.xml" ContentType="application/vnd.openxmlformats-officedocument.presentationml.slideLayout+xml"/>
  <Override PartName="/ppt/slides/slide52.xml" ContentType="application/vnd.openxmlformats-officedocument.presentationml.slide+xml"/>
  <Override PartName="/ppt/slides/slide51.xml" ContentType="application/vnd.openxmlformats-officedocument.presentationml.slide+xml"/>
  <Override PartName="/ppt/slides/slide62.xml" ContentType="application/vnd.openxmlformats-officedocument.presentationml.slide+xml"/>
  <Override PartName="/ppt/slides/slide7.xml" ContentType="application/vnd.openxmlformats-officedocument.presentationml.slide+xml"/>
  <Override PartName="/ppt/slides/slide65.xml" ContentType="application/vnd.openxmlformats-officedocument.presentationml.slide+xml"/>
  <Override PartName="/ppt/notesMasters/notesMaster1.xml" ContentType="application/vnd.openxmlformats-officedocument.presentationml.notesMaster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66.xml" ContentType="application/vnd.openxmlformats-officedocument.presentationml.notesSlide+xml"/>
  <Override PartName="/ppt/slides/slide13.xml" ContentType="application/vnd.openxmlformats-officedocument.presentationml.slide+xml"/>
  <Override PartName="/ppt/notesSlides/notesSlide17.xml" ContentType="application/vnd.openxmlformats-officedocument.presentationml.notesSlide+xml"/>
  <Override PartName="/ppt/notesSlides/notesSlide86.xml" ContentType="application/vnd.openxmlformats-officedocument.presentationml.notesSlide+xml"/>
  <Override PartName="/ppt/slides/slide87.xml" ContentType="application/vnd.openxmlformats-officedocument.presentationml.slide+xml"/>
  <Override PartName="/ppt/notesSlides/notesSlide6.xml" ContentType="application/vnd.openxmlformats-officedocument.presentationml.notesSlide+xml"/>
  <Override PartName="/ppt/notesSlides/notesSlide87.xml" ContentType="application/vnd.openxmlformats-officedocument.presentationml.notesSlide+xml"/>
  <Override PartName="/ppt/notesSlides/notesSlide57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s/slide89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43.xml" ContentType="application/vnd.openxmlformats-officedocument.presentationml.notesSlide+xml"/>
  <Override PartName="/ppt/presProps.xml" ContentType="application/vnd.openxmlformats-officedocument.presentationml.presProps+xml"/>
  <Override PartName="/ppt/notesSlides/notesSlide18.xml" ContentType="application/vnd.openxmlformats-officedocument.presentationml.notesSlide+xml"/>
  <Override PartName="/ppt/notesSlides/notesSlide79.xml" ContentType="application/vnd.openxmlformats-officedocument.presentationml.notesSlide+xml"/>
  <Override PartName="/ppt/slides/slide27.xml" ContentType="application/vnd.openxmlformats-officedocument.presentationml.slide+xml"/>
  <Override PartName="/ppt/notesSlides/notesSlide94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62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77.xml" ContentType="application/vnd.openxmlformats-officedocument.presentationml.notesSlide+xml"/>
  <Override PartName="/ppt/slides/slide67.xml" ContentType="application/vnd.openxmlformats-officedocument.presentationml.slide+xml"/>
  <Override PartName="/ppt/slides/slide12.xml" ContentType="application/vnd.openxmlformats-officedocument.presentationml.slide+xml"/>
  <Override PartName="/ppt/slides/slide46.xml" ContentType="application/vnd.openxmlformats-officedocument.presentationml.slide+xml"/>
  <Override PartName="/ppt/notesSlides/notesSlide58.xml" ContentType="application/vnd.openxmlformats-officedocument.presentationml.notesSlide+xml"/>
  <Override PartName="/ppt/notesSlides/notesSlide76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7.xml" ContentType="application/vnd.openxmlformats-officedocument.presentationml.notesSlide+xml"/>
  <Override PartName="/ppt/slides/slide84.xml" ContentType="application/vnd.openxmlformats-officedocument.presentationml.slide+xml"/>
  <Override PartName="/ppt/slides/slide69.xml" ContentType="application/vnd.openxmlformats-officedocument.presentationml.slide+xml"/>
  <Override PartName="/ppt/slides/slide35.xml" ContentType="application/vnd.openxmlformats-officedocument.presentationml.slide+xml"/>
  <Override PartName="/ppt/slides/slide42.xml" ContentType="application/vnd.openxmlformats-officedocument.presentationml.slide+xml"/>
  <Override PartName="/ppt/notesSlides/notesSlide34.xml" ContentType="application/vnd.openxmlformats-officedocument.presentationml.notesSlide+xml"/>
  <Override PartName="/ppt/slideLayouts/slideLayout5.xml" ContentType="application/vnd.openxmlformats-officedocument.presentationml.slideLayout+xml"/>
  <Override PartName="/ppt/slides/slide50.xml" ContentType="application/vnd.openxmlformats-officedocument.presentationml.slide+xml"/>
  <Override PartName="/ppt/slides/slide57.xml" ContentType="application/vnd.openxmlformats-officedocument.presentationml.slide+xml"/>
  <Override PartName="/ppt/notesSlides/notesSlide29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63.xml" ContentType="application/vnd.openxmlformats-officedocument.presentationml.slide+xml"/>
  <Override PartName="/ppt/slides/slide82.xml" ContentType="application/vnd.openxmlformats-officedocument.presentationml.slide+xml"/>
  <Override PartName="/ppt/slides/slide34.xml" ContentType="application/vnd.openxmlformats-officedocument.presentationml.slide+xml"/>
  <Override PartName="/ppt/notesSlides/notesSlide44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5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s/slide88.xml" ContentType="application/vnd.openxmlformats-officedocument.presentationml.slide+xml"/>
  <Override PartName="/ppt/theme/theme1.xml" ContentType="application/vnd.openxmlformats-officedocument.theme+xml"/>
  <Override PartName="/ppt/notesSlides/notesSlide59.xml" ContentType="application/vnd.openxmlformats-officedocument.presentationml.notesSlide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59.xml" ContentType="application/vnd.openxmlformats-officedocument.presentationml.slide+xml"/>
  <Override PartName="/ppt/slides/slide64.xml" ContentType="application/vnd.openxmlformats-officedocument.presentationml.slide+xml"/>
  <Override PartName="/ppt/notesSlides/notesSlide33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89.xml" ContentType="application/vnd.openxmlformats-officedocument.presentationml.notesSlide+xml"/>
  <Override PartName="/ppt/slides/slide4.xml" ContentType="application/vnd.openxmlformats-officedocument.presentationml.slide+xml"/>
  <Override PartName="/ppt/notesSlides/notesSlide67.xml" ContentType="application/vnd.openxmlformats-officedocument.presentationml.notesSlide+xml"/>
  <Override PartName="/ppt/notesSlides/notesSlide72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81.xml" ContentType="application/vnd.openxmlformats-officedocument.presentationml.notesSlide+xml"/>
  <Override PartName="/ppt/slides/slide72.xml" ContentType="application/vnd.openxmlformats-officedocument.presentationml.slide+xml"/>
  <Override PartName="/ppt/notesSlides/notesSlide70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82.xml" ContentType="application/vnd.openxmlformats-officedocument.presentationml.notesSlide+xml"/>
  <Override PartName="/ppt/notesSlides/notesSlide85.xml" ContentType="application/vnd.openxmlformats-officedocument.presentationml.notesSlide+xml"/>
  <Override PartName="/ppt/notesSlides/notesSlide68.xml" ContentType="application/vnd.openxmlformats-officedocument.presentationml.notesSlide+xml"/>
  <Override PartName="/ppt/slides/slide60.xml" ContentType="application/vnd.openxmlformats-officedocument.presentationml.slide+xml"/>
  <Override PartName="/ppt/slides/slide24.xml" ContentType="application/vnd.openxmlformats-officedocument.presentationml.slide+xml"/>
  <Override PartName="/ppt/notesSlides/notesSlide30.xml" ContentType="application/vnd.openxmlformats-officedocument.presentationml.notesSlide+xml"/>
  <Override PartName="/ppt/slides/slide71.xml" ContentType="application/vnd.openxmlformats-officedocument.presentationml.slide+xml"/>
  <Override PartName="/ppt/slides/slide6.xml" ContentType="application/vnd.openxmlformats-officedocument.presentationml.slide+xml"/>
  <Override PartName="/ppt/notesSlides/notesSlide2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9" r:id="rId1"/>
  </p:sldMasterIdLst>
  <p:notesMasterIdLst>
    <p:notesMasterId r:id="rId97"/>
  </p:notesMasterIdLst>
  <p:handoutMasterIdLst>
    <p:handoutMasterId r:id="rId98"/>
  </p:handoutMasterIdLst>
  <p:sldIdLst>
    <p:sldId id="256" r:id="rId2"/>
    <p:sldId id="257" r:id="rId3"/>
    <p:sldId id="480" r:id="rId4"/>
    <p:sldId id="396" r:id="rId5"/>
    <p:sldId id="371" r:id="rId6"/>
    <p:sldId id="395" r:id="rId7"/>
    <p:sldId id="397" r:id="rId8"/>
    <p:sldId id="323" r:id="rId9"/>
    <p:sldId id="372" r:id="rId10"/>
    <p:sldId id="388" r:id="rId11"/>
    <p:sldId id="373" r:id="rId12"/>
    <p:sldId id="399" r:id="rId13"/>
    <p:sldId id="389" r:id="rId14"/>
    <p:sldId id="398" r:id="rId15"/>
    <p:sldId id="404" r:id="rId16"/>
    <p:sldId id="402" r:id="rId17"/>
    <p:sldId id="401" r:id="rId18"/>
    <p:sldId id="403" r:id="rId19"/>
    <p:sldId id="400" r:id="rId20"/>
    <p:sldId id="405" r:id="rId21"/>
    <p:sldId id="406" r:id="rId22"/>
    <p:sldId id="478" r:id="rId23"/>
    <p:sldId id="408" r:id="rId24"/>
    <p:sldId id="374" r:id="rId25"/>
    <p:sldId id="409" r:id="rId26"/>
    <p:sldId id="410" r:id="rId27"/>
    <p:sldId id="411" r:id="rId28"/>
    <p:sldId id="412" r:id="rId29"/>
    <p:sldId id="414" r:id="rId30"/>
    <p:sldId id="413" r:id="rId31"/>
    <p:sldId id="415" r:id="rId32"/>
    <p:sldId id="416" r:id="rId33"/>
    <p:sldId id="417" r:id="rId34"/>
    <p:sldId id="420" r:id="rId35"/>
    <p:sldId id="418" r:id="rId36"/>
    <p:sldId id="422" r:id="rId37"/>
    <p:sldId id="375" r:id="rId38"/>
    <p:sldId id="423" r:id="rId39"/>
    <p:sldId id="421" r:id="rId40"/>
    <p:sldId id="424" r:id="rId41"/>
    <p:sldId id="427" r:id="rId42"/>
    <p:sldId id="426" r:id="rId43"/>
    <p:sldId id="434" r:id="rId44"/>
    <p:sldId id="428" r:id="rId45"/>
    <p:sldId id="429" r:id="rId46"/>
    <p:sldId id="425" r:id="rId47"/>
    <p:sldId id="430" r:id="rId48"/>
    <p:sldId id="431" r:id="rId49"/>
    <p:sldId id="439" r:id="rId50"/>
    <p:sldId id="407" r:id="rId51"/>
    <p:sldId id="435" r:id="rId52"/>
    <p:sldId id="436" r:id="rId53"/>
    <p:sldId id="442" r:id="rId54"/>
    <p:sldId id="443" r:id="rId55"/>
    <p:sldId id="437" r:id="rId56"/>
    <p:sldId id="438" r:id="rId57"/>
    <p:sldId id="444" r:id="rId58"/>
    <p:sldId id="445" r:id="rId59"/>
    <p:sldId id="446" r:id="rId60"/>
    <p:sldId id="447" r:id="rId61"/>
    <p:sldId id="448" r:id="rId62"/>
    <p:sldId id="450" r:id="rId63"/>
    <p:sldId id="451" r:id="rId64"/>
    <p:sldId id="452" r:id="rId65"/>
    <p:sldId id="453" r:id="rId66"/>
    <p:sldId id="455" r:id="rId67"/>
    <p:sldId id="456" r:id="rId68"/>
    <p:sldId id="440" r:id="rId69"/>
    <p:sldId id="432" r:id="rId70"/>
    <p:sldId id="454" r:id="rId71"/>
    <p:sldId id="379" r:id="rId72"/>
    <p:sldId id="433" r:id="rId73"/>
    <p:sldId id="380" r:id="rId74"/>
    <p:sldId id="381" r:id="rId75"/>
    <p:sldId id="441" r:id="rId76"/>
    <p:sldId id="457" r:id="rId77"/>
    <p:sldId id="459" r:id="rId78"/>
    <p:sldId id="460" r:id="rId79"/>
    <p:sldId id="461" r:id="rId80"/>
    <p:sldId id="462" r:id="rId81"/>
    <p:sldId id="463" r:id="rId82"/>
    <p:sldId id="465" r:id="rId83"/>
    <p:sldId id="466" r:id="rId84"/>
    <p:sldId id="467" r:id="rId85"/>
    <p:sldId id="468" r:id="rId86"/>
    <p:sldId id="469" r:id="rId87"/>
    <p:sldId id="470" r:id="rId88"/>
    <p:sldId id="472" r:id="rId89"/>
    <p:sldId id="473" r:id="rId90"/>
    <p:sldId id="474" r:id="rId91"/>
    <p:sldId id="475" r:id="rId92"/>
    <p:sldId id="476" r:id="rId93"/>
    <p:sldId id="477" r:id="rId94"/>
    <p:sldId id="370" r:id="rId95"/>
    <p:sldId id="394" r:id="rId96"/>
  </p:sldIdLst>
  <p:sldSz cx="9144000" cy="6858000" type="screen4x3"/>
  <p:notesSz cx="6797675" cy="987425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110" charset="0"/>
        <a:ea typeface="Arial" pitchFamily="-110" charset="0"/>
        <a:cs typeface="Arial" pitchFamily="-110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110" charset="0"/>
        <a:ea typeface="Arial" pitchFamily="-110" charset="0"/>
        <a:cs typeface="Arial" pitchFamily="-110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110" charset="0"/>
        <a:ea typeface="Arial" pitchFamily="-110" charset="0"/>
        <a:cs typeface="Arial" pitchFamily="-110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110" charset="0"/>
        <a:ea typeface="Arial" pitchFamily="-110" charset="0"/>
        <a:cs typeface="Arial" pitchFamily="-110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110" charset="0"/>
        <a:ea typeface="Arial" pitchFamily="-110" charset="0"/>
        <a:cs typeface="Arial" pitchFamily="-110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Verdana" pitchFamily="-110" charset="0"/>
        <a:ea typeface="Arial" pitchFamily="-110" charset="0"/>
        <a:cs typeface="Arial" pitchFamily="-110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Verdana" pitchFamily="-110" charset="0"/>
        <a:ea typeface="Arial" pitchFamily="-110" charset="0"/>
        <a:cs typeface="Arial" pitchFamily="-110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Verdana" pitchFamily="-110" charset="0"/>
        <a:ea typeface="Arial" pitchFamily="-110" charset="0"/>
        <a:cs typeface="Arial" pitchFamily="-110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Verdana" pitchFamily="-110" charset="0"/>
        <a:ea typeface="Arial" pitchFamily="-110" charset="0"/>
        <a:cs typeface="Arial" pitchFamily="-110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 scaleToFitPaper="1"/>
  <p:clrMru>
    <a:srgbClr val="00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2823" autoAdjust="0"/>
    <p:restoredTop sz="86389" autoAdjust="0"/>
  </p:normalViewPr>
  <p:slideViewPr>
    <p:cSldViewPr>
      <p:cViewPr>
        <p:scale>
          <a:sx n="85" d="100"/>
          <a:sy n="85" d="100"/>
        </p:scale>
        <p:origin x="-1136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64" Type="http://schemas.openxmlformats.org/officeDocument/2006/relationships/slide" Target="slides/slide63.xml"/><Relationship Id="rId60" Type="http://schemas.openxmlformats.org/officeDocument/2006/relationships/slide" Target="slides/slide59.xml"/><Relationship Id="rId70" Type="http://schemas.openxmlformats.org/officeDocument/2006/relationships/slide" Target="slides/slide69.xml"/><Relationship Id="rId94" Type="http://schemas.openxmlformats.org/officeDocument/2006/relationships/slide" Target="slides/slide93.xml"/><Relationship Id="rId7" Type="http://schemas.openxmlformats.org/officeDocument/2006/relationships/slide" Target="slides/slide6.xml"/><Relationship Id="rId74" Type="http://schemas.openxmlformats.org/officeDocument/2006/relationships/slide" Target="slides/slide73.xml"/><Relationship Id="rId102" Type="http://schemas.openxmlformats.org/officeDocument/2006/relationships/theme" Target="theme/theme1.xml"/><Relationship Id="rId25" Type="http://schemas.openxmlformats.org/officeDocument/2006/relationships/slide" Target="slides/slide24.xml"/><Relationship Id="rId96" Type="http://schemas.openxmlformats.org/officeDocument/2006/relationships/slide" Target="slides/slide95.xml"/><Relationship Id="rId10" Type="http://schemas.openxmlformats.org/officeDocument/2006/relationships/slide" Target="slides/slide9.xml"/><Relationship Id="rId50" Type="http://schemas.openxmlformats.org/officeDocument/2006/relationships/slide" Target="slides/slide49.xml"/><Relationship Id="rId17" Type="http://schemas.openxmlformats.org/officeDocument/2006/relationships/slide" Target="slides/slide16.xml"/><Relationship Id="rId71" Type="http://schemas.openxmlformats.org/officeDocument/2006/relationships/slide" Target="slides/slide70.xml"/><Relationship Id="rId4" Type="http://schemas.openxmlformats.org/officeDocument/2006/relationships/slide" Target="slides/slide3.xml"/><Relationship Id="rId28" Type="http://schemas.openxmlformats.org/officeDocument/2006/relationships/slide" Target="slides/slide27.xml"/><Relationship Id="rId89" Type="http://schemas.openxmlformats.org/officeDocument/2006/relationships/slide" Target="slides/slide88.xml"/><Relationship Id="rId88" Type="http://schemas.openxmlformats.org/officeDocument/2006/relationships/slide" Target="slides/slide87.xml"/><Relationship Id="rId82" Type="http://schemas.openxmlformats.org/officeDocument/2006/relationships/slide" Target="slides/slide81.xml"/><Relationship Id="rId69" Type="http://schemas.openxmlformats.org/officeDocument/2006/relationships/slide" Target="slides/slide68.xml"/><Relationship Id="rId38" Type="http://schemas.openxmlformats.org/officeDocument/2006/relationships/slide" Target="slides/slide37.xml"/><Relationship Id="rId20" Type="http://schemas.openxmlformats.org/officeDocument/2006/relationships/slide" Target="slides/slide19.xml"/><Relationship Id="rId2" Type="http://schemas.openxmlformats.org/officeDocument/2006/relationships/slide" Target="slides/slide1.xml"/><Relationship Id="rId72" Type="http://schemas.openxmlformats.org/officeDocument/2006/relationships/slide" Target="slides/slide71.xml"/><Relationship Id="rId35" Type="http://schemas.openxmlformats.org/officeDocument/2006/relationships/slide" Target="slides/slide34.xml"/><Relationship Id="rId75" Type="http://schemas.openxmlformats.org/officeDocument/2006/relationships/slide" Target="slides/slide74.xml"/><Relationship Id="rId80" Type="http://schemas.openxmlformats.org/officeDocument/2006/relationships/slide" Target="slides/slide79.xml"/><Relationship Id="rId31" Type="http://schemas.openxmlformats.org/officeDocument/2006/relationships/slide" Target="slides/slide30.xml"/><Relationship Id="rId62" Type="http://schemas.openxmlformats.org/officeDocument/2006/relationships/slide" Target="slides/slide61.xml"/><Relationship Id="rId79" Type="http://schemas.openxmlformats.org/officeDocument/2006/relationships/slide" Target="slides/slide78.xml"/><Relationship Id="rId97" Type="http://schemas.openxmlformats.org/officeDocument/2006/relationships/notesMaster" Target="notesMasters/notesMaster1.xml"/><Relationship Id="rId98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24" Type="http://schemas.openxmlformats.org/officeDocument/2006/relationships/slide" Target="slides/slide23.xml"/><Relationship Id="rId47" Type="http://schemas.openxmlformats.org/officeDocument/2006/relationships/slide" Target="slides/slide46.xml"/><Relationship Id="rId56" Type="http://schemas.openxmlformats.org/officeDocument/2006/relationships/slide" Target="slides/slide55.xml"/><Relationship Id="rId48" Type="http://schemas.openxmlformats.org/officeDocument/2006/relationships/slide" Target="slides/slide47.xml"/><Relationship Id="rId32" Type="http://schemas.openxmlformats.org/officeDocument/2006/relationships/slide" Target="slides/slide31.xml"/><Relationship Id="rId13" Type="http://schemas.openxmlformats.org/officeDocument/2006/relationships/slide" Target="slides/slide12.xml"/><Relationship Id="rId52" Type="http://schemas.openxmlformats.org/officeDocument/2006/relationships/slide" Target="slides/slide51.xml"/><Relationship Id="rId54" Type="http://schemas.openxmlformats.org/officeDocument/2006/relationships/slide" Target="slides/slide53.xml"/><Relationship Id="rId101" Type="http://schemas.openxmlformats.org/officeDocument/2006/relationships/viewProps" Target="viewProps.xml"/><Relationship Id="rId23" Type="http://schemas.openxmlformats.org/officeDocument/2006/relationships/slide" Target="slides/slide22.xml"/><Relationship Id="rId61" Type="http://schemas.openxmlformats.org/officeDocument/2006/relationships/slide" Target="slides/slide60.xml"/><Relationship Id="rId53" Type="http://schemas.openxmlformats.org/officeDocument/2006/relationships/slide" Target="slides/slide52.xml"/><Relationship Id="rId84" Type="http://schemas.openxmlformats.org/officeDocument/2006/relationships/slide" Target="slides/slide83.xml"/><Relationship Id="rId30" Type="http://schemas.openxmlformats.org/officeDocument/2006/relationships/slide" Target="slides/slide29.xml"/><Relationship Id="rId29" Type="http://schemas.openxmlformats.org/officeDocument/2006/relationships/slide" Target="slides/slide28.xml"/><Relationship Id="rId83" Type="http://schemas.openxmlformats.org/officeDocument/2006/relationships/slide" Target="slides/slide82.xml"/><Relationship Id="rId41" Type="http://schemas.openxmlformats.org/officeDocument/2006/relationships/slide" Target="slides/slide40.xml"/><Relationship Id="rId5" Type="http://schemas.openxmlformats.org/officeDocument/2006/relationships/slide" Target="slides/slide4.xml"/><Relationship Id="rId22" Type="http://schemas.openxmlformats.org/officeDocument/2006/relationships/slide" Target="slides/slide21.xml"/><Relationship Id="rId95" Type="http://schemas.openxmlformats.org/officeDocument/2006/relationships/slide" Target="slides/slide94.xml"/><Relationship Id="rId39" Type="http://schemas.openxmlformats.org/officeDocument/2006/relationships/slide" Target="slides/slide38.xml"/><Relationship Id="rId43" Type="http://schemas.openxmlformats.org/officeDocument/2006/relationships/slide" Target="slides/slide42.xml"/><Relationship Id="rId90" Type="http://schemas.openxmlformats.org/officeDocument/2006/relationships/slide" Target="slides/slide89.xml"/><Relationship Id="rId77" Type="http://schemas.openxmlformats.org/officeDocument/2006/relationships/slide" Target="slides/slide76.xml"/><Relationship Id="rId63" Type="http://schemas.openxmlformats.org/officeDocument/2006/relationships/slide" Target="slides/slide62.xml"/><Relationship Id="rId85" Type="http://schemas.openxmlformats.org/officeDocument/2006/relationships/slide" Target="slides/slide84.xml"/><Relationship Id="rId9" Type="http://schemas.openxmlformats.org/officeDocument/2006/relationships/slide" Target="slides/slide8.xml"/><Relationship Id="rId18" Type="http://schemas.openxmlformats.org/officeDocument/2006/relationships/slide" Target="slides/slide17.xml"/><Relationship Id="rId27" Type="http://schemas.openxmlformats.org/officeDocument/2006/relationships/slide" Target="slides/slide26.xml"/><Relationship Id="rId99" Type="http://schemas.openxmlformats.org/officeDocument/2006/relationships/printerSettings" Target="printerSettings/printerSettings1.bin"/><Relationship Id="rId14" Type="http://schemas.openxmlformats.org/officeDocument/2006/relationships/slide" Target="slides/slide13.xml"/><Relationship Id="rId103" Type="http://schemas.openxmlformats.org/officeDocument/2006/relationships/tableStyles" Target="tableStyles.xml"/><Relationship Id="rId92" Type="http://schemas.openxmlformats.org/officeDocument/2006/relationships/slide" Target="slides/slide91.xml"/><Relationship Id="rId45" Type="http://schemas.openxmlformats.org/officeDocument/2006/relationships/slide" Target="slides/slide44.xml"/><Relationship Id="rId58" Type="http://schemas.openxmlformats.org/officeDocument/2006/relationships/slide" Target="slides/slide57.xml"/><Relationship Id="rId42" Type="http://schemas.openxmlformats.org/officeDocument/2006/relationships/slide" Target="slides/slide41.xml"/><Relationship Id="rId73" Type="http://schemas.openxmlformats.org/officeDocument/2006/relationships/slide" Target="slides/slide72.xml"/><Relationship Id="rId87" Type="http://schemas.openxmlformats.org/officeDocument/2006/relationships/slide" Target="slides/slide86.xml"/><Relationship Id="rId6" Type="http://schemas.openxmlformats.org/officeDocument/2006/relationships/slide" Target="slides/slide5.xml"/><Relationship Id="rId49" Type="http://schemas.openxmlformats.org/officeDocument/2006/relationships/slide" Target="slides/slide48.xml"/><Relationship Id="rId44" Type="http://schemas.openxmlformats.org/officeDocument/2006/relationships/slide" Target="slides/slide43.xml"/><Relationship Id="rId19" Type="http://schemas.openxmlformats.org/officeDocument/2006/relationships/slide" Target="slides/slide18.xml"/><Relationship Id="rId57" Type="http://schemas.openxmlformats.org/officeDocument/2006/relationships/slide" Target="slides/slide56.xml"/><Relationship Id="rId46" Type="http://schemas.openxmlformats.org/officeDocument/2006/relationships/slide" Target="slides/slide45.xml"/><Relationship Id="rId86" Type="http://schemas.openxmlformats.org/officeDocument/2006/relationships/slide" Target="slides/slide85.xml"/><Relationship Id="rId59" Type="http://schemas.openxmlformats.org/officeDocument/2006/relationships/slide" Target="slides/slide58.xml"/><Relationship Id="rId51" Type="http://schemas.openxmlformats.org/officeDocument/2006/relationships/slide" Target="slides/slide50.xml"/><Relationship Id="rId66" Type="http://schemas.openxmlformats.org/officeDocument/2006/relationships/slide" Target="slides/slide65.xml"/><Relationship Id="rId55" Type="http://schemas.openxmlformats.org/officeDocument/2006/relationships/slide" Target="slides/slide54.xml"/><Relationship Id="rId34" Type="http://schemas.openxmlformats.org/officeDocument/2006/relationships/slide" Target="slides/slide33.xml"/><Relationship Id="rId81" Type="http://schemas.openxmlformats.org/officeDocument/2006/relationships/slide" Target="slides/slide80.xml"/><Relationship Id="rId40" Type="http://schemas.openxmlformats.org/officeDocument/2006/relationships/slide" Target="slides/slide39.xml"/><Relationship Id="rId36" Type="http://schemas.openxmlformats.org/officeDocument/2006/relationships/slide" Target="slides/slide35.xml"/><Relationship Id="rId76" Type="http://schemas.openxmlformats.org/officeDocument/2006/relationships/slide" Target="slides/slide75.xml"/><Relationship Id="rId8" Type="http://schemas.openxmlformats.org/officeDocument/2006/relationships/slide" Target="slides/slide7.xml"/><Relationship Id="rId65" Type="http://schemas.openxmlformats.org/officeDocument/2006/relationships/slide" Target="slides/slide64.xml"/><Relationship Id="rId67" Type="http://schemas.openxmlformats.org/officeDocument/2006/relationships/slide" Target="slides/slide66.xml"/><Relationship Id="rId37" Type="http://schemas.openxmlformats.org/officeDocument/2006/relationships/slide" Target="slides/slide36.xml"/><Relationship Id="rId12" Type="http://schemas.openxmlformats.org/officeDocument/2006/relationships/slide" Target="slides/slide11.xml"/><Relationship Id="rId3" Type="http://schemas.openxmlformats.org/officeDocument/2006/relationships/slide" Target="slides/slide2.xml"/><Relationship Id="rId26" Type="http://schemas.openxmlformats.org/officeDocument/2006/relationships/slide" Target="slides/slide25.xml"/><Relationship Id="rId100" Type="http://schemas.openxmlformats.org/officeDocument/2006/relationships/presProps" Target="presProps.xml"/><Relationship Id="rId11" Type="http://schemas.openxmlformats.org/officeDocument/2006/relationships/slide" Target="slides/slide10.xml"/><Relationship Id="rId68" Type="http://schemas.openxmlformats.org/officeDocument/2006/relationships/slide" Target="slides/slide67.xml"/><Relationship Id="rId16" Type="http://schemas.openxmlformats.org/officeDocument/2006/relationships/slide" Target="slides/slide15.xml"/><Relationship Id="rId33" Type="http://schemas.openxmlformats.org/officeDocument/2006/relationships/slide" Target="slides/slide32.xml"/><Relationship Id="rId91" Type="http://schemas.openxmlformats.org/officeDocument/2006/relationships/slide" Target="slides/slide90.xml"/><Relationship Id="rId93" Type="http://schemas.openxmlformats.org/officeDocument/2006/relationships/slide" Target="slides/slide92.xml"/><Relationship Id="rId78" Type="http://schemas.openxmlformats.org/officeDocument/2006/relationships/slide" Target="slides/slide77.xml"/><Relationship Id="rId15" Type="http://schemas.openxmlformats.org/officeDocument/2006/relationships/slide" Target="slides/slide14.xml"/><Relationship Id="rId21" Type="http://schemas.openxmlformats.org/officeDocument/2006/relationships/slide" Target="slides/slide2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-112" charset="0"/>
                <a:ea typeface="Arial" pitchFamily="-112" charset="0"/>
                <a:cs typeface="Arial" pitchFamily="-112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720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-112" charset="0"/>
                <a:ea typeface="Arial" pitchFamily="-112" charset="0"/>
                <a:cs typeface="Arial" pitchFamily="-112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720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895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-112" charset="0"/>
                <a:ea typeface="Arial" pitchFamily="-112" charset="0"/>
                <a:cs typeface="Arial" pitchFamily="-112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720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37895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-112" charset="0"/>
                <a:ea typeface="Arial" pitchFamily="-112" charset="0"/>
                <a:cs typeface="Arial" pitchFamily="-112" charset="0"/>
              </a:defRPr>
            </a:lvl1pPr>
          </a:lstStyle>
          <a:p>
            <a:pPr>
              <a:defRPr/>
            </a:pPr>
            <a:fld id="{B8C6667D-79B2-3448-BD04-D4CBF2AFF9D0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-112" charset="0"/>
                <a:ea typeface="Arial" pitchFamily="-112" charset="0"/>
                <a:cs typeface="Arial" pitchFamily="-112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-112" charset="0"/>
                <a:ea typeface="Arial" pitchFamily="-112" charset="0"/>
                <a:cs typeface="Arial" pitchFamily="-112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1863" y="741363"/>
            <a:ext cx="4935537" cy="37020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691063"/>
            <a:ext cx="5438775" cy="4443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noProof="0"/>
              <a:t>Click to edit Master text styles</a:t>
            </a:r>
          </a:p>
          <a:p>
            <a:pPr lvl="1"/>
            <a:r>
              <a:rPr lang="nl-NL" noProof="0"/>
              <a:t>Second level</a:t>
            </a:r>
          </a:p>
          <a:p>
            <a:pPr lvl="2"/>
            <a:r>
              <a:rPr lang="nl-NL" noProof="0"/>
              <a:t>Third level</a:t>
            </a:r>
          </a:p>
          <a:p>
            <a:pPr lvl="3"/>
            <a:r>
              <a:rPr lang="nl-NL" noProof="0"/>
              <a:t>Fourth level</a:t>
            </a:r>
          </a:p>
          <a:p>
            <a:pPr lvl="4"/>
            <a:r>
              <a:rPr lang="nl-NL" noProof="0"/>
              <a:t>Fifth level</a:t>
            </a:r>
          </a:p>
        </p:txBody>
      </p:sp>
      <p:sp>
        <p:nvSpPr>
          <p:cNvPr id="389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895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-112" charset="0"/>
                <a:ea typeface="Arial" pitchFamily="-112" charset="0"/>
                <a:cs typeface="Arial" pitchFamily="-112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89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37895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-112" charset="0"/>
                <a:ea typeface="Arial" pitchFamily="-112" charset="0"/>
                <a:cs typeface="Arial" pitchFamily="-112" charset="0"/>
              </a:defRPr>
            </a:lvl1pPr>
          </a:lstStyle>
          <a:p>
            <a:pPr>
              <a:defRPr/>
            </a:pPr>
            <a:fld id="{36FE7B52-2D7B-DB43-8654-FEE10A52043A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Arial" pitchFamily="-112" charset="0"/>
        <a:cs typeface="Arial" pitchFamily="-112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Arial" pitchFamily="-112" charset="0"/>
        <a:cs typeface="Arial" pitchFamily="-112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Arial" pitchFamily="-112" charset="0"/>
        <a:cs typeface="Arial" pitchFamily="-112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Arial" pitchFamily="-112" charset="0"/>
        <a:cs typeface="Arial" pitchFamily="-112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Arial" pitchFamily="-112" charset="0"/>
        <a:cs typeface="Arial" pitchFamily="-112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6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6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6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6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6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6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7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1.xml"/><Relationship Id="rId1" Type="http://schemas.openxmlformats.org/officeDocument/2006/relationships/notesMaster" Target="../notesMasters/notesMaster1.xml"/></Relationships>
</file>

<file path=ppt/notesSlides/_rels/notesSlide7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2.xml"/><Relationship Id="rId1" Type="http://schemas.openxmlformats.org/officeDocument/2006/relationships/notesMaster" Target="../notesMasters/notesMaster1.xml"/></Relationships>
</file>

<file path=ppt/notesSlides/_rels/notesSlide7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3.xml"/><Relationship Id="rId1" Type="http://schemas.openxmlformats.org/officeDocument/2006/relationships/notesMaster" Target="../notesMasters/notesMaster1.xml"/></Relationships>
</file>

<file path=ppt/notesSlides/_rels/notesSlide7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4.xml"/><Relationship Id="rId1" Type="http://schemas.openxmlformats.org/officeDocument/2006/relationships/notesMaster" Target="../notesMasters/notesMaster1.xml"/></Relationships>
</file>

<file path=ppt/notesSlides/_rels/notesSlide7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5.xml"/><Relationship Id="rId1" Type="http://schemas.openxmlformats.org/officeDocument/2006/relationships/notesMaster" Target="../notesMasters/notesMaster1.xml"/></Relationships>
</file>

<file path=ppt/notesSlides/_rels/notesSlide7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6.xml"/><Relationship Id="rId1" Type="http://schemas.openxmlformats.org/officeDocument/2006/relationships/notesMaster" Target="../notesMasters/notesMaster1.xml"/></Relationships>
</file>

<file path=ppt/notesSlides/_rels/notesSlide7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7.xml"/><Relationship Id="rId1" Type="http://schemas.openxmlformats.org/officeDocument/2006/relationships/notesMaster" Target="../notesMasters/notesMaster1.xml"/></Relationships>
</file>

<file path=ppt/notesSlides/_rels/notesSlide7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8.xml"/><Relationship Id="rId1" Type="http://schemas.openxmlformats.org/officeDocument/2006/relationships/notesMaster" Target="../notesMasters/notesMaster1.xml"/></Relationships>
</file>

<file path=ppt/notesSlides/_rels/notesSlide7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0.xml"/><Relationship Id="rId1" Type="http://schemas.openxmlformats.org/officeDocument/2006/relationships/notesMaster" Target="../notesMasters/notesMaster1.xml"/></Relationships>
</file>

<file path=ppt/notesSlides/_rels/notesSlide8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1.xml"/><Relationship Id="rId1" Type="http://schemas.openxmlformats.org/officeDocument/2006/relationships/notesMaster" Target="../notesMasters/notesMaster1.xml"/></Relationships>
</file>

<file path=ppt/notesSlides/_rels/notesSlide8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2.xml"/><Relationship Id="rId1" Type="http://schemas.openxmlformats.org/officeDocument/2006/relationships/notesMaster" Target="../notesMasters/notesMaster1.xml"/></Relationships>
</file>

<file path=ppt/notesSlides/_rels/notesSlide8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3.xml"/><Relationship Id="rId1" Type="http://schemas.openxmlformats.org/officeDocument/2006/relationships/notesMaster" Target="../notesMasters/notesMaster1.xml"/></Relationships>
</file>

<file path=ppt/notesSlides/_rels/notesSlide8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4.xml"/><Relationship Id="rId1" Type="http://schemas.openxmlformats.org/officeDocument/2006/relationships/notesMaster" Target="../notesMasters/notesMaster1.xml"/></Relationships>
</file>

<file path=ppt/notesSlides/_rels/notesSlide8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5.xml"/><Relationship Id="rId1" Type="http://schemas.openxmlformats.org/officeDocument/2006/relationships/notesMaster" Target="../notesMasters/notesMaster1.xml"/></Relationships>
</file>

<file path=ppt/notesSlides/_rels/notesSlide8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6.xml"/><Relationship Id="rId1" Type="http://schemas.openxmlformats.org/officeDocument/2006/relationships/notesMaster" Target="../notesMasters/notesMaster1.xml"/></Relationships>
</file>

<file path=ppt/notesSlides/_rels/notesSlide8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7.xml"/><Relationship Id="rId1" Type="http://schemas.openxmlformats.org/officeDocument/2006/relationships/notesMaster" Target="../notesMasters/notesMaster1.xml"/></Relationships>
</file>

<file path=ppt/notesSlides/_rels/notesSlide8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8.xml"/><Relationship Id="rId1" Type="http://schemas.openxmlformats.org/officeDocument/2006/relationships/notesMaster" Target="../notesMasters/notesMaster1.xml"/></Relationships>
</file>

<file path=ppt/notesSlides/_rels/notesSlide8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0.xml"/><Relationship Id="rId1" Type="http://schemas.openxmlformats.org/officeDocument/2006/relationships/notesMaster" Target="../notesMasters/notesMaster1.xml"/></Relationships>
</file>

<file path=ppt/notesSlides/_rels/notesSlide9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1.xml"/><Relationship Id="rId1" Type="http://schemas.openxmlformats.org/officeDocument/2006/relationships/notesMaster" Target="../notesMasters/notesMaster1.xml"/></Relationships>
</file>

<file path=ppt/notesSlides/_rels/notesSlide9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2.xml"/><Relationship Id="rId1" Type="http://schemas.openxmlformats.org/officeDocument/2006/relationships/notesMaster" Target="../notesMasters/notesMaster1.xml"/></Relationships>
</file>

<file path=ppt/notesSlides/_rels/notesSlide9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3.xml"/><Relationship Id="rId1" Type="http://schemas.openxmlformats.org/officeDocument/2006/relationships/notesMaster" Target="../notesMasters/notesMaster1.xml"/></Relationships>
</file>

<file path=ppt/notesSlides/_rels/notesSlide9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4.xml"/><Relationship Id="rId1" Type="http://schemas.openxmlformats.org/officeDocument/2006/relationships/notesMaster" Target="../notesMasters/notesMaster1.xml"/></Relationships>
</file>

<file path=ppt/notesSlides/_rels/notesSlide9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24E6D77-F83F-5143-A52B-703476F92849}" type="slidenum">
              <a:rPr lang="nl-NL">
                <a:latin typeface="Arial" pitchFamily="-110" charset="0"/>
                <a:ea typeface="Arial" pitchFamily="-110" charset="0"/>
                <a:cs typeface="Arial" pitchFamily="-110" charset="0"/>
              </a:rPr>
              <a:pPr/>
              <a:t>1</a:t>
            </a:fld>
            <a:endParaRPr lang="nl-NL">
              <a:latin typeface="Arial" pitchFamily="-110" charset="0"/>
              <a:ea typeface="Arial" pitchFamily="-110" charset="0"/>
              <a:cs typeface="Arial" pitchFamily="-110" charset="0"/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nl-NL" dirty="0">
              <a:latin typeface="Arial" pitchFamily="-110" charset="0"/>
              <a:ea typeface="Arial" pitchFamily="-110" charset="0"/>
              <a:cs typeface="Arial" pitchFamily="-110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075CD55-61D6-3541-A6F1-9A5C30EC90E8}" type="slidenum">
              <a:rPr lang="nl-NL">
                <a:latin typeface="Arial" pitchFamily="-110" charset="0"/>
                <a:ea typeface="Arial" pitchFamily="-110" charset="0"/>
                <a:cs typeface="Arial" pitchFamily="-110" charset="0"/>
              </a:rPr>
              <a:pPr/>
              <a:t>10</a:t>
            </a:fld>
            <a:endParaRPr lang="nl-NL">
              <a:latin typeface="Arial" pitchFamily="-110" charset="0"/>
              <a:ea typeface="Arial" pitchFamily="-110" charset="0"/>
              <a:cs typeface="Arial" pitchFamily="-110" charset="0"/>
            </a:endParaRPr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nl-NL" dirty="0" err="1" smtClean="0">
                <a:latin typeface="Arial" pitchFamily="-110" charset="0"/>
                <a:ea typeface="Arial" pitchFamily="-110" charset="0"/>
                <a:cs typeface="Arial" pitchFamily="-110" charset="0"/>
              </a:rPr>
              <a:t>Naive</a:t>
            </a:r>
            <a:r>
              <a:rPr lang="nl-NL" baseline="0" dirty="0" smtClean="0">
                <a:latin typeface="Arial" pitchFamily="-110" charset="0"/>
                <a:ea typeface="Arial" pitchFamily="-110" charset="0"/>
                <a:cs typeface="Arial" pitchFamily="-110" charset="0"/>
              </a:rPr>
              <a:t> </a:t>
            </a:r>
            <a:r>
              <a:rPr lang="nl-NL" baseline="0" dirty="0" err="1" smtClean="0">
                <a:latin typeface="Arial" pitchFamily="-110" charset="0"/>
                <a:ea typeface="Arial" pitchFamily="-110" charset="0"/>
                <a:cs typeface="Arial" pitchFamily="-110" charset="0"/>
              </a:rPr>
              <a:t>approach</a:t>
            </a:r>
            <a:r>
              <a:rPr lang="nl-NL" baseline="0" dirty="0" smtClean="0">
                <a:latin typeface="Arial" pitchFamily="-110" charset="0"/>
                <a:ea typeface="Arial" pitchFamily="-110" charset="0"/>
                <a:cs typeface="Arial" pitchFamily="-110" charset="0"/>
              </a:rPr>
              <a:t>: </a:t>
            </a:r>
            <a:r>
              <a:rPr lang="nl-NL" baseline="0" dirty="0" err="1" smtClean="0">
                <a:latin typeface="Arial" pitchFamily="-110" charset="0"/>
                <a:ea typeface="Arial" pitchFamily="-110" charset="0"/>
                <a:cs typeface="Arial" pitchFamily="-110" charset="0"/>
              </a:rPr>
              <a:t>first</a:t>
            </a:r>
            <a:r>
              <a:rPr lang="nl-NL" baseline="0" dirty="0" smtClean="0">
                <a:latin typeface="Arial" pitchFamily="-110" charset="0"/>
                <a:ea typeface="Arial" pitchFamily="-110" charset="0"/>
                <a:cs typeface="Arial" pitchFamily="-110" charset="0"/>
              </a:rPr>
              <a:t> </a:t>
            </a:r>
            <a:r>
              <a:rPr lang="nl-NL" baseline="0" dirty="0" err="1" smtClean="0">
                <a:latin typeface="Arial" pitchFamily="-110" charset="0"/>
                <a:ea typeface="Arial" pitchFamily="-110" charset="0"/>
                <a:cs typeface="Arial" pitchFamily="-110" charset="0"/>
              </a:rPr>
              <a:t>thing</a:t>
            </a:r>
            <a:r>
              <a:rPr lang="nl-NL" baseline="0" dirty="0" smtClean="0">
                <a:latin typeface="Arial" pitchFamily="-110" charset="0"/>
                <a:ea typeface="Arial" pitchFamily="-110" charset="0"/>
                <a:cs typeface="Arial" pitchFamily="-110" charset="0"/>
              </a:rPr>
              <a:t> </a:t>
            </a:r>
            <a:r>
              <a:rPr lang="nl-NL" baseline="0" dirty="0" err="1" smtClean="0">
                <a:latin typeface="Arial" pitchFamily="-110" charset="0"/>
                <a:ea typeface="Arial" pitchFamily="-110" charset="0"/>
                <a:cs typeface="Arial" pitchFamily="-110" charset="0"/>
              </a:rPr>
              <a:t>you</a:t>
            </a:r>
            <a:r>
              <a:rPr lang="nl-NL" baseline="0" dirty="0" smtClean="0">
                <a:latin typeface="Arial" pitchFamily="-110" charset="0"/>
                <a:ea typeface="Arial" pitchFamily="-110" charset="0"/>
                <a:cs typeface="Arial" pitchFamily="-110" charset="0"/>
              </a:rPr>
              <a:t> </a:t>
            </a:r>
            <a:r>
              <a:rPr lang="nl-NL" baseline="0" dirty="0" err="1" smtClean="0">
                <a:latin typeface="Arial" pitchFamily="-110" charset="0"/>
                <a:ea typeface="Arial" pitchFamily="-110" charset="0"/>
                <a:cs typeface="Arial" pitchFamily="-110" charset="0"/>
              </a:rPr>
              <a:t>might</a:t>
            </a:r>
            <a:r>
              <a:rPr lang="nl-NL" baseline="0" dirty="0" smtClean="0">
                <a:latin typeface="Arial" pitchFamily="-110" charset="0"/>
                <a:ea typeface="Arial" pitchFamily="-110" charset="0"/>
                <a:cs typeface="Arial" pitchFamily="-110" charset="0"/>
              </a:rPr>
              <a:t> </a:t>
            </a:r>
            <a:r>
              <a:rPr lang="nl-NL" baseline="0" dirty="0" err="1" smtClean="0">
                <a:latin typeface="Arial" pitchFamily="-110" charset="0"/>
                <a:ea typeface="Arial" pitchFamily="-110" charset="0"/>
                <a:cs typeface="Arial" pitchFamily="-110" charset="0"/>
              </a:rPr>
              <a:t>think</a:t>
            </a:r>
            <a:r>
              <a:rPr lang="nl-NL" baseline="0" dirty="0" smtClean="0">
                <a:latin typeface="Arial" pitchFamily="-110" charset="0"/>
                <a:ea typeface="Arial" pitchFamily="-110" charset="0"/>
                <a:cs typeface="Arial" pitchFamily="-110" charset="0"/>
              </a:rPr>
              <a:t> of.</a:t>
            </a:r>
            <a:endParaRPr lang="nl-NL" dirty="0">
              <a:latin typeface="Arial" pitchFamily="-110" charset="0"/>
              <a:ea typeface="Arial" pitchFamily="-110" charset="0"/>
              <a:cs typeface="Arial" pitchFamily="-110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0625416-803F-164C-BFA0-015ED65A1B30}" type="slidenum">
              <a:rPr lang="nl-NL">
                <a:latin typeface="Arial" pitchFamily="-110" charset="0"/>
                <a:ea typeface="Arial" pitchFamily="-110" charset="0"/>
                <a:cs typeface="Arial" pitchFamily="-110" charset="0"/>
              </a:rPr>
              <a:pPr/>
              <a:t>11</a:t>
            </a:fld>
            <a:endParaRPr lang="nl-NL">
              <a:latin typeface="Arial" pitchFamily="-110" charset="0"/>
              <a:ea typeface="Arial" pitchFamily="-110" charset="0"/>
              <a:cs typeface="Arial" pitchFamily="-110" charset="0"/>
            </a:endParaRPr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nl-NL" dirty="0">
              <a:solidFill>
                <a:srgbClr val="FF0000"/>
              </a:solidFill>
              <a:latin typeface="Arial" pitchFamily="-110" charset="0"/>
              <a:ea typeface="Arial" pitchFamily="-110" charset="0"/>
              <a:cs typeface="Arial" pitchFamily="-110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0625416-803F-164C-BFA0-015ED65A1B30}" type="slidenum">
              <a:rPr lang="nl-NL">
                <a:latin typeface="Arial" pitchFamily="-110" charset="0"/>
                <a:ea typeface="Arial" pitchFamily="-110" charset="0"/>
                <a:cs typeface="Arial" pitchFamily="-110" charset="0"/>
              </a:rPr>
              <a:pPr/>
              <a:t>12</a:t>
            </a:fld>
            <a:endParaRPr lang="nl-NL">
              <a:latin typeface="Arial" pitchFamily="-110" charset="0"/>
              <a:ea typeface="Arial" pitchFamily="-110" charset="0"/>
              <a:cs typeface="Arial" pitchFamily="-110" charset="0"/>
            </a:endParaRPr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nl-NL">
              <a:latin typeface="Arial" pitchFamily="-110" charset="0"/>
              <a:ea typeface="Arial" pitchFamily="-110" charset="0"/>
              <a:cs typeface="Arial" pitchFamily="-110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8D52141-3A3F-2E4E-81D6-EF995C4D32A9}" type="slidenum">
              <a:rPr lang="nl-NL">
                <a:latin typeface="Arial" pitchFamily="-110" charset="0"/>
                <a:ea typeface="Arial" pitchFamily="-110" charset="0"/>
                <a:cs typeface="Arial" pitchFamily="-110" charset="0"/>
              </a:rPr>
              <a:pPr/>
              <a:t>13</a:t>
            </a:fld>
            <a:endParaRPr lang="nl-NL">
              <a:latin typeface="Arial" pitchFamily="-110" charset="0"/>
              <a:ea typeface="Arial" pitchFamily="-110" charset="0"/>
              <a:cs typeface="Arial" pitchFamily="-110" charset="0"/>
            </a:endParaRPr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nl-NL">
              <a:latin typeface="Arial" pitchFamily="-110" charset="0"/>
              <a:ea typeface="Arial" pitchFamily="-110" charset="0"/>
              <a:cs typeface="Arial" pitchFamily="-110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8D52141-3A3F-2E4E-81D6-EF995C4D32A9}" type="slidenum">
              <a:rPr lang="nl-NL">
                <a:latin typeface="Arial" pitchFamily="-110" charset="0"/>
                <a:ea typeface="Arial" pitchFamily="-110" charset="0"/>
                <a:cs typeface="Arial" pitchFamily="-110" charset="0"/>
              </a:rPr>
              <a:pPr/>
              <a:t>14</a:t>
            </a:fld>
            <a:endParaRPr lang="nl-NL">
              <a:latin typeface="Arial" pitchFamily="-110" charset="0"/>
              <a:ea typeface="Arial" pitchFamily="-110" charset="0"/>
              <a:cs typeface="Arial" pitchFamily="-110" charset="0"/>
            </a:endParaRPr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nl-NL">
              <a:latin typeface="Arial" pitchFamily="-110" charset="0"/>
              <a:ea typeface="Arial" pitchFamily="-110" charset="0"/>
              <a:cs typeface="Arial" pitchFamily="-110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075CD55-61D6-3541-A6F1-9A5C30EC90E8}" type="slidenum">
              <a:rPr lang="nl-NL">
                <a:latin typeface="Arial" pitchFamily="-110" charset="0"/>
                <a:ea typeface="Arial" pitchFamily="-110" charset="0"/>
                <a:cs typeface="Arial" pitchFamily="-110" charset="0"/>
              </a:rPr>
              <a:pPr/>
              <a:t>15</a:t>
            </a:fld>
            <a:endParaRPr lang="nl-NL">
              <a:latin typeface="Arial" pitchFamily="-110" charset="0"/>
              <a:ea typeface="Arial" pitchFamily="-110" charset="0"/>
              <a:cs typeface="Arial" pitchFamily="-110" charset="0"/>
            </a:endParaRPr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nl-NL">
              <a:latin typeface="Arial" pitchFamily="-110" charset="0"/>
              <a:ea typeface="Arial" pitchFamily="-110" charset="0"/>
              <a:cs typeface="Arial" pitchFamily="-110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8D52141-3A3F-2E4E-81D6-EF995C4D32A9}" type="slidenum">
              <a:rPr lang="nl-NL">
                <a:latin typeface="Arial" pitchFamily="-110" charset="0"/>
                <a:ea typeface="Arial" pitchFamily="-110" charset="0"/>
                <a:cs typeface="Arial" pitchFamily="-110" charset="0"/>
              </a:rPr>
              <a:pPr/>
              <a:t>16</a:t>
            </a:fld>
            <a:endParaRPr lang="nl-NL">
              <a:latin typeface="Arial" pitchFamily="-110" charset="0"/>
              <a:ea typeface="Arial" pitchFamily="-110" charset="0"/>
              <a:cs typeface="Arial" pitchFamily="-110" charset="0"/>
            </a:endParaRPr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nl-NL">
              <a:latin typeface="Arial" pitchFamily="-110" charset="0"/>
              <a:ea typeface="Arial" pitchFamily="-110" charset="0"/>
              <a:cs typeface="Arial" pitchFamily="-110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8D52141-3A3F-2E4E-81D6-EF995C4D32A9}" type="slidenum">
              <a:rPr lang="nl-NL">
                <a:latin typeface="Arial" pitchFamily="-110" charset="0"/>
                <a:ea typeface="Arial" pitchFamily="-110" charset="0"/>
                <a:cs typeface="Arial" pitchFamily="-110" charset="0"/>
              </a:rPr>
              <a:pPr/>
              <a:t>17</a:t>
            </a:fld>
            <a:endParaRPr lang="nl-NL">
              <a:latin typeface="Arial" pitchFamily="-110" charset="0"/>
              <a:ea typeface="Arial" pitchFamily="-110" charset="0"/>
              <a:cs typeface="Arial" pitchFamily="-110" charset="0"/>
            </a:endParaRPr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nl-NL" dirty="0" smtClean="0">
                <a:latin typeface="Arial" pitchFamily="-110" charset="0"/>
                <a:ea typeface="Arial" pitchFamily="-110" charset="0"/>
                <a:cs typeface="Arial" pitchFamily="-110" charset="0"/>
              </a:rPr>
              <a:t>(</a:t>
            </a:r>
            <a:r>
              <a:rPr lang="nl-NL" dirty="0" smtClean="0">
                <a:latin typeface="Arial" pitchFamily="-110" charset="0"/>
                <a:ea typeface="Arial" pitchFamily="-110" charset="0"/>
                <a:cs typeface="Arial" pitchFamily="-110" charset="0"/>
              </a:rPr>
              <a:t>9)B </a:t>
            </a:r>
            <a:r>
              <a:rPr lang="nl-NL" dirty="0" err="1" smtClean="0">
                <a:latin typeface="Arial" pitchFamily="-110" charset="0"/>
                <a:ea typeface="Arial" pitchFamily="-110" charset="0"/>
                <a:cs typeface="Arial" pitchFamily="-110" charset="0"/>
              </a:rPr>
              <a:t>with</a:t>
            </a:r>
            <a:r>
              <a:rPr lang="nl-NL" dirty="0" smtClean="0">
                <a:latin typeface="Arial" pitchFamily="-110" charset="0"/>
                <a:ea typeface="Arial" pitchFamily="-110" charset="0"/>
                <a:cs typeface="Arial" pitchFamily="-110" charset="0"/>
              </a:rPr>
              <a:t> </a:t>
            </a:r>
            <a:r>
              <a:rPr lang="nl-NL" dirty="0" err="1" smtClean="0">
                <a:latin typeface="Arial" pitchFamily="-110" charset="0"/>
                <a:ea typeface="Arial" pitchFamily="-110" charset="0"/>
                <a:cs typeface="Arial" pitchFamily="-110" charset="0"/>
              </a:rPr>
              <a:t>accusative</a:t>
            </a:r>
            <a:r>
              <a:rPr lang="nl-NL" baseline="0" dirty="0" smtClean="0">
                <a:latin typeface="Arial" pitchFamily="-110" charset="0"/>
                <a:ea typeface="Arial" pitchFamily="-110" charset="0"/>
                <a:cs typeface="Arial" pitchFamily="-110" charset="0"/>
              </a:rPr>
              <a:t> ‘</a:t>
            </a:r>
            <a:r>
              <a:rPr lang="nl-NL" baseline="0" dirty="0" err="1" smtClean="0">
                <a:latin typeface="Arial" pitchFamily="-110" charset="0"/>
                <a:ea typeface="Arial" pitchFamily="-110" charset="0"/>
                <a:cs typeface="Arial" pitchFamily="-110" charset="0"/>
              </a:rPr>
              <a:t>someone</a:t>
            </a:r>
            <a:r>
              <a:rPr lang="nl-NL" baseline="0" dirty="0" smtClean="0">
                <a:latin typeface="Arial" pitchFamily="-110" charset="0"/>
                <a:ea typeface="Arial" pitchFamily="-110" charset="0"/>
                <a:cs typeface="Arial" pitchFamily="-110" charset="0"/>
              </a:rPr>
              <a:t>’ is </a:t>
            </a:r>
            <a:r>
              <a:rPr lang="nl-NL" baseline="0" dirty="0" err="1" smtClean="0">
                <a:latin typeface="Arial" pitchFamily="-110" charset="0"/>
                <a:ea typeface="Arial" pitchFamily="-110" charset="0"/>
                <a:cs typeface="Arial" pitchFamily="-110" charset="0"/>
              </a:rPr>
              <a:t>ungrammatical</a:t>
            </a:r>
            <a:r>
              <a:rPr lang="nl-NL" baseline="0" dirty="0" smtClean="0">
                <a:latin typeface="Arial" pitchFamily="-110" charset="0"/>
                <a:ea typeface="Arial" pitchFamily="-110" charset="0"/>
                <a:cs typeface="Arial" pitchFamily="-110" charset="0"/>
              </a:rPr>
              <a:t>.</a:t>
            </a:r>
            <a:endParaRPr lang="nl-NL" dirty="0">
              <a:latin typeface="Arial" pitchFamily="-110" charset="0"/>
              <a:ea typeface="Arial" pitchFamily="-110" charset="0"/>
              <a:cs typeface="Arial" pitchFamily="-110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8D52141-3A3F-2E4E-81D6-EF995C4D32A9}" type="slidenum">
              <a:rPr lang="nl-NL">
                <a:latin typeface="Arial" pitchFamily="-110" charset="0"/>
                <a:ea typeface="Arial" pitchFamily="-110" charset="0"/>
                <a:cs typeface="Arial" pitchFamily="-110" charset="0"/>
              </a:rPr>
              <a:pPr/>
              <a:t>18</a:t>
            </a:fld>
            <a:endParaRPr lang="nl-NL">
              <a:latin typeface="Arial" pitchFamily="-110" charset="0"/>
              <a:ea typeface="Arial" pitchFamily="-110" charset="0"/>
              <a:cs typeface="Arial" pitchFamily="-110" charset="0"/>
            </a:endParaRPr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nl-NL" dirty="0">
              <a:latin typeface="Arial" pitchFamily="-110" charset="0"/>
              <a:ea typeface="Arial" pitchFamily="-110" charset="0"/>
              <a:cs typeface="Arial" pitchFamily="-110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8D52141-3A3F-2E4E-81D6-EF995C4D32A9}" type="slidenum">
              <a:rPr lang="nl-NL">
                <a:latin typeface="Arial" pitchFamily="-110" charset="0"/>
                <a:ea typeface="Arial" pitchFamily="-110" charset="0"/>
                <a:cs typeface="Arial" pitchFamily="-110" charset="0"/>
              </a:rPr>
              <a:pPr/>
              <a:t>19</a:t>
            </a:fld>
            <a:endParaRPr lang="nl-NL">
              <a:latin typeface="Arial" pitchFamily="-110" charset="0"/>
              <a:ea typeface="Arial" pitchFamily="-110" charset="0"/>
              <a:cs typeface="Arial" pitchFamily="-110" charset="0"/>
            </a:endParaRPr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z="1200" baseline="0" dirty="0" smtClean="0">
                <a:solidFill>
                  <a:schemeClr val="tx2"/>
                </a:solidFill>
                <a:latin typeface="Arial" pitchFamily="-112" charset="0"/>
                <a:ea typeface="Arial" pitchFamily="-112" charset="0"/>
                <a:cs typeface="Arial" pitchFamily="-112" charset="0"/>
              </a:rPr>
              <a:t>This </a:t>
            </a:r>
            <a:r>
              <a:rPr lang="en-US" sz="1200" baseline="0" dirty="0" smtClean="0">
                <a:solidFill>
                  <a:schemeClr val="tx2"/>
                </a:solidFill>
                <a:latin typeface="Arial" pitchFamily="-112" charset="0"/>
                <a:ea typeface="Arial" pitchFamily="-112" charset="0"/>
                <a:cs typeface="Arial" pitchFamily="-112" charset="0"/>
              </a:rPr>
              <a:t>is their argument in favor of this approach, a simpler syntax.</a:t>
            </a:r>
            <a:endParaRPr lang="nl-NL" dirty="0">
              <a:latin typeface="Arial" pitchFamily="-110" charset="0"/>
              <a:ea typeface="Arial" pitchFamily="-110" charset="0"/>
              <a:cs typeface="Arial" pitchFamily="-110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683806A-498E-1049-ACC9-9D2616C29139}" type="slidenum">
              <a:rPr lang="nl-NL">
                <a:latin typeface="Arial" pitchFamily="-110" charset="0"/>
                <a:ea typeface="Arial" pitchFamily="-110" charset="0"/>
                <a:cs typeface="Arial" pitchFamily="-110" charset="0"/>
              </a:rPr>
              <a:pPr/>
              <a:t>2</a:t>
            </a:fld>
            <a:endParaRPr lang="nl-NL">
              <a:latin typeface="Arial" pitchFamily="-110" charset="0"/>
              <a:ea typeface="Arial" pitchFamily="-110" charset="0"/>
              <a:cs typeface="Arial" pitchFamily="-110" charset="0"/>
            </a:endParaRPr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nl-NL">
              <a:latin typeface="Arial" pitchFamily="-110" charset="0"/>
              <a:ea typeface="Arial" pitchFamily="-110" charset="0"/>
              <a:cs typeface="Arial" pitchFamily="-110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8D52141-3A3F-2E4E-81D6-EF995C4D32A9}" type="slidenum">
              <a:rPr lang="nl-NL">
                <a:latin typeface="Arial" pitchFamily="-110" charset="0"/>
                <a:ea typeface="Arial" pitchFamily="-110" charset="0"/>
                <a:cs typeface="Arial" pitchFamily="-110" charset="0"/>
              </a:rPr>
              <a:pPr/>
              <a:t>20</a:t>
            </a:fld>
            <a:endParaRPr lang="nl-NL">
              <a:latin typeface="Arial" pitchFamily="-110" charset="0"/>
              <a:ea typeface="Arial" pitchFamily="-110" charset="0"/>
              <a:cs typeface="Arial" pitchFamily="-110" charset="0"/>
            </a:endParaRPr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nl-NL" dirty="0">
              <a:latin typeface="Arial" pitchFamily="-110" charset="0"/>
              <a:ea typeface="Arial" pitchFamily="-110" charset="0"/>
              <a:cs typeface="Arial" pitchFamily="-110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8D52141-3A3F-2E4E-81D6-EF995C4D32A9}" type="slidenum">
              <a:rPr lang="nl-NL">
                <a:latin typeface="Arial" pitchFamily="-110" charset="0"/>
                <a:ea typeface="Arial" pitchFamily="-110" charset="0"/>
                <a:cs typeface="Arial" pitchFamily="-110" charset="0"/>
              </a:rPr>
              <a:pPr/>
              <a:t>21</a:t>
            </a:fld>
            <a:endParaRPr lang="nl-NL">
              <a:latin typeface="Arial" pitchFamily="-110" charset="0"/>
              <a:ea typeface="Arial" pitchFamily="-110" charset="0"/>
              <a:cs typeface="Arial" pitchFamily="-110" charset="0"/>
            </a:endParaRPr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400" dirty="0" smtClean="0">
                <a:solidFill>
                  <a:schemeClr val="tx2"/>
                </a:solidFill>
              </a:rPr>
              <a:t>Their </a:t>
            </a:r>
            <a:r>
              <a:rPr lang="en-US" sz="1400" dirty="0" smtClean="0">
                <a:solidFill>
                  <a:schemeClr val="tx2"/>
                </a:solidFill>
              </a:rPr>
              <a:t>argument in favor of this approach: simpler</a:t>
            </a:r>
            <a:r>
              <a:rPr lang="en-US" sz="1400" baseline="0" dirty="0" smtClean="0">
                <a:solidFill>
                  <a:schemeClr val="tx2"/>
                </a:solidFill>
              </a:rPr>
              <a:t> syntax.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400" baseline="0" dirty="0" smtClean="0">
                <a:solidFill>
                  <a:schemeClr val="tx2"/>
                </a:solidFill>
              </a:rPr>
              <a:t>Counterarguments: Agreement facts, plus all the other arguments in favor of syntactic structure in the ellipsis site (see deletion approach)</a:t>
            </a:r>
            <a:endParaRPr lang="en-US" sz="1400" dirty="0" smtClean="0">
              <a:solidFill>
                <a:schemeClr val="tx2"/>
              </a:solidFill>
            </a:endParaRPr>
          </a:p>
          <a:p>
            <a:endParaRPr lang="en-US" sz="1400" kern="1200" dirty="0" smtClean="0">
              <a:solidFill>
                <a:schemeClr val="tx1"/>
              </a:solidFill>
              <a:latin typeface="Arial" pitchFamily="-112" charset="0"/>
              <a:ea typeface="Arial" pitchFamily="-112" charset="0"/>
              <a:cs typeface="Arial" pitchFamily="-112" charset="0"/>
            </a:endParaRPr>
          </a:p>
          <a:p>
            <a:endParaRPr lang="en-US" sz="1400" kern="1200" dirty="0" smtClean="0">
              <a:solidFill>
                <a:schemeClr val="tx1"/>
              </a:solidFill>
              <a:latin typeface="Arial" pitchFamily="-112" charset="0"/>
              <a:ea typeface="Arial" pitchFamily="-112" charset="0"/>
              <a:cs typeface="Arial" pitchFamily="-112" charset="0"/>
            </a:endParaRPr>
          </a:p>
          <a:p>
            <a:r>
              <a:rPr lang="en-US" sz="1400" kern="1200" dirty="0" smtClean="0">
                <a:solidFill>
                  <a:schemeClr val="tx1"/>
                </a:solidFill>
                <a:latin typeface="Arial" pitchFamily="-112" charset="0"/>
                <a:ea typeface="Arial" pitchFamily="-112" charset="0"/>
                <a:cs typeface="Arial" pitchFamily="-112" charset="0"/>
              </a:rPr>
              <a:t>The semantics of sluicing. Because there is a question operator </a:t>
            </a:r>
            <a:r>
              <a:rPr lang="en-US" sz="1400" kern="1200" dirty="0" err="1" smtClean="0">
                <a:solidFill>
                  <a:schemeClr val="tx1"/>
                </a:solidFill>
                <a:latin typeface="Arial" pitchFamily="-112" charset="0"/>
                <a:ea typeface="Arial" pitchFamily="-112" charset="0"/>
                <a:cs typeface="Arial" pitchFamily="-112" charset="0"/>
              </a:rPr>
              <a:t>Qx</a:t>
            </a:r>
            <a:r>
              <a:rPr lang="en-US" sz="1400" kern="1200" dirty="0" smtClean="0">
                <a:solidFill>
                  <a:schemeClr val="tx1"/>
                </a:solidFill>
                <a:latin typeface="Arial" pitchFamily="-112" charset="0"/>
                <a:ea typeface="Arial" pitchFamily="-112" charset="0"/>
                <a:cs typeface="Arial" pitchFamily="-112" charset="0"/>
              </a:rPr>
              <a:t> binding the </a:t>
            </a:r>
            <a:r>
              <a:rPr lang="en-US" sz="1400" i="1" kern="1200" dirty="0" err="1" smtClean="0">
                <a:solidFill>
                  <a:schemeClr val="tx1"/>
                </a:solidFill>
                <a:latin typeface="Arial" pitchFamily="-112" charset="0"/>
                <a:ea typeface="Arial" pitchFamily="-112" charset="0"/>
                <a:cs typeface="Arial" pitchFamily="-112" charset="0"/>
              </a:rPr>
              <a:t>wh</a:t>
            </a:r>
            <a:r>
              <a:rPr lang="en-US" sz="1400" kern="1200" dirty="0" smtClean="0">
                <a:solidFill>
                  <a:schemeClr val="tx1"/>
                </a:solidFill>
                <a:latin typeface="Arial" pitchFamily="-112" charset="0"/>
                <a:ea typeface="Arial" pitchFamily="-112" charset="0"/>
                <a:cs typeface="Arial" pitchFamily="-112" charset="0"/>
              </a:rPr>
              <a:t>-word, the sluice is interpreted as an embedded question. It acquires its propositional content </a:t>
            </a:r>
            <a:r>
              <a:rPr lang="en-GB" sz="1400" kern="1200" dirty="0" smtClean="0">
                <a:solidFill>
                  <a:schemeClr val="tx1"/>
                </a:solidFill>
                <a:latin typeface="Arial" pitchFamily="-112" charset="0"/>
                <a:ea typeface="Arial" pitchFamily="-112" charset="0"/>
                <a:cs typeface="Arial" pitchFamily="-112" charset="0"/>
              </a:rPr>
              <a:t>F </a:t>
            </a:r>
            <a:r>
              <a:rPr lang="en-US" sz="1400" kern="1200" dirty="0" smtClean="0">
                <a:solidFill>
                  <a:schemeClr val="tx1"/>
                </a:solidFill>
                <a:latin typeface="Arial" pitchFamily="-112" charset="0"/>
                <a:ea typeface="Arial" pitchFamily="-112" charset="0"/>
                <a:cs typeface="Arial" pitchFamily="-112" charset="0"/>
              </a:rPr>
              <a:t>through indirect licensing, i.e. via the antecedent in the discourse.</a:t>
            </a:r>
          </a:p>
          <a:p>
            <a:r>
              <a:rPr lang="en-US" sz="1400" kern="1200" dirty="0" smtClean="0">
                <a:solidFill>
                  <a:schemeClr val="tx1"/>
                </a:solidFill>
                <a:latin typeface="Arial" pitchFamily="-112" charset="0"/>
                <a:ea typeface="Arial" pitchFamily="-112" charset="0"/>
                <a:cs typeface="Arial" pitchFamily="-112" charset="0"/>
              </a:rPr>
              <a:t> </a:t>
            </a:r>
          </a:p>
          <a:p>
            <a:pPr lvl="0"/>
            <a:r>
              <a:rPr lang="en-US" sz="1400" b="1" kern="1200" dirty="0" smtClean="0">
                <a:solidFill>
                  <a:schemeClr val="tx1"/>
                </a:solidFill>
                <a:latin typeface="Arial" pitchFamily="-112" charset="0"/>
                <a:ea typeface="Arial" pitchFamily="-112" charset="0"/>
                <a:cs typeface="Arial" pitchFamily="-112" charset="0"/>
              </a:rPr>
              <a:t>Sluicing</a:t>
            </a:r>
            <a:endParaRPr lang="en-US" sz="1400" kern="1200" dirty="0" smtClean="0">
              <a:solidFill>
                <a:schemeClr val="tx1"/>
              </a:solidFill>
              <a:latin typeface="Arial" pitchFamily="-112" charset="0"/>
              <a:ea typeface="Arial" pitchFamily="-112" charset="0"/>
              <a:cs typeface="Arial" pitchFamily="-112" charset="0"/>
            </a:endParaRPr>
          </a:p>
          <a:p>
            <a:r>
              <a:rPr lang="en-GB" sz="1600" kern="1200" dirty="0" smtClean="0">
                <a:solidFill>
                  <a:schemeClr val="tx1"/>
                </a:solidFill>
                <a:latin typeface="Arial" pitchFamily="-112" charset="0"/>
                <a:ea typeface="Arial" pitchFamily="-112" charset="0"/>
                <a:cs typeface="Arial" pitchFamily="-112" charset="0"/>
              </a:rPr>
              <a:t>Syntax: [</a:t>
            </a:r>
            <a:r>
              <a:rPr lang="en-GB" sz="1600" kern="1200" baseline="-25000" dirty="0" smtClean="0">
                <a:solidFill>
                  <a:schemeClr val="tx1"/>
                </a:solidFill>
                <a:latin typeface="Arial" pitchFamily="-112" charset="0"/>
                <a:ea typeface="Arial" pitchFamily="-112" charset="0"/>
                <a:cs typeface="Arial" pitchFamily="-112" charset="0"/>
              </a:rPr>
              <a:t>S</a:t>
            </a:r>
            <a:r>
              <a:rPr lang="en-GB" sz="1600" kern="1200" dirty="0" smtClean="0">
                <a:solidFill>
                  <a:schemeClr val="tx1"/>
                </a:solidFill>
                <a:latin typeface="Arial" pitchFamily="-112" charset="0"/>
                <a:ea typeface="Arial" pitchFamily="-112" charset="0"/>
                <a:cs typeface="Arial" pitchFamily="-112" charset="0"/>
              </a:rPr>
              <a:t> </a:t>
            </a:r>
            <a:r>
              <a:rPr lang="en-GB" sz="1600" i="1" kern="1200" dirty="0" err="1" smtClean="0">
                <a:solidFill>
                  <a:schemeClr val="tx1"/>
                </a:solidFill>
                <a:latin typeface="Arial" pitchFamily="-112" charset="0"/>
                <a:ea typeface="Arial" pitchFamily="-112" charset="0"/>
                <a:cs typeface="Arial" pitchFamily="-112" charset="0"/>
              </a:rPr>
              <a:t>wh</a:t>
            </a:r>
            <a:r>
              <a:rPr lang="en-GB" sz="1600" kern="1200" dirty="0" err="1" smtClean="0">
                <a:solidFill>
                  <a:schemeClr val="tx1"/>
                </a:solidFill>
                <a:latin typeface="Arial" pitchFamily="-112" charset="0"/>
                <a:ea typeface="Arial" pitchFamily="-112" charset="0"/>
                <a:cs typeface="Arial" pitchFamily="-112" charset="0"/>
              </a:rPr>
              <a:t>-phrase</a:t>
            </a:r>
            <a:r>
              <a:rPr lang="en-GB" sz="1600" kern="1200" baseline="-25000" dirty="0" err="1" smtClean="0">
                <a:solidFill>
                  <a:schemeClr val="tx1"/>
                </a:solidFill>
                <a:latin typeface="Arial" pitchFamily="-112" charset="0"/>
                <a:ea typeface="Arial" pitchFamily="-112" charset="0"/>
                <a:cs typeface="Arial" pitchFamily="-112" charset="0"/>
              </a:rPr>
              <a:t>i</a:t>
            </a:r>
            <a:r>
              <a:rPr lang="en-GB" sz="1600" kern="1200" cap="small" baseline="30000" dirty="0" err="1" smtClean="0">
                <a:solidFill>
                  <a:schemeClr val="tx1"/>
                </a:solidFill>
                <a:latin typeface="Arial" pitchFamily="-112" charset="0"/>
                <a:ea typeface="Arial" pitchFamily="-112" charset="0"/>
                <a:cs typeface="Arial" pitchFamily="-112" charset="0"/>
              </a:rPr>
              <a:t>orph</a:t>
            </a:r>
            <a:r>
              <a:rPr lang="en-GB" sz="1600" kern="1200" dirty="0" err="1" smtClean="0">
                <a:solidFill>
                  <a:schemeClr val="tx1"/>
                </a:solidFill>
                <a:latin typeface="Arial" pitchFamily="-112" charset="0"/>
                <a:ea typeface="Arial" pitchFamily="-112" charset="0"/>
                <a:cs typeface="Arial" pitchFamily="-112" charset="0"/>
              </a:rPr>
              <a:t>]</a:t>
            </a:r>
            <a:r>
              <a:rPr lang="en-GB" sz="1600" kern="1200" cap="small" baseline="30000" dirty="0" err="1" smtClean="0">
                <a:solidFill>
                  <a:schemeClr val="tx1"/>
                </a:solidFill>
                <a:latin typeface="Arial" pitchFamily="-112" charset="0"/>
                <a:ea typeface="Arial" pitchFamily="-112" charset="0"/>
                <a:cs typeface="Arial" pitchFamily="-112" charset="0"/>
              </a:rPr>
              <a:t>il</a:t>
            </a:r>
            <a:r>
              <a:rPr lang="en-GB" sz="1600" kern="1200" dirty="0" smtClean="0">
                <a:solidFill>
                  <a:schemeClr val="tx1"/>
                </a:solidFill>
                <a:latin typeface="Arial" pitchFamily="-112" charset="0"/>
                <a:ea typeface="Arial" pitchFamily="-112" charset="0"/>
                <a:cs typeface="Arial" pitchFamily="-112" charset="0"/>
              </a:rPr>
              <a:t> </a:t>
            </a:r>
          </a:p>
          <a:p>
            <a:r>
              <a:rPr lang="en-GB" sz="1600" kern="1200" dirty="0" smtClean="0">
                <a:solidFill>
                  <a:schemeClr val="tx1"/>
                </a:solidFill>
                <a:latin typeface="Arial" pitchFamily="-112" charset="0"/>
                <a:ea typeface="Arial" pitchFamily="-112" charset="0"/>
                <a:cs typeface="Arial" pitchFamily="-112" charset="0"/>
              </a:rPr>
              <a:t>Semantics : </a:t>
            </a:r>
            <a:r>
              <a:rPr lang="en-GB" sz="1600" kern="1200" dirty="0" err="1" smtClean="0">
                <a:solidFill>
                  <a:schemeClr val="tx1"/>
                </a:solidFill>
                <a:latin typeface="Arial" pitchFamily="-112" charset="0"/>
                <a:ea typeface="Arial" pitchFamily="-112" charset="0"/>
                <a:cs typeface="Arial" pitchFamily="-112" charset="0"/>
              </a:rPr>
              <a:t>Qx[F</a:t>
            </a:r>
            <a:r>
              <a:rPr lang="en-GB" sz="1600" kern="1200" dirty="0" smtClean="0">
                <a:solidFill>
                  <a:schemeClr val="tx1"/>
                </a:solidFill>
                <a:latin typeface="Arial" pitchFamily="-112" charset="0"/>
                <a:ea typeface="Arial" pitchFamily="-112" charset="0"/>
                <a:cs typeface="Arial" pitchFamily="-112" charset="0"/>
              </a:rPr>
              <a:t>   (x</a:t>
            </a:r>
            <a:r>
              <a:rPr lang="en-GB" sz="1600" kern="1200" baseline="-25000" dirty="0" smtClean="0">
                <a:solidFill>
                  <a:schemeClr val="tx1"/>
                </a:solidFill>
                <a:latin typeface="Arial" pitchFamily="-112" charset="0"/>
                <a:ea typeface="Arial" pitchFamily="-112" charset="0"/>
                <a:cs typeface="Arial" pitchFamily="-112" charset="0"/>
              </a:rPr>
              <a:t>i</a:t>
            </a:r>
            <a:r>
              <a:rPr lang="en-GB" sz="1600" kern="1200" dirty="0" smtClean="0">
                <a:solidFill>
                  <a:schemeClr val="tx1"/>
                </a:solidFill>
                <a:latin typeface="Arial" pitchFamily="-112" charset="0"/>
                <a:ea typeface="Arial" pitchFamily="-112" charset="0"/>
                <a:cs typeface="Arial" pitchFamily="-112" charset="0"/>
              </a:rPr>
              <a:t>)]</a:t>
            </a:r>
            <a:endParaRPr lang="en-US" sz="1600" kern="1200" dirty="0" smtClean="0">
              <a:solidFill>
                <a:schemeClr val="tx1"/>
              </a:solidFill>
              <a:latin typeface="Arial" pitchFamily="-112" charset="0"/>
              <a:ea typeface="Arial" pitchFamily="-112" charset="0"/>
              <a:cs typeface="Arial" pitchFamily="-112" charset="0"/>
            </a:endParaRPr>
          </a:p>
          <a:p>
            <a:r>
              <a:rPr lang="en-GB" sz="1400" kern="1200" dirty="0" smtClean="0">
                <a:solidFill>
                  <a:schemeClr val="tx1"/>
                </a:solidFill>
                <a:latin typeface="Arial" pitchFamily="-112" charset="0"/>
                <a:ea typeface="Arial" pitchFamily="-112" charset="0"/>
                <a:cs typeface="Arial" pitchFamily="-112" charset="0"/>
              </a:rPr>
              <a:t>	(</a:t>
            </a:r>
            <a:r>
              <a:rPr lang="en-GB" sz="1400" kern="1200" dirty="0" err="1" smtClean="0">
                <a:solidFill>
                  <a:schemeClr val="tx1"/>
                </a:solidFill>
                <a:latin typeface="Arial" pitchFamily="-112" charset="0"/>
                <a:ea typeface="Arial" pitchFamily="-112" charset="0"/>
                <a:cs typeface="Arial" pitchFamily="-112" charset="0"/>
              </a:rPr>
              <a:t>Culicover</a:t>
            </a:r>
            <a:r>
              <a:rPr lang="en-GB" sz="1400" kern="1200" dirty="0" smtClean="0">
                <a:solidFill>
                  <a:schemeClr val="tx1"/>
                </a:solidFill>
                <a:latin typeface="Arial" pitchFamily="-112" charset="0"/>
                <a:ea typeface="Arial" pitchFamily="-112" charset="0"/>
                <a:cs typeface="Arial" pitchFamily="-112" charset="0"/>
              </a:rPr>
              <a:t> &amp; </a:t>
            </a:r>
            <a:r>
              <a:rPr lang="en-GB" sz="1400" kern="1200" dirty="0" err="1" smtClean="0">
                <a:solidFill>
                  <a:schemeClr val="tx1"/>
                </a:solidFill>
                <a:latin typeface="Arial" pitchFamily="-112" charset="0"/>
                <a:ea typeface="Arial" pitchFamily="-112" charset="0"/>
                <a:cs typeface="Arial" pitchFamily="-112" charset="0"/>
              </a:rPr>
              <a:t>Jackendoff</a:t>
            </a:r>
            <a:r>
              <a:rPr lang="en-GB" sz="1400" kern="1200" dirty="0" smtClean="0">
                <a:solidFill>
                  <a:schemeClr val="tx1"/>
                </a:solidFill>
                <a:latin typeface="Arial" pitchFamily="-112" charset="0"/>
                <a:ea typeface="Arial" pitchFamily="-112" charset="0"/>
                <a:cs typeface="Arial" pitchFamily="-112" charset="0"/>
              </a:rPr>
              <a:t> 2005:270)</a:t>
            </a:r>
            <a:endParaRPr lang="en-US" sz="1400" kern="1200" dirty="0" smtClean="0">
              <a:solidFill>
                <a:schemeClr val="tx1"/>
              </a:solidFill>
              <a:latin typeface="Arial" pitchFamily="-112" charset="0"/>
              <a:ea typeface="Arial" pitchFamily="-112" charset="0"/>
              <a:cs typeface="Arial" pitchFamily="-112" charset="0"/>
            </a:endParaRPr>
          </a:p>
          <a:p>
            <a:pPr eaLnBrk="1" hangingPunct="1"/>
            <a:endParaRPr lang="en-US" sz="1200" dirty="0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8D52141-3A3F-2E4E-81D6-EF995C4D32A9}" type="slidenum">
              <a:rPr lang="nl-NL">
                <a:latin typeface="Arial" pitchFamily="-110" charset="0"/>
                <a:ea typeface="Arial" pitchFamily="-110" charset="0"/>
                <a:cs typeface="Arial" pitchFamily="-110" charset="0"/>
              </a:rPr>
              <a:pPr/>
              <a:t>22</a:t>
            </a:fld>
            <a:endParaRPr lang="nl-NL">
              <a:latin typeface="Arial" pitchFamily="-110" charset="0"/>
              <a:ea typeface="Arial" pitchFamily="-110" charset="0"/>
              <a:cs typeface="Arial" pitchFamily="-110" charset="0"/>
            </a:endParaRPr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nl-NL" dirty="0">
              <a:latin typeface="Arial" pitchFamily="-110" charset="0"/>
              <a:ea typeface="Arial" pitchFamily="-110" charset="0"/>
              <a:cs typeface="Arial" pitchFamily="-110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F098A19-C09E-9D49-B805-12863119F7EB}" type="slidenum">
              <a:rPr lang="nl-NL">
                <a:latin typeface="Arial" pitchFamily="-110" charset="0"/>
                <a:ea typeface="Arial" pitchFamily="-110" charset="0"/>
                <a:cs typeface="Arial" pitchFamily="-110" charset="0"/>
              </a:rPr>
              <a:pPr/>
              <a:t>23</a:t>
            </a:fld>
            <a:endParaRPr lang="nl-NL">
              <a:latin typeface="Arial" pitchFamily="-110" charset="0"/>
              <a:ea typeface="Arial" pitchFamily="-110" charset="0"/>
              <a:cs typeface="Arial" pitchFamily="-110" charset="0"/>
            </a:endParaRPr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nl-NL">
              <a:latin typeface="Arial" pitchFamily="-110" charset="0"/>
              <a:ea typeface="Arial" pitchFamily="-110" charset="0"/>
              <a:cs typeface="Arial" pitchFamily="-110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15038E6-2C7E-EA43-B8F1-CD7A8D969B67}" type="slidenum">
              <a:rPr lang="nl-NL">
                <a:latin typeface="Arial" pitchFamily="-110" charset="0"/>
                <a:ea typeface="Arial" pitchFamily="-110" charset="0"/>
                <a:cs typeface="Arial" pitchFamily="-110" charset="0"/>
              </a:rPr>
              <a:pPr/>
              <a:t>24</a:t>
            </a:fld>
            <a:endParaRPr lang="nl-NL">
              <a:latin typeface="Arial" pitchFamily="-110" charset="0"/>
              <a:ea typeface="Arial" pitchFamily="-110" charset="0"/>
              <a:cs typeface="Arial" pitchFamily="-110" charset="0"/>
            </a:endParaRPr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200" dirty="0" smtClean="0">
              <a:solidFill>
                <a:schemeClr val="tx2"/>
              </a:solidFill>
            </a:endParaRPr>
          </a:p>
          <a:p>
            <a:pPr eaLnBrk="1" hangingPunct="1"/>
            <a:endParaRPr lang="nl-NL" dirty="0">
              <a:latin typeface="Arial" pitchFamily="-110" charset="0"/>
              <a:ea typeface="Arial" pitchFamily="-110" charset="0"/>
              <a:cs typeface="Arial" pitchFamily="-110" charset="0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15038E6-2C7E-EA43-B8F1-CD7A8D969B67}" type="slidenum">
              <a:rPr lang="nl-NL">
                <a:latin typeface="Arial" pitchFamily="-110" charset="0"/>
                <a:ea typeface="Arial" pitchFamily="-110" charset="0"/>
                <a:cs typeface="Arial" pitchFamily="-110" charset="0"/>
              </a:rPr>
              <a:pPr/>
              <a:t>25</a:t>
            </a:fld>
            <a:endParaRPr lang="nl-NL">
              <a:latin typeface="Arial" pitchFamily="-110" charset="0"/>
              <a:ea typeface="Arial" pitchFamily="-110" charset="0"/>
              <a:cs typeface="Arial" pitchFamily="-110" charset="0"/>
            </a:endParaRPr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nl-NL" dirty="0">
              <a:latin typeface="Arial" pitchFamily="-110" charset="0"/>
              <a:ea typeface="Arial" pitchFamily="-110" charset="0"/>
              <a:cs typeface="Arial" pitchFamily="-110" charset="0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15038E6-2C7E-EA43-B8F1-CD7A8D969B67}" type="slidenum">
              <a:rPr lang="nl-NL">
                <a:latin typeface="Arial" pitchFamily="-110" charset="0"/>
                <a:ea typeface="Arial" pitchFamily="-110" charset="0"/>
                <a:cs typeface="Arial" pitchFamily="-110" charset="0"/>
              </a:rPr>
              <a:pPr/>
              <a:t>26</a:t>
            </a:fld>
            <a:endParaRPr lang="nl-NL">
              <a:latin typeface="Arial" pitchFamily="-110" charset="0"/>
              <a:ea typeface="Arial" pitchFamily="-110" charset="0"/>
              <a:cs typeface="Arial" pitchFamily="-110" charset="0"/>
            </a:endParaRPr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200" dirty="0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15038E6-2C7E-EA43-B8F1-CD7A8D969B67}" type="slidenum">
              <a:rPr lang="nl-NL">
                <a:latin typeface="Arial" pitchFamily="-110" charset="0"/>
                <a:ea typeface="Arial" pitchFamily="-110" charset="0"/>
                <a:cs typeface="Arial" pitchFamily="-110" charset="0"/>
              </a:rPr>
              <a:pPr/>
              <a:t>27</a:t>
            </a:fld>
            <a:endParaRPr lang="nl-NL">
              <a:latin typeface="Arial" pitchFamily="-110" charset="0"/>
              <a:ea typeface="Arial" pitchFamily="-110" charset="0"/>
              <a:cs typeface="Arial" pitchFamily="-110" charset="0"/>
            </a:endParaRPr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200" dirty="0" smtClean="0">
              <a:solidFill>
                <a:schemeClr val="tx2"/>
              </a:solidFill>
            </a:endParaRPr>
          </a:p>
          <a:p>
            <a:pPr eaLnBrk="1" hangingPunct="1"/>
            <a:endParaRPr lang="nl-NL" dirty="0">
              <a:latin typeface="Arial" pitchFamily="-110" charset="0"/>
              <a:ea typeface="Arial" pitchFamily="-110" charset="0"/>
              <a:cs typeface="Arial" pitchFamily="-110" charset="0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15038E6-2C7E-EA43-B8F1-CD7A8D969B67}" type="slidenum">
              <a:rPr lang="nl-NL">
                <a:latin typeface="Arial" pitchFamily="-110" charset="0"/>
                <a:ea typeface="Arial" pitchFamily="-110" charset="0"/>
                <a:cs typeface="Arial" pitchFamily="-110" charset="0"/>
              </a:rPr>
              <a:pPr/>
              <a:t>28</a:t>
            </a:fld>
            <a:endParaRPr lang="nl-NL">
              <a:latin typeface="Arial" pitchFamily="-110" charset="0"/>
              <a:ea typeface="Arial" pitchFamily="-110" charset="0"/>
              <a:cs typeface="Arial" pitchFamily="-110" charset="0"/>
            </a:endParaRPr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200" dirty="0" smtClean="0">
              <a:solidFill>
                <a:schemeClr val="tx2"/>
              </a:solidFill>
            </a:endParaRPr>
          </a:p>
          <a:p>
            <a:pPr eaLnBrk="1" hangingPunct="1"/>
            <a:endParaRPr lang="nl-NL" dirty="0">
              <a:latin typeface="Arial" pitchFamily="-110" charset="0"/>
              <a:ea typeface="Arial" pitchFamily="-110" charset="0"/>
              <a:cs typeface="Arial" pitchFamily="-110" charset="0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15038E6-2C7E-EA43-B8F1-CD7A8D969B67}" type="slidenum">
              <a:rPr lang="nl-NL">
                <a:latin typeface="Arial" pitchFamily="-110" charset="0"/>
                <a:ea typeface="Arial" pitchFamily="-110" charset="0"/>
                <a:cs typeface="Arial" pitchFamily="-110" charset="0"/>
              </a:rPr>
              <a:pPr/>
              <a:t>29</a:t>
            </a:fld>
            <a:endParaRPr lang="nl-NL">
              <a:latin typeface="Arial" pitchFamily="-110" charset="0"/>
              <a:ea typeface="Arial" pitchFamily="-110" charset="0"/>
              <a:cs typeface="Arial" pitchFamily="-110" charset="0"/>
            </a:endParaRPr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nl-NL" dirty="0">
              <a:latin typeface="Arial" pitchFamily="-110" charset="0"/>
              <a:ea typeface="Arial" pitchFamily="-110" charset="0"/>
              <a:cs typeface="Arial" pitchFamily="-110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683806A-498E-1049-ACC9-9D2616C29139}" type="slidenum">
              <a:rPr lang="nl-NL">
                <a:latin typeface="Arial" pitchFamily="-110" charset="0"/>
                <a:ea typeface="Arial" pitchFamily="-110" charset="0"/>
                <a:cs typeface="Arial" pitchFamily="-110" charset="0"/>
              </a:rPr>
              <a:pPr/>
              <a:t>3</a:t>
            </a:fld>
            <a:endParaRPr lang="nl-NL">
              <a:latin typeface="Arial" pitchFamily="-110" charset="0"/>
              <a:ea typeface="Arial" pitchFamily="-110" charset="0"/>
              <a:cs typeface="Arial" pitchFamily="-110" charset="0"/>
            </a:endParaRPr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nl-NL">
              <a:latin typeface="Arial" pitchFamily="-110" charset="0"/>
              <a:ea typeface="Arial" pitchFamily="-110" charset="0"/>
              <a:cs typeface="Arial" pitchFamily="-110" charset="0"/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15038E6-2C7E-EA43-B8F1-CD7A8D969B67}" type="slidenum">
              <a:rPr lang="nl-NL">
                <a:latin typeface="Arial" pitchFamily="-110" charset="0"/>
                <a:ea typeface="Arial" pitchFamily="-110" charset="0"/>
                <a:cs typeface="Arial" pitchFamily="-110" charset="0"/>
              </a:rPr>
              <a:pPr/>
              <a:t>30</a:t>
            </a:fld>
            <a:endParaRPr lang="nl-NL">
              <a:latin typeface="Arial" pitchFamily="-110" charset="0"/>
              <a:ea typeface="Arial" pitchFamily="-110" charset="0"/>
              <a:cs typeface="Arial" pitchFamily="-110" charset="0"/>
            </a:endParaRPr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200" dirty="0" smtClean="0">
              <a:solidFill>
                <a:schemeClr val="tx2"/>
              </a:solidFill>
            </a:endParaRPr>
          </a:p>
          <a:p>
            <a:pPr eaLnBrk="1" hangingPunct="1"/>
            <a:endParaRPr lang="nl-NL" dirty="0">
              <a:latin typeface="Arial" pitchFamily="-110" charset="0"/>
              <a:ea typeface="Arial" pitchFamily="-110" charset="0"/>
              <a:cs typeface="Arial" pitchFamily="-110" charset="0"/>
            </a:endParaRP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15038E6-2C7E-EA43-B8F1-CD7A8D969B67}" type="slidenum">
              <a:rPr lang="nl-NL">
                <a:latin typeface="Arial" pitchFamily="-110" charset="0"/>
                <a:ea typeface="Arial" pitchFamily="-110" charset="0"/>
                <a:cs typeface="Arial" pitchFamily="-110" charset="0"/>
              </a:rPr>
              <a:pPr/>
              <a:t>31</a:t>
            </a:fld>
            <a:endParaRPr lang="nl-NL">
              <a:latin typeface="Arial" pitchFamily="-110" charset="0"/>
              <a:ea typeface="Arial" pitchFamily="-110" charset="0"/>
              <a:cs typeface="Arial" pitchFamily="-110" charset="0"/>
            </a:endParaRPr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nl-NL" dirty="0" smtClean="0">
              <a:latin typeface="Arial" pitchFamily="-110" charset="0"/>
              <a:ea typeface="Arial" pitchFamily="-110" charset="0"/>
              <a:cs typeface="Arial" pitchFamily="-110" charset="0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200" dirty="0" smtClean="0">
              <a:solidFill>
                <a:schemeClr val="tx2"/>
              </a:solidFill>
            </a:endParaRPr>
          </a:p>
          <a:p>
            <a:pPr eaLnBrk="1" hangingPunct="1"/>
            <a:endParaRPr lang="nl-NL" dirty="0">
              <a:latin typeface="Arial" pitchFamily="-110" charset="0"/>
              <a:ea typeface="Arial" pitchFamily="-110" charset="0"/>
              <a:cs typeface="Arial" pitchFamily="-110" charset="0"/>
            </a:endParaRP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15038E6-2C7E-EA43-B8F1-CD7A8D969B67}" type="slidenum">
              <a:rPr lang="nl-NL">
                <a:latin typeface="Arial" pitchFamily="-110" charset="0"/>
                <a:ea typeface="Arial" pitchFamily="-110" charset="0"/>
                <a:cs typeface="Arial" pitchFamily="-110" charset="0"/>
              </a:rPr>
              <a:pPr/>
              <a:t>32</a:t>
            </a:fld>
            <a:endParaRPr lang="nl-NL">
              <a:latin typeface="Arial" pitchFamily="-110" charset="0"/>
              <a:ea typeface="Arial" pitchFamily="-110" charset="0"/>
              <a:cs typeface="Arial" pitchFamily="-110" charset="0"/>
            </a:endParaRPr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200" dirty="0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15038E6-2C7E-EA43-B8F1-CD7A8D969B67}" type="slidenum">
              <a:rPr lang="nl-NL">
                <a:latin typeface="Arial" pitchFamily="-110" charset="0"/>
                <a:ea typeface="Arial" pitchFamily="-110" charset="0"/>
                <a:cs typeface="Arial" pitchFamily="-110" charset="0"/>
              </a:rPr>
              <a:pPr/>
              <a:t>33</a:t>
            </a:fld>
            <a:endParaRPr lang="nl-NL">
              <a:latin typeface="Arial" pitchFamily="-110" charset="0"/>
              <a:ea typeface="Arial" pitchFamily="-110" charset="0"/>
              <a:cs typeface="Arial" pitchFamily="-110" charset="0"/>
            </a:endParaRPr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200" dirty="0" smtClean="0">
              <a:solidFill>
                <a:schemeClr val="tx2"/>
              </a:solidFill>
            </a:endParaRPr>
          </a:p>
          <a:p>
            <a:pPr eaLnBrk="1" hangingPunct="1"/>
            <a:endParaRPr lang="nl-NL" dirty="0">
              <a:latin typeface="Arial" pitchFamily="-110" charset="0"/>
              <a:ea typeface="Arial" pitchFamily="-110" charset="0"/>
              <a:cs typeface="Arial" pitchFamily="-110" charset="0"/>
            </a:endParaRPr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15038E6-2C7E-EA43-B8F1-CD7A8D969B67}" type="slidenum">
              <a:rPr lang="nl-NL">
                <a:latin typeface="Arial" pitchFamily="-110" charset="0"/>
                <a:ea typeface="Arial" pitchFamily="-110" charset="0"/>
                <a:cs typeface="Arial" pitchFamily="-110" charset="0"/>
              </a:rPr>
              <a:pPr/>
              <a:t>34</a:t>
            </a:fld>
            <a:endParaRPr lang="nl-NL">
              <a:latin typeface="Arial" pitchFamily="-110" charset="0"/>
              <a:ea typeface="Arial" pitchFamily="-110" charset="0"/>
              <a:cs typeface="Arial" pitchFamily="-110" charset="0"/>
            </a:endParaRPr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nl-NL" sz="1200" dirty="0" err="1" smtClean="0">
                <a:solidFill>
                  <a:schemeClr val="tx1"/>
                </a:solidFill>
                <a:latin typeface="Arial" pitchFamily="-110" charset="0"/>
                <a:ea typeface="Arial" pitchFamily="-110" charset="0"/>
                <a:cs typeface="Arial" pitchFamily="-110" charset="0"/>
              </a:rPr>
              <a:t>Solution</a:t>
            </a:r>
            <a:r>
              <a:rPr lang="nl-NL" sz="1200" baseline="0" dirty="0" smtClean="0">
                <a:solidFill>
                  <a:schemeClr val="tx1"/>
                </a:solidFill>
                <a:latin typeface="Arial" pitchFamily="-110" charset="0"/>
                <a:ea typeface="Arial" pitchFamily="-110" charset="0"/>
                <a:cs typeface="Arial" pitchFamily="-110" charset="0"/>
              </a:rPr>
              <a:t> (</a:t>
            </a:r>
            <a:r>
              <a:rPr lang="nl-NL" sz="1200" baseline="0" dirty="0" err="1" smtClean="0">
                <a:solidFill>
                  <a:schemeClr val="tx1"/>
                </a:solidFill>
                <a:latin typeface="Arial" pitchFamily="-110" charset="0"/>
                <a:ea typeface="Arial" pitchFamily="-110" charset="0"/>
                <a:cs typeface="Arial" pitchFamily="-110" charset="0"/>
              </a:rPr>
              <a:t>Sag</a:t>
            </a:r>
            <a:r>
              <a:rPr lang="nl-NL" sz="1200" baseline="0" dirty="0" smtClean="0">
                <a:solidFill>
                  <a:schemeClr val="tx1"/>
                </a:solidFill>
                <a:latin typeface="Arial" pitchFamily="-110" charset="0"/>
                <a:ea typeface="Arial" pitchFamily="-110" charset="0"/>
                <a:cs typeface="Arial" pitchFamily="-110" charset="0"/>
              </a:rPr>
              <a:t> 1976): </a:t>
            </a:r>
            <a:r>
              <a:rPr lang="nl-NL" sz="1200" baseline="0" dirty="0" err="1" smtClean="0">
                <a:solidFill>
                  <a:schemeClr val="tx1"/>
                </a:solidFill>
                <a:latin typeface="Arial" pitchFamily="-110" charset="0"/>
                <a:ea typeface="Arial" pitchFamily="-110" charset="0"/>
                <a:cs typeface="Arial" pitchFamily="-110" charset="0"/>
              </a:rPr>
              <a:t>Quantifier</a:t>
            </a:r>
            <a:r>
              <a:rPr lang="nl-NL" sz="1200" baseline="0" dirty="0" smtClean="0">
                <a:solidFill>
                  <a:schemeClr val="tx1"/>
                </a:solidFill>
                <a:latin typeface="Arial" pitchFamily="-110" charset="0"/>
                <a:ea typeface="Arial" pitchFamily="-110" charset="0"/>
                <a:cs typeface="Arial" pitchFamily="-110" charset="0"/>
              </a:rPr>
              <a:t> </a:t>
            </a:r>
            <a:r>
              <a:rPr lang="nl-NL" sz="1200" baseline="0" dirty="0" err="1" smtClean="0">
                <a:solidFill>
                  <a:schemeClr val="tx1"/>
                </a:solidFill>
                <a:latin typeface="Arial" pitchFamily="-110" charset="0"/>
                <a:ea typeface="Arial" pitchFamily="-110" charset="0"/>
                <a:cs typeface="Arial" pitchFamily="-110" charset="0"/>
              </a:rPr>
              <a:t>Raising</a:t>
            </a:r>
            <a:endParaRPr lang="nl-NL" sz="1200" baseline="0" dirty="0" smtClean="0">
              <a:solidFill>
                <a:schemeClr val="tx1"/>
              </a:solidFill>
              <a:latin typeface="Arial" pitchFamily="-110" charset="0"/>
              <a:ea typeface="Arial" pitchFamily="-110" charset="0"/>
              <a:cs typeface="Arial" pitchFamily="-110" charset="0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solidFill>
                  <a:schemeClr val="tx2"/>
                </a:solidFill>
              </a:rPr>
              <a:t>[every book John did </a:t>
            </a:r>
            <a:r>
              <a:rPr lang="en-US" sz="1200" i="1" dirty="0" smtClean="0">
                <a:solidFill>
                  <a:schemeClr val="tx2"/>
                </a:solidFill>
              </a:rPr>
              <a:t>pro</a:t>
            </a:r>
            <a:r>
              <a:rPr lang="en-US" sz="1200" dirty="0" smtClean="0">
                <a:solidFill>
                  <a:schemeClr val="tx2"/>
                </a:solidFill>
              </a:rPr>
              <a:t>] Bill read </a:t>
            </a:r>
            <a:r>
              <a:rPr lang="en-US" sz="1200" dirty="0" err="1" smtClean="0">
                <a:solidFill>
                  <a:schemeClr val="tx2"/>
                </a:solidFill>
              </a:rPr>
              <a:t>t</a:t>
            </a:r>
            <a:r>
              <a:rPr lang="en-US" sz="1200" dirty="0" smtClean="0">
                <a:solidFill>
                  <a:schemeClr val="tx2"/>
                </a:solidFill>
              </a:rPr>
              <a:t>.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i="1" dirty="0" smtClean="0">
                <a:solidFill>
                  <a:schemeClr val="tx2"/>
                </a:solidFill>
                <a:latin typeface="Arial" pitchFamily="-110" charset="0"/>
                <a:ea typeface="Arial" pitchFamily="-110" charset="0"/>
                <a:cs typeface="Arial" pitchFamily="-110" charset="0"/>
              </a:rPr>
              <a:t>pro</a:t>
            </a:r>
            <a:r>
              <a:rPr lang="en-US" sz="1200" i="1" baseline="0" dirty="0" smtClean="0">
                <a:solidFill>
                  <a:schemeClr val="tx2"/>
                </a:solidFill>
                <a:latin typeface="Arial" pitchFamily="-110" charset="0"/>
                <a:ea typeface="Arial" pitchFamily="-110" charset="0"/>
                <a:cs typeface="Arial" pitchFamily="-110" charset="0"/>
              </a:rPr>
              <a:t> </a:t>
            </a:r>
            <a:r>
              <a:rPr lang="en-US" sz="1200" dirty="0" smtClean="0">
                <a:solidFill>
                  <a:schemeClr val="tx2"/>
                </a:solidFill>
                <a:latin typeface="Arial" pitchFamily="-110" charset="0"/>
                <a:ea typeface="Arial" pitchFamily="-110" charset="0"/>
                <a:cs typeface="Arial" pitchFamily="-110" charset="0"/>
              </a:rPr>
              <a:t>= read </a:t>
            </a:r>
            <a:r>
              <a:rPr lang="en-US" sz="1200" dirty="0" err="1" smtClean="0">
                <a:solidFill>
                  <a:schemeClr val="tx2"/>
                </a:solidFill>
                <a:latin typeface="Arial" pitchFamily="-110" charset="0"/>
                <a:ea typeface="Arial" pitchFamily="-110" charset="0"/>
                <a:cs typeface="Arial" pitchFamily="-110" charset="0"/>
              </a:rPr>
              <a:t>t</a:t>
            </a:r>
            <a:endParaRPr lang="nl-NL" dirty="0" smtClean="0">
              <a:latin typeface="Arial" pitchFamily="-110" charset="0"/>
              <a:ea typeface="Arial" pitchFamily="-110" charset="0"/>
              <a:cs typeface="Arial" pitchFamily="-110" charset="0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nl-NL" sz="1200" baseline="0" dirty="0" smtClean="0">
              <a:solidFill>
                <a:schemeClr val="tx1"/>
              </a:solidFill>
              <a:latin typeface="Arial" pitchFamily="-110" charset="0"/>
              <a:ea typeface="Arial" pitchFamily="-110" charset="0"/>
              <a:cs typeface="Arial" pitchFamily="-110" charset="0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200" dirty="0" smtClean="0">
              <a:solidFill>
                <a:schemeClr val="tx2"/>
              </a:solidFill>
            </a:endParaRPr>
          </a:p>
          <a:p>
            <a:pPr eaLnBrk="1" hangingPunct="1"/>
            <a:endParaRPr lang="nl-NL" dirty="0">
              <a:latin typeface="Arial" pitchFamily="-110" charset="0"/>
              <a:ea typeface="Arial" pitchFamily="-110" charset="0"/>
              <a:cs typeface="Arial" pitchFamily="-110" charset="0"/>
            </a:endParaRPr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15038E6-2C7E-EA43-B8F1-CD7A8D969B67}" type="slidenum">
              <a:rPr lang="nl-NL">
                <a:latin typeface="Arial" pitchFamily="-110" charset="0"/>
                <a:ea typeface="Arial" pitchFamily="-110" charset="0"/>
                <a:cs typeface="Arial" pitchFamily="-110" charset="0"/>
              </a:rPr>
              <a:pPr/>
              <a:t>35</a:t>
            </a:fld>
            <a:endParaRPr lang="nl-NL">
              <a:latin typeface="Arial" pitchFamily="-110" charset="0"/>
              <a:ea typeface="Arial" pitchFamily="-110" charset="0"/>
              <a:cs typeface="Arial" pitchFamily="-110" charset="0"/>
            </a:endParaRPr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nl-NL" dirty="0" smtClean="0">
              <a:latin typeface="Arial" pitchFamily="-110" charset="0"/>
              <a:ea typeface="Arial" pitchFamily="-110" charset="0"/>
              <a:cs typeface="Arial" pitchFamily="-110" charset="0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200" dirty="0" smtClean="0">
              <a:solidFill>
                <a:schemeClr val="tx2"/>
              </a:solidFill>
            </a:endParaRPr>
          </a:p>
          <a:p>
            <a:pPr eaLnBrk="1" hangingPunct="1"/>
            <a:endParaRPr lang="nl-NL" dirty="0">
              <a:latin typeface="Arial" pitchFamily="-110" charset="0"/>
              <a:ea typeface="Arial" pitchFamily="-110" charset="0"/>
              <a:cs typeface="Arial" pitchFamily="-110" charset="0"/>
            </a:endParaRPr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F098A19-C09E-9D49-B805-12863119F7EB}" type="slidenum">
              <a:rPr lang="nl-NL">
                <a:latin typeface="Arial" pitchFamily="-110" charset="0"/>
                <a:ea typeface="Arial" pitchFamily="-110" charset="0"/>
                <a:cs typeface="Arial" pitchFamily="-110" charset="0"/>
              </a:rPr>
              <a:pPr/>
              <a:t>36</a:t>
            </a:fld>
            <a:endParaRPr lang="nl-NL">
              <a:latin typeface="Arial" pitchFamily="-110" charset="0"/>
              <a:ea typeface="Arial" pitchFamily="-110" charset="0"/>
              <a:cs typeface="Arial" pitchFamily="-110" charset="0"/>
            </a:endParaRPr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nl-NL">
              <a:latin typeface="Arial" pitchFamily="-110" charset="0"/>
              <a:ea typeface="Arial" pitchFamily="-110" charset="0"/>
              <a:cs typeface="Arial" pitchFamily="-110" charset="0"/>
            </a:endParaRPr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D15EF34-0082-064D-A036-D03A92F2D253}" type="slidenum">
              <a:rPr lang="nl-NL">
                <a:latin typeface="Arial" pitchFamily="-110" charset="0"/>
                <a:ea typeface="Arial" pitchFamily="-110" charset="0"/>
                <a:cs typeface="Arial" pitchFamily="-110" charset="0"/>
              </a:rPr>
              <a:pPr/>
              <a:t>37</a:t>
            </a:fld>
            <a:endParaRPr lang="nl-NL">
              <a:latin typeface="Arial" pitchFamily="-110" charset="0"/>
              <a:ea typeface="Arial" pitchFamily="-110" charset="0"/>
              <a:cs typeface="Arial" pitchFamily="-110" charset="0"/>
            </a:endParaRPr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nl-NL" dirty="0" err="1" smtClean="0">
                <a:latin typeface="Arial" pitchFamily="-110" charset="0"/>
                <a:ea typeface="Arial" pitchFamily="-110" charset="0"/>
                <a:cs typeface="Arial" pitchFamily="-110" charset="0"/>
              </a:rPr>
              <a:t>Deletion</a:t>
            </a:r>
            <a:r>
              <a:rPr lang="nl-NL" dirty="0" smtClean="0">
                <a:latin typeface="Arial" pitchFamily="-110" charset="0"/>
                <a:ea typeface="Arial" pitchFamily="-110" charset="0"/>
                <a:cs typeface="Arial" pitchFamily="-110" charset="0"/>
              </a:rPr>
              <a:t> is </a:t>
            </a:r>
            <a:r>
              <a:rPr lang="nl-NL" dirty="0" err="1" smtClean="0">
                <a:latin typeface="Arial" pitchFamily="-110" charset="0"/>
                <a:ea typeface="Arial" pitchFamily="-110" charset="0"/>
                <a:cs typeface="Arial" pitchFamily="-110" charset="0"/>
              </a:rPr>
              <a:t>non-pronunciation</a:t>
            </a:r>
            <a:r>
              <a:rPr lang="nl-NL" dirty="0" smtClean="0">
                <a:latin typeface="Arial" pitchFamily="-110" charset="0"/>
                <a:ea typeface="Arial" pitchFamily="-110" charset="0"/>
                <a:cs typeface="Arial" pitchFamily="-110" charset="0"/>
              </a:rPr>
              <a:t> at PF of a </a:t>
            </a:r>
            <a:r>
              <a:rPr lang="nl-NL" dirty="0" err="1" smtClean="0">
                <a:latin typeface="Arial" pitchFamily="-110" charset="0"/>
                <a:ea typeface="Arial" pitchFamily="-110" charset="0"/>
                <a:cs typeface="Arial" pitchFamily="-110" charset="0"/>
              </a:rPr>
              <a:t>structure</a:t>
            </a:r>
            <a:r>
              <a:rPr lang="nl-NL" dirty="0" smtClean="0">
                <a:latin typeface="Arial" pitchFamily="-110" charset="0"/>
                <a:ea typeface="Arial" pitchFamily="-110" charset="0"/>
                <a:cs typeface="Arial" pitchFamily="-110" charset="0"/>
              </a:rPr>
              <a:t> </a:t>
            </a:r>
            <a:r>
              <a:rPr lang="nl-NL" dirty="0" err="1" smtClean="0">
                <a:latin typeface="Arial" pitchFamily="-110" charset="0"/>
                <a:ea typeface="Arial" pitchFamily="-110" charset="0"/>
                <a:cs typeface="Arial" pitchFamily="-110" charset="0"/>
              </a:rPr>
              <a:t>that</a:t>
            </a:r>
            <a:r>
              <a:rPr lang="nl-NL" dirty="0" smtClean="0">
                <a:latin typeface="Arial" pitchFamily="-110" charset="0"/>
                <a:ea typeface="Arial" pitchFamily="-110" charset="0"/>
                <a:cs typeface="Arial" pitchFamily="-110" charset="0"/>
              </a:rPr>
              <a:t> is present in the </a:t>
            </a:r>
            <a:r>
              <a:rPr lang="nl-NL" dirty="0" err="1" smtClean="0">
                <a:latin typeface="Arial" pitchFamily="-110" charset="0"/>
                <a:ea typeface="Arial" pitchFamily="-110" charset="0"/>
                <a:cs typeface="Arial" pitchFamily="-110" charset="0"/>
              </a:rPr>
              <a:t>syntax</a:t>
            </a:r>
            <a:r>
              <a:rPr lang="nl-NL" dirty="0" smtClean="0">
                <a:latin typeface="Arial" pitchFamily="-110" charset="0"/>
                <a:ea typeface="Arial" pitchFamily="-110" charset="0"/>
                <a:cs typeface="Arial" pitchFamily="-110" charset="0"/>
              </a:rPr>
              <a:t>, </a:t>
            </a:r>
            <a:r>
              <a:rPr lang="nl-NL" dirty="0" err="1" smtClean="0">
                <a:latin typeface="Arial" pitchFamily="-110" charset="0"/>
                <a:ea typeface="Arial" pitchFamily="-110" charset="0"/>
                <a:cs typeface="Arial" pitchFamily="-110" charset="0"/>
              </a:rPr>
              <a:t>there</a:t>
            </a:r>
            <a:r>
              <a:rPr lang="nl-NL" dirty="0" smtClean="0">
                <a:latin typeface="Arial" pitchFamily="-110" charset="0"/>
                <a:ea typeface="Arial" pitchFamily="-110" charset="0"/>
                <a:cs typeface="Arial" pitchFamily="-110" charset="0"/>
              </a:rPr>
              <a:t> is </a:t>
            </a:r>
            <a:r>
              <a:rPr lang="nl-NL" dirty="0" err="1" smtClean="0">
                <a:latin typeface="Arial" pitchFamily="-110" charset="0"/>
                <a:ea typeface="Arial" pitchFamily="-110" charset="0"/>
                <a:cs typeface="Arial" pitchFamily="-110" charset="0"/>
              </a:rPr>
              <a:t>no</a:t>
            </a:r>
            <a:r>
              <a:rPr lang="nl-NL" dirty="0" smtClean="0">
                <a:latin typeface="Arial" pitchFamily="-110" charset="0"/>
                <a:ea typeface="Arial" pitchFamily="-110" charset="0"/>
                <a:cs typeface="Arial" pitchFamily="-110" charset="0"/>
              </a:rPr>
              <a:t> </a:t>
            </a:r>
            <a:r>
              <a:rPr lang="nl-NL" dirty="0" err="1" smtClean="0">
                <a:latin typeface="Arial" pitchFamily="-110" charset="0"/>
                <a:ea typeface="Arial" pitchFamily="-110" charset="0"/>
                <a:cs typeface="Arial" pitchFamily="-110" charset="0"/>
              </a:rPr>
              <a:t>actual</a:t>
            </a:r>
            <a:r>
              <a:rPr lang="nl-NL" dirty="0" smtClean="0">
                <a:latin typeface="Arial" pitchFamily="-110" charset="0"/>
                <a:ea typeface="Arial" pitchFamily="-110" charset="0"/>
                <a:cs typeface="Arial" pitchFamily="-110" charset="0"/>
              </a:rPr>
              <a:t> </a:t>
            </a:r>
            <a:r>
              <a:rPr lang="nl-NL" dirty="0" err="1" smtClean="0">
                <a:latin typeface="Arial" pitchFamily="-110" charset="0"/>
                <a:ea typeface="Arial" pitchFamily="-110" charset="0"/>
                <a:cs typeface="Arial" pitchFamily="-110" charset="0"/>
              </a:rPr>
              <a:t>deletion</a:t>
            </a:r>
            <a:r>
              <a:rPr lang="nl-NL" dirty="0" smtClean="0">
                <a:latin typeface="Arial" pitchFamily="-110" charset="0"/>
                <a:ea typeface="Arial" pitchFamily="-110" charset="0"/>
                <a:cs typeface="Arial" pitchFamily="-110" charset="0"/>
              </a:rPr>
              <a:t> of </a:t>
            </a:r>
            <a:r>
              <a:rPr lang="nl-NL" dirty="0" err="1" smtClean="0">
                <a:latin typeface="Arial" pitchFamily="-110" charset="0"/>
                <a:ea typeface="Arial" pitchFamily="-110" charset="0"/>
                <a:cs typeface="Arial" pitchFamily="-110" charset="0"/>
              </a:rPr>
              <a:t>structure</a:t>
            </a:r>
            <a:r>
              <a:rPr lang="nl-NL" baseline="0" dirty="0" smtClean="0">
                <a:latin typeface="Arial" pitchFamily="-110" charset="0"/>
                <a:ea typeface="Arial" pitchFamily="-110" charset="0"/>
                <a:cs typeface="Arial" pitchFamily="-110" charset="0"/>
              </a:rPr>
              <a:t> in the </a:t>
            </a:r>
            <a:r>
              <a:rPr lang="nl-NL" baseline="0" dirty="0" err="1" smtClean="0">
                <a:latin typeface="Arial" pitchFamily="-110" charset="0"/>
                <a:ea typeface="Arial" pitchFamily="-110" charset="0"/>
                <a:cs typeface="Arial" pitchFamily="-110" charset="0"/>
              </a:rPr>
              <a:t>syntax</a:t>
            </a:r>
            <a:r>
              <a:rPr lang="nl-NL" baseline="0" dirty="0" smtClean="0">
                <a:latin typeface="Arial" pitchFamily="-110" charset="0"/>
                <a:ea typeface="Arial" pitchFamily="-110" charset="0"/>
                <a:cs typeface="Arial" pitchFamily="-110" charset="0"/>
              </a:rPr>
              <a:t> proper.</a:t>
            </a:r>
            <a:endParaRPr lang="nl-NL" dirty="0">
              <a:latin typeface="Arial" pitchFamily="-110" charset="0"/>
              <a:ea typeface="Arial" pitchFamily="-110" charset="0"/>
              <a:cs typeface="Arial" pitchFamily="-110" charset="0"/>
            </a:endParaRPr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D15EF34-0082-064D-A036-D03A92F2D253}" type="slidenum">
              <a:rPr lang="nl-NL">
                <a:latin typeface="Arial" pitchFamily="-110" charset="0"/>
                <a:ea typeface="Arial" pitchFamily="-110" charset="0"/>
                <a:cs typeface="Arial" pitchFamily="-110" charset="0"/>
              </a:rPr>
              <a:pPr/>
              <a:t>38</a:t>
            </a:fld>
            <a:endParaRPr lang="nl-NL">
              <a:latin typeface="Arial" pitchFamily="-110" charset="0"/>
              <a:ea typeface="Arial" pitchFamily="-110" charset="0"/>
              <a:cs typeface="Arial" pitchFamily="-110" charset="0"/>
            </a:endParaRPr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nl-NL" dirty="0" err="1" smtClean="0">
                <a:latin typeface="Arial" pitchFamily="-110" charset="0"/>
                <a:ea typeface="Arial" pitchFamily="-110" charset="0"/>
                <a:cs typeface="Arial" pitchFamily="-110" charset="0"/>
              </a:rPr>
              <a:t>deletion</a:t>
            </a:r>
            <a:r>
              <a:rPr lang="nl-NL" dirty="0" smtClean="0">
                <a:latin typeface="Arial" pitchFamily="-110" charset="0"/>
                <a:ea typeface="Arial" pitchFamily="-110" charset="0"/>
                <a:cs typeface="Arial" pitchFamily="-110" charset="0"/>
              </a:rPr>
              <a:t> </a:t>
            </a:r>
            <a:r>
              <a:rPr lang="nl-NL" dirty="0" smtClean="0">
                <a:latin typeface="Arial" pitchFamily="-110" charset="0"/>
                <a:ea typeface="Arial" pitchFamily="-110" charset="0"/>
                <a:cs typeface="Arial" pitchFamily="-110" charset="0"/>
              </a:rPr>
              <a:t>is at PF</a:t>
            </a:r>
            <a:endParaRPr lang="nl-NL" dirty="0">
              <a:latin typeface="Arial" pitchFamily="-110" charset="0"/>
              <a:ea typeface="Arial" pitchFamily="-110" charset="0"/>
              <a:cs typeface="Arial" pitchFamily="-110" charset="0"/>
            </a:endParaRPr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15038E6-2C7E-EA43-B8F1-CD7A8D969B67}" type="slidenum">
              <a:rPr lang="nl-NL">
                <a:latin typeface="Arial" pitchFamily="-110" charset="0"/>
                <a:ea typeface="Arial" pitchFamily="-110" charset="0"/>
                <a:cs typeface="Arial" pitchFamily="-110" charset="0"/>
              </a:rPr>
              <a:pPr/>
              <a:t>39</a:t>
            </a:fld>
            <a:endParaRPr lang="nl-NL">
              <a:latin typeface="Arial" pitchFamily="-110" charset="0"/>
              <a:ea typeface="Arial" pitchFamily="-110" charset="0"/>
              <a:cs typeface="Arial" pitchFamily="-110" charset="0"/>
            </a:endParaRPr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 smtClean="0">
              <a:solidFill>
                <a:schemeClr val="tx1"/>
              </a:solidFill>
              <a:latin typeface="Arial" pitchFamily="-112" charset="0"/>
              <a:ea typeface="Arial" pitchFamily="-112" charset="0"/>
              <a:cs typeface="Arial" pitchFamily="-112" charset="0"/>
            </a:endParaRPr>
          </a:p>
          <a:p>
            <a:pPr eaLnBrk="1" hangingPunct="1"/>
            <a:endParaRPr lang="nl-NL" dirty="0">
              <a:latin typeface="Arial" pitchFamily="-110" charset="0"/>
              <a:ea typeface="Arial" pitchFamily="-110" charset="0"/>
              <a:cs typeface="Arial" pitchFamily="-110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F8281A5-15B7-C14B-92D0-C2D677DAA62E}" type="slidenum">
              <a:rPr lang="nl-NL">
                <a:latin typeface="Arial" pitchFamily="-110" charset="0"/>
                <a:ea typeface="Arial" pitchFamily="-110" charset="0"/>
                <a:cs typeface="Arial" pitchFamily="-110" charset="0"/>
              </a:rPr>
              <a:pPr/>
              <a:t>4</a:t>
            </a:fld>
            <a:endParaRPr lang="nl-NL">
              <a:latin typeface="Arial" pitchFamily="-110" charset="0"/>
              <a:ea typeface="Arial" pitchFamily="-110" charset="0"/>
              <a:cs typeface="Arial" pitchFamily="-110" charset="0"/>
            </a:endParaRPr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nl-NL">
              <a:latin typeface="Arial" pitchFamily="-110" charset="0"/>
              <a:ea typeface="Arial" pitchFamily="-110" charset="0"/>
              <a:cs typeface="Arial" pitchFamily="-110" charset="0"/>
            </a:endParaRPr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15038E6-2C7E-EA43-B8F1-CD7A8D969B67}" type="slidenum">
              <a:rPr lang="nl-NL">
                <a:latin typeface="Arial" pitchFamily="-110" charset="0"/>
                <a:ea typeface="Arial" pitchFamily="-110" charset="0"/>
                <a:cs typeface="Arial" pitchFamily="-110" charset="0"/>
              </a:rPr>
              <a:pPr/>
              <a:t>40</a:t>
            </a:fld>
            <a:endParaRPr lang="nl-NL">
              <a:latin typeface="Arial" pitchFamily="-110" charset="0"/>
              <a:ea typeface="Arial" pitchFamily="-110" charset="0"/>
              <a:cs typeface="Arial" pitchFamily="-110" charset="0"/>
            </a:endParaRPr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nl-NL" dirty="0">
              <a:latin typeface="Arial" pitchFamily="-110" charset="0"/>
              <a:ea typeface="Arial" pitchFamily="-110" charset="0"/>
              <a:cs typeface="Arial" pitchFamily="-110" charset="0"/>
            </a:endParaRPr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15038E6-2C7E-EA43-B8F1-CD7A8D969B67}" type="slidenum">
              <a:rPr lang="nl-NL">
                <a:latin typeface="Arial" pitchFamily="-110" charset="0"/>
                <a:ea typeface="Arial" pitchFamily="-110" charset="0"/>
                <a:cs typeface="Arial" pitchFamily="-110" charset="0"/>
              </a:rPr>
              <a:pPr/>
              <a:t>41</a:t>
            </a:fld>
            <a:endParaRPr lang="nl-NL">
              <a:latin typeface="Arial" pitchFamily="-110" charset="0"/>
              <a:ea typeface="Arial" pitchFamily="-110" charset="0"/>
              <a:cs typeface="Arial" pitchFamily="-110" charset="0"/>
            </a:endParaRPr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nl-NL" dirty="0">
              <a:latin typeface="Arial" pitchFamily="-110" charset="0"/>
              <a:ea typeface="Arial" pitchFamily="-110" charset="0"/>
              <a:cs typeface="Arial" pitchFamily="-110" charset="0"/>
            </a:endParaRPr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15038E6-2C7E-EA43-B8F1-CD7A8D969B67}" type="slidenum">
              <a:rPr lang="nl-NL">
                <a:latin typeface="Arial" pitchFamily="-110" charset="0"/>
                <a:ea typeface="Arial" pitchFamily="-110" charset="0"/>
                <a:cs typeface="Arial" pitchFamily="-110" charset="0"/>
              </a:rPr>
              <a:pPr/>
              <a:t>42</a:t>
            </a:fld>
            <a:endParaRPr lang="nl-NL">
              <a:latin typeface="Arial" pitchFamily="-110" charset="0"/>
              <a:ea typeface="Arial" pitchFamily="-110" charset="0"/>
              <a:cs typeface="Arial" pitchFamily="-110" charset="0"/>
            </a:endParaRPr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nl-NL" dirty="0">
              <a:latin typeface="Arial" pitchFamily="-110" charset="0"/>
              <a:ea typeface="Arial" pitchFamily="-110" charset="0"/>
              <a:cs typeface="Arial" pitchFamily="-110" charset="0"/>
            </a:endParaRPr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15038E6-2C7E-EA43-B8F1-CD7A8D969B67}" type="slidenum">
              <a:rPr lang="nl-NL">
                <a:latin typeface="Arial" pitchFamily="-110" charset="0"/>
                <a:ea typeface="Arial" pitchFamily="-110" charset="0"/>
                <a:cs typeface="Arial" pitchFamily="-110" charset="0"/>
              </a:rPr>
              <a:pPr/>
              <a:t>43</a:t>
            </a:fld>
            <a:endParaRPr lang="nl-NL">
              <a:latin typeface="Arial" pitchFamily="-110" charset="0"/>
              <a:ea typeface="Arial" pitchFamily="-110" charset="0"/>
              <a:cs typeface="Arial" pitchFamily="-110" charset="0"/>
            </a:endParaRPr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nl-NL" dirty="0">
              <a:latin typeface="Arial" pitchFamily="-110" charset="0"/>
              <a:ea typeface="Arial" pitchFamily="-110" charset="0"/>
              <a:cs typeface="Arial" pitchFamily="-110" charset="0"/>
            </a:endParaRPr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15038E6-2C7E-EA43-B8F1-CD7A8D969B67}" type="slidenum">
              <a:rPr lang="nl-NL">
                <a:latin typeface="Arial" pitchFamily="-110" charset="0"/>
                <a:ea typeface="Arial" pitchFamily="-110" charset="0"/>
                <a:cs typeface="Arial" pitchFamily="-110" charset="0"/>
              </a:rPr>
              <a:pPr/>
              <a:t>44</a:t>
            </a:fld>
            <a:endParaRPr lang="nl-NL">
              <a:latin typeface="Arial" pitchFamily="-110" charset="0"/>
              <a:ea typeface="Arial" pitchFamily="-110" charset="0"/>
              <a:cs typeface="Arial" pitchFamily="-110" charset="0"/>
            </a:endParaRPr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nl-NL" dirty="0">
              <a:latin typeface="Arial" pitchFamily="-110" charset="0"/>
              <a:ea typeface="Arial" pitchFamily="-110" charset="0"/>
              <a:cs typeface="Arial" pitchFamily="-110" charset="0"/>
            </a:endParaRPr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15038E6-2C7E-EA43-B8F1-CD7A8D969B67}" type="slidenum">
              <a:rPr lang="nl-NL">
                <a:latin typeface="Arial" pitchFamily="-110" charset="0"/>
                <a:ea typeface="Arial" pitchFamily="-110" charset="0"/>
                <a:cs typeface="Arial" pitchFamily="-110" charset="0"/>
              </a:rPr>
              <a:pPr/>
              <a:t>45</a:t>
            </a:fld>
            <a:endParaRPr lang="nl-NL">
              <a:latin typeface="Arial" pitchFamily="-110" charset="0"/>
              <a:ea typeface="Arial" pitchFamily="-110" charset="0"/>
              <a:cs typeface="Arial" pitchFamily="-110" charset="0"/>
            </a:endParaRPr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nl-NL" dirty="0">
              <a:latin typeface="Arial" pitchFamily="-110" charset="0"/>
              <a:ea typeface="Arial" pitchFamily="-110" charset="0"/>
              <a:cs typeface="Arial" pitchFamily="-110" charset="0"/>
            </a:endParaRPr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15038E6-2C7E-EA43-B8F1-CD7A8D969B67}" type="slidenum">
              <a:rPr lang="nl-NL">
                <a:latin typeface="Arial" pitchFamily="-110" charset="0"/>
                <a:ea typeface="Arial" pitchFamily="-110" charset="0"/>
                <a:cs typeface="Arial" pitchFamily="-110" charset="0"/>
              </a:rPr>
              <a:pPr/>
              <a:t>46</a:t>
            </a:fld>
            <a:endParaRPr lang="nl-NL">
              <a:latin typeface="Arial" pitchFamily="-110" charset="0"/>
              <a:ea typeface="Arial" pitchFamily="-110" charset="0"/>
              <a:cs typeface="Arial" pitchFamily="-110" charset="0"/>
            </a:endParaRPr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 smtClean="0">
              <a:solidFill>
                <a:schemeClr val="tx1"/>
              </a:solidFill>
              <a:latin typeface="Arial" pitchFamily="-112" charset="0"/>
              <a:ea typeface="Arial" pitchFamily="-112" charset="0"/>
              <a:cs typeface="Arial" pitchFamily="-112" charset="0"/>
            </a:endParaRPr>
          </a:p>
          <a:p>
            <a:pPr eaLnBrk="1" hangingPunct="1"/>
            <a:endParaRPr lang="nl-NL" dirty="0">
              <a:latin typeface="Arial" pitchFamily="-110" charset="0"/>
              <a:ea typeface="Arial" pitchFamily="-110" charset="0"/>
              <a:cs typeface="Arial" pitchFamily="-110" charset="0"/>
            </a:endParaRPr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15038E6-2C7E-EA43-B8F1-CD7A8D969B67}" type="slidenum">
              <a:rPr lang="nl-NL">
                <a:latin typeface="Arial" pitchFamily="-110" charset="0"/>
                <a:ea typeface="Arial" pitchFamily="-110" charset="0"/>
                <a:cs typeface="Arial" pitchFamily="-110" charset="0"/>
              </a:rPr>
              <a:pPr/>
              <a:t>47</a:t>
            </a:fld>
            <a:endParaRPr lang="nl-NL">
              <a:latin typeface="Arial" pitchFamily="-110" charset="0"/>
              <a:ea typeface="Arial" pitchFamily="-110" charset="0"/>
              <a:cs typeface="Arial" pitchFamily="-110" charset="0"/>
            </a:endParaRPr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 smtClean="0">
              <a:solidFill>
                <a:schemeClr val="tx1"/>
              </a:solidFill>
              <a:latin typeface="Arial" pitchFamily="-112" charset="0"/>
              <a:ea typeface="Arial" pitchFamily="-112" charset="0"/>
              <a:cs typeface="Arial" pitchFamily="-112" charset="0"/>
            </a:endParaRPr>
          </a:p>
          <a:p>
            <a:pPr eaLnBrk="1" hangingPunct="1"/>
            <a:endParaRPr lang="nl-NL" dirty="0">
              <a:latin typeface="Arial" pitchFamily="-110" charset="0"/>
              <a:ea typeface="Arial" pitchFamily="-110" charset="0"/>
              <a:cs typeface="Arial" pitchFamily="-110" charset="0"/>
            </a:endParaRPr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15038E6-2C7E-EA43-B8F1-CD7A8D969B67}" type="slidenum">
              <a:rPr lang="nl-NL">
                <a:latin typeface="Arial" pitchFamily="-110" charset="0"/>
                <a:ea typeface="Arial" pitchFamily="-110" charset="0"/>
                <a:cs typeface="Arial" pitchFamily="-110" charset="0"/>
              </a:rPr>
              <a:pPr/>
              <a:t>48</a:t>
            </a:fld>
            <a:endParaRPr lang="nl-NL">
              <a:latin typeface="Arial" pitchFamily="-110" charset="0"/>
              <a:ea typeface="Arial" pitchFamily="-110" charset="0"/>
              <a:cs typeface="Arial" pitchFamily="-110" charset="0"/>
            </a:endParaRPr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nl-NL" dirty="0">
              <a:latin typeface="Arial" pitchFamily="-110" charset="0"/>
              <a:ea typeface="Arial" pitchFamily="-110" charset="0"/>
              <a:cs typeface="Arial" pitchFamily="-110" charset="0"/>
            </a:endParaRPr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F098A19-C09E-9D49-B805-12863119F7EB}" type="slidenum">
              <a:rPr lang="nl-NL">
                <a:latin typeface="Arial" pitchFamily="-110" charset="0"/>
                <a:ea typeface="Arial" pitchFamily="-110" charset="0"/>
                <a:cs typeface="Arial" pitchFamily="-110" charset="0"/>
              </a:rPr>
              <a:pPr/>
              <a:t>49</a:t>
            </a:fld>
            <a:endParaRPr lang="nl-NL">
              <a:latin typeface="Arial" pitchFamily="-110" charset="0"/>
              <a:ea typeface="Arial" pitchFamily="-110" charset="0"/>
              <a:cs typeface="Arial" pitchFamily="-110" charset="0"/>
            </a:endParaRPr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nl-NL">
              <a:latin typeface="Arial" pitchFamily="-110" charset="0"/>
              <a:ea typeface="Arial" pitchFamily="-110" charset="0"/>
              <a:cs typeface="Arial" pitchFamily="-110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011C1E8-323C-4144-BB13-1BFFFB5E2CEA}" type="slidenum">
              <a:rPr lang="nl-NL">
                <a:latin typeface="Arial" pitchFamily="-110" charset="0"/>
                <a:ea typeface="Arial" pitchFamily="-110" charset="0"/>
                <a:cs typeface="Arial" pitchFamily="-110" charset="0"/>
              </a:rPr>
              <a:pPr/>
              <a:t>5</a:t>
            </a:fld>
            <a:endParaRPr lang="nl-NL">
              <a:latin typeface="Arial" pitchFamily="-110" charset="0"/>
              <a:ea typeface="Arial" pitchFamily="-110" charset="0"/>
              <a:cs typeface="Arial" pitchFamily="-110" charset="0"/>
            </a:endParaRPr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nl-NL">
              <a:latin typeface="Arial" pitchFamily="-110" charset="0"/>
              <a:ea typeface="Arial" pitchFamily="-110" charset="0"/>
              <a:cs typeface="Arial" pitchFamily="-110" charset="0"/>
            </a:endParaRPr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F0843B6-8F26-8144-A3FA-23CE1B9955DE}" type="slidenum">
              <a:rPr lang="nl-NL">
                <a:latin typeface="Arial" pitchFamily="-110" charset="0"/>
                <a:ea typeface="Arial" pitchFamily="-110" charset="0"/>
                <a:cs typeface="Arial" pitchFamily="-110" charset="0"/>
              </a:rPr>
              <a:pPr/>
              <a:t>50</a:t>
            </a:fld>
            <a:endParaRPr lang="nl-NL">
              <a:latin typeface="Arial" pitchFamily="-110" charset="0"/>
              <a:ea typeface="Arial" pitchFamily="-110" charset="0"/>
              <a:cs typeface="Arial" pitchFamily="-110" charset="0"/>
            </a:endParaRPr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nl-NL">
              <a:latin typeface="Arial" pitchFamily="-110" charset="0"/>
              <a:ea typeface="Arial" pitchFamily="-110" charset="0"/>
              <a:cs typeface="Arial" pitchFamily="-110" charset="0"/>
            </a:endParaRPr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F0843B6-8F26-8144-A3FA-23CE1B9955DE}" type="slidenum">
              <a:rPr lang="nl-NL">
                <a:latin typeface="Arial" pitchFamily="-110" charset="0"/>
                <a:ea typeface="Arial" pitchFamily="-110" charset="0"/>
                <a:cs typeface="Arial" pitchFamily="-110" charset="0"/>
              </a:rPr>
              <a:pPr/>
              <a:t>51</a:t>
            </a:fld>
            <a:endParaRPr lang="nl-NL">
              <a:latin typeface="Arial" pitchFamily="-110" charset="0"/>
              <a:ea typeface="Arial" pitchFamily="-110" charset="0"/>
              <a:cs typeface="Arial" pitchFamily="-110" charset="0"/>
            </a:endParaRPr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nl-NL">
              <a:latin typeface="Arial" pitchFamily="-110" charset="0"/>
              <a:ea typeface="Arial" pitchFamily="-110" charset="0"/>
              <a:cs typeface="Arial" pitchFamily="-110" charset="0"/>
            </a:endParaRPr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F0843B6-8F26-8144-A3FA-23CE1B9955DE}" type="slidenum">
              <a:rPr lang="nl-NL">
                <a:latin typeface="Arial" pitchFamily="-110" charset="0"/>
                <a:ea typeface="Arial" pitchFamily="-110" charset="0"/>
                <a:cs typeface="Arial" pitchFamily="-110" charset="0"/>
              </a:rPr>
              <a:pPr/>
              <a:t>52</a:t>
            </a:fld>
            <a:endParaRPr lang="nl-NL">
              <a:latin typeface="Arial" pitchFamily="-110" charset="0"/>
              <a:ea typeface="Arial" pitchFamily="-110" charset="0"/>
              <a:cs typeface="Arial" pitchFamily="-110" charset="0"/>
            </a:endParaRPr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nl-NL">
              <a:latin typeface="Arial" pitchFamily="-110" charset="0"/>
              <a:ea typeface="Arial" pitchFamily="-110" charset="0"/>
              <a:cs typeface="Arial" pitchFamily="-110" charset="0"/>
            </a:endParaRPr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F0843B6-8F26-8144-A3FA-23CE1B9955DE}" type="slidenum">
              <a:rPr lang="nl-NL">
                <a:latin typeface="Arial" pitchFamily="-110" charset="0"/>
                <a:ea typeface="Arial" pitchFamily="-110" charset="0"/>
                <a:cs typeface="Arial" pitchFamily="-110" charset="0"/>
              </a:rPr>
              <a:pPr/>
              <a:t>53</a:t>
            </a:fld>
            <a:endParaRPr lang="nl-NL">
              <a:latin typeface="Arial" pitchFamily="-110" charset="0"/>
              <a:ea typeface="Arial" pitchFamily="-110" charset="0"/>
              <a:cs typeface="Arial" pitchFamily="-110" charset="0"/>
            </a:endParaRPr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nl-NL">
              <a:latin typeface="Arial" pitchFamily="-110" charset="0"/>
              <a:ea typeface="Arial" pitchFamily="-110" charset="0"/>
              <a:cs typeface="Arial" pitchFamily="-110" charset="0"/>
            </a:endParaRPr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F0843B6-8F26-8144-A3FA-23CE1B9955DE}" type="slidenum">
              <a:rPr lang="nl-NL">
                <a:latin typeface="Arial" pitchFamily="-110" charset="0"/>
                <a:ea typeface="Arial" pitchFamily="-110" charset="0"/>
                <a:cs typeface="Arial" pitchFamily="-110" charset="0"/>
              </a:rPr>
              <a:pPr/>
              <a:t>54</a:t>
            </a:fld>
            <a:endParaRPr lang="nl-NL">
              <a:latin typeface="Arial" pitchFamily="-110" charset="0"/>
              <a:ea typeface="Arial" pitchFamily="-110" charset="0"/>
              <a:cs typeface="Arial" pitchFamily="-110" charset="0"/>
            </a:endParaRPr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nl-NL">
              <a:latin typeface="Arial" pitchFamily="-110" charset="0"/>
              <a:ea typeface="Arial" pitchFamily="-110" charset="0"/>
              <a:cs typeface="Arial" pitchFamily="-110" charset="0"/>
            </a:endParaRPr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F0843B6-8F26-8144-A3FA-23CE1B9955DE}" type="slidenum">
              <a:rPr lang="nl-NL">
                <a:latin typeface="Arial" pitchFamily="-110" charset="0"/>
                <a:ea typeface="Arial" pitchFamily="-110" charset="0"/>
                <a:cs typeface="Arial" pitchFamily="-110" charset="0"/>
              </a:rPr>
              <a:pPr/>
              <a:t>55</a:t>
            </a:fld>
            <a:endParaRPr lang="nl-NL">
              <a:latin typeface="Arial" pitchFamily="-110" charset="0"/>
              <a:ea typeface="Arial" pitchFamily="-110" charset="0"/>
              <a:cs typeface="Arial" pitchFamily="-110" charset="0"/>
            </a:endParaRPr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nl-NL">
              <a:latin typeface="Arial" pitchFamily="-110" charset="0"/>
              <a:ea typeface="Arial" pitchFamily="-110" charset="0"/>
              <a:cs typeface="Arial" pitchFamily="-110" charset="0"/>
            </a:endParaRPr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F0843B6-8F26-8144-A3FA-23CE1B9955DE}" type="slidenum">
              <a:rPr lang="nl-NL">
                <a:latin typeface="Arial" pitchFamily="-110" charset="0"/>
                <a:ea typeface="Arial" pitchFamily="-110" charset="0"/>
                <a:cs typeface="Arial" pitchFamily="-110" charset="0"/>
              </a:rPr>
              <a:pPr/>
              <a:t>56</a:t>
            </a:fld>
            <a:endParaRPr lang="nl-NL">
              <a:latin typeface="Arial" pitchFamily="-110" charset="0"/>
              <a:ea typeface="Arial" pitchFamily="-110" charset="0"/>
              <a:cs typeface="Arial" pitchFamily="-110" charset="0"/>
            </a:endParaRPr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nl-NL">
              <a:latin typeface="Arial" pitchFamily="-110" charset="0"/>
              <a:ea typeface="Arial" pitchFamily="-110" charset="0"/>
              <a:cs typeface="Arial" pitchFamily="-110" charset="0"/>
            </a:endParaRPr>
          </a:p>
        </p:txBody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F0843B6-8F26-8144-A3FA-23CE1B9955DE}" type="slidenum">
              <a:rPr lang="nl-NL">
                <a:latin typeface="Arial" pitchFamily="-110" charset="0"/>
                <a:ea typeface="Arial" pitchFamily="-110" charset="0"/>
                <a:cs typeface="Arial" pitchFamily="-110" charset="0"/>
              </a:rPr>
              <a:pPr/>
              <a:t>57</a:t>
            </a:fld>
            <a:endParaRPr lang="nl-NL">
              <a:latin typeface="Arial" pitchFamily="-110" charset="0"/>
              <a:ea typeface="Arial" pitchFamily="-110" charset="0"/>
              <a:cs typeface="Arial" pitchFamily="-110" charset="0"/>
            </a:endParaRPr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nl-NL">
              <a:latin typeface="Arial" pitchFamily="-110" charset="0"/>
              <a:ea typeface="Arial" pitchFamily="-110" charset="0"/>
              <a:cs typeface="Arial" pitchFamily="-110" charset="0"/>
            </a:endParaRPr>
          </a:p>
        </p:txBody>
      </p:sp>
    </p:spTree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F0843B6-8F26-8144-A3FA-23CE1B9955DE}" type="slidenum">
              <a:rPr lang="nl-NL">
                <a:latin typeface="Arial" pitchFamily="-110" charset="0"/>
                <a:ea typeface="Arial" pitchFamily="-110" charset="0"/>
                <a:cs typeface="Arial" pitchFamily="-110" charset="0"/>
              </a:rPr>
              <a:pPr/>
              <a:t>58</a:t>
            </a:fld>
            <a:endParaRPr lang="nl-NL">
              <a:latin typeface="Arial" pitchFamily="-110" charset="0"/>
              <a:ea typeface="Arial" pitchFamily="-110" charset="0"/>
              <a:cs typeface="Arial" pitchFamily="-110" charset="0"/>
            </a:endParaRPr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nl-NL" dirty="0">
              <a:latin typeface="Arial" pitchFamily="-110" charset="0"/>
              <a:ea typeface="Arial" pitchFamily="-110" charset="0"/>
              <a:cs typeface="Arial" pitchFamily="-110" charset="0"/>
            </a:endParaRPr>
          </a:p>
        </p:txBody>
      </p:sp>
    </p:spTree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F0843B6-8F26-8144-A3FA-23CE1B9955DE}" type="slidenum">
              <a:rPr lang="nl-NL">
                <a:latin typeface="Arial" pitchFamily="-110" charset="0"/>
                <a:ea typeface="Arial" pitchFamily="-110" charset="0"/>
                <a:cs typeface="Arial" pitchFamily="-110" charset="0"/>
              </a:rPr>
              <a:pPr/>
              <a:t>59</a:t>
            </a:fld>
            <a:endParaRPr lang="nl-NL">
              <a:latin typeface="Arial" pitchFamily="-110" charset="0"/>
              <a:ea typeface="Arial" pitchFamily="-110" charset="0"/>
              <a:cs typeface="Arial" pitchFamily="-110" charset="0"/>
            </a:endParaRPr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nl-NL">
              <a:latin typeface="Arial" pitchFamily="-110" charset="0"/>
              <a:ea typeface="Arial" pitchFamily="-110" charset="0"/>
              <a:cs typeface="Arial" pitchFamily="-110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285B345-7340-224A-AB2E-0E74D339BDE6}" type="slidenum">
              <a:rPr lang="nl-NL">
                <a:latin typeface="Arial" pitchFamily="-110" charset="0"/>
                <a:ea typeface="Arial" pitchFamily="-110" charset="0"/>
                <a:cs typeface="Arial" pitchFamily="-110" charset="0"/>
              </a:rPr>
              <a:pPr/>
              <a:t>6</a:t>
            </a:fld>
            <a:endParaRPr lang="nl-NL">
              <a:latin typeface="Arial" pitchFamily="-110" charset="0"/>
              <a:ea typeface="Arial" pitchFamily="-110" charset="0"/>
              <a:cs typeface="Arial" pitchFamily="-110" charset="0"/>
            </a:endParaRPr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nl-NL">
              <a:latin typeface="Arial" pitchFamily="-110" charset="0"/>
              <a:ea typeface="Arial" pitchFamily="-110" charset="0"/>
              <a:cs typeface="Arial" pitchFamily="-110" charset="0"/>
            </a:endParaRPr>
          </a:p>
        </p:txBody>
      </p:sp>
    </p:spTree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F0843B6-8F26-8144-A3FA-23CE1B9955DE}" type="slidenum">
              <a:rPr lang="nl-NL">
                <a:latin typeface="Arial" pitchFamily="-110" charset="0"/>
                <a:ea typeface="Arial" pitchFamily="-110" charset="0"/>
                <a:cs typeface="Arial" pitchFamily="-110" charset="0"/>
              </a:rPr>
              <a:pPr/>
              <a:t>60</a:t>
            </a:fld>
            <a:endParaRPr lang="nl-NL">
              <a:latin typeface="Arial" pitchFamily="-110" charset="0"/>
              <a:ea typeface="Arial" pitchFamily="-110" charset="0"/>
              <a:cs typeface="Arial" pitchFamily="-110" charset="0"/>
            </a:endParaRPr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nl-NL">
              <a:latin typeface="Arial" pitchFamily="-110" charset="0"/>
              <a:ea typeface="Arial" pitchFamily="-110" charset="0"/>
              <a:cs typeface="Arial" pitchFamily="-110" charset="0"/>
            </a:endParaRPr>
          </a:p>
        </p:txBody>
      </p:sp>
    </p:spTree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F0843B6-8F26-8144-A3FA-23CE1B9955DE}" type="slidenum">
              <a:rPr lang="nl-NL">
                <a:latin typeface="Arial" pitchFamily="-110" charset="0"/>
                <a:ea typeface="Arial" pitchFamily="-110" charset="0"/>
                <a:cs typeface="Arial" pitchFamily="-110" charset="0"/>
              </a:rPr>
              <a:pPr/>
              <a:t>61</a:t>
            </a:fld>
            <a:endParaRPr lang="nl-NL">
              <a:latin typeface="Arial" pitchFamily="-110" charset="0"/>
              <a:ea typeface="Arial" pitchFamily="-110" charset="0"/>
              <a:cs typeface="Arial" pitchFamily="-110" charset="0"/>
            </a:endParaRPr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nl-NL">
              <a:latin typeface="Arial" pitchFamily="-110" charset="0"/>
              <a:ea typeface="Arial" pitchFamily="-110" charset="0"/>
              <a:cs typeface="Arial" pitchFamily="-110" charset="0"/>
            </a:endParaRPr>
          </a:p>
        </p:txBody>
      </p:sp>
    </p:spTree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F0843B6-8F26-8144-A3FA-23CE1B9955DE}" type="slidenum">
              <a:rPr lang="nl-NL">
                <a:latin typeface="Arial" pitchFamily="-110" charset="0"/>
                <a:ea typeface="Arial" pitchFamily="-110" charset="0"/>
                <a:cs typeface="Arial" pitchFamily="-110" charset="0"/>
              </a:rPr>
              <a:pPr/>
              <a:t>62</a:t>
            </a:fld>
            <a:endParaRPr lang="nl-NL">
              <a:latin typeface="Arial" pitchFamily="-110" charset="0"/>
              <a:ea typeface="Arial" pitchFamily="-110" charset="0"/>
              <a:cs typeface="Arial" pitchFamily="-110" charset="0"/>
            </a:endParaRPr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nl-NL">
              <a:latin typeface="Arial" pitchFamily="-110" charset="0"/>
              <a:ea typeface="Arial" pitchFamily="-110" charset="0"/>
              <a:cs typeface="Arial" pitchFamily="-110" charset="0"/>
            </a:endParaRPr>
          </a:p>
        </p:txBody>
      </p:sp>
    </p:spTree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F0843B6-8F26-8144-A3FA-23CE1B9955DE}" type="slidenum">
              <a:rPr lang="nl-NL">
                <a:latin typeface="Arial" pitchFamily="-110" charset="0"/>
                <a:ea typeface="Arial" pitchFamily="-110" charset="0"/>
                <a:cs typeface="Arial" pitchFamily="-110" charset="0"/>
              </a:rPr>
              <a:pPr/>
              <a:t>63</a:t>
            </a:fld>
            <a:endParaRPr lang="nl-NL">
              <a:latin typeface="Arial" pitchFamily="-110" charset="0"/>
              <a:ea typeface="Arial" pitchFamily="-110" charset="0"/>
              <a:cs typeface="Arial" pitchFamily="-110" charset="0"/>
            </a:endParaRPr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nl-NL">
              <a:latin typeface="Arial" pitchFamily="-110" charset="0"/>
              <a:ea typeface="Arial" pitchFamily="-110" charset="0"/>
              <a:cs typeface="Arial" pitchFamily="-110" charset="0"/>
            </a:endParaRPr>
          </a:p>
        </p:txBody>
      </p:sp>
    </p:spTree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F0843B6-8F26-8144-A3FA-23CE1B9955DE}" type="slidenum">
              <a:rPr lang="nl-NL">
                <a:latin typeface="Arial" pitchFamily="-110" charset="0"/>
                <a:ea typeface="Arial" pitchFamily="-110" charset="0"/>
                <a:cs typeface="Arial" pitchFamily="-110" charset="0"/>
              </a:rPr>
              <a:pPr/>
              <a:t>64</a:t>
            </a:fld>
            <a:endParaRPr lang="nl-NL">
              <a:latin typeface="Arial" pitchFamily="-110" charset="0"/>
              <a:ea typeface="Arial" pitchFamily="-110" charset="0"/>
              <a:cs typeface="Arial" pitchFamily="-110" charset="0"/>
            </a:endParaRPr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nl-NL">
              <a:latin typeface="Arial" pitchFamily="-110" charset="0"/>
              <a:ea typeface="Arial" pitchFamily="-110" charset="0"/>
              <a:cs typeface="Arial" pitchFamily="-110" charset="0"/>
            </a:endParaRPr>
          </a:p>
        </p:txBody>
      </p:sp>
    </p:spTree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F0843B6-8F26-8144-A3FA-23CE1B9955DE}" type="slidenum">
              <a:rPr lang="nl-NL">
                <a:latin typeface="Arial" pitchFamily="-110" charset="0"/>
                <a:ea typeface="Arial" pitchFamily="-110" charset="0"/>
                <a:cs typeface="Arial" pitchFamily="-110" charset="0"/>
              </a:rPr>
              <a:pPr/>
              <a:t>65</a:t>
            </a:fld>
            <a:endParaRPr lang="nl-NL">
              <a:latin typeface="Arial" pitchFamily="-110" charset="0"/>
              <a:ea typeface="Arial" pitchFamily="-110" charset="0"/>
              <a:cs typeface="Arial" pitchFamily="-110" charset="0"/>
            </a:endParaRPr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nl-NL">
              <a:latin typeface="Arial" pitchFamily="-110" charset="0"/>
              <a:ea typeface="Arial" pitchFamily="-110" charset="0"/>
              <a:cs typeface="Arial" pitchFamily="-110" charset="0"/>
            </a:endParaRPr>
          </a:p>
        </p:txBody>
      </p:sp>
    </p:spTree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F0843B6-8F26-8144-A3FA-23CE1B9955DE}" type="slidenum">
              <a:rPr lang="nl-NL">
                <a:latin typeface="Arial" pitchFamily="-110" charset="0"/>
                <a:ea typeface="Arial" pitchFamily="-110" charset="0"/>
                <a:cs typeface="Arial" pitchFamily="-110" charset="0"/>
              </a:rPr>
              <a:pPr/>
              <a:t>66</a:t>
            </a:fld>
            <a:endParaRPr lang="nl-NL">
              <a:latin typeface="Arial" pitchFamily="-110" charset="0"/>
              <a:ea typeface="Arial" pitchFamily="-110" charset="0"/>
              <a:cs typeface="Arial" pitchFamily="-110" charset="0"/>
            </a:endParaRPr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nl-NL">
              <a:latin typeface="Arial" pitchFamily="-110" charset="0"/>
              <a:ea typeface="Arial" pitchFamily="-110" charset="0"/>
              <a:cs typeface="Arial" pitchFamily="-110" charset="0"/>
            </a:endParaRPr>
          </a:p>
        </p:txBody>
      </p:sp>
    </p:spTree>
  </p:cSld>
  <p:clrMapOvr>
    <a:masterClrMapping/>
  </p:clrMapOvr>
</p:notes>
</file>

<file path=ppt/notesSlides/notesSlide6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F0843B6-8F26-8144-A3FA-23CE1B9955DE}" type="slidenum">
              <a:rPr lang="nl-NL">
                <a:latin typeface="Arial" pitchFamily="-110" charset="0"/>
                <a:ea typeface="Arial" pitchFamily="-110" charset="0"/>
                <a:cs typeface="Arial" pitchFamily="-110" charset="0"/>
              </a:rPr>
              <a:pPr/>
              <a:t>67</a:t>
            </a:fld>
            <a:endParaRPr lang="nl-NL">
              <a:latin typeface="Arial" pitchFamily="-110" charset="0"/>
              <a:ea typeface="Arial" pitchFamily="-110" charset="0"/>
              <a:cs typeface="Arial" pitchFamily="-110" charset="0"/>
            </a:endParaRPr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nl-NL">
              <a:latin typeface="Arial" pitchFamily="-110" charset="0"/>
              <a:ea typeface="Arial" pitchFamily="-110" charset="0"/>
              <a:cs typeface="Arial" pitchFamily="-110" charset="0"/>
            </a:endParaRPr>
          </a:p>
        </p:txBody>
      </p:sp>
    </p:spTree>
  </p:cSld>
  <p:clrMapOvr>
    <a:masterClrMapping/>
  </p:clrMapOvr>
</p:notes>
</file>

<file path=ppt/notesSlides/notesSlide6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F098A19-C09E-9D49-B805-12863119F7EB}" type="slidenum">
              <a:rPr lang="nl-NL">
                <a:latin typeface="Arial" pitchFamily="-110" charset="0"/>
                <a:ea typeface="Arial" pitchFamily="-110" charset="0"/>
                <a:cs typeface="Arial" pitchFamily="-110" charset="0"/>
              </a:rPr>
              <a:pPr/>
              <a:t>68</a:t>
            </a:fld>
            <a:endParaRPr lang="nl-NL">
              <a:latin typeface="Arial" pitchFamily="-110" charset="0"/>
              <a:ea typeface="Arial" pitchFamily="-110" charset="0"/>
              <a:cs typeface="Arial" pitchFamily="-110" charset="0"/>
            </a:endParaRPr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nl-NL">
              <a:latin typeface="Arial" pitchFamily="-110" charset="0"/>
              <a:ea typeface="Arial" pitchFamily="-110" charset="0"/>
              <a:cs typeface="Arial" pitchFamily="-110" charset="0"/>
            </a:endParaRPr>
          </a:p>
        </p:txBody>
      </p:sp>
    </p:spTree>
  </p:cSld>
  <p:clrMapOvr>
    <a:masterClrMapping/>
  </p:clrMapOvr>
</p:notes>
</file>

<file path=ppt/notesSlides/notesSlide6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15038E6-2C7E-EA43-B8F1-CD7A8D969B67}" type="slidenum">
              <a:rPr lang="nl-NL">
                <a:latin typeface="Arial" pitchFamily="-110" charset="0"/>
                <a:ea typeface="Arial" pitchFamily="-110" charset="0"/>
                <a:cs typeface="Arial" pitchFamily="-110" charset="0"/>
              </a:rPr>
              <a:pPr/>
              <a:t>69</a:t>
            </a:fld>
            <a:endParaRPr lang="nl-NL">
              <a:latin typeface="Arial" pitchFamily="-110" charset="0"/>
              <a:ea typeface="Arial" pitchFamily="-110" charset="0"/>
              <a:cs typeface="Arial" pitchFamily="-110" charset="0"/>
            </a:endParaRPr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 smtClean="0">
              <a:solidFill>
                <a:schemeClr val="tx1"/>
              </a:solidFill>
              <a:latin typeface="Arial" pitchFamily="-112" charset="0"/>
              <a:ea typeface="Arial" pitchFamily="-112" charset="0"/>
              <a:cs typeface="Arial" pitchFamily="-112" charset="0"/>
            </a:endParaRPr>
          </a:p>
          <a:p>
            <a:pPr eaLnBrk="1" hangingPunct="1"/>
            <a:endParaRPr lang="nl-NL" dirty="0">
              <a:latin typeface="Arial" pitchFamily="-110" charset="0"/>
              <a:ea typeface="Arial" pitchFamily="-110" charset="0"/>
              <a:cs typeface="Arial" pitchFamily="-110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285B345-7340-224A-AB2E-0E74D339BDE6}" type="slidenum">
              <a:rPr lang="nl-NL">
                <a:latin typeface="Arial" pitchFamily="-110" charset="0"/>
                <a:ea typeface="Arial" pitchFamily="-110" charset="0"/>
                <a:cs typeface="Arial" pitchFamily="-110" charset="0"/>
              </a:rPr>
              <a:pPr/>
              <a:t>7</a:t>
            </a:fld>
            <a:endParaRPr lang="nl-NL">
              <a:latin typeface="Arial" pitchFamily="-110" charset="0"/>
              <a:ea typeface="Arial" pitchFamily="-110" charset="0"/>
              <a:cs typeface="Arial" pitchFamily="-110" charset="0"/>
            </a:endParaRPr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nl-NL" dirty="0">
              <a:latin typeface="Arial" pitchFamily="-110" charset="0"/>
              <a:ea typeface="Arial" pitchFamily="-110" charset="0"/>
              <a:cs typeface="Arial" pitchFamily="-110" charset="0"/>
            </a:endParaRPr>
          </a:p>
        </p:txBody>
      </p:sp>
    </p:spTree>
  </p:cSld>
  <p:clrMapOvr>
    <a:masterClrMapping/>
  </p:clrMapOvr>
</p:notes>
</file>

<file path=ppt/notesSlides/notesSlide7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15038E6-2C7E-EA43-B8F1-CD7A8D969B67}" type="slidenum">
              <a:rPr lang="nl-NL">
                <a:latin typeface="Arial" pitchFamily="-110" charset="0"/>
                <a:ea typeface="Arial" pitchFamily="-110" charset="0"/>
                <a:cs typeface="Arial" pitchFamily="-110" charset="0"/>
              </a:rPr>
              <a:pPr/>
              <a:t>70</a:t>
            </a:fld>
            <a:endParaRPr lang="nl-NL">
              <a:latin typeface="Arial" pitchFamily="-110" charset="0"/>
              <a:ea typeface="Arial" pitchFamily="-110" charset="0"/>
              <a:cs typeface="Arial" pitchFamily="-110" charset="0"/>
            </a:endParaRPr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 smtClean="0">
              <a:solidFill>
                <a:schemeClr val="tx1"/>
              </a:solidFill>
              <a:latin typeface="Arial" pitchFamily="-112" charset="0"/>
              <a:ea typeface="Arial" pitchFamily="-112" charset="0"/>
              <a:cs typeface="Arial" pitchFamily="-112" charset="0"/>
            </a:endParaRPr>
          </a:p>
          <a:p>
            <a:pPr eaLnBrk="1" hangingPunct="1"/>
            <a:endParaRPr lang="nl-NL" dirty="0">
              <a:latin typeface="Arial" pitchFamily="-110" charset="0"/>
              <a:ea typeface="Arial" pitchFamily="-110" charset="0"/>
              <a:cs typeface="Arial" pitchFamily="-110" charset="0"/>
            </a:endParaRPr>
          </a:p>
        </p:txBody>
      </p:sp>
    </p:spTree>
  </p:cSld>
  <p:clrMapOvr>
    <a:masterClrMapping/>
  </p:clrMapOvr>
</p:notes>
</file>

<file path=ppt/notesSlides/notesSlide7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CD2F2D9-A00E-9F4D-A06E-8E09777A1B47}" type="slidenum">
              <a:rPr lang="nl-NL">
                <a:latin typeface="Arial" pitchFamily="-110" charset="0"/>
                <a:ea typeface="Arial" pitchFamily="-110" charset="0"/>
                <a:cs typeface="Arial" pitchFamily="-110" charset="0"/>
              </a:rPr>
              <a:pPr/>
              <a:t>71</a:t>
            </a:fld>
            <a:endParaRPr lang="nl-NL">
              <a:latin typeface="Arial" pitchFamily="-110" charset="0"/>
              <a:ea typeface="Arial" pitchFamily="-110" charset="0"/>
              <a:cs typeface="Arial" pitchFamily="-110" charset="0"/>
            </a:endParaRPr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nl-NL">
              <a:latin typeface="Arial" pitchFamily="-110" charset="0"/>
              <a:ea typeface="Arial" pitchFamily="-110" charset="0"/>
              <a:cs typeface="Arial" pitchFamily="-110" charset="0"/>
            </a:endParaRPr>
          </a:p>
        </p:txBody>
      </p:sp>
    </p:spTree>
  </p:cSld>
  <p:clrMapOvr>
    <a:masterClrMapping/>
  </p:clrMapOvr>
</p:notes>
</file>

<file path=ppt/notesSlides/notesSlide7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CD2F2D9-A00E-9F4D-A06E-8E09777A1B47}" type="slidenum">
              <a:rPr lang="nl-NL">
                <a:latin typeface="Arial" pitchFamily="-110" charset="0"/>
                <a:ea typeface="Arial" pitchFamily="-110" charset="0"/>
                <a:cs typeface="Arial" pitchFamily="-110" charset="0"/>
              </a:rPr>
              <a:pPr/>
              <a:t>72</a:t>
            </a:fld>
            <a:endParaRPr lang="nl-NL">
              <a:latin typeface="Arial" pitchFamily="-110" charset="0"/>
              <a:ea typeface="Arial" pitchFamily="-110" charset="0"/>
              <a:cs typeface="Arial" pitchFamily="-110" charset="0"/>
            </a:endParaRPr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nl-NL">
              <a:latin typeface="Arial" pitchFamily="-110" charset="0"/>
              <a:ea typeface="Arial" pitchFamily="-110" charset="0"/>
              <a:cs typeface="Arial" pitchFamily="-110" charset="0"/>
            </a:endParaRPr>
          </a:p>
        </p:txBody>
      </p:sp>
    </p:spTree>
  </p:cSld>
  <p:clrMapOvr>
    <a:masterClrMapping/>
  </p:clrMapOvr>
</p:notes>
</file>

<file path=ppt/notesSlides/notesSlide7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3DF7DE9-35EF-5048-B41D-4B1FB7CD9FD5}" type="slidenum">
              <a:rPr lang="nl-NL">
                <a:latin typeface="Arial" pitchFamily="-110" charset="0"/>
                <a:ea typeface="Arial" pitchFamily="-110" charset="0"/>
                <a:cs typeface="Arial" pitchFamily="-110" charset="0"/>
              </a:rPr>
              <a:pPr/>
              <a:t>73</a:t>
            </a:fld>
            <a:endParaRPr lang="nl-NL">
              <a:latin typeface="Arial" pitchFamily="-110" charset="0"/>
              <a:ea typeface="Arial" pitchFamily="-110" charset="0"/>
              <a:cs typeface="Arial" pitchFamily="-110" charset="0"/>
            </a:endParaRP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nl-NL">
              <a:latin typeface="Arial" pitchFamily="-110" charset="0"/>
              <a:ea typeface="Arial" pitchFamily="-110" charset="0"/>
              <a:cs typeface="Arial" pitchFamily="-110" charset="0"/>
            </a:endParaRPr>
          </a:p>
        </p:txBody>
      </p:sp>
    </p:spTree>
  </p:cSld>
  <p:clrMapOvr>
    <a:masterClrMapping/>
  </p:clrMapOvr>
</p:notes>
</file>

<file path=ppt/notesSlides/notesSlide7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F0843B6-8F26-8144-A3FA-23CE1B9955DE}" type="slidenum">
              <a:rPr lang="nl-NL">
                <a:latin typeface="Arial" pitchFamily="-110" charset="0"/>
                <a:ea typeface="Arial" pitchFamily="-110" charset="0"/>
                <a:cs typeface="Arial" pitchFamily="-110" charset="0"/>
              </a:rPr>
              <a:pPr/>
              <a:t>74</a:t>
            </a:fld>
            <a:endParaRPr lang="nl-NL">
              <a:latin typeface="Arial" pitchFamily="-110" charset="0"/>
              <a:ea typeface="Arial" pitchFamily="-110" charset="0"/>
              <a:cs typeface="Arial" pitchFamily="-110" charset="0"/>
            </a:endParaRPr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nl-NL" dirty="0" err="1" smtClean="0">
                <a:latin typeface="Arial" pitchFamily="-110" charset="0"/>
                <a:ea typeface="Arial" pitchFamily="-110" charset="0"/>
                <a:cs typeface="Arial" pitchFamily="-110" charset="0"/>
              </a:rPr>
              <a:t>English</a:t>
            </a:r>
            <a:r>
              <a:rPr lang="nl-NL" dirty="0" smtClean="0">
                <a:latin typeface="Arial" pitchFamily="-110" charset="0"/>
                <a:ea typeface="Arial" pitchFamily="-110" charset="0"/>
                <a:cs typeface="Arial" pitchFamily="-110" charset="0"/>
              </a:rPr>
              <a:t> </a:t>
            </a:r>
            <a:r>
              <a:rPr lang="nl-NL" dirty="0" err="1" smtClean="0">
                <a:latin typeface="Arial" pitchFamily="-110" charset="0"/>
                <a:ea typeface="Arial" pitchFamily="-110" charset="0"/>
                <a:cs typeface="Arial" pitchFamily="-110" charset="0"/>
              </a:rPr>
              <a:t>uses</a:t>
            </a:r>
            <a:r>
              <a:rPr lang="nl-NL" dirty="0" smtClean="0">
                <a:latin typeface="Arial" pitchFamily="-110" charset="0"/>
                <a:ea typeface="Arial" pitchFamily="-110" charset="0"/>
                <a:cs typeface="Arial" pitchFamily="-110" charset="0"/>
              </a:rPr>
              <a:t> </a:t>
            </a:r>
            <a:r>
              <a:rPr lang="nl-NL" dirty="0" err="1" smtClean="0">
                <a:latin typeface="Arial" pitchFamily="-110" charset="0"/>
                <a:ea typeface="Arial" pitchFamily="-110" charset="0"/>
                <a:cs typeface="Arial" pitchFamily="-110" charset="0"/>
              </a:rPr>
              <a:t>both</a:t>
            </a:r>
            <a:r>
              <a:rPr lang="nl-NL" dirty="0" smtClean="0">
                <a:latin typeface="Arial" pitchFamily="-110" charset="0"/>
                <a:ea typeface="Arial" pitchFamily="-110" charset="0"/>
                <a:cs typeface="Arial" pitchFamily="-110" charset="0"/>
              </a:rPr>
              <a:t> </a:t>
            </a:r>
            <a:r>
              <a:rPr lang="nl-NL" dirty="0" err="1" smtClean="0">
                <a:latin typeface="Arial" pitchFamily="-110" charset="0"/>
                <a:ea typeface="Arial" pitchFamily="-110" charset="0"/>
                <a:cs typeface="Arial" pitchFamily="-110" charset="0"/>
              </a:rPr>
              <a:t>strategies</a:t>
            </a:r>
            <a:endParaRPr lang="nl-NL" dirty="0" smtClean="0">
              <a:latin typeface="Arial" pitchFamily="-110" charset="0"/>
              <a:ea typeface="Arial" pitchFamily="-110" charset="0"/>
              <a:cs typeface="Arial" pitchFamily="-110" charset="0"/>
            </a:endParaRPr>
          </a:p>
        </p:txBody>
      </p:sp>
    </p:spTree>
  </p:cSld>
  <p:clrMapOvr>
    <a:masterClrMapping/>
  </p:clrMapOvr>
</p:notes>
</file>

<file path=ppt/notesSlides/notesSlide7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F0843B6-8F26-8144-A3FA-23CE1B9955DE}" type="slidenum">
              <a:rPr lang="nl-NL">
                <a:latin typeface="Arial" pitchFamily="-110" charset="0"/>
                <a:ea typeface="Arial" pitchFamily="-110" charset="0"/>
                <a:cs typeface="Arial" pitchFamily="-110" charset="0"/>
              </a:rPr>
              <a:pPr/>
              <a:t>75</a:t>
            </a:fld>
            <a:endParaRPr lang="nl-NL">
              <a:latin typeface="Arial" pitchFamily="-110" charset="0"/>
              <a:ea typeface="Arial" pitchFamily="-110" charset="0"/>
              <a:cs typeface="Arial" pitchFamily="-110" charset="0"/>
            </a:endParaRPr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nl-NL" dirty="0">
              <a:latin typeface="Arial" pitchFamily="-110" charset="0"/>
              <a:ea typeface="Arial" pitchFamily="-110" charset="0"/>
              <a:cs typeface="Arial" pitchFamily="-110" charset="0"/>
            </a:endParaRPr>
          </a:p>
        </p:txBody>
      </p:sp>
    </p:spTree>
  </p:cSld>
  <p:clrMapOvr>
    <a:masterClrMapping/>
  </p:clrMapOvr>
</p:notes>
</file>

<file path=ppt/notesSlides/notesSlide7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F0843B6-8F26-8144-A3FA-23CE1B9955DE}" type="slidenum">
              <a:rPr lang="nl-NL">
                <a:latin typeface="Arial" pitchFamily="-110" charset="0"/>
                <a:ea typeface="Arial" pitchFamily="-110" charset="0"/>
                <a:cs typeface="Arial" pitchFamily="-110" charset="0"/>
              </a:rPr>
              <a:pPr/>
              <a:t>76</a:t>
            </a:fld>
            <a:endParaRPr lang="nl-NL">
              <a:latin typeface="Arial" pitchFamily="-110" charset="0"/>
              <a:ea typeface="Arial" pitchFamily="-110" charset="0"/>
              <a:cs typeface="Arial" pitchFamily="-110" charset="0"/>
            </a:endParaRPr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nl-NL" dirty="0">
              <a:latin typeface="Arial" pitchFamily="-110" charset="0"/>
              <a:ea typeface="Arial" pitchFamily="-110" charset="0"/>
              <a:cs typeface="Arial" pitchFamily="-110" charset="0"/>
            </a:endParaRPr>
          </a:p>
        </p:txBody>
      </p:sp>
    </p:spTree>
  </p:cSld>
  <p:clrMapOvr>
    <a:masterClrMapping/>
  </p:clrMapOvr>
</p:notes>
</file>

<file path=ppt/notesSlides/notesSlide7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F0843B6-8F26-8144-A3FA-23CE1B9955DE}" type="slidenum">
              <a:rPr lang="nl-NL">
                <a:latin typeface="Arial" pitchFamily="-110" charset="0"/>
                <a:ea typeface="Arial" pitchFamily="-110" charset="0"/>
                <a:cs typeface="Arial" pitchFamily="-110" charset="0"/>
              </a:rPr>
              <a:pPr/>
              <a:t>77</a:t>
            </a:fld>
            <a:endParaRPr lang="nl-NL">
              <a:latin typeface="Arial" pitchFamily="-110" charset="0"/>
              <a:ea typeface="Arial" pitchFamily="-110" charset="0"/>
              <a:cs typeface="Arial" pitchFamily="-110" charset="0"/>
            </a:endParaRPr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nl-NL" dirty="0">
              <a:latin typeface="Arial" pitchFamily="-110" charset="0"/>
              <a:ea typeface="Arial" pitchFamily="-110" charset="0"/>
              <a:cs typeface="Arial" pitchFamily="-110" charset="0"/>
            </a:endParaRPr>
          </a:p>
        </p:txBody>
      </p:sp>
    </p:spTree>
  </p:cSld>
  <p:clrMapOvr>
    <a:masterClrMapping/>
  </p:clrMapOvr>
</p:notes>
</file>

<file path=ppt/notesSlides/notesSlide7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F0843B6-8F26-8144-A3FA-23CE1B9955DE}" type="slidenum">
              <a:rPr lang="nl-NL">
                <a:latin typeface="Arial" pitchFamily="-110" charset="0"/>
                <a:ea typeface="Arial" pitchFamily="-110" charset="0"/>
                <a:cs typeface="Arial" pitchFamily="-110" charset="0"/>
              </a:rPr>
              <a:pPr/>
              <a:t>78</a:t>
            </a:fld>
            <a:endParaRPr lang="nl-NL">
              <a:latin typeface="Arial" pitchFamily="-110" charset="0"/>
              <a:ea typeface="Arial" pitchFamily="-110" charset="0"/>
              <a:cs typeface="Arial" pitchFamily="-110" charset="0"/>
            </a:endParaRPr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nl-NL" dirty="0">
              <a:latin typeface="Arial" pitchFamily="-110" charset="0"/>
              <a:ea typeface="Arial" pitchFamily="-110" charset="0"/>
              <a:cs typeface="Arial" pitchFamily="-110" charset="0"/>
            </a:endParaRPr>
          </a:p>
        </p:txBody>
      </p:sp>
    </p:spTree>
  </p:cSld>
  <p:clrMapOvr>
    <a:masterClrMapping/>
  </p:clrMapOvr>
</p:notes>
</file>

<file path=ppt/notesSlides/notesSlide7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F0843B6-8F26-8144-A3FA-23CE1B9955DE}" type="slidenum">
              <a:rPr lang="nl-NL">
                <a:latin typeface="Arial" pitchFamily="-110" charset="0"/>
                <a:ea typeface="Arial" pitchFamily="-110" charset="0"/>
                <a:cs typeface="Arial" pitchFamily="-110" charset="0"/>
              </a:rPr>
              <a:pPr/>
              <a:t>79</a:t>
            </a:fld>
            <a:endParaRPr lang="nl-NL">
              <a:latin typeface="Arial" pitchFamily="-110" charset="0"/>
              <a:ea typeface="Arial" pitchFamily="-110" charset="0"/>
              <a:cs typeface="Arial" pitchFamily="-110" charset="0"/>
            </a:endParaRPr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nl-NL" dirty="0">
              <a:latin typeface="Arial" pitchFamily="-110" charset="0"/>
              <a:ea typeface="Arial" pitchFamily="-110" charset="0"/>
              <a:cs typeface="Arial" pitchFamily="-110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F098A19-C09E-9D49-B805-12863119F7EB}" type="slidenum">
              <a:rPr lang="nl-NL">
                <a:latin typeface="Arial" pitchFamily="-110" charset="0"/>
                <a:ea typeface="Arial" pitchFamily="-110" charset="0"/>
                <a:cs typeface="Arial" pitchFamily="-110" charset="0"/>
              </a:rPr>
              <a:pPr/>
              <a:t>8</a:t>
            </a:fld>
            <a:endParaRPr lang="nl-NL">
              <a:latin typeface="Arial" pitchFamily="-110" charset="0"/>
              <a:ea typeface="Arial" pitchFamily="-110" charset="0"/>
              <a:cs typeface="Arial" pitchFamily="-110" charset="0"/>
            </a:endParaRPr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nl-NL">
              <a:latin typeface="Arial" pitchFamily="-110" charset="0"/>
              <a:ea typeface="Arial" pitchFamily="-110" charset="0"/>
              <a:cs typeface="Arial" pitchFamily="-110" charset="0"/>
            </a:endParaRPr>
          </a:p>
        </p:txBody>
      </p:sp>
    </p:spTree>
  </p:cSld>
  <p:clrMapOvr>
    <a:masterClrMapping/>
  </p:clrMapOvr>
</p:notes>
</file>

<file path=ppt/notesSlides/notesSlide8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F0843B6-8F26-8144-A3FA-23CE1B9955DE}" type="slidenum">
              <a:rPr lang="nl-NL">
                <a:latin typeface="Arial" pitchFamily="-110" charset="0"/>
                <a:ea typeface="Arial" pitchFamily="-110" charset="0"/>
                <a:cs typeface="Arial" pitchFamily="-110" charset="0"/>
              </a:rPr>
              <a:pPr/>
              <a:t>80</a:t>
            </a:fld>
            <a:endParaRPr lang="nl-NL">
              <a:latin typeface="Arial" pitchFamily="-110" charset="0"/>
              <a:ea typeface="Arial" pitchFamily="-110" charset="0"/>
              <a:cs typeface="Arial" pitchFamily="-110" charset="0"/>
            </a:endParaRPr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nl-NL" dirty="0">
              <a:latin typeface="Arial" pitchFamily="-110" charset="0"/>
              <a:ea typeface="Arial" pitchFamily="-110" charset="0"/>
              <a:cs typeface="Arial" pitchFamily="-110" charset="0"/>
            </a:endParaRPr>
          </a:p>
        </p:txBody>
      </p:sp>
    </p:spTree>
  </p:cSld>
  <p:clrMapOvr>
    <a:masterClrMapping/>
  </p:clrMapOvr>
</p:notes>
</file>

<file path=ppt/notesSlides/notesSlide8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F0843B6-8F26-8144-A3FA-23CE1B9955DE}" type="slidenum">
              <a:rPr lang="nl-NL">
                <a:latin typeface="Arial" pitchFamily="-110" charset="0"/>
                <a:ea typeface="Arial" pitchFamily="-110" charset="0"/>
                <a:cs typeface="Arial" pitchFamily="-110" charset="0"/>
              </a:rPr>
              <a:pPr/>
              <a:t>81</a:t>
            </a:fld>
            <a:endParaRPr lang="nl-NL">
              <a:latin typeface="Arial" pitchFamily="-110" charset="0"/>
              <a:ea typeface="Arial" pitchFamily="-110" charset="0"/>
              <a:cs typeface="Arial" pitchFamily="-110" charset="0"/>
            </a:endParaRPr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nl-NL" dirty="0">
              <a:latin typeface="Arial" pitchFamily="-110" charset="0"/>
              <a:ea typeface="Arial" pitchFamily="-110" charset="0"/>
              <a:cs typeface="Arial" pitchFamily="-110" charset="0"/>
            </a:endParaRPr>
          </a:p>
        </p:txBody>
      </p:sp>
    </p:spTree>
  </p:cSld>
  <p:clrMapOvr>
    <a:masterClrMapping/>
  </p:clrMapOvr>
</p:notes>
</file>

<file path=ppt/notesSlides/notesSlide8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F0843B6-8F26-8144-A3FA-23CE1B9955DE}" type="slidenum">
              <a:rPr lang="nl-NL">
                <a:latin typeface="Arial" pitchFamily="-110" charset="0"/>
                <a:ea typeface="Arial" pitchFamily="-110" charset="0"/>
                <a:cs typeface="Arial" pitchFamily="-110" charset="0"/>
              </a:rPr>
              <a:pPr/>
              <a:t>82</a:t>
            </a:fld>
            <a:endParaRPr lang="nl-NL">
              <a:latin typeface="Arial" pitchFamily="-110" charset="0"/>
              <a:ea typeface="Arial" pitchFamily="-110" charset="0"/>
              <a:cs typeface="Arial" pitchFamily="-110" charset="0"/>
            </a:endParaRPr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nl-NL" dirty="0">
              <a:latin typeface="Arial" pitchFamily="-110" charset="0"/>
              <a:ea typeface="Arial" pitchFamily="-110" charset="0"/>
              <a:cs typeface="Arial" pitchFamily="-110" charset="0"/>
            </a:endParaRPr>
          </a:p>
        </p:txBody>
      </p:sp>
    </p:spTree>
  </p:cSld>
  <p:clrMapOvr>
    <a:masterClrMapping/>
  </p:clrMapOvr>
</p:notes>
</file>

<file path=ppt/notesSlides/notesSlide8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F0843B6-8F26-8144-A3FA-23CE1B9955DE}" type="slidenum">
              <a:rPr lang="nl-NL">
                <a:latin typeface="Arial" pitchFamily="-110" charset="0"/>
                <a:ea typeface="Arial" pitchFamily="-110" charset="0"/>
                <a:cs typeface="Arial" pitchFamily="-110" charset="0"/>
              </a:rPr>
              <a:pPr/>
              <a:t>83</a:t>
            </a:fld>
            <a:endParaRPr lang="nl-NL">
              <a:latin typeface="Arial" pitchFamily="-110" charset="0"/>
              <a:ea typeface="Arial" pitchFamily="-110" charset="0"/>
              <a:cs typeface="Arial" pitchFamily="-110" charset="0"/>
            </a:endParaRPr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nl-NL" dirty="0">
              <a:latin typeface="Arial" pitchFamily="-110" charset="0"/>
              <a:ea typeface="Arial" pitchFamily="-110" charset="0"/>
              <a:cs typeface="Arial" pitchFamily="-110" charset="0"/>
            </a:endParaRPr>
          </a:p>
        </p:txBody>
      </p:sp>
    </p:spTree>
  </p:cSld>
  <p:clrMapOvr>
    <a:masterClrMapping/>
  </p:clrMapOvr>
</p:notes>
</file>

<file path=ppt/notesSlides/notesSlide8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F0843B6-8F26-8144-A3FA-23CE1B9955DE}" type="slidenum">
              <a:rPr lang="nl-NL">
                <a:latin typeface="Arial" pitchFamily="-110" charset="0"/>
                <a:ea typeface="Arial" pitchFamily="-110" charset="0"/>
                <a:cs typeface="Arial" pitchFamily="-110" charset="0"/>
              </a:rPr>
              <a:pPr/>
              <a:t>84</a:t>
            </a:fld>
            <a:endParaRPr lang="nl-NL">
              <a:latin typeface="Arial" pitchFamily="-110" charset="0"/>
              <a:ea typeface="Arial" pitchFamily="-110" charset="0"/>
              <a:cs typeface="Arial" pitchFamily="-110" charset="0"/>
            </a:endParaRPr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nl-NL" dirty="0">
              <a:latin typeface="Arial" pitchFamily="-110" charset="0"/>
              <a:ea typeface="Arial" pitchFamily="-110" charset="0"/>
              <a:cs typeface="Arial" pitchFamily="-110" charset="0"/>
            </a:endParaRPr>
          </a:p>
        </p:txBody>
      </p:sp>
    </p:spTree>
  </p:cSld>
  <p:clrMapOvr>
    <a:masterClrMapping/>
  </p:clrMapOvr>
</p:notes>
</file>

<file path=ppt/notesSlides/notesSlide8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F0843B6-8F26-8144-A3FA-23CE1B9955DE}" type="slidenum">
              <a:rPr lang="nl-NL">
                <a:latin typeface="Arial" pitchFamily="-110" charset="0"/>
                <a:ea typeface="Arial" pitchFamily="-110" charset="0"/>
                <a:cs typeface="Arial" pitchFamily="-110" charset="0"/>
              </a:rPr>
              <a:pPr/>
              <a:t>85</a:t>
            </a:fld>
            <a:endParaRPr lang="nl-NL">
              <a:latin typeface="Arial" pitchFamily="-110" charset="0"/>
              <a:ea typeface="Arial" pitchFamily="-110" charset="0"/>
              <a:cs typeface="Arial" pitchFamily="-110" charset="0"/>
            </a:endParaRPr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nl-NL" dirty="0">
              <a:latin typeface="Arial" pitchFamily="-110" charset="0"/>
              <a:ea typeface="Arial" pitchFamily="-110" charset="0"/>
              <a:cs typeface="Arial" pitchFamily="-110" charset="0"/>
            </a:endParaRPr>
          </a:p>
        </p:txBody>
      </p:sp>
    </p:spTree>
  </p:cSld>
  <p:clrMapOvr>
    <a:masterClrMapping/>
  </p:clrMapOvr>
</p:notes>
</file>

<file path=ppt/notesSlides/notesSlide8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F0843B6-8F26-8144-A3FA-23CE1B9955DE}" type="slidenum">
              <a:rPr lang="nl-NL">
                <a:latin typeface="Arial" pitchFamily="-110" charset="0"/>
                <a:ea typeface="Arial" pitchFamily="-110" charset="0"/>
                <a:cs typeface="Arial" pitchFamily="-110" charset="0"/>
              </a:rPr>
              <a:pPr/>
              <a:t>86</a:t>
            </a:fld>
            <a:endParaRPr lang="nl-NL">
              <a:latin typeface="Arial" pitchFamily="-110" charset="0"/>
              <a:ea typeface="Arial" pitchFamily="-110" charset="0"/>
              <a:cs typeface="Arial" pitchFamily="-110" charset="0"/>
            </a:endParaRPr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nl-NL" dirty="0">
              <a:latin typeface="Arial" pitchFamily="-110" charset="0"/>
              <a:ea typeface="Arial" pitchFamily="-110" charset="0"/>
              <a:cs typeface="Arial" pitchFamily="-110" charset="0"/>
            </a:endParaRPr>
          </a:p>
        </p:txBody>
      </p:sp>
    </p:spTree>
  </p:cSld>
  <p:clrMapOvr>
    <a:masterClrMapping/>
  </p:clrMapOvr>
</p:notes>
</file>

<file path=ppt/notesSlides/notesSlide8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F0843B6-8F26-8144-A3FA-23CE1B9955DE}" type="slidenum">
              <a:rPr lang="nl-NL">
                <a:latin typeface="Arial" pitchFamily="-110" charset="0"/>
                <a:ea typeface="Arial" pitchFamily="-110" charset="0"/>
                <a:cs typeface="Arial" pitchFamily="-110" charset="0"/>
              </a:rPr>
              <a:pPr/>
              <a:t>87</a:t>
            </a:fld>
            <a:endParaRPr lang="nl-NL">
              <a:latin typeface="Arial" pitchFamily="-110" charset="0"/>
              <a:ea typeface="Arial" pitchFamily="-110" charset="0"/>
              <a:cs typeface="Arial" pitchFamily="-110" charset="0"/>
            </a:endParaRPr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nl-NL" dirty="0">
              <a:latin typeface="Arial" pitchFamily="-110" charset="0"/>
              <a:ea typeface="Arial" pitchFamily="-110" charset="0"/>
              <a:cs typeface="Arial" pitchFamily="-110" charset="0"/>
            </a:endParaRPr>
          </a:p>
        </p:txBody>
      </p:sp>
    </p:spTree>
  </p:cSld>
  <p:clrMapOvr>
    <a:masterClrMapping/>
  </p:clrMapOvr>
</p:notes>
</file>

<file path=ppt/notesSlides/notesSlide8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F0843B6-8F26-8144-A3FA-23CE1B9955DE}" type="slidenum">
              <a:rPr lang="nl-NL">
                <a:latin typeface="Arial" pitchFamily="-110" charset="0"/>
                <a:ea typeface="Arial" pitchFamily="-110" charset="0"/>
                <a:cs typeface="Arial" pitchFamily="-110" charset="0"/>
              </a:rPr>
              <a:pPr/>
              <a:t>88</a:t>
            </a:fld>
            <a:endParaRPr lang="nl-NL">
              <a:latin typeface="Arial" pitchFamily="-110" charset="0"/>
              <a:ea typeface="Arial" pitchFamily="-110" charset="0"/>
              <a:cs typeface="Arial" pitchFamily="-110" charset="0"/>
            </a:endParaRPr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nl-NL" dirty="0">
              <a:latin typeface="Arial" pitchFamily="-110" charset="0"/>
              <a:ea typeface="Arial" pitchFamily="-110" charset="0"/>
              <a:cs typeface="Arial" pitchFamily="-110" charset="0"/>
            </a:endParaRPr>
          </a:p>
        </p:txBody>
      </p:sp>
    </p:spTree>
  </p:cSld>
  <p:clrMapOvr>
    <a:masterClrMapping/>
  </p:clrMapOvr>
</p:notes>
</file>

<file path=ppt/notesSlides/notesSlide8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F0843B6-8F26-8144-A3FA-23CE1B9955DE}" type="slidenum">
              <a:rPr lang="nl-NL">
                <a:latin typeface="Arial" pitchFamily="-110" charset="0"/>
                <a:ea typeface="Arial" pitchFamily="-110" charset="0"/>
                <a:cs typeface="Arial" pitchFamily="-110" charset="0"/>
              </a:rPr>
              <a:pPr/>
              <a:t>89</a:t>
            </a:fld>
            <a:endParaRPr lang="nl-NL">
              <a:latin typeface="Arial" pitchFamily="-110" charset="0"/>
              <a:ea typeface="Arial" pitchFamily="-110" charset="0"/>
              <a:cs typeface="Arial" pitchFamily="-110" charset="0"/>
            </a:endParaRPr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nl-NL" dirty="0">
              <a:latin typeface="Arial" pitchFamily="-110" charset="0"/>
              <a:ea typeface="Arial" pitchFamily="-110" charset="0"/>
              <a:cs typeface="Arial" pitchFamily="-110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0B6E5FC-733E-6740-A272-B9380955560B}" type="slidenum">
              <a:rPr lang="nl-NL">
                <a:latin typeface="Arial" pitchFamily="-110" charset="0"/>
                <a:ea typeface="Arial" pitchFamily="-110" charset="0"/>
                <a:cs typeface="Arial" pitchFamily="-110" charset="0"/>
              </a:rPr>
              <a:pPr/>
              <a:t>9</a:t>
            </a:fld>
            <a:endParaRPr lang="nl-NL">
              <a:latin typeface="Arial" pitchFamily="-110" charset="0"/>
              <a:ea typeface="Arial" pitchFamily="-110" charset="0"/>
              <a:cs typeface="Arial" pitchFamily="-110" charset="0"/>
            </a:endParaRPr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nl-NL" baseline="0" dirty="0" err="1" smtClean="0">
                <a:latin typeface="Arial" pitchFamily="-110" charset="0"/>
                <a:ea typeface="Arial" pitchFamily="-110" charset="0"/>
                <a:cs typeface="Arial" pitchFamily="-110" charset="0"/>
              </a:rPr>
              <a:t>Remember</a:t>
            </a:r>
            <a:r>
              <a:rPr lang="nl-NL" baseline="0" dirty="0" smtClean="0">
                <a:latin typeface="Arial" pitchFamily="-110" charset="0"/>
                <a:ea typeface="Arial" pitchFamily="-110" charset="0"/>
                <a:cs typeface="Arial" pitchFamily="-110" charset="0"/>
              </a:rPr>
              <a:t>, </a:t>
            </a:r>
            <a:r>
              <a:rPr lang="nl-NL" baseline="0" dirty="0" err="1" smtClean="0">
                <a:latin typeface="Arial" pitchFamily="-110" charset="0"/>
                <a:ea typeface="Arial" pitchFamily="-110" charset="0"/>
                <a:cs typeface="Arial" pitchFamily="-110" charset="0"/>
              </a:rPr>
              <a:t>sluicing</a:t>
            </a:r>
            <a:r>
              <a:rPr lang="nl-NL" baseline="0" dirty="0" smtClean="0">
                <a:latin typeface="Arial" pitchFamily="-110" charset="0"/>
                <a:ea typeface="Arial" pitchFamily="-110" charset="0"/>
                <a:cs typeface="Arial" pitchFamily="-110" charset="0"/>
              </a:rPr>
              <a:t> is </a:t>
            </a:r>
            <a:r>
              <a:rPr lang="nl-NL" baseline="0" dirty="0" err="1" smtClean="0">
                <a:latin typeface="Arial" pitchFamily="-110" charset="0"/>
                <a:ea typeface="Arial" pitchFamily="-110" charset="0"/>
                <a:cs typeface="Arial" pitchFamily="-110" charset="0"/>
              </a:rPr>
              <a:t>ellipsis</a:t>
            </a:r>
            <a:r>
              <a:rPr lang="nl-NL" baseline="0" dirty="0" smtClean="0">
                <a:latin typeface="Arial" pitchFamily="-110" charset="0"/>
                <a:ea typeface="Arial" pitchFamily="-110" charset="0"/>
                <a:cs typeface="Arial" pitchFamily="-110" charset="0"/>
              </a:rPr>
              <a:t> of </a:t>
            </a:r>
            <a:r>
              <a:rPr lang="nl-NL" baseline="0" dirty="0" err="1" smtClean="0">
                <a:latin typeface="Arial" pitchFamily="-110" charset="0"/>
                <a:ea typeface="Arial" pitchFamily="-110" charset="0"/>
                <a:cs typeface="Arial" pitchFamily="-110" charset="0"/>
              </a:rPr>
              <a:t>an</a:t>
            </a:r>
            <a:r>
              <a:rPr lang="nl-NL" baseline="0" dirty="0" smtClean="0">
                <a:latin typeface="Arial" pitchFamily="-110" charset="0"/>
                <a:ea typeface="Arial" pitchFamily="-110" charset="0"/>
                <a:cs typeface="Arial" pitchFamily="-110" charset="0"/>
              </a:rPr>
              <a:t> </a:t>
            </a:r>
            <a:r>
              <a:rPr lang="nl-NL" baseline="0" dirty="0" err="1" smtClean="0">
                <a:latin typeface="Arial" pitchFamily="-110" charset="0"/>
                <a:ea typeface="Arial" pitchFamily="-110" charset="0"/>
                <a:cs typeface="Arial" pitchFamily="-110" charset="0"/>
              </a:rPr>
              <a:t>entire</a:t>
            </a:r>
            <a:r>
              <a:rPr lang="nl-NL" baseline="0" dirty="0" smtClean="0">
                <a:latin typeface="Arial" pitchFamily="-110" charset="0"/>
                <a:ea typeface="Arial" pitchFamily="-110" charset="0"/>
                <a:cs typeface="Arial" pitchFamily="-110" charset="0"/>
              </a:rPr>
              <a:t> </a:t>
            </a:r>
            <a:r>
              <a:rPr lang="nl-NL" baseline="0" dirty="0" err="1" smtClean="0">
                <a:latin typeface="Arial" pitchFamily="-110" charset="0"/>
                <a:ea typeface="Arial" pitchFamily="-110" charset="0"/>
                <a:cs typeface="Arial" pitchFamily="-110" charset="0"/>
              </a:rPr>
              <a:t>clause</a:t>
            </a:r>
            <a:r>
              <a:rPr lang="nl-NL" baseline="0" dirty="0" smtClean="0">
                <a:latin typeface="Arial" pitchFamily="-110" charset="0"/>
                <a:ea typeface="Arial" pitchFamily="-110" charset="0"/>
                <a:cs typeface="Arial" pitchFamily="-110" charset="0"/>
              </a:rPr>
              <a:t> </a:t>
            </a:r>
            <a:r>
              <a:rPr lang="nl-NL" baseline="0" dirty="0" err="1" smtClean="0">
                <a:latin typeface="Arial" pitchFamily="-110" charset="0"/>
                <a:ea typeface="Arial" pitchFamily="-110" charset="0"/>
                <a:cs typeface="Arial" pitchFamily="-110" charset="0"/>
              </a:rPr>
              <a:t>except</a:t>
            </a:r>
            <a:r>
              <a:rPr lang="nl-NL" baseline="0" dirty="0" smtClean="0">
                <a:latin typeface="Arial" pitchFamily="-110" charset="0"/>
                <a:ea typeface="Arial" pitchFamily="-110" charset="0"/>
                <a:cs typeface="Arial" pitchFamily="-110" charset="0"/>
              </a:rPr>
              <a:t> </a:t>
            </a:r>
            <a:r>
              <a:rPr lang="nl-NL" baseline="0" dirty="0" err="1" smtClean="0">
                <a:latin typeface="Arial" pitchFamily="-110" charset="0"/>
                <a:ea typeface="Arial" pitchFamily="-110" charset="0"/>
                <a:cs typeface="Arial" pitchFamily="-110" charset="0"/>
              </a:rPr>
              <a:t>for</a:t>
            </a:r>
            <a:r>
              <a:rPr lang="nl-NL" baseline="0" dirty="0" smtClean="0">
                <a:latin typeface="Arial" pitchFamily="-110" charset="0"/>
                <a:ea typeface="Arial" pitchFamily="-110" charset="0"/>
                <a:cs typeface="Arial" pitchFamily="-110" charset="0"/>
              </a:rPr>
              <a:t> the </a:t>
            </a:r>
            <a:r>
              <a:rPr lang="nl-NL" baseline="0" dirty="0" err="1" smtClean="0">
                <a:latin typeface="Arial" pitchFamily="-110" charset="0"/>
                <a:ea typeface="Arial" pitchFamily="-110" charset="0"/>
                <a:cs typeface="Arial" pitchFamily="-110" charset="0"/>
              </a:rPr>
              <a:t>wh</a:t>
            </a:r>
            <a:r>
              <a:rPr lang="nl-NL" baseline="0" dirty="0" smtClean="0">
                <a:latin typeface="Arial" pitchFamily="-110" charset="0"/>
                <a:ea typeface="Arial" pitchFamily="-110" charset="0"/>
                <a:cs typeface="Arial" pitchFamily="-110" charset="0"/>
              </a:rPr>
              <a:t> word. </a:t>
            </a:r>
            <a:r>
              <a:rPr lang="nl-NL" dirty="0" err="1" smtClean="0">
                <a:latin typeface="Arial" pitchFamily="-110" charset="0"/>
                <a:ea typeface="Arial" pitchFamily="-110" charset="0"/>
                <a:cs typeface="Arial" pitchFamily="-110" charset="0"/>
              </a:rPr>
              <a:t>Sluicing</a:t>
            </a:r>
            <a:r>
              <a:rPr lang="nl-NL" dirty="0" smtClean="0">
                <a:latin typeface="Arial" pitchFamily="-110" charset="0"/>
                <a:ea typeface="Arial" pitchFamily="-110" charset="0"/>
                <a:cs typeface="Arial" pitchFamily="-110" charset="0"/>
              </a:rPr>
              <a:t>: </a:t>
            </a:r>
            <a:r>
              <a:rPr lang="nl-NL" dirty="0" err="1" smtClean="0">
                <a:latin typeface="Arial" pitchFamily="-110" charset="0"/>
                <a:ea typeface="Arial" pitchFamily="-110" charset="0"/>
                <a:cs typeface="Arial" pitchFamily="-110" charset="0"/>
              </a:rPr>
              <a:t>what</a:t>
            </a:r>
            <a:r>
              <a:rPr lang="nl-NL" dirty="0" smtClean="0">
                <a:latin typeface="Arial" pitchFamily="-110" charset="0"/>
                <a:ea typeface="Arial" pitchFamily="-110" charset="0"/>
                <a:cs typeface="Arial" pitchFamily="-110" charset="0"/>
              </a:rPr>
              <a:t> is </a:t>
            </a:r>
            <a:r>
              <a:rPr lang="nl-NL" dirty="0" err="1" smtClean="0">
                <a:latin typeface="Arial" pitchFamily="-110" charset="0"/>
                <a:ea typeface="Arial" pitchFamily="-110" charset="0"/>
                <a:cs typeface="Arial" pitchFamily="-110" charset="0"/>
              </a:rPr>
              <a:t>not</a:t>
            </a:r>
            <a:r>
              <a:rPr lang="nl-NL" dirty="0" smtClean="0">
                <a:latin typeface="Arial" pitchFamily="-110" charset="0"/>
                <a:ea typeface="Arial" pitchFamily="-110" charset="0"/>
                <a:cs typeface="Arial" pitchFamily="-110" charset="0"/>
              </a:rPr>
              <a:t> </a:t>
            </a:r>
            <a:r>
              <a:rPr lang="nl-NL" dirty="0" err="1" smtClean="0">
                <a:latin typeface="Arial" pitchFamily="-110" charset="0"/>
                <a:ea typeface="Arial" pitchFamily="-110" charset="0"/>
                <a:cs typeface="Arial" pitchFamily="-110" charset="0"/>
              </a:rPr>
              <a:t>there</a:t>
            </a:r>
            <a:r>
              <a:rPr lang="nl-NL" dirty="0" smtClean="0">
                <a:latin typeface="Arial" pitchFamily="-110" charset="0"/>
                <a:ea typeface="Arial" pitchFamily="-110" charset="0"/>
                <a:cs typeface="Arial" pitchFamily="-110" charset="0"/>
              </a:rPr>
              <a:t> in the </a:t>
            </a:r>
            <a:r>
              <a:rPr lang="nl-NL" dirty="0" err="1" smtClean="0">
                <a:latin typeface="Arial" pitchFamily="-110" charset="0"/>
                <a:ea typeface="Arial" pitchFamily="-110" charset="0"/>
                <a:cs typeface="Arial" pitchFamily="-110" charset="0"/>
              </a:rPr>
              <a:t>phonology</a:t>
            </a:r>
            <a:r>
              <a:rPr lang="nl-NL" dirty="0" smtClean="0">
                <a:latin typeface="Arial" pitchFamily="-110" charset="0"/>
                <a:ea typeface="Arial" pitchFamily="-110" charset="0"/>
                <a:cs typeface="Arial" pitchFamily="-110" charset="0"/>
              </a:rPr>
              <a:t> </a:t>
            </a:r>
            <a:r>
              <a:rPr lang="nl-NL" dirty="0" err="1" smtClean="0">
                <a:latin typeface="Arial" pitchFamily="-110" charset="0"/>
                <a:ea typeface="Arial" pitchFamily="-110" charset="0"/>
                <a:cs typeface="Arial" pitchFamily="-110" charset="0"/>
              </a:rPr>
              <a:t>but</a:t>
            </a:r>
            <a:r>
              <a:rPr lang="nl-NL" dirty="0" smtClean="0">
                <a:latin typeface="Arial" pitchFamily="-110" charset="0"/>
                <a:ea typeface="Arial" pitchFamily="-110" charset="0"/>
                <a:cs typeface="Arial" pitchFamily="-110" charset="0"/>
              </a:rPr>
              <a:t> is </a:t>
            </a:r>
            <a:r>
              <a:rPr lang="nl-NL" dirty="0" err="1" smtClean="0">
                <a:latin typeface="Arial" pitchFamily="-110" charset="0"/>
                <a:ea typeface="Arial" pitchFamily="-110" charset="0"/>
                <a:cs typeface="Arial" pitchFamily="-110" charset="0"/>
              </a:rPr>
              <a:t>there</a:t>
            </a:r>
            <a:r>
              <a:rPr lang="nl-NL" dirty="0" smtClean="0">
                <a:latin typeface="Arial" pitchFamily="-110" charset="0"/>
                <a:ea typeface="Arial" pitchFamily="-110" charset="0"/>
                <a:cs typeface="Arial" pitchFamily="-110" charset="0"/>
              </a:rPr>
              <a:t> in the </a:t>
            </a:r>
            <a:r>
              <a:rPr lang="nl-NL" dirty="0" err="1" smtClean="0">
                <a:latin typeface="Arial" pitchFamily="-110" charset="0"/>
                <a:ea typeface="Arial" pitchFamily="-110" charset="0"/>
                <a:cs typeface="Arial" pitchFamily="-110" charset="0"/>
              </a:rPr>
              <a:t>semantics</a:t>
            </a:r>
            <a:r>
              <a:rPr lang="nl-NL" dirty="0" smtClean="0">
                <a:latin typeface="Arial" pitchFamily="-110" charset="0"/>
                <a:ea typeface="Arial" pitchFamily="-110" charset="0"/>
                <a:cs typeface="Arial" pitchFamily="-110" charset="0"/>
              </a:rPr>
              <a:t> is the</a:t>
            </a:r>
            <a:r>
              <a:rPr lang="nl-NL" baseline="0" dirty="0" smtClean="0">
                <a:latin typeface="Arial" pitchFamily="-110" charset="0"/>
                <a:ea typeface="Arial" pitchFamily="-110" charset="0"/>
                <a:cs typeface="Arial" pitchFamily="-110" charset="0"/>
              </a:rPr>
              <a:t> rest of the </a:t>
            </a:r>
            <a:r>
              <a:rPr lang="nl-NL" baseline="0" dirty="0" err="1" smtClean="0">
                <a:latin typeface="Arial" pitchFamily="-110" charset="0"/>
                <a:ea typeface="Arial" pitchFamily="-110" charset="0"/>
                <a:cs typeface="Arial" pitchFamily="-110" charset="0"/>
              </a:rPr>
              <a:t>clause</a:t>
            </a:r>
            <a:r>
              <a:rPr lang="nl-NL" baseline="0" dirty="0" smtClean="0">
                <a:latin typeface="Arial" pitchFamily="-110" charset="0"/>
                <a:ea typeface="Arial" pitchFamily="-110" charset="0"/>
                <a:cs typeface="Arial" pitchFamily="-110" charset="0"/>
              </a:rPr>
              <a:t>. </a:t>
            </a:r>
            <a:endParaRPr lang="nl-NL" dirty="0">
              <a:latin typeface="Arial" pitchFamily="-110" charset="0"/>
              <a:ea typeface="Arial" pitchFamily="-110" charset="0"/>
              <a:cs typeface="Arial" pitchFamily="-110" charset="0"/>
            </a:endParaRPr>
          </a:p>
        </p:txBody>
      </p:sp>
    </p:spTree>
  </p:cSld>
  <p:clrMapOvr>
    <a:masterClrMapping/>
  </p:clrMapOvr>
</p:notes>
</file>

<file path=ppt/notesSlides/notesSlide9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F0843B6-8F26-8144-A3FA-23CE1B9955DE}" type="slidenum">
              <a:rPr lang="nl-NL">
                <a:latin typeface="Arial" pitchFamily="-110" charset="0"/>
                <a:ea typeface="Arial" pitchFamily="-110" charset="0"/>
                <a:cs typeface="Arial" pitchFamily="-110" charset="0"/>
              </a:rPr>
              <a:pPr/>
              <a:t>90</a:t>
            </a:fld>
            <a:endParaRPr lang="nl-NL">
              <a:latin typeface="Arial" pitchFamily="-110" charset="0"/>
              <a:ea typeface="Arial" pitchFamily="-110" charset="0"/>
              <a:cs typeface="Arial" pitchFamily="-110" charset="0"/>
            </a:endParaRPr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nl-NL" dirty="0">
              <a:latin typeface="Arial" pitchFamily="-110" charset="0"/>
              <a:ea typeface="Arial" pitchFamily="-110" charset="0"/>
              <a:cs typeface="Arial" pitchFamily="-110" charset="0"/>
            </a:endParaRPr>
          </a:p>
        </p:txBody>
      </p:sp>
    </p:spTree>
  </p:cSld>
  <p:clrMapOvr>
    <a:masterClrMapping/>
  </p:clrMapOvr>
</p:notes>
</file>

<file path=ppt/notesSlides/notesSlide9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F0843B6-8F26-8144-A3FA-23CE1B9955DE}" type="slidenum">
              <a:rPr lang="nl-NL">
                <a:latin typeface="Arial" pitchFamily="-110" charset="0"/>
                <a:ea typeface="Arial" pitchFamily="-110" charset="0"/>
                <a:cs typeface="Arial" pitchFamily="-110" charset="0"/>
              </a:rPr>
              <a:pPr/>
              <a:t>91</a:t>
            </a:fld>
            <a:endParaRPr lang="nl-NL">
              <a:latin typeface="Arial" pitchFamily="-110" charset="0"/>
              <a:ea typeface="Arial" pitchFamily="-110" charset="0"/>
              <a:cs typeface="Arial" pitchFamily="-110" charset="0"/>
            </a:endParaRPr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nl-NL" dirty="0">
              <a:latin typeface="Arial" pitchFamily="-110" charset="0"/>
              <a:ea typeface="Arial" pitchFamily="-110" charset="0"/>
              <a:cs typeface="Arial" pitchFamily="-110" charset="0"/>
            </a:endParaRPr>
          </a:p>
        </p:txBody>
      </p:sp>
    </p:spTree>
  </p:cSld>
  <p:clrMapOvr>
    <a:masterClrMapping/>
  </p:clrMapOvr>
</p:notes>
</file>

<file path=ppt/notesSlides/notesSlide9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F0843B6-8F26-8144-A3FA-23CE1B9955DE}" type="slidenum">
              <a:rPr lang="nl-NL">
                <a:latin typeface="Arial" pitchFamily="-110" charset="0"/>
                <a:ea typeface="Arial" pitchFamily="-110" charset="0"/>
                <a:cs typeface="Arial" pitchFamily="-110" charset="0"/>
              </a:rPr>
              <a:pPr/>
              <a:t>92</a:t>
            </a:fld>
            <a:endParaRPr lang="nl-NL">
              <a:latin typeface="Arial" pitchFamily="-110" charset="0"/>
              <a:ea typeface="Arial" pitchFamily="-110" charset="0"/>
              <a:cs typeface="Arial" pitchFamily="-110" charset="0"/>
            </a:endParaRPr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nl-NL" dirty="0">
              <a:latin typeface="Arial" pitchFamily="-110" charset="0"/>
              <a:ea typeface="Arial" pitchFamily="-110" charset="0"/>
              <a:cs typeface="Arial" pitchFamily="-110" charset="0"/>
            </a:endParaRPr>
          </a:p>
        </p:txBody>
      </p:sp>
    </p:spTree>
  </p:cSld>
  <p:clrMapOvr>
    <a:masterClrMapping/>
  </p:clrMapOvr>
</p:notes>
</file>

<file path=ppt/notesSlides/notesSlide9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F0843B6-8F26-8144-A3FA-23CE1B9955DE}" type="slidenum">
              <a:rPr lang="nl-NL">
                <a:latin typeface="Arial" pitchFamily="-110" charset="0"/>
                <a:ea typeface="Arial" pitchFamily="-110" charset="0"/>
                <a:cs typeface="Arial" pitchFamily="-110" charset="0"/>
              </a:rPr>
              <a:pPr/>
              <a:t>93</a:t>
            </a:fld>
            <a:endParaRPr lang="nl-NL">
              <a:latin typeface="Arial" pitchFamily="-110" charset="0"/>
              <a:ea typeface="Arial" pitchFamily="-110" charset="0"/>
              <a:cs typeface="Arial" pitchFamily="-110" charset="0"/>
            </a:endParaRPr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nl-NL" dirty="0">
              <a:latin typeface="Arial" pitchFamily="-110" charset="0"/>
              <a:ea typeface="Arial" pitchFamily="-110" charset="0"/>
              <a:cs typeface="Arial" pitchFamily="-110" charset="0"/>
            </a:endParaRPr>
          </a:p>
        </p:txBody>
      </p:sp>
    </p:spTree>
  </p:cSld>
  <p:clrMapOvr>
    <a:masterClrMapping/>
  </p:clrMapOvr>
</p:notes>
</file>

<file path=ppt/notesSlides/notesSlide9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BB999B7-D307-A445-A3AA-77B98D4FF85C}" type="slidenum">
              <a:rPr lang="nl-NL">
                <a:latin typeface="Arial" pitchFamily="-110" charset="0"/>
                <a:ea typeface="Arial" pitchFamily="-110" charset="0"/>
                <a:cs typeface="Arial" pitchFamily="-110" charset="0"/>
              </a:rPr>
              <a:pPr/>
              <a:t>94</a:t>
            </a:fld>
            <a:endParaRPr lang="nl-NL">
              <a:latin typeface="Arial" pitchFamily="-110" charset="0"/>
              <a:ea typeface="Arial" pitchFamily="-110" charset="0"/>
              <a:cs typeface="Arial" pitchFamily="-110" charset="0"/>
            </a:endParaRPr>
          </a:p>
        </p:txBody>
      </p:sp>
      <p:sp>
        <p:nvSpPr>
          <p:cNvPr id="172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2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nl-NL">
              <a:latin typeface="Arial" pitchFamily="-110" charset="0"/>
              <a:ea typeface="Arial" pitchFamily="-110" charset="0"/>
              <a:cs typeface="Arial" pitchFamily="-110" charset="0"/>
            </a:endParaRPr>
          </a:p>
        </p:txBody>
      </p:sp>
    </p:spTree>
  </p:cSld>
  <p:clrMapOvr>
    <a:masterClrMapping/>
  </p:clrMapOvr>
</p:notes>
</file>

<file path=ppt/notesSlides/notesSlide9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8D5EDE8-88AD-F24B-B3BF-C605FB335767}" type="slidenum">
              <a:rPr lang="nl-NL">
                <a:latin typeface="Arial" pitchFamily="-110" charset="0"/>
                <a:ea typeface="Arial" pitchFamily="-110" charset="0"/>
                <a:cs typeface="Arial" pitchFamily="-110" charset="0"/>
              </a:rPr>
              <a:pPr/>
              <a:t>95</a:t>
            </a:fld>
            <a:endParaRPr lang="nl-NL">
              <a:latin typeface="Arial" pitchFamily="-110" charset="0"/>
              <a:ea typeface="Arial" pitchFamily="-110" charset="0"/>
              <a:cs typeface="Arial" pitchFamily="-110" charset="0"/>
            </a:endParaRPr>
          </a:p>
        </p:txBody>
      </p:sp>
      <p:sp>
        <p:nvSpPr>
          <p:cNvPr id="176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6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nl-NL">
              <a:latin typeface="Arial" pitchFamily="-110" charset="0"/>
              <a:ea typeface="Arial" pitchFamily="-110" charset="0"/>
              <a:cs typeface="Arial" pitchFamily="-110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3222625" y="304800"/>
            <a:ext cx="11909425" cy="4724400"/>
            <a:chOff x="-2030" y="192"/>
            <a:chExt cx="7502" cy="2976"/>
          </a:xfrm>
        </p:grpSpPr>
        <p:sp>
          <p:nvSpPr>
            <p:cNvPr id="5" name="Line 3"/>
            <p:cNvSpPr>
              <a:spLocks noChangeShapeType="1"/>
            </p:cNvSpPr>
            <p:nvPr/>
          </p:nvSpPr>
          <p:spPr bwMode="auto">
            <a:xfrm>
              <a:off x="912" y="1584"/>
              <a:ext cx="456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nl-NL">
                <a:latin typeface="Verdana" pitchFamily="-112" charset="0"/>
                <a:ea typeface="Arial" pitchFamily="-112" charset="0"/>
                <a:cs typeface="Arial" pitchFamily="-112" charset="0"/>
              </a:endParaRPr>
            </a:p>
          </p:txBody>
        </p:sp>
        <p:sp>
          <p:nvSpPr>
            <p:cNvPr id="6" name="AutoShape 4"/>
            <p:cNvSpPr>
              <a:spLocks noChangeArrowheads="1"/>
            </p:cNvSpPr>
            <p:nvPr/>
          </p:nvSpPr>
          <p:spPr bwMode="auto">
            <a:xfrm>
              <a:off x="-1584" y="864"/>
              <a:ext cx="2304" cy="2304"/>
            </a:xfrm>
            <a:custGeom>
              <a:avLst/>
              <a:gdLst>
                <a:gd name="G0" fmla="+- 12083 0 0"/>
                <a:gd name="G1" fmla="+- -32000 0 0"/>
                <a:gd name="G2" fmla="+- 32000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44083" y="2368"/>
                </a:cxn>
                <a:cxn ang="0">
                  <a:pos x="64000" y="32000"/>
                </a:cxn>
                <a:cxn ang="0">
                  <a:pos x="44083" y="61631"/>
                </a:cxn>
                <a:cxn ang="0">
                  <a:pos x="44083" y="61631"/>
                </a:cxn>
                <a:cxn ang="0">
                  <a:pos x="44082" y="61631"/>
                </a:cxn>
                <a:cxn ang="0">
                  <a:pos x="44083" y="61632"/>
                </a:cxn>
                <a:cxn ang="0">
                  <a:pos x="44083" y="2368"/>
                </a:cxn>
                <a:cxn ang="0">
                  <a:pos x="44082" y="2368"/>
                </a:cxn>
                <a:cxn ang="0">
                  <a:pos x="44083" y="2368"/>
                </a:cxn>
              </a:cxnLst>
              <a:rect l="T13" t="T15" r="T17" b="T19"/>
              <a:pathLst>
                <a:path w="64000" h="64000">
                  <a:moveTo>
                    <a:pt x="44083" y="2368"/>
                  </a:moveTo>
                  <a:cubicBezTo>
                    <a:pt x="56127" y="7280"/>
                    <a:pt x="64000" y="18993"/>
                    <a:pt x="64000" y="32000"/>
                  </a:cubicBezTo>
                  <a:cubicBezTo>
                    <a:pt x="64000" y="45006"/>
                    <a:pt x="56127" y="56719"/>
                    <a:pt x="44083" y="61631"/>
                  </a:cubicBezTo>
                  <a:cubicBezTo>
                    <a:pt x="44082" y="61631"/>
                    <a:pt x="44082" y="61631"/>
                    <a:pt x="44082" y="61631"/>
                  </a:cubicBezTo>
                  <a:lnTo>
                    <a:pt x="44083" y="61632"/>
                  </a:lnTo>
                  <a:lnTo>
                    <a:pt x="44083" y="2368"/>
                  </a:lnTo>
                  <a:lnTo>
                    <a:pt x="44082" y="2368"/>
                  </a:lnTo>
                  <a:cubicBezTo>
                    <a:pt x="44082" y="2368"/>
                    <a:pt x="44082" y="2368"/>
                    <a:pt x="44083" y="2368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nl-NL" sz="2400">
                <a:latin typeface="Times New Roman" pitchFamily="-112" charset="0"/>
                <a:ea typeface="Arial" pitchFamily="-112" charset="0"/>
                <a:cs typeface="Arial" pitchFamily="-112" charset="0"/>
              </a:endParaRPr>
            </a:p>
          </p:txBody>
        </p:sp>
        <p:sp>
          <p:nvSpPr>
            <p:cNvPr id="7" name="AutoShape 5"/>
            <p:cNvSpPr>
              <a:spLocks noChangeArrowheads="1"/>
            </p:cNvSpPr>
            <p:nvPr/>
          </p:nvSpPr>
          <p:spPr bwMode="auto">
            <a:xfrm>
              <a:off x="-2030" y="192"/>
              <a:ext cx="2544" cy="2544"/>
            </a:xfrm>
            <a:custGeom>
              <a:avLst/>
              <a:gdLst>
                <a:gd name="G0" fmla="+- 18994 0 0"/>
                <a:gd name="G1" fmla="+- -30013 0 0"/>
                <a:gd name="G2" fmla="+- 32000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50994" y="6246"/>
                </a:cxn>
                <a:cxn ang="0">
                  <a:pos x="64000" y="32000"/>
                </a:cxn>
                <a:cxn ang="0">
                  <a:pos x="50994" y="57753"/>
                </a:cxn>
                <a:cxn ang="0">
                  <a:pos x="50994" y="57753"/>
                </a:cxn>
                <a:cxn ang="0">
                  <a:pos x="50993" y="57753"/>
                </a:cxn>
                <a:cxn ang="0">
                  <a:pos x="50994" y="57754"/>
                </a:cxn>
                <a:cxn ang="0">
                  <a:pos x="50994" y="6246"/>
                </a:cxn>
                <a:cxn ang="0">
                  <a:pos x="50993" y="6246"/>
                </a:cxn>
                <a:cxn ang="0">
                  <a:pos x="50994" y="6246"/>
                </a:cxn>
              </a:cxnLst>
              <a:rect l="T13" t="T15" r="T17" b="T19"/>
              <a:pathLst>
                <a:path w="64000" h="64000">
                  <a:moveTo>
                    <a:pt x="50994" y="6246"/>
                  </a:moveTo>
                  <a:cubicBezTo>
                    <a:pt x="59172" y="12279"/>
                    <a:pt x="64000" y="21837"/>
                    <a:pt x="64000" y="32000"/>
                  </a:cubicBezTo>
                  <a:cubicBezTo>
                    <a:pt x="64000" y="42162"/>
                    <a:pt x="59172" y="51720"/>
                    <a:pt x="50994" y="57753"/>
                  </a:cubicBezTo>
                  <a:cubicBezTo>
                    <a:pt x="50993" y="57753"/>
                    <a:pt x="50993" y="57753"/>
                    <a:pt x="50993" y="57753"/>
                  </a:cubicBezTo>
                  <a:lnTo>
                    <a:pt x="50994" y="57754"/>
                  </a:lnTo>
                  <a:lnTo>
                    <a:pt x="50994" y="6246"/>
                  </a:lnTo>
                  <a:lnTo>
                    <a:pt x="50993" y="6246"/>
                  </a:lnTo>
                  <a:cubicBezTo>
                    <a:pt x="50993" y="6246"/>
                    <a:pt x="50993" y="6246"/>
                    <a:pt x="50994" y="6246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nl-NL">
                <a:latin typeface="Arial" pitchFamily="-112" charset="0"/>
                <a:ea typeface="Arial" pitchFamily="-112" charset="0"/>
                <a:cs typeface="Arial" pitchFamily="-112" charset="0"/>
              </a:endParaRPr>
            </a:p>
          </p:txBody>
        </p:sp>
      </p:grpSp>
      <p:sp>
        <p:nvSpPr>
          <p:cNvPr id="7174" name="Rectangle 6"/>
          <p:cNvSpPr>
            <a:spLocks noGrp="1" noChangeArrowheads="1"/>
          </p:cNvSpPr>
          <p:nvPr>
            <p:ph type="ctrTitle"/>
          </p:nvPr>
        </p:nvSpPr>
        <p:spPr>
          <a:xfrm>
            <a:off x="1443038" y="985838"/>
            <a:ext cx="7239000" cy="1444625"/>
          </a:xfrm>
        </p:spPr>
        <p:txBody>
          <a:bodyPr/>
          <a:lstStyle>
            <a:lvl1pPr>
              <a:defRPr sz="4000"/>
            </a:lvl1pPr>
          </a:lstStyle>
          <a:p>
            <a:r>
              <a:rPr lang="nl-NL"/>
              <a:t>Click to edit Master title style</a:t>
            </a:r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443038" y="3427413"/>
            <a:ext cx="7239000" cy="1752600"/>
          </a:xfrm>
        </p:spPr>
        <p:txBody>
          <a:bodyPr/>
          <a:lstStyle>
            <a:lvl1pPr marL="0" indent="0">
              <a:buFont typeface="Wingdings" pitchFamily="-112" charset="2"/>
              <a:buNone/>
              <a:defRPr/>
            </a:lvl1pPr>
          </a:lstStyle>
          <a:p>
            <a:r>
              <a:rPr lang="nl-NL"/>
              <a:t>Click to edit Master subtitle style</a:t>
            </a:r>
          </a:p>
        </p:txBody>
      </p:sp>
      <p:sp>
        <p:nvSpPr>
          <p:cNvPr id="8" name="Rectangle 8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" name="Rectangle 1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982032-5E70-944E-A744-A7D250FCC851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mtClean="0"/>
              <a:t>Titelstijl van model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BE" smtClean="0"/>
              <a:t>Klik om de tekststijl van het model te bewerken</a:t>
            </a:r>
          </a:p>
          <a:p>
            <a:pPr lvl="1"/>
            <a:r>
              <a:rPr lang="nl-BE" smtClean="0"/>
              <a:t>Tweede niveau</a:t>
            </a:r>
          </a:p>
          <a:p>
            <a:pPr lvl="2"/>
            <a:r>
              <a:rPr lang="nl-BE" smtClean="0"/>
              <a:t>Derde niveau</a:t>
            </a:r>
          </a:p>
          <a:p>
            <a:pPr lvl="3"/>
            <a:r>
              <a:rPr lang="nl-BE" smtClean="0"/>
              <a:t>Vierde niveau</a:t>
            </a:r>
          </a:p>
          <a:p>
            <a:pPr lvl="4"/>
            <a:r>
              <a:rPr lang="nl-BE" smtClean="0"/>
              <a:t>Vijfde niveau</a:t>
            </a:r>
            <a:endParaRPr lang="nl-NL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8EF9BB-1FFB-E744-860E-E397D1034305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856413" y="301625"/>
            <a:ext cx="1827212" cy="5640388"/>
          </a:xfrm>
        </p:spPr>
        <p:txBody>
          <a:bodyPr vert="eaVert"/>
          <a:lstStyle/>
          <a:p>
            <a:r>
              <a:rPr lang="nl-BE" smtClean="0"/>
              <a:t>Titelstijl van model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1370013" y="301625"/>
            <a:ext cx="5334000" cy="5640388"/>
          </a:xfrm>
        </p:spPr>
        <p:txBody>
          <a:bodyPr vert="eaVert"/>
          <a:lstStyle/>
          <a:p>
            <a:pPr lvl="0"/>
            <a:r>
              <a:rPr lang="nl-BE" smtClean="0"/>
              <a:t>Klik om de tekststijl van het model te bewerken</a:t>
            </a:r>
          </a:p>
          <a:p>
            <a:pPr lvl="1"/>
            <a:r>
              <a:rPr lang="nl-BE" smtClean="0"/>
              <a:t>Tweede niveau</a:t>
            </a:r>
          </a:p>
          <a:p>
            <a:pPr lvl="2"/>
            <a:r>
              <a:rPr lang="nl-BE" smtClean="0"/>
              <a:t>Derde niveau</a:t>
            </a:r>
          </a:p>
          <a:p>
            <a:pPr lvl="3"/>
            <a:r>
              <a:rPr lang="nl-BE" smtClean="0"/>
              <a:t>Vierde niveau</a:t>
            </a:r>
          </a:p>
          <a:p>
            <a:pPr lvl="4"/>
            <a:r>
              <a:rPr lang="nl-BE" smtClean="0"/>
              <a:t>Vijfde niveau</a:t>
            </a:r>
            <a:endParaRPr lang="nl-NL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67754E-90C7-3846-B5DC-D5D4D1D48105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mtClean="0"/>
              <a:t>Titelstijl van model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BE" smtClean="0"/>
              <a:t>Klik om de tekststijl van het model te bewerken</a:t>
            </a:r>
          </a:p>
          <a:p>
            <a:pPr lvl="1"/>
            <a:r>
              <a:rPr lang="nl-BE" smtClean="0"/>
              <a:t>Tweede niveau</a:t>
            </a:r>
          </a:p>
          <a:p>
            <a:pPr lvl="2"/>
            <a:r>
              <a:rPr lang="nl-BE" smtClean="0"/>
              <a:t>Derde niveau</a:t>
            </a:r>
          </a:p>
          <a:p>
            <a:pPr lvl="3"/>
            <a:r>
              <a:rPr lang="nl-BE" smtClean="0"/>
              <a:t>Vierde niveau</a:t>
            </a:r>
          </a:p>
          <a:p>
            <a:pPr lvl="4"/>
            <a:r>
              <a:rPr lang="nl-BE" smtClean="0"/>
              <a:t>Vijfde niveau</a:t>
            </a:r>
            <a:endParaRPr lang="nl-NL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6A5E9F-BEDE-334A-B449-D48B9120B0B5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BE" smtClean="0"/>
              <a:t>Titelstijl van model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BE" smtClean="0"/>
              <a:t>Klik om de tekststijl van het model te bewerken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2A968D-77EE-C547-B054-5CACB420BEE7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mtClean="0"/>
              <a:t>Titelstijl van model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1370013" y="1827213"/>
            <a:ext cx="3579812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BE" smtClean="0"/>
              <a:t>Klik om de tekststijl van het model te bewerken</a:t>
            </a:r>
          </a:p>
          <a:p>
            <a:pPr lvl="1"/>
            <a:r>
              <a:rPr lang="nl-BE" smtClean="0"/>
              <a:t>Tweede niveau</a:t>
            </a:r>
          </a:p>
          <a:p>
            <a:pPr lvl="2"/>
            <a:r>
              <a:rPr lang="nl-BE" smtClean="0"/>
              <a:t>Derde niveau</a:t>
            </a:r>
          </a:p>
          <a:p>
            <a:pPr lvl="3"/>
            <a:r>
              <a:rPr lang="nl-BE" smtClean="0"/>
              <a:t>Vierde niveau</a:t>
            </a:r>
          </a:p>
          <a:p>
            <a:pPr lvl="4"/>
            <a:r>
              <a:rPr lang="nl-BE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5102225" y="1827213"/>
            <a:ext cx="35814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BE" smtClean="0"/>
              <a:t>Klik om de tekststijl van het model te bewerken</a:t>
            </a:r>
          </a:p>
          <a:p>
            <a:pPr lvl="1"/>
            <a:r>
              <a:rPr lang="nl-BE" smtClean="0"/>
              <a:t>Tweede niveau</a:t>
            </a:r>
          </a:p>
          <a:p>
            <a:pPr lvl="2"/>
            <a:r>
              <a:rPr lang="nl-BE" smtClean="0"/>
              <a:t>Derde niveau</a:t>
            </a:r>
          </a:p>
          <a:p>
            <a:pPr lvl="3"/>
            <a:r>
              <a:rPr lang="nl-BE" smtClean="0"/>
              <a:t>Vierde niveau</a:t>
            </a:r>
          </a:p>
          <a:p>
            <a:pPr lvl="4"/>
            <a:r>
              <a:rPr lang="nl-BE" smtClean="0"/>
              <a:t>Vijfde niveau</a:t>
            </a:r>
            <a:endParaRPr lang="nl-NL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7C5C05-B2C4-704F-A499-59B21D52AA27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BE" smtClean="0"/>
              <a:t>Titelstijl van model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BE" smtClean="0"/>
              <a:t>Klik om de tekststijl van het model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BE" smtClean="0"/>
              <a:t>Klik om de tekststijl van het model te bewerken</a:t>
            </a:r>
          </a:p>
          <a:p>
            <a:pPr lvl="1"/>
            <a:r>
              <a:rPr lang="nl-BE" smtClean="0"/>
              <a:t>Tweede niveau</a:t>
            </a:r>
          </a:p>
          <a:p>
            <a:pPr lvl="2"/>
            <a:r>
              <a:rPr lang="nl-BE" smtClean="0"/>
              <a:t>Derde niveau</a:t>
            </a:r>
          </a:p>
          <a:p>
            <a:pPr lvl="3"/>
            <a:r>
              <a:rPr lang="nl-BE" smtClean="0"/>
              <a:t>Vierde niveau</a:t>
            </a:r>
          </a:p>
          <a:p>
            <a:pPr lvl="4"/>
            <a:r>
              <a:rPr lang="nl-BE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BE" smtClean="0"/>
              <a:t>Klik om de tekststijl van het model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BE" smtClean="0"/>
              <a:t>Klik om de tekststijl van het model te bewerken</a:t>
            </a:r>
          </a:p>
          <a:p>
            <a:pPr lvl="1"/>
            <a:r>
              <a:rPr lang="nl-BE" smtClean="0"/>
              <a:t>Tweede niveau</a:t>
            </a:r>
          </a:p>
          <a:p>
            <a:pPr lvl="2"/>
            <a:r>
              <a:rPr lang="nl-BE" smtClean="0"/>
              <a:t>Derde niveau</a:t>
            </a:r>
          </a:p>
          <a:p>
            <a:pPr lvl="3"/>
            <a:r>
              <a:rPr lang="nl-BE" smtClean="0"/>
              <a:t>Vierde niveau</a:t>
            </a:r>
          </a:p>
          <a:p>
            <a:pPr lvl="4"/>
            <a:r>
              <a:rPr lang="nl-BE" smtClean="0"/>
              <a:t>Vijfde niveau</a:t>
            </a:r>
            <a:endParaRPr lang="nl-NL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7F1668-5C1C-EC4C-8C95-58DFF71CDC9B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mtClean="0"/>
              <a:t>Titelstijl van model bewerken</a:t>
            </a:r>
            <a:endParaRPr lang="nl-NL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12C6FD-38EC-B24B-8E00-1A8544F8F589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B27273-F50F-F346-8E2F-4B0ECB189F02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nl-BE" smtClean="0"/>
              <a:t>Titelstijl van model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BE" smtClean="0"/>
              <a:t>Klik om de tekststijl van het model te bewerken</a:t>
            </a:r>
          </a:p>
          <a:p>
            <a:pPr lvl="1"/>
            <a:r>
              <a:rPr lang="nl-BE" smtClean="0"/>
              <a:t>Tweede niveau</a:t>
            </a:r>
          </a:p>
          <a:p>
            <a:pPr lvl="2"/>
            <a:r>
              <a:rPr lang="nl-BE" smtClean="0"/>
              <a:t>Derde niveau</a:t>
            </a:r>
          </a:p>
          <a:p>
            <a:pPr lvl="3"/>
            <a:r>
              <a:rPr lang="nl-BE" smtClean="0"/>
              <a:t>Vierde niveau</a:t>
            </a:r>
          </a:p>
          <a:p>
            <a:pPr lvl="4"/>
            <a:r>
              <a:rPr lang="nl-BE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BE" smtClean="0"/>
              <a:t>Klik om de tekststijl van het model te bewerken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599EB9-8062-AB48-990A-1CB72406F3C8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nl-BE" smtClean="0"/>
              <a:t>Titelstijl van model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 smtClean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BE" smtClean="0"/>
              <a:t>Klik om de tekststijl van het model te bewerken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EEA2A7-FE7A-D541-B5E9-F5731907D213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-3238500" y="0"/>
            <a:ext cx="11925300" cy="3810000"/>
            <a:chOff x="-2040" y="0"/>
            <a:chExt cx="7512" cy="2400"/>
          </a:xfrm>
        </p:grpSpPr>
        <p:sp>
          <p:nvSpPr>
            <p:cNvPr id="6147" name="AutoShape 3"/>
            <p:cNvSpPr>
              <a:spLocks noChangeArrowheads="1"/>
            </p:cNvSpPr>
            <p:nvPr/>
          </p:nvSpPr>
          <p:spPr bwMode="auto">
            <a:xfrm>
              <a:off x="-2040" y="432"/>
              <a:ext cx="2592" cy="1968"/>
            </a:xfrm>
            <a:custGeom>
              <a:avLst/>
              <a:gdLst>
                <a:gd name="G0" fmla="+- 18296 0 0"/>
                <a:gd name="G1" fmla="+- -30880 0 0"/>
                <a:gd name="G2" fmla="+- 31512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50296" y="5746"/>
                </a:cxn>
                <a:cxn ang="0">
                  <a:pos x="64000" y="32000"/>
                </a:cxn>
                <a:cxn ang="0">
                  <a:pos x="50296" y="58253"/>
                </a:cxn>
                <a:cxn ang="0">
                  <a:pos x="50296" y="58253"/>
                </a:cxn>
                <a:cxn ang="0">
                  <a:pos x="50295" y="58253"/>
                </a:cxn>
                <a:cxn ang="0">
                  <a:pos x="50296" y="58254"/>
                </a:cxn>
                <a:cxn ang="0">
                  <a:pos x="50296" y="5746"/>
                </a:cxn>
                <a:cxn ang="0">
                  <a:pos x="50295" y="5746"/>
                </a:cxn>
                <a:cxn ang="0">
                  <a:pos x="50296" y="5746"/>
                </a:cxn>
              </a:cxnLst>
              <a:rect l="T13" t="T15" r="T17" b="T19"/>
              <a:pathLst>
                <a:path w="64000" h="64000">
                  <a:moveTo>
                    <a:pt x="50296" y="5746"/>
                  </a:moveTo>
                  <a:cubicBezTo>
                    <a:pt x="58882" y="11730"/>
                    <a:pt x="64000" y="21534"/>
                    <a:pt x="64000" y="32000"/>
                  </a:cubicBezTo>
                  <a:cubicBezTo>
                    <a:pt x="64000" y="42465"/>
                    <a:pt x="58882" y="52269"/>
                    <a:pt x="50296" y="58253"/>
                  </a:cubicBezTo>
                  <a:cubicBezTo>
                    <a:pt x="50296" y="58253"/>
                    <a:pt x="50296" y="58253"/>
                    <a:pt x="50295" y="58253"/>
                  </a:cubicBezTo>
                  <a:lnTo>
                    <a:pt x="50296" y="58254"/>
                  </a:lnTo>
                  <a:lnTo>
                    <a:pt x="50296" y="5746"/>
                  </a:lnTo>
                  <a:lnTo>
                    <a:pt x="50295" y="5746"/>
                  </a:lnTo>
                  <a:cubicBezTo>
                    <a:pt x="50296" y="5746"/>
                    <a:pt x="50296" y="5746"/>
                    <a:pt x="50296" y="5746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nl-NL" sz="2400">
                <a:latin typeface="Times New Roman" pitchFamily="-112" charset="0"/>
                <a:ea typeface="Arial" pitchFamily="-112" charset="0"/>
                <a:cs typeface="Arial" pitchFamily="-112" charset="0"/>
              </a:endParaRPr>
            </a:p>
          </p:txBody>
        </p:sp>
        <p:sp>
          <p:nvSpPr>
            <p:cNvPr id="6148" name="AutoShape 4"/>
            <p:cNvSpPr>
              <a:spLocks noChangeArrowheads="1"/>
            </p:cNvSpPr>
            <p:nvPr/>
          </p:nvSpPr>
          <p:spPr bwMode="auto">
            <a:xfrm>
              <a:off x="-1528" y="0"/>
              <a:ext cx="1949" cy="1987"/>
            </a:xfrm>
            <a:custGeom>
              <a:avLst/>
              <a:gdLst>
                <a:gd name="G0" fmla="+- 18077 0 0"/>
                <a:gd name="G1" fmla="+- -30880 0 0"/>
                <a:gd name="G2" fmla="+- 32000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50077" y="5595"/>
                </a:cxn>
                <a:cxn ang="0">
                  <a:pos x="64000" y="32000"/>
                </a:cxn>
                <a:cxn ang="0">
                  <a:pos x="50077" y="58404"/>
                </a:cxn>
                <a:cxn ang="0">
                  <a:pos x="50077" y="58404"/>
                </a:cxn>
                <a:cxn ang="0">
                  <a:pos x="50076" y="58404"/>
                </a:cxn>
                <a:cxn ang="0">
                  <a:pos x="50077" y="58405"/>
                </a:cxn>
                <a:cxn ang="0">
                  <a:pos x="50077" y="5595"/>
                </a:cxn>
                <a:cxn ang="0">
                  <a:pos x="50076" y="5595"/>
                </a:cxn>
                <a:cxn ang="0">
                  <a:pos x="50077" y="5595"/>
                </a:cxn>
              </a:cxnLst>
              <a:rect l="T13" t="T15" r="T17" b="T19"/>
              <a:pathLst>
                <a:path w="64000" h="64000">
                  <a:moveTo>
                    <a:pt x="50077" y="5595"/>
                  </a:moveTo>
                  <a:cubicBezTo>
                    <a:pt x="58790" y="11560"/>
                    <a:pt x="64000" y="21440"/>
                    <a:pt x="64000" y="32000"/>
                  </a:cubicBezTo>
                  <a:cubicBezTo>
                    <a:pt x="64000" y="42559"/>
                    <a:pt x="58790" y="52439"/>
                    <a:pt x="50077" y="58404"/>
                  </a:cubicBezTo>
                  <a:cubicBezTo>
                    <a:pt x="50077" y="58404"/>
                    <a:pt x="50077" y="58404"/>
                    <a:pt x="50076" y="58404"/>
                  </a:cubicBezTo>
                  <a:lnTo>
                    <a:pt x="50077" y="58405"/>
                  </a:lnTo>
                  <a:lnTo>
                    <a:pt x="50077" y="5595"/>
                  </a:lnTo>
                  <a:lnTo>
                    <a:pt x="50076" y="5595"/>
                  </a:lnTo>
                  <a:cubicBezTo>
                    <a:pt x="50077" y="5595"/>
                    <a:pt x="50077" y="5595"/>
                    <a:pt x="50077" y="5595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nl-NL">
                <a:latin typeface="Arial" pitchFamily="-112" charset="0"/>
                <a:ea typeface="Arial" pitchFamily="-112" charset="0"/>
                <a:cs typeface="Arial" pitchFamily="-112" charset="0"/>
              </a:endParaRPr>
            </a:p>
          </p:txBody>
        </p:sp>
        <p:sp>
          <p:nvSpPr>
            <p:cNvPr id="6149" name="Line 5"/>
            <p:cNvSpPr>
              <a:spLocks noChangeShapeType="1"/>
            </p:cNvSpPr>
            <p:nvPr/>
          </p:nvSpPr>
          <p:spPr bwMode="auto">
            <a:xfrm>
              <a:off x="864" y="960"/>
              <a:ext cx="460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nl-NL">
                <a:latin typeface="Verdana" pitchFamily="-112" charset="0"/>
                <a:ea typeface="Arial" pitchFamily="-112" charset="0"/>
                <a:cs typeface="Arial" pitchFamily="-112" charset="0"/>
              </a:endParaRPr>
            </a:p>
          </p:txBody>
        </p:sp>
      </p:grpSp>
      <p:sp>
        <p:nvSpPr>
          <p:cNvPr id="1027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370013" y="301625"/>
            <a:ext cx="731361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Click to edit Master title style</a:t>
            </a:r>
          </a:p>
        </p:txBody>
      </p:sp>
      <p:sp>
        <p:nvSpPr>
          <p:cNvPr id="1028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70013" y="1827213"/>
            <a:ext cx="7313612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Click to edit Master text styles</a:t>
            </a:r>
          </a:p>
          <a:p>
            <a:pPr lvl="1"/>
            <a:r>
              <a:rPr lang="nl-NL"/>
              <a:t>Second level</a:t>
            </a:r>
          </a:p>
          <a:p>
            <a:pPr lvl="2"/>
            <a:r>
              <a:rPr lang="nl-NL"/>
              <a:t>Third level</a:t>
            </a:r>
          </a:p>
          <a:p>
            <a:pPr lvl="3"/>
            <a:r>
              <a:rPr lang="nl-NL"/>
              <a:t>Fourth level</a:t>
            </a:r>
          </a:p>
          <a:p>
            <a:pPr lvl="4"/>
            <a:r>
              <a:rPr lang="nl-NL"/>
              <a:t>Fifth level</a:t>
            </a:r>
          </a:p>
        </p:txBody>
      </p:sp>
      <p:sp>
        <p:nvSpPr>
          <p:cNvPr id="6152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Verdana" pitchFamily="-112" charset="0"/>
                <a:ea typeface="Arial" pitchFamily="-112" charset="0"/>
                <a:cs typeface="Arial" pitchFamily="-112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153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Verdana" pitchFamily="-112" charset="0"/>
                <a:ea typeface="Arial" pitchFamily="-112" charset="0"/>
                <a:cs typeface="Arial" pitchFamily="-112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154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Verdana" pitchFamily="-112" charset="0"/>
                <a:ea typeface="Arial" pitchFamily="-112" charset="0"/>
                <a:cs typeface="Arial" pitchFamily="-112" charset="0"/>
              </a:defRPr>
            </a:lvl1pPr>
          </a:lstStyle>
          <a:p>
            <a:pPr>
              <a:defRPr/>
            </a:pPr>
            <a:fld id="{3B883B85-FE6B-7F45-B8CE-1C6FB55618A3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itchFamily="-112" charset="0"/>
          <a:ea typeface="Arial" pitchFamily="-112" charset="0"/>
          <a:cs typeface="Arial" pitchFamily="-112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itchFamily="-112" charset="0"/>
          <a:ea typeface="Arial" pitchFamily="-112" charset="0"/>
          <a:cs typeface="Arial" pitchFamily="-112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itchFamily="-112" charset="0"/>
          <a:ea typeface="Arial" pitchFamily="-112" charset="0"/>
          <a:cs typeface="Arial" pitchFamily="-112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itchFamily="-112" charset="0"/>
          <a:ea typeface="Arial" pitchFamily="-112" charset="0"/>
          <a:cs typeface="Arial" pitchFamily="-112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itchFamily="-112" charset="0"/>
          <a:ea typeface="Arial" pitchFamily="-112" charset="0"/>
          <a:cs typeface="Arial" pitchFamily="-112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itchFamily="-112" charset="0"/>
          <a:ea typeface="Arial" pitchFamily="-112" charset="0"/>
          <a:cs typeface="Arial" pitchFamily="-112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itchFamily="-112" charset="0"/>
          <a:ea typeface="Arial" pitchFamily="-112" charset="0"/>
          <a:cs typeface="Arial" pitchFamily="-112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itchFamily="-112" charset="0"/>
          <a:ea typeface="Arial" pitchFamily="-112" charset="0"/>
          <a:cs typeface="Arial" pitchFamily="-112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-110" charset="2"/>
        <a:buChar char="¡"/>
        <a:defRPr sz="29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-110" charset="2"/>
        <a:buChar char="l"/>
        <a:defRPr sz="25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5000"/>
        <a:buFont typeface="Wingdings" pitchFamily="-110" charset="2"/>
        <a:buChar char="¡"/>
        <a:defRPr sz="2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-110" charset="2"/>
        <a:buChar char="l"/>
        <a:defRPr sz="19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-110" charset="2"/>
        <a:buChar char="¡"/>
        <a:defRPr sz="19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-112" charset="2"/>
        <a:buChar char="¡"/>
        <a:defRPr sz="19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-112" charset="2"/>
        <a:buChar char="¡"/>
        <a:defRPr sz="19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-112" charset="2"/>
        <a:buChar char="¡"/>
        <a:defRPr sz="19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-112" charset="2"/>
        <a:buChar char="¡"/>
        <a:defRPr sz="19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Relationship Id="rId5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0.xml"/><Relationship Id="rId3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2.xml"/><Relationship Id="rId3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3.xml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4.xml"/><Relationship Id="rId3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5.xml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6.xml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7.xml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8.xml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9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0.xml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1.xml"/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2.xml"/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3.xml"/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4.xml"/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5.xml"/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6.xml"/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7.xml"/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8.xml"/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9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0.xml"/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1.xml"/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2.xml"/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3.xml"/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4.xml"/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5.xml"/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6.xml"/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7.xml"/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8.xml"/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9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0.xml"/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1.xml"/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2.xml"/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3.xml"/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4.xml"/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 eaLnBrk="1" hangingPunct="1"/>
            <a:r>
              <a:rPr lang="nl-BE" sz="3400" smtClean="0">
                <a:solidFill>
                  <a:schemeClr val="accent1"/>
                </a:solidFill>
              </a:rPr>
              <a:t>“Silence is golden”</a:t>
            </a:r>
            <a:r>
              <a:rPr lang="nl-BE" sz="3200" smtClean="0">
                <a:solidFill>
                  <a:schemeClr val="accent1"/>
                </a:solidFill>
              </a:rPr>
              <a:t/>
            </a:r>
            <a:br>
              <a:rPr lang="nl-BE" sz="3200" smtClean="0">
                <a:solidFill>
                  <a:schemeClr val="accent1"/>
                </a:solidFill>
              </a:rPr>
            </a:br>
            <a:r>
              <a:rPr lang="nl-BE" sz="3200" smtClean="0">
                <a:solidFill>
                  <a:schemeClr val="accent1"/>
                </a:solidFill>
              </a:rPr>
              <a:t/>
            </a:r>
            <a:br>
              <a:rPr lang="nl-BE" sz="3200" smtClean="0">
                <a:solidFill>
                  <a:schemeClr val="accent1"/>
                </a:solidFill>
              </a:rPr>
            </a:br>
            <a:r>
              <a:rPr lang="nl-BE" sz="2400" smtClean="0">
                <a:solidFill>
                  <a:schemeClr val="accent1"/>
                </a:solidFill>
              </a:rPr>
              <a:t>The syntax of ellipsis</a:t>
            </a:r>
            <a:endParaRPr lang="nl-NL" sz="2400" smtClean="0">
              <a:solidFill>
                <a:schemeClr val="accent1"/>
              </a:solidFill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3038" y="3427413"/>
            <a:ext cx="7239000" cy="3201987"/>
          </a:xfrm>
        </p:spPr>
        <p:txBody>
          <a:bodyPr/>
          <a:lstStyle/>
          <a:p>
            <a:pPr algn="ctr" eaLnBrk="1" hangingPunct="1">
              <a:buFont typeface="Wingdings" pitchFamily="-110" charset="2"/>
              <a:buNone/>
            </a:pPr>
            <a:r>
              <a:rPr lang="nl-BE" sz="2200" smtClean="0">
                <a:solidFill>
                  <a:schemeClr val="tx2"/>
                </a:solidFill>
              </a:rPr>
              <a:t>Lobke Aelbrecht</a:t>
            </a:r>
          </a:p>
          <a:p>
            <a:pPr algn="ctr" eaLnBrk="1" hangingPunct="1">
              <a:buFont typeface="Wingdings" pitchFamily="-110" charset="2"/>
              <a:buNone/>
            </a:pPr>
            <a:endParaRPr lang="nl-BE" sz="2200" smtClean="0">
              <a:solidFill>
                <a:schemeClr val="tx2"/>
              </a:solidFill>
            </a:endParaRPr>
          </a:p>
          <a:p>
            <a:pPr algn="ctr" eaLnBrk="1" hangingPunct="1">
              <a:buFont typeface="Wingdings" pitchFamily="-110" charset="2"/>
              <a:buNone/>
            </a:pPr>
            <a:r>
              <a:rPr lang="nl-BE" sz="2200" smtClean="0">
                <a:solidFill>
                  <a:schemeClr val="tx2"/>
                </a:solidFill>
              </a:rPr>
              <a:t>GIST, Ghent University</a:t>
            </a:r>
          </a:p>
          <a:p>
            <a:pPr algn="ctr" eaLnBrk="1" hangingPunct="1">
              <a:buFont typeface="Wingdings" pitchFamily="-110" charset="2"/>
              <a:buNone/>
            </a:pPr>
            <a:endParaRPr lang="nl-BE" sz="2200" smtClean="0">
              <a:solidFill>
                <a:schemeClr val="tx2"/>
              </a:solidFill>
            </a:endParaRPr>
          </a:p>
          <a:p>
            <a:pPr algn="ctr" eaLnBrk="1" hangingPunct="1">
              <a:buFont typeface="Wingdings" pitchFamily="-110" charset="2"/>
              <a:buNone/>
            </a:pPr>
            <a:endParaRPr lang="nl-BE" sz="2200" smtClean="0">
              <a:solidFill>
                <a:schemeClr val="tx2"/>
              </a:solidFill>
            </a:endParaRPr>
          </a:p>
          <a:p>
            <a:pPr algn="ctr" eaLnBrk="1" hangingPunct="1">
              <a:buFont typeface="Wingdings" pitchFamily="-110" charset="2"/>
              <a:buNone/>
            </a:pPr>
            <a:r>
              <a:rPr lang="nl-NL" sz="2200" smtClean="0">
                <a:solidFill>
                  <a:schemeClr val="tx2"/>
                </a:solidFill>
              </a:rPr>
              <a:t>                        </a:t>
            </a:r>
          </a:p>
        </p:txBody>
      </p:sp>
      <p:pic>
        <p:nvPicPr>
          <p:cNvPr id="15364" name="Afbeelding 3" descr="logo fwo.gi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05600" y="5715000"/>
            <a:ext cx="1206500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5" name="Afbeelding 4" descr="logo odysseusjpeg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324600" y="4953000"/>
            <a:ext cx="1981200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6" name="Afbeelding 5" descr="logo universiteit gent.jp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600200" y="5105400"/>
            <a:ext cx="1371600" cy="97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BE" sz="3400" dirty="0" smtClean="0">
                <a:solidFill>
                  <a:schemeClr val="accent1"/>
                </a:solidFill>
              </a:rPr>
              <a:t>1. What you see is what you get (2)</a:t>
            </a:r>
            <a:endParaRPr lang="nl-NL" sz="3400" dirty="0">
              <a:solidFill>
                <a:schemeClr val="accent1"/>
              </a:solidFill>
            </a:endParaRPr>
          </a:p>
        </p:txBody>
      </p:sp>
      <p:sp>
        <p:nvSpPr>
          <p:cNvPr id="2314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1600" y="2133600"/>
            <a:ext cx="7313613" cy="4343400"/>
          </a:xfrm>
        </p:spPr>
        <p:txBody>
          <a:bodyPr/>
          <a:lstStyle/>
          <a:p>
            <a:pPr marL="0" indent="0" eaLnBrk="1" hangingPunct="1">
              <a:buFontTx/>
              <a:buNone/>
              <a:tabLst>
                <a:tab pos="357188" algn="l"/>
                <a:tab pos="714375" algn="l"/>
                <a:tab pos="898525" algn="l"/>
                <a:tab pos="1082675" algn="l"/>
                <a:tab pos="1528763" algn="l"/>
                <a:tab pos="1885950" algn="l"/>
              </a:tabLst>
            </a:pPr>
            <a:r>
              <a:rPr lang="nl-BE" sz="2200" dirty="0" smtClean="0">
                <a:solidFill>
                  <a:schemeClr val="tx2"/>
                </a:solidFill>
                <a:sym typeface="Wingdings" pitchFamily="-110" charset="2"/>
              </a:rPr>
              <a:t>WYSIWYG, the naive approach:	</a:t>
            </a:r>
          </a:p>
          <a:p>
            <a:pPr marL="0" indent="0" eaLnBrk="1" hangingPunct="1">
              <a:buFontTx/>
              <a:buNone/>
              <a:tabLst>
                <a:tab pos="357188" algn="l"/>
                <a:tab pos="714375" algn="l"/>
                <a:tab pos="898525" algn="l"/>
                <a:tab pos="1082675" algn="l"/>
                <a:tab pos="1528763" algn="l"/>
                <a:tab pos="1885950" algn="l"/>
              </a:tabLst>
            </a:pPr>
            <a:r>
              <a:rPr lang="nl-BE" sz="2200" dirty="0" smtClean="0">
                <a:solidFill>
                  <a:srgbClr val="269999"/>
                </a:solidFill>
                <a:sym typeface="Wingdings" pitchFamily="-110" charset="2"/>
              </a:rPr>
              <a:t>There </a:t>
            </a:r>
            <a:r>
              <a:rPr lang="nl-BE" sz="2200" dirty="0">
                <a:solidFill>
                  <a:srgbClr val="269999"/>
                </a:solidFill>
                <a:sym typeface="Wingdings" pitchFamily="-110" charset="2"/>
              </a:rPr>
              <a:t>is nothing more in the syntax than what is phonetically expressed.</a:t>
            </a:r>
          </a:p>
          <a:p>
            <a:pPr marL="0" indent="0" eaLnBrk="1" hangingPunct="1">
              <a:buFontTx/>
              <a:buNone/>
              <a:tabLst>
                <a:tab pos="357188" algn="l"/>
                <a:tab pos="714375" algn="l"/>
                <a:tab pos="898525" algn="l"/>
                <a:tab pos="1082675" algn="l"/>
                <a:tab pos="1528763" algn="l"/>
                <a:tab pos="1885950" algn="l"/>
              </a:tabLst>
            </a:pPr>
            <a:endParaRPr lang="nl-BE" sz="2200" dirty="0" smtClean="0">
              <a:solidFill>
                <a:schemeClr val="tx2"/>
              </a:solidFill>
              <a:sym typeface="Wingdings" pitchFamily="-110" charset="2"/>
            </a:endParaRPr>
          </a:p>
          <a:p>
            <a:pPr marL="0" indent="0" eaLnBrk="1" hangingPunct="1">
              <a:buFontTx/>
              <a:buNone/>
              <a:tabLst>
                <a:tab pos="357188" algn="l"/>
                <a:tab pos="714375" algn="l"/>
                <a:tab pos="898525" algn="l"/>
                <a:tab pos="1082675" algn="l"/>
                <a:tab pos="1528763" algn="l"/>
                <a:tab pos="1885950" algn="l"/>
              </a:tabLst>
            </a:pPr>
            <a:r>
              <a:rPr lang="nl-BE" sz="2200" dirty="0" smtClean="0">
                <a:solidFill>
                  <a:schemeClr val="tx2"/>
                </a:solidFill>
                <a:sym typeface="Wingdings" pitchFamily="-110" charset="2"/>
              </a:rPr>
              <a:t> </a:t>
            </a:r>
            <a:r>
              <a:rPr lang="nl-BE" sz="2200" i="1" dirty="0" smtClean="0">
                <a:solidFill>
                  <a:schemeClr val="tx2"/>
                </a:solidFill>
                <a:sym typeface="Wingdings" pitchFamily="-110" charset="2"/>
              </a:rPr>
              <a:t>Know</a:t>
            </a:r>
            <a:r>
              <a:rPr lang="nl-BE" sz="2200" dirty="0" smtClean="0">
                <a:solidFill>
                  <a:schemeClr val="tx2"/>
                </a:solidFill>
                <a:sym typeface="Wingdings" pitchFamily="-110" charset="2"/>
              </a:rPr>
              <a:t> simply </a:t>
            </a:r>
            <a:r>
              <a:rPr lang="nl-BE" sz="2200" dirty="0">
                <a:solidFill>
                  <a:schemeClr val="tx2"/>
                </a:solidFill>
                <a:sym typeface="Wingdings" pitchFamily="-110" charset="2"/>
              </a:rPr>
              <a:t>selects </a:t>
            </a:r>
            <a:r>
              <a:rPr lang="nl-BE" sz="2200" i="1" dirty="0" smtClean="0">
                <a:solidFill>
                  <a:schemeClr val="tx2"/>
                </a:solidFill>
                <a:sym typeface="Wingdings" pitchFamily="-110" charset="2"/>
              </a:rPr>
              <a:t>who</a:t>
            </a:r>
            <a:r>
              <a:rPr lang="nl-BE" sz="2200" dirty="0" smtClean="0">
                <a:solidFill>
                  <a:schemeClr val="tx2"/>
                </a:solidFill>
                <a:sym typeface="Wingdings" pitchFamily="-110" charset="2"/>
              </a:rPr>
              <a:t> </a:t>
            </a:r>
            <a:r>
              <a:rPr lang="nl-BE" sz="2200" dirty="0">
                <a:solidFill>
                  <a:schemeClr val="tx2"/>
                </a:solidFill>
                <a:sym typeface="Wingdings" pitchFamily="-110" charset="2"/>
              </a:rPr>
              <a:t>as</a:t>
            </a:r>
            <a:r>
              <a:rPr lang="nl-BE" sz="2200" dirty="0" smtClean="0">
                <a:solidFill>
                  <a:schemeClr val="tx2"/>
                </a:solidFill>
                <a:sym typeface="Wingdings" pitchFamily="-110" charset="2"/>
              </a:rPr>
              <a:t> its complement; 	there </a:t>
            </a:r>
            <a:r>
              <a:rPr lang="nl-BE" sz="2200" dirty="0">
                <a:solidFill>
                  <a:schemeClr val="tx2"/>
                </a:solidFill>
                <a:sym typeface="Wingdings" pitchFamily="-110" charset="2"/>
              </a:rPr>
              <a:t>is no deleted clause</a:t>
            </a:r>
            <a:r>
              <a:rPr lang="nl-BE" sz="2200" dirty="0" smtClean="0">
                <a:solidFill>
                  <a:schemeClr val="tx2"/>
                </a:solidFill>
                <a:sym typeface="Wingdings" pitchFamily="-110" charset="2"/>
              </a:rPr>
              <a:t>.</a:t>
            </a:r>
          </a:p>
          <a:p>
            <a:pPr marL="0" indent="0" eaLnBrk="1" hangingPunct="1">
              <a:buFontTx/>
              <a:buNone/>
              <a:tabLst>
                <a:tab pos="357188" algn="l"/>
                <a:tab pos="714375" algn="l"/>
                <a:tab pos="898525" algn="l"/>
                <a:tab pos="1082675" algn="l"/>
                <a:tab pos="1528763" algn="l"/>
                <a:tab pos="1885950" algn="l"/>
              </a:tabLst>
            </a:pPr>
            <a:endParaRPr lang="nl-BE" sz="2200" dirty="0" smtClean="0">
              <a:solidFill>
                <a:schemeClr val="tx2"/>
              </a:solidFill>
              <a:sym typeface="Wingdings" pitchFamily="-110" charset="2"/>
            </a:endParaRPr>
          </a:p>
          <a:p>
            <a:pPr marL="0" indent="0" eaLnBrk="1" hangingPunct="1">
              <a:buFontTx/>
              <a:buNone/>
              <a:tabLst>
                <a:tab pos="357188" algn="l"/>
                <a:tab pos="714375" algn="l"/>
                <a:tab pos="898525" algn="l"/>
                <a:tab pos="1082675" algn="l"/>
                <a:tab pos="1528763" algn="l"/>
                <a:tab pos="1885950" algn="l"/>
              </a:tabLst>
            </a:pPr>
            <a:r>
              <a:rPr lang="nl-BE" sz="2200" dirty="0" smtClean="0">
                <a:solidFill>
                  <a:schemeClr val="tx2"/>
                </a:solidFill>
                <a:sym typeface="Wingdings" pitchFamily="-110" charset="2"/>
              </a:rPr>
              <a:t>…</a:t>
            </a:r>
            <a:r>
              <a:rPr lang="nl-BE" sz="2200" i="1" dirty="0" smtClean="0">
                <a:solidFill>
                  <a:schemeClr val="tx2"/>
                </a:solidFill>
                <a:sym typeface="Wingdings" pitchFamily="-110" charset="2"/>
              </a:rPr>
              <a:t>and I think I     </a:t>
            </a:r>
            <a:r>
              <a:rPr lang="nl-BE" sz="2200" dirty="0" smtClean="0">
                <a:solidFill>
                  <a:schemeClr val="tx2"/>
                </a:solidFill>
                <a:sym typeface="Wingdings" pitchFamily="-110" charset="2"/>
              </a:rPr>
              <a:t>VP</a:t>
            </a:r>
          </a:p>
          <a:p>
            <a:pPr marL="0" indent="0" eaLnBrk="1" hangingPunct="1">
              <a:buFontTx/>
              <a:buNone/>
              <a:tabLst>
                <a:tab pos="357188" algn="l"/>
                <a:tab pos="714375" algn="l"/>
                <a:tab pos="898525" algn="l"/>
                <a:tab pos="1082675" algn="l"/>
                <a:tab pos="1528763" algn="l"/>
                <a:tab pos="1885950" algn="l"/>
              </a:tabLst>
            </a:pPr>
            <a:r>
              <a:rPr lang="nl-BE" sz="2200" dirty="0" smtClean="0">
                <a:solidFill>
                  <a:schemeClr val="tx2"/>
                </a:solidFill>
                <a:sym typeface="Wingdings" pitchFamily="-110" charset="2"/>
              </a:rPr>
              <a:t>						  </a:t>
            </a:r>
          </a:p>
          <a:p>
            <a:pPr marL="0" indent="0" eaLnBrk="1" hangingPunct="1">
              <a:buFontTx/>
              <a:buNone/>
              <a:tabLst>
                <a:tab pos="357188" algn="l"/>
                <a:tab pos="714375" algn="l"/>
                <a:tab pos="898525" algn="l"/>
                <a:tab pos="1082675" algn="l"/>
                <a:tab pos="1528763" algn="l"/>
                <a:tab pos="1885950" algn="l"/>
              </a:tabLst>
            </a:pPr>
            <a:r>
              <a:rPr lang="nl-BE" sz="2200" dirty="0" smtClean="0">
                <a:solidFill>
                  <a:schemeClr val="tx2"/>
                </a:solidFill>
                <a:sym typeface="Wingdings" pitchFamily="-110" charset="2"/>
              </a:rPr>
              <a:t>						V           DP</a:t>
            </a:r>
          </a:p>
          <a:p>
            <a:pPr marL="0" indent="0" eaLnBrk="1" hangingPunct="1">
              <a:buFontTx/>
              <a:buNone/>
              <a:tabLst>
                <a:tab pos="357188" algn="l"/>
                <a:tab pos="714375" algn="l"/>
                <a:tab pos="898525" algn="l"/>
                <a:tab pos="1082675" algn="l"/>
                <a:tab pos="1528763" algn="l"/>
                <a:tab pos="1885950" algn="l"/>
              </a:tabLst>
            </a:pPr>
            <a:r>
              <a:rPr lang="nl-BE" sz="2200" dirty="0" smtClean="0">
                <a:solidFill>
                  <a:schemeClr val="tx2"/>
                </a:solidFill>
                <a:sym typeface="Wingdings" pitchFamily="-110" charset="2"/>
              </a:rPr>
              <a:t>                </a:t>
            </a:r>
            <a:r>
              <a:rPr lang="nl-BE" sz="2200" i="1" dirty="0" smtClean="0">
                <a:solidFill>
                  <a:schemeClr val="tx2"/>
                </a:solidFill>
                <a:sym typeface="Wingdings" pitchFamily="-110" charset="2"/>
              </a:rPr>
              <a:t>know        who  </a:t>
            </a:r>
            <a:endParaRPr lang="nl-BE" sz="2200" i="1" dirty="0">
              <a:solidFill>
                <a:schemeClr val="tx2"/>
              </a:solidFill>
              <a:sym typeface="Wingdings" pitchFamily="-110" charset="2"/>
            </a:endParaRPr>
          </a:p>
        </p:txBody>
      </p:sp>
      <p:cxnSp>
        <p:nvCxnSpPr>
          <p:cNvPr id="5" name="Rechte verbindingslijn 4"/>
          <p:cNvCxnSpPr/>
          <p:nvPr/>
        </p:nvCxnSpPr>
        <p:spPr>
          <a:xfrm>
            <a:off x="4114800" y="5257800"/>
            <a:ext cx="457200" cy="38100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Rechte verbindingslijn 6"/>
          <p:cNvCxnSpPr/>
          <p:nvPr/>
        </p:nvCxnSpPr>
        <p:spPr>
          <a:xfrm rot="10800000" flipV="1">
            <a:off x="3581400" y="5257800"/>
            <a:ext cx="533400" cy="38100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14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5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314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314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314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314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1427" grpId="0" uiExpand="1" build="p"/>
      <p:bldP spid="231427" grpId="1" uiExpand="1" build="p"/>
      <p:bldP spid="231427" grpId="2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BE" sz="3400" dirty="0" smtClean="0">
                <a:solidFill>
                  <a:schemeClr val="accent1"/>
                </a:solidFill>
              </a:rPr>
              <a:t>1. What you see is what you get (3)</a:t>
            </a:r>
            <a:endParaRPr lang="nl-NL" sz="3400" dirty="0">
              <a:solidFill>
                <a:schemeClr val="accent1"/>
              </a:solidFill>
            </a:endParaRPr>
          </a:p>
        </p:txBody>
      </p:sp>
      <p:sp>
        <p:nvSpPr>
          <p:cNvPr id="157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1600" y="2209801"/>
            <a:ext cx="7313612" cy="4038600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FontTx/>
              <a:buNone/>
              <a:tabLst>
                <a:tab pos="357188" algn="l"/>
                <a:tab pos="628650" algn="l"/>
                <a:tab pos="1071563" algn="l"/>
                <a:tab pos="1082675" algn="l"/>
                <a:tab pos="1885950" algn="l"/>
              </a:tabLst>
            </a:pPr>
            <a:r>
              <a:rPr lang="nl-BE" sz="2400" dirty="0" smtClean="0">
                <a:solidFill>
                  <a:schemeClr val="accent1">
                    <a:lumMod val="75000"/>
                  </a:schemeClr>
                </a:solidFill>
                <a:sym typeface="Wingdings" pitchFamily="-110" charset="2"/>
              </a:rPr>
              <a:t>Counterarguments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  <a:tabLst>
                <a:tab pos="357188" algn="l"/>
                <a:tab pos="628650" algn="l"/>
                <a:tab pos="1071563" algn="l"/>
                <a:tab pos="1082675" algn="l"/>
                <a:tab pos="1885950" algn="l"/>
              </a:tabLst>
            </a:pPr>
            <a:endParaRPr lang="nl-BE" sz="2000" dirty="0" smtClean="0">
              <a:solidFill>
                <a:schemeClr val="tx2"/>
              </a:solidFill>
              <a:sym typeface="Wingdings" pitchFamily="-110" charset="2"/>
            </a:endParaRPr>
          </a:p>
          <a:p>
            <a:pPr marL="0" indent="0" eaLnBrk="1" hangingPunct="1">
              <a:lnSpc>
                <a:spcPct val="80000"/>
              </a:lnSpc>
              <a:spcAft>
                <a:spcPts val="600"/>
              </a:spcAft>
              <a:buFontTx/>
              <a:buNone/>
              <a:tabLst>
                <a:tab pos="357188" algn="l"/>
                <a:tab pos="628650" algn="l"/>
                <a:tab pos="1071563" algn="l"/>
                <a:tab pos="1082675" algn="l"/>
                <a:tab pos="1885950" algn="l"/>
              </a:tabLst>
            </a:pPr>
            <a:r>
              <a:rPr lang="nl-BE" sz="2200" dirty="0" smtClean="0">
                <a:solidFill>
                  <a:schemeClr val="tx2"/>
                </a:solidFill>
                <a:sym typeface="Wingdings" pitchFamily="-110" charset="2"/>
              </a:rPr>
              <a:t>	Selectional criteria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  <a:tabLst>
                <a:tab pos="357188" algn="l"/>
                <a:tab pos="628650" algn="l"/>
                <a:tab pos="1071563" algn="l"/>
                <a:tab pos="1082675" algn="l"/>
                <a:tab pos="1885950" algn="l"/>
              </a:tabLst>
            </a:pPr>
            <a:endParaRPr lang="nl-BE" sz="1200" dirty="0" smtClean="0">
              <a:solidFill>
                <a:schemeClr val="tx2"/>
              </a:solidFill>
              <a:sym typeface="Wingdings" pitchFamily="-110" charset="2"/>
            </a:endParaRPr>
          </a:p>
          <a:p>
            <a:pPr marL="0" indent="0" eaLnBrk="1" hangingPunct="1">
              <a:lnSpc>
                <a:spcPct val="80000"/>
              </a:lnSpc>
              <a:spcAft>
                <a:spcPts val="600"/>
              </a:spcAft>
              <a:buFontTx/>
              <a:buNone/>
              <a:tabLst>
                <a:tab pos="357188" algn="l"/>
                <a:tab pos="628650" algn="l"/>
                <a:tab pos="1071563" algn="l"/>
                <a:tab pos="1082675" algn="l"/>
                <a:tab pos="1885950" algn="l"/>
              </a:tabLst>
            </a:pPr>
            <a:r>
              <a:rPr lang="nl-BE" sz="2200" dirty="0" smtClean="0">
                <a:solidFill>
                  <a:schemeClr val="tx2"/>
                </a:solidFill>
                <a:sym typeface="Wingdings" pitchFamily="-110" charset="2"/>
              </a:rPr>
              <a:t>Dutch </a:t>
            </a:r>
            <a:r>
              <a:rPr lang="nl-BE" sz="2200" dirty="0">
                <a:solidFill>
                  <a:schemeClr val="tx2"/>
                </a:solidFill>
                <a:sym typeface="Wingdings" pitchFamily="-110" charset="2"/>
              </a:rPr>
              <a:t>embedded </a:t>
            </a:r>
            <a:r>
              <a:rPr lang="nl-BE" sz="2200" dirty="0" smtClean="0">
                <a:solidFill>
                  <a:schemeClr val="tx2"/>
                </a:solidFill>
                <a:sym typeface="Wingdings" pitchFamily="-110" charset="2"/>
              </a:rPr>
              <a:t>clauses:</a:t>
            </a:r>
          </a:p>
          <a:p>
            <a:pPr marL="0" indent="0" eaLnBrk="1" hangingPunct="1">
              <a:lnSpc>
                <a:spcPct val="80000"/>
              </a:lnSpc>
              <a:spcAft>
                <a:spcPts val="0"/>
              </a:spcAft>
              <a:buFontTx/>
              <a:buChar char="•"/>
              <a:tabLst>
                <a:tab pos="357188" algn="l"/>
                <a:tab pos="628650" algn="l"/>
                <a:tab pos="1071563" algn="l"/>
                <a:tab pos="1082675" algn="l"/>
                <a:tab pos="1885950" algn="l"/>
              </a:tabLst>
            </a:pPr>
            <a:r>
              <a:rPr lang="nl-BE" sz="2200" dirty="0" smtClean="0">
                <a:solidFill>
                  <a:schemeClr val="tx2"/>
                </a:solidFill>
                <a:sym typeface="Wingdings" pitchFamily="-110" charset="2"/>
              </a:rPr>
              <a:t> nominal </a:t>
            </a:r>
            <a:r>
              <a:rPr lang="nl-BE" sz="2200" dirty="0">
                <a:solidFill>
                  <a:schemeClr val="tx2"/>
                </a:solidFill>
                <a:sym typeface="Wingdings" pitchFamily="-110" charset="2"/>
              </a:rPr>
              <a:t>objects precede the </a:t>
            </a:r>
            <a:r>
              <a:rPr lang="nl-BE" sz="2200" dirty="0" smtClean="0">
                <a:solidFill>
                  <a:schemeClr val="tx2"/>
                </a:solidFill>
                <a:sym typeface="Wingdings" pitchFamily="-110" charset="2"/>
              </a:rPr>
              <a:t>verb</a:t>
            </a:r>
          </a:p>
          <a:p>
            <a:pPr marL="0" indent="0" eaLnBrk="1" hangingPunct="1">
              <a:lnSpc>
                <a:spcPct val="80000"/>
              </a:lnSpc>
              <a:spcAft>
                <a:spcPts val="0"/>
              </a:spcAft>
              <a:buFontTx/>
              <a:buChar char="•"/>
              <a:tabLst>
                <a:tab pos="357188" algn="l"/>
                <a:tab pos="628650" algn="l"/>
                <a:tab pos="1071563" algn="l"/>
                <a:tab pos="1082675" algn="l"/>
                <a:tab pos="1885950" algn="l"/>
              </a:tabLst>
            </a:pPr>
            <a:r>
              <a:rPr lang="nl-BE" sz="2200" dirty="0" smtClean="0">
                <a:solidFill>
                  <a:schemeClr val="tx2"/>
                </a:solidFill>
                <a:sym typeface="Wingdings" pitchFamily="-110" charset="2"/>
              </a:rPr>
              <a:t> sentential complements follow the verb </a:t>
            </a:r>
          </a:p>
        </p:txBody>
      </p:sp>
      <p:grpSp>
        <p:nvGrpSpPr>
          <p:cNvPr id="10" name="Groeperen 9"/>
          <p:cNvGrpSpPr/>
          <p:nvPr/>
        </p:nvGrpSpPr>
        <p:grpSpPr>
          <a:xfrm>
            <a:off x="2590800" y="5334000"/>
            <a:ext cx="1143000" cy="304800"/>
            <a:chOff x="2438400" y="5486400"/>
            <a:chExt cx="1143000" cy="304800"/>
          </a:xfrm>
        </p:grpSpPr>
        <p:cxnSp>
          <p:nvCxnSpPr>
            <p:cNvPr id="5" name="Rechte verbindingslijn 4"/>
            <p:cNvCxnSpPr/>
            <p:nvPr/>
          </p:nvCxnSpPr>
          <p:spPr>
            <a:xfrm>
              <a:off x="3048000" y="5486400"/>
              <a:ext cx="533400" cy="304800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Rechte verbindingslijn 6"/>
            <p:cNvCxnSpPr/>
            <p:nvPr/>
          </p:nvCxnSpPr>
          <p:spPr>
            <a:xfrm rot="10800000" flipV="1">
              <a:off x="2438400" y="5486400"/>
              <a:ext cx="609600" cy="304800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eperen 17"/>
          <p:cNvGrpSpPr/>
          <p:nvPr/>
        </p:nvGrpSpPr>
        <p:grpSpPr>
          <a:xfrm>
            <a:off x="5715000" y="5334000"/>
            <a:ext cx="1066800" cy="304800"/>
            <a:chOff x="5410200" y="5486400"/>
            <a:chExt cx="1066800" cy="304800"/>
          </a:xfrm>
        </p:grpSpPr>
        <p:cxnSp>
          <p:nvCxnSpPr>
            <p:cNvPr id="12" name="Rechte verbindingslijn 11"/>
            <p:cNvCxnSpPr/>
            <p:nvPr/>
          </p:nvCxnSpPr>
          <p:spPr>
            <a:xfrm>
              <a:off x="5943600" y="5486400"/>
              <a:ext cx="533400" cy="304800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Rechte verbindingslijn 15"/>
            <p:cNvCxnSpPr/>
            <p:nvPr/>
          </p:nvCxnSpPr>
          <p:spPr>
            <a:xfrm rot="10800000" flipV="1">
              <a:off x="5410200" y="5486400"/>
              <a:ext cx="533400" cy="304800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Tekstvak 10"/>
          <p:cNvSpPr txBox="1"/>
          <p:nvPr/>
        </p:nvSpPr>
        <p:spPr>
          <a:xfrm>
            <a:off x="2057400" y="4953000"/>
            <a:ext cx="21336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dirty="0" smtClean="0">
                <a:solidFill>
                  <a:schemeClr val="tx2"/>
                </a:solidFill>
              </a:rPr>
              <a:t>         VP</a:t>
            </a:r>
          </a:p>
          <a:p>
            <a:endParaRPr lang="nl-NL" sz="2200" dirty="0" smtClean="0">
              <a:solidFill>
                <a:schemeClr val="tx2"/>
              </a:solidFill>
            </a:endParaRPr>
          </a:p>
          <a:p>
            <a:r>
              <a:rPr lang="nl-NL" sz="2200" dirty="0" smtClean="0">
                <a:solidFill>
                  <a:schemeClr val="tx2"/>
                </a:solidFill>
              </a:rPr>
              <a:t> DP           V</a:t>
            </a:r>
            <a:endParaRPr lang="nl-NL" sz="2200" dirty="0">
              <a:solidFill>
                <a:schemeClr val="tx2"/>
              </a:solidFill>
            </a:endParaRPr>
          </a:p>
        </p:txBody>
      </p:sp>
      <p:sp>
        <p:nvSpPr>
          <p:cNvPr id="13" name="Tekstvak 12"/>
          <p:cNvSpPr txBox="1"/>
          <p:nvPr/>
        </p:nvSpPr>
        <p:spPr>
          <a:xfrm>
            <a:off x="5410200" y="4953000"/>
            <a:ext cx="20574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dirty="0" smtClean="0">
                <a:solidFill>
                  <a:schemeClr val="tx2"/>
                </a:solidFill>
              </a:rPr>
              <a:t>      VP</a:t>
            </a:r>
          </a:p>
          <a:p>
            <a:endParaRPr lang="nl-NL" sz="2200" dirty="0" smtClean="0">
              <a:solidFill>
                <a:schemeClr val="tx2"/>
              </a:solidFill>
            </a:endParaRPr>
          </a:p>
          <a:p>
            <a:r>
              <a:rPr lang="nl-NL" sz="2200" dirty="0" smtClean="0">
                <a:solidFill>
                  <a:schemeClr val="tx2"/>
                </a:solidFill>
              </a:rPr>
              <a:t>V           CP</a:t>
            </a:r>
            <a:endParaRPr lang="nl-NL" sz="22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57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57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6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576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7699" grpId="0" build="p"/>
      <p:bldP spid="11" grpId="0"/>
      <p:bldP spid="1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BE" sz="3400" dirty="0" smtClean="0">
                <a:solidFill>
                  <a:schemeClr val="accent1"/>
                </a:solidFill>
              </a:rPr>
              <a:t>1. What you see is what you get (4)</a:t>
            </a:r>
            <a:endParaRPr lang="nl-NL" sz="3400" dirty="0">
              <a:solidFill>
                <a:schemeClr val="accent1"/>
              </a:solidFill>
            </a:endParaRPr>
          </a:p>
        </p:txBody>
      </p:sp>
      <p:sp>
        <p:nvSpPr>
          <p:cNvPr id="157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1600" y="2362200"/>
            <a:ext cx="7313612" cy="3657600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spcAft>
                <a:spcPts val="600"/>
              </a:spcAft>
              <a:buFontTx/>
              <a:buNone/>
              <a:tabLst>
                <a:tab pos="357188" algn="l"/>
                <a:tab pos="628650" algn="l"/>
                <a:tab pos="1071563" algn="l"/>
                <a:tab pos="1082675" algn="l"/>
                <a:tab pos="1885950" algn="l"/>
              </a:tabLst>
            </a:pPr>
            <a:r>
              <a:rPr lang="nl-BE" sz="2100" dirty="0" smtClean="0">
                <a:solidFill>
                  <a:schemeClr val="tx2"/>
                </a:solidFill>
                <a:sym typeface="Wingdings" pitchFamily="-110" charset="2"/>
              </a:rPr>
              <a:t>(3)</a:t>
            </a:r>
            <a:r>
              <a:rPr lang="nl-BE" sz="2100" dirty="0">
                <a:solidFill>
                  <a:schemeClr val="tx2"/>
                </a:solidFill>
                <a:sym typeface="Wingdings" pitchFamily="-110" charset="2"/>
              </a:rPr>
              <a:t>	a.		</a:t>
            </a:r>
            <a:r>
              <a:rPr lang="nl-BE" sz="2100" dirty="0">
                <a:solidFill>
                  <a:srgbClr val="269999"/>
                </a:solidFill>
                <a:sym typeface="Wingdings" pitchFamily="-110" charset="2"/>
              </a:rPr>
              <a:t>Hij zegt dat  hij </a:t>
            </a:r>
            <a:r>
              <a:rPr lang="nl-BE" sz="2100" dirty="0" smtClean="0">
                <a:solidFill>
                  <a:srgbClr val="269999"/>
                </a:solidFill>
                <a:sym typeface="Wingdings" pitchFamily="-110" charset="2"/>
              </a:rPr>
              <a:t>[</a:t>
            </a:r>
            <a:r>
              <a:rPr lang="nl-BE" sz="2100" baseline="-14000" dirty="0" smtClean="0">
                <a:solidFill>
                  <a:srgbClr val="269999"/>
                </a:solidFill>
                <a:sym typeface="Wingdings" pitchFamily="-110" charset="2"/>
              </a:rPr>
              <a:t>DP</a:t>
            </a:r>
            <a:r>
              <a:rPr lang="nl-BE" sz="2100" dirty="0" smtClean="0">
                <a:solidFill>
                  <a:srgbClr val="269999"/>
                </a:solidFill>
                <a:sym typeface="Wingdings" pitchFamily="-110" charset="2"/>
              </a:rPr>
              <a:t> </a:t>
            </a:r>
            <a:r>
              <a:rPr lang="nl-BE" sz="2100" dirty="0">
                <a:solidFill>
                  <a:srgbClr val="269999"/>
                </a:solidFill>
                <a:sym typeface="Wingdings" pitchFamily="-110" charset="2"/>
              </a:rPr>
              <a:t>het antwoord] </a:t>
            </a:r>
            <a:r>
              <a:rPr lang="nl-BE" sz="2100" dirty="0" smtClean="0">
                <a:solidFill>
                  <a:srgbClr val="269999"/>
                </a:solidFill>
                <a:sym typeface="Wingdings" pitchFamily="-110" charset="2"/>
              </a:rPr>
              <a:t>weet</a:t>
            </a:r>
            <a:r>
              <a:rPr lang="nl-BE" sz="2100" dirty="0">
                <a:solidFill>
                  <a:srgbClr val="269999"/>
                </a:solidFill>
                <a:sym typeface="Wingdings" pitchFamily="-110" charset="2"/>
              </a:rPr>
              <a:t>.</a:t>
            </a:r>
          </a:p>
          <a:p>
            <a:pPr marL="0" indent="0" eaLnBrk="1" hangingPunct="1">
              <a:lnSpc>
                <a:spcPct val="80000"/>
              </a:lnSpc>
              <a:spcAft>
                <a:spcPts val="600"/>
              </a:spcAft>
              <a:buFontTx/>
              <a:buNone/>
              <a:tabLst>
                <a:tab pos="357188" algn="l"/>
                <a:tab pos="628650" algn="l"/>
                <a:tab pos="1071563" algn="l"/>
                <a:tab pos="1082675" algn="l"/>
                <a:tab pos="1885950" algn="l"/>
              </a:tabLst>
            </a:pPr>
            <a:r>
              <a:rPr lang="nl-BE" sz="2100" i="1" dirty="0">
                <a:solidFill>
                  <a:schemeClr val="tx2"/>
                </a:solidFill>
                <a:sym typeface="Wingdings" pitchFamily="-110" charset="2"/>
              </a:rPr>
              <a:t>			he says that he      the answer	</a:t>
            </a:r>
            <a:r>
              <a:rPr lang="nl-BE" sz="2100" i="1" dirty="0" smtClean="0">
                <a:solidFill>
                  <a:schemeClr val="tx2"/>
                </a:solidFill>
                <a:sym typeface="Wingdings" pitchFamily="-110" charset="2"/>
              </a:rPr>
              <a:t>knows</a:t>
            </a:r>
          </a:p>
          <a:p>
            <a:pPr marL="0" indent="0" eaLnBrk="1" hangingPunct="1">
              <a:lnSpc>
                <a:spcPct val="80000"/>
              </a:lnSpc>
              <a:spcAft>
                <a:spcPts val="600"/>
              </a:spcAft>
              <a:buFontTx/>
              <a:buNone/>
              <a:tabLst>
                <a:tab pos="357188" algn="l"/>
                <a:tab pos="628650" algn="l"/>
                <a:tab pos="1071563" algn="l"/>
                <a:tab pos="1082675" algn="l"/>
                <a:tab pos="1885950" algn="l"/>
              </a:tabLst>
            </a:pPr>
            <a:r>
              <a:rPr lang="nl-BE" sz="2100" dirty="0">
                <a:solidFill>
                  <a:schemeClr val="tx2"/>
                </a:solidFill>
                <a:sym typeface="Wingdings" pitchFamily="-110" charset="2"/>
              </a:rPr>
              <a:t>		b.*	</a:t>
            </a:r>
            <a:r>
              <a:rPr lang="nl-BE" sz="2100" dirty="0">
                <a:solidFill>
                  <a:srgbClr val="269999"/>
                </a:solidFill>
                <a:sym typeface="Wingdings" pitchFamily="-110" charset="2"/>
              </a:rPr>
              <a:t>Hij zegt dat  hij </a:t>
            </a:r>
            <a:r>
              <a:rPr lang="nl-BE" sz="2100" dirty="0" smtClean="0">
                <a:solidFill>
                  <a:srgbClr val="269999"/>
                </a:solidFill>
                <a:sym typeface="Wingdings" pitchFamily="-110" charset="2"/>
              </a:rPr>
              <a:t>weet [</a:t>
            </a:r>
            <a:r>
              <a:rPr lang="nl-BE" sz="2100" baseline="-14000" dirty="0" smtClean="0">
                <a:solidFill>
                  <a:srgbClr val="269999"/>
                </a:solidFill>
                <a:sym typeface="Wingdings" pitchFamily="-110" charset="2"/>
              </a:rPr>
              <a:t>DP</a:t>
            </a:r>
            <a:r>
              <a:rPr lang="nl-BE" sz="2100" dirty="0" smtClean="0">
                <a:solidFill>
                  <a:srgbClr val="269999"/>
                </a:solidFill>
                <a:sym typeface="Wingdings" pitchFamily="-110" charset="2"/>
              </a:rPr>
              <a:t> </a:t>
            </a:r>
            <a:r>
              <a:rPr lang="nl-BE" sz="2100" dirty="0">
                <a:solidFill>
                  <a:srgbClr val="269999"/>
                </a:solidFill>
                <a:sym typeface="Wingdings" pitchFamily="-110" charset="2"/>
              </a:rPr>
              <a:t>het antwoord]</a:t>
            </a:r>
            <a:r>
              <a:rPr lang="nl-BE" sz="2100" dirty="0">
                <a:solidFill>
                  <a:schemeClr val="tx2"/>
                </a:solidFill>
                <a:sym typeface="Wingdings" pitchFamily="-110" charset="2"/>
              </a:rPr>
              <a:t>.</a:t>
            </a:r>
          </a:p>
          <a:p>
            <a:pPr marL="0" indent="0" eaLnBrk="1" hangingPunct="1">
              <a:lnSpc>
                <a:spcPct val="80000"/>
              </a:lnSpc>
              <a:spcAft>
                <a:spcPts val="600"/>
              </a:spcAft>
              <a:buFontTx/>
              <a:buNone/>
              <a:tabLst>
                <a:tab pos="357188" algn="l"/>
                <a:tab pos="628650" algn="l"/>
                <a:tab pos="1071563" algn="l"/>
                <a:tab pos="1082675" algn="l"/>
                <a:tab pos="1885950" algn="l"/>
              </a:tabLst>
            </a:pPr>
            <a:r>
              <a:rPr lang="nl-BE" sz="2100" i="1" dirty="0">
                <a:solidFill>
                  <a:schemeClr val="tx2"/>
                </a:solidFill>
                <a:sym typeface="Wingdings" pitchFamily="-110" charset="2"/>
              </a:rPr>
              <a:t>			he says that he </a:t>
            </a:r>
            <a:r>
              <a:rPr lang="nl-BE" sz="2100" i="1" dirty="0" smtClean="0">
                <a:solidFill>
                  <a:schemeClr val="tx2"/>
                </a:solidFill>
                <a:sym typeface="Wingdings" pitchFamily="-110" charset="2"/>
              </a:rPr>
              <a:t>knows   the  answer</a:t>
            </a:r>
            <a:endParaRPr lang="nl-BE" sz="2100" i="1" dirty="0">
              <a:solidFill>
                <a:schemeClr val="tx2"/>
              </a:solidFill>
              <a:sym typeface="Wingdings" pitchFamily="-110" charset="2"/>
            </a:endParaRPr>
          </a:p>
          <a:p>
            <a:pPr marL="0" indent="0" eaLnBrk="1" hangingPunct="1">
              <a:lnSpc>
                <a:spcPct val="80000"/>
              </a:lnSpc>
              <a:spcAft>
                <a:spcPts val="600"/>
              </a:spcAft>
              <a:buFontTx/>
              <a:buNone/>
              <a:tabLst>
                <a:tab pos="357188" algn="l"/>
                <a:tab pos="628650" algn="l"/>
                <a:tab pos="1071563" algn="l"/>
                <a:tab pos="1082675" algn="l"/>
                <a:tab pos="1885950" algn="l"/>
              </a:tabLst>
            </a:pPr>
            <a:r>
              <a:rPr lang="nl-BE" sz="2100" dirty="0">
                <a:solidFill>
                  <a:schemeClr val="tx2"/>
                </a:solidFill>
                <a:sym typeface="Wingdings" pitchFamily="-110" charset="2"/>
              </a:rPr>
              <a:t>		c.	</a:t>
            </a:r>
            <a:r>
              <a:rPr lang="nl-BE" sz="2100" dirty="0">
                <a:solidFill>
                  <a:srgbClr val="269999"/>
                </a:solidFill>
                <a:sym typeface="Wingdings" pitchFamily="-110" charset="2"/>
              </a:rPr>
              <a:t>Hij zegt dat  hij </a:t>
            </a:r>
            <a:r>
              <a:rPr lang="nl-BE" sz="2100" dirty="0" smtClean="0">
                <a:solidFill>
                  <a:srgbClr val="269999"/>
                </a:solidFill>
                <a:sym typeface="Wingdings" pitchFamily="-110" charset="2"/>
              </a:rPr>
              <a:t>weet </a:t>
            </a:r>
            <a:r>
              <a:rPr lang="nl-BE" sz="2100" dirty="0">
                <a:solidFill>
                  <a:srgbClr val="269999"/>
                </a:solidFill>
                <a:sym typeface="Wingdings" pitchFamily="-110" charset="2"/>
              </a:rPr>
              <a:t>[</a:t>
            </a:r>
            <a:r>
              <a:rPr lang="nl-BE" sz="2100" baseline="-14000" dirty="0">
                <a:solidFill>
                  <a:srgbClr val="269999"/>
                </a:solidFill>
                <a:sym typeface="Wingdings" pitchFamily="-110" charset="2"/>
              </a:rPr>
              <a:t>CP</a:t>
            </a:r>
            <a:r>
              <a:rPr lang="nl-BE" sz="2100" dirty="0">
                <a:solidFill>
                  <a:srgbClr val="269999"/>
                </a:solidFill>
                <a:sym typeface="Wingdings" pitchFamily="-110" charset="2"/>
              </a:rPr>
              <a:t> dat </a:t>
            </a:r>
            <a:r>
              <a:rPr lang="nl-BE" sz="2100" dirty="0" smtClean="0">
                <a:solidFill>
                  <a:srgbClr val="269999"/>
                </a:solidFill>
                <a:sym typeface="Wingdings" pitchFamily="-110" charset="2"/>
              </a:rPr>
              <a:t>  Sarah </a:t>
            </a:r>
            <a:r>
              <a:rPr lang="nl-BE" sz="2100" dirty="0">
                <a:solidFill>
                  <a:srgbClr val="269999"/>
                </a:solidFill>
                <a:sym typeface="Wingdings" pitchFamily="-110" charset="2"/>
              </a:rPr>
              <a:t>ziek</a:t>
            </a:r>
            <a:r>
              <a:rPr lang="nl-BE" sz="2100" dirty="0" smtClean="0">
                <a:solidFill>
                  <a:srgbClr val="269999"/>
                </a:solidFill>
                <a:sym typeface="Wingdings" pitchFamily="-110" charset="2"/>
              </a:rPr>
              <a:t> is</a:t>
            </a:r>
            <a:r>
              <a:rPr lang="nl-BE" sz="2100" dirty="0">
                <a:solidFill>
                  <a:srgbClr val="269999"/>
                </a:solidFill>
                <a:sym typeface="Wingdings" pitchFamily="-110" charset="2"/>
              </a:rPr>
              <a:t>]</a:t>
            </a:r>
            <a:r>
              <a:rPr lang="nl-BE" sz="2100" dirty="0">
                <a:solidFill>
                  <a:schemeClr val="tx2"/>
                </a:solidFill>
                <a:sym typeface="Wingdings" pitchFamily="-110" charset="2"/>
              </a:rPr>
              <a:t>.</a:t>
            </a:r>
          </a:p>
          <a:p>
            <a:pPr marL="0" indent="0" eaLnBrk="1" hangingPunct="1">
              <a:lnSpc>
                <a:spcPct val="80000"/>
              </a:lnSpc>
              <a:spcAft>
                <a:spcPts val="600"/>
              </a:spcAft>
              <a:buFontTx/>
              <a:buNone/>
              <a:tabLst>
                <a:tab pos="357188" algn="l"/>
                <a:tab pos="628650" algn="l"/>
                <a:tab pos="1071563" algn="l"/>
                <a:tab pos="1082675" algn="l"/>
                <a:tab pos="1885950" algn="l"/>
              </a:tabLst>
            </a:pPr>
            <a:r>
              <a:rPr lang="nl-BE" sz="2100" i="1" dirty="0">
                <a:solidFill>
                  <a:schemeClr val="tx2"/>
                </a:solidFill>
                <a:sym typeface="Wingdings" pitchFamily="-110" charset="2"/>
              </a:rPr>
              <a:t>			he says that he </a:t>
            </a:r>
            <a:r>
              <a:rPr lang="nl-BE" sz="2100" i="1" dirty="0" smtClean="0">
                <a:solidFill>
                  <a:schemeClr val="tx2"/>
                </a:solidFill>
                <a:sym typeface="Wingdings" pitchFamily="-110" charset="2"/>
              </a:rPr>
              <a:t>knows    </a:t>
            </a:r>
            <a:r>
              <a:rPr lang="nl-BE" sz="2100" i="1" dirty="0">
                <a:solidFill>
                  <a:schemeClr val="tx2"/>
                </a:solidFill>
                <a:sym typeface="Wingdings" pitchFamily="-110" charset="2"/>
              </a:rPr>
              <a:t>that Sarah ill  </a:t>
            </a:r>
            <a:r>
              <a:rPr lang="nl-BE" sz="2100" i="1" dirty="0" smtClean="0">
                <a:solidFill>
                  <a:schemeClr val="tx2"/>
                </a:solidFill>
                <a:sym typeface="Wingdings" pitchFamily="-110" charset="2"/>
              </a:rPr>
              <a:t>   is</a:t>
            </a:r>
            <a:endParaRPr lang="nl-BE" sz="2100" i="1" dirty="0">
              <a:solidFill>
                <a:schemeClr val="tx2"/>
              </a:solidFill>
              <a:sym typeface="Wingdings" pitchFamily="-110" charset="2"/>
            </a:endParaRPr>
          </a:p>
          <a:p>
            <a:pPr marL="0" indent="0" eaLnBrk="1" hangingPunct="1">
              <a:lnSpc>
                <a:spcPct val="80000"/>
              </a:lnSpc>
              <a:spcAft>
                <a:spcPts val="600"/>
              </a:spcAft>
              <a:buFontTx/>
              <a:buNone/>
              <a:tabLst>
                <a:tab pos="357188" algn="l"/>
                <a:tab pos="628650" algn="l"/>
                <a:tab pos="1071563" algn="l"/>
                <a:tab pos="1082675" algn="l"/>
                <a:tab pos="1885950" algn="l"/>
              </a:tabLst>
            </a:pPr>
            <a:r>
              <a:rPr lang="nl-BE" sz="2100" dirty="0">
                <a:solidFill>
                  <a:schemeClr val="tx2"/>
                </a:solidFill>
                <a:sym typeface="Wingdings" pitchFamily="-110" charset="2"/>
              </a:rPr>
              <a:t>		d.*	</a:t>
            </a:r>
            <a:r>
              <a:rPr lang="nl-BE" sz="2100" dirty="0">
                <a:solidFill>
                  <a:srgbClr val="269999"/>
                </a:solidFill>
                <a:sym typeface="Wingdings" pitchFamily="-110" charset="2"/>
              </a:rPr>
              <a:t>Hij zegt dat  hij [</a:t>
            </a:r>
            <a:r>
              <a:rPr lang="nl-BE" sz="2100" baseline="-14000" dirty="0">
                <a:solidFill>
                  <a:srgbClr val="269999"/>
                </a:solidFill>
                <a:sym typeface="Wingdings" pitchFamily="-110" charset="2"/>
              </a:rPr>
              <a:t>CP</a:t>
            </a:r>
            <a:r>
              <a:rPr lang="nl-BE" sz="2100" dirty="0">
                <a:solidFill>
                  <a:srgbClr val="269999"/>
                </a:solidFill>
                <a:sym typeface="Wingdings" pitchFamily="-110" charset="2"/>
              </a:rPr>
              <a:t> dat Sarah  ziek</a:t>
            </a:r>
            <a:r>
              <a:rPr lang="nl-BE" sz="2100" dirty="0" smtClean="0">
                <a:solidFill>
                  <a:srgbClr val="269999"/>
                </a:solidFill>
                <a:sym typeface="Wingdings" pitchFamily="-110" charset="2"/>
              </a:rPr>
              <a:t> is</a:t>
            </a:r>
            <a:r>
              <a:rPr lang="nl-BE" sz="2100" dirty="0">
                <a:solidFill>
                  <a:srgbClr val="269999"/>
                </a:solidFill>
                <a:sym typeface="Wingdings" pitchFamily="-110" charset="2"/>
              </a:rPr>
              <a:t>] </a:t>
            </a:r>
            <a:r>
              <a:rPr lang="nl-BE" sz="2100" dirty="0" smtClean="0">
                <a:solidFill>
                  <a:srgbClr val="269999"/>
                </a:solidFill>
                <a:sym typeface="Wingdings" pitchFamily="-110" charset="2"/>
              </a:rPr>
              <a:t>weet</a:t>
            </a:r>
            <a:r>
              <a:rPr lang="nl-BE" sz="2100" dirty="0">
                <a:solidFill>
                  <a:schemeClr val="tx2"/>
                </a:solidFill>
                <a:sym typeface="Wingdings" pitchFamily="-110" charset="2"/>
              </a:rPr>
              <a:t>.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  <a:tabLst>
                <a:tab pos="357188" algn="l"/>
                <a:tab pos="628650" algn="l"/>
                <a:tab pos="1071563" algn="l"/>
                <a:tab pos="1082675" algn="l"/>
                <a:tab pos="1885950" algn="l"/>
              </a:tabLst>
            </a:pPr>
            <a:r>
              <a:rPr lang="nl-BE" sz="2100" i="1" dirty="0">
                <a:solidFill>
                  <a:schemeClr val="tx2"/>
                </a:solidFill>
                <a:sym typeface="Wingdings" pitchFamily="-110" charset="2"/>
              </a:rPr>
              <a:t> 			he says that he      that Sarah ill	</a:t>
            </a:r>
            <a:r>
              <a:rPr lang="nl-BE" sz="2100" i="1" dirty="0" smtClean="0">
                <a:solidFill>
                  <a:schemeClr val="tx2"/>
                </a:solidFill>
                <a:sym typeface="Wingdings" pitchFamily="-110" charset="2"/>
              </a:rPr>
              <a:t> is  knows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  <a:tabLst>
                <a:tab pos="357188" algn="l"/>
                <a:tab pos="628650" algn="l"/>
                <a:tab pos="1071563" algn="l"/>
                <a:tab pos="1082675" algn="l"/>
                <a:tab pos="1885950" algn="l"/>
              </a:tabLst>
            </a:pPr>
            <a:endParaRPr lang="nl-BE" sz="2000" i="1" dirty="0">
              <a:solidFill>
                <a:schemeClr val="tx2"/>
              </a:solidFill>
              <a:sym typeface="Wingdings" pitchFamily="-110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7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7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157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57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57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57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157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57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57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57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900" decel="100000" fill="hold"/>
                                        <p:tgtEl>
                                          <p:spTgt spid="157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57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57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57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900" decel="100000" fill="hold"/>
                                        <p:tgtEl>
                                          <p:spTgt spid="157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57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6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576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576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900" decel="100000" fill="hold"/>
                                        <p:tgtEl>
                                          <p:spTgt spid="1576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576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6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576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576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900" decel="100000" fill="hold"/>
                                        <p:tgtEl>
                                          <p:spTgt spid="1576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576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BE" sz="3400" dirty="0" smtClean="0">
                <a:solidFill>
                  <a:schemeClr val="accent1"/>
                </a:solidFill>
              </a:rPr>
              <a:t>1. What you see is what you get (5)</a:t>
            </a:r>
            <a:endParaRPr lang="nl-NL" sz="3400" dirty="0">
              <a:solidFill>
                <a:schemeClr val="accent1"/>
              </a:solidFill>
            </a:endParaRPr>
          </a:p>
        </p:txBody>
      </p:sp>
      <p:sp>
        <p:nvSpPr>
          <p:cNvPr id="2334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1600" y="1905000"/>
            <a:ext cx="7391400" cy="4724400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FontTx/>
              <a:buNone/>
              <a:tabLst>
                <a:tab pos="357188" algn="l"/>
                <a:tab pos="628650" algn="l"/>
                <a:tab pos="1071563" algn="l"/>
                <a:tab pos="1082675" algn="l"/>
                <a:tab pos="1885950" algn="l"/>
              </a:tabLst>
            </a:pPr>
            <a:r>
              <a:rPr lang="nl-BE" sz="2200" dirty="0" smtClean="0">
                <a:solidFill>
                  <a:schemeClr val="tx2"/>
                </a:solidFill>
                <a:sym typeface="Wingdings" pitchFamily="-110" charset="2"/>
              </a:rPr>
              <a:t>Dutch sluicing: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  <a:tabLst>
                <a:tab pos="357188" algn="l"/>
                <a:tab pos="628650" algn="l"/>
                <a:tab pos="1071563" algn="l"/>
                <a:tab pos="1082675" algn="l"/>
                <a:tab pos="1885950" algn="l"/>
              </a:tabLst>
            </a:pPr>
            <a:endParaRPr lang="nl-BE" sz="2100" dirty="0" smtClean="0">
              <a:solidFill>
                <a:schemeClr val="tx2"/>
              </a:solidFill>
              <a:sym typeface="Wingdings" pitchFamily="-110" charset="2"/>
            </a:endParaRPr>
          </a:p>
          <a:p>
            <a:pPr marL="0" indent="0" eaLnBrk="1" hangingPunct="1">
              <a:lnSpc>
                <a:spcPct val="80000"/>
              </a:lnSpc>
              <a:spcAft>
                <a:spcPts val="600"/>
              </a:spcAft>
              <a:buFontTx/>
              <a:buNone/>
              <a:tabLst>
                <a:tab pos="357188" algn="l"/>
                <a:tab pos="628650" algn="l"/>
                <a:tab pos="1071563" algn="l"/>
                <a:tab pos="1082675" algn="l"/>
                <a:tab pos="1885950" algn="l"/>
              </a:tabLst>
            </a:pPr>
            <a:r>
              <a:rPr lang="nl-BE" sz="2100" dirty="0" smtClean="0">
                <a:solidFill>
                  <a:schemeClr val="tx2"/>
                </a:solidFill>
                <a:sym typeface="Wingdings" pitchFamily="-110" charset="2"/>
              </a:rPr>
              <a:t>(4)</a:t>
            </a:r>
            <a:r>
              <a:rPr lang="nl-BE" sz="2100" dirty="0">
                <a:solidFill>
                  <a:schemeClr val="tx2"/>
                </a:solidFill>
                <a:sym typeface="Wingdings" pitchFamily="-110" charset="2"/>
              </a:rPr>
              <a:t>	</a:t>
            </a:r>
            <a:r>
              <a:rPr lang="nl-BE" sz="2100" dirty="0">
                <a:solidFill>
                  <a:schemeClr val="accent1">
                    <a:lumMod val="75000"/>
                  </a:schemeClr>
                </a:solidFill>
                <a:sym typeface="Wingdings" pitchFamily="-110" charset="2"/>
              </a:rPr>
              <a:t>Iemand   heeft mijn fiets gestolen, en   ik denk</a:t>
            </a:r>
          </a:p>
          <a:p>
            <a:pPr marL="0" indent="0" eaLnBrk="1" hangingPunct="1">
              <a:lnSpc>
                <a:spcPct val="80000"/>
              </a:lnSpc>
              <a:spcAft>
                <a:spcPts val="600"/>
              </a:spcAft>
              <a:buFontTx/>
              <a:buNone/>
              <a:tabLst>
                <a:tab pos="357188" algn="l"/>
                <a:tab pos="628650" algn="l"/>
                <a:tab pos="1071563" algn="l"/>
                <a:tab pos="1082675" algn="l"/>
                <a:tab pos="1885950" algn="l"/>
              </a:tabLst>
            </a:pPr>
            <a:r>
              <a:rPr lang="nl-BE" sz="2100" i="1" dirty="0">
                <a:solidFill>
                  <a:schemeClr val="tx2"/>
                </a:solidFill>
                <a:sym typeface="Wingdings" pitchFamily="-110" charset="2"/>
              </a:rPr>
              <a:t>		someone has </a:t>
            </a:r>
            <a:r>
              <a:rPr lang="nl-BE" sz="2100" i="1" dirty="0" smtClean="0">
                <a:solidFill>
                  <a:schemeClr val="tx2"/>
                </a:solidFill>
                <a:sym typeface="Wingdings" pitchFamily="-110" charset="2"/>
              </a:rPr>
              <a:t>  </a:t>
            </a:r>
            <a:r>
              <a:rPr lang="nl-BE" sz="2100" i="1" dirty="0">
                <a:solidFill>
                  <a:schemeClr val="tx2"/>
                </a:solidFill>
                <a:sym typeface="Wingdings" pitchFamily="-110" charset="2"/>
              </a:rPr>
              <a:t>my</a:t>
            </a:r>
            <a:r>
              <a:rPr lang="nl-BE" sz="2100" i="1" dirty="0" smtClean="0">
                <a:solidFill>
                  <a:schemeClr val="tx2"/>
                </a:solidFill>
                <a:sym typeface="Wingdings" pitchFamily="-110" charset="2"/>
              </a:rPr>
              <a:t>   </a:t>
            </a:r>
            <a:r>
              <a:rPr lang="nl-BE" sz="2100" i="1" dirty="0">
                <a:solidFill>
                  <a:schemeClr val="tx2"/>
                </a:solidFill>
                <a:sym typeface="Wingdings" pitchFamily="-110" charset="2"/>
              </a:rPr>
              <a:t>bike  stolen     and I  think</a:t>
            </a:r>
          </a:p>
          <a:p>
            <a:pPr marL="0" indent="0" eaLnBrk="1" hangingPunct="1">
              <a:lnSpc>
                <a:spcPct val="80000"/>
              </a:lnSpc>
              <a:spcAft>
                <a:spcPts val="600"/>
              </a:spcAft>
              <a:buFontTx/>
              <a:buNone/>
              <a:tabLst>
                <a:tab pos="357188" algn="l"/>
                <a:tab pos="628650" algn="l"/>
                <a:tab pos="1071563" algn="l"/>
                <a:tab pos="1082675" algn="l"/>
                <a:tab pos="1885950" algn="l"/>
              </a:tabLst>
            </a:pPr>
            <a:r>
              <a:rPr lang="nl-BE" sz="2100" dirty="0">
                <a:solidFill>
                  <a:srgbClr val="269999"/>
                </a:solidFill>
                <a:sym typeface="Wingdings" pitchFamily="-110" charset="2"/>
              </a:rPr>
              <a:t> 		dat  ik </a:t>
            </a:r>
            <a:r>
              <a:rPr lang="nl-BE" sz="2100" u="sng" dirty="0">
                <a:solidFill>
                  <a:srgbClr val="269999"/>
                </a:solidFill>
                <a:sym typeface="Wingdings" pitchFamily="-110" charset="2"/>
              </a:rPr>
              <a:t>weet</a:t>
            </a:r>
            <a:r>
              <a:rPr lang="nl-BE" sz="2100" u="sng" dirty="0" smtClean="0">
                <a:solidFill>
                  <a:srgbClr val="269999"/>
                </a:solidFill>
                <a:sym typeface="Wingdings" pitchFamily="-110" charset="2"/>
              </a:rPr>
              <a:t>  wie</a:t>
            </a:r>
            <a:r>
              <a:rPr lang="nl-BE" sz="2100" dirty="0">
                <a:solidFill>
                  <a:srgbClr val="269999"/>
                </a:solidFill>
                <a:sym typeface="Wingdings" pitchFamily="-110" charset="2"/>
              </a:rPr>
              <a:t>.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  <a:tabLst>
                <a:tab pos="357188" algn="l"/>
                <a:tab pos="628650" algn="l"/>
                <a:tab pos="1071563" algn="l"/>
                <a:tab pos="1082675" algn="l"/>
                <a:tab pos="1885950" algn="l"/>
              </a:tabLst>
            </a:pPr>
            <a:r>
              <a:rPr lang="nl-BE" sz="2100" i="1" dirty="0">
                <a:solidFill>
                  <a:schemeClr val="tx2"/>
                </a:solidFill>
                <a:sym typeface="Wingdings" pitchFamily="-110" charset="2"/>
              </a:rPr>
              <a:t>		that I  know who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  <a:tabLst>
                <a:tab pos="357188" algn="l"/>
                <a:tab pos="628650" algn="l"/>
                <a:tab pos="1071563" algn="l"/>
                <a:tab pos="1082675" algn="l"/>
                <a:tab pos="1885950" algn="l"/>
              </a:tabLst>
            </a:pPr>
            <a:endParaRPr lang="nl-BE" sz="2100" i="1" dirty="0" smtClean="0">
              <a:solidFill>
                <a:schemeClr val="tx2"/>
              </a:solidFill>
              <a:sym typeface="Wingdings" pitchFamily="-110" charset="2"/>
            </a:endParaRPr>
          </a:p>
          <a:p>
            <a:pPr marL="0" indent="0" eaLnBrk="1" hangingPunct="1">
              <a:lnSpc>
                <a:spcPct val="80000"/>
              </a:lnSpc>
              <a:spcAft>
                <a:spcPts val="600"/>
              </a:spcAft>
              <a:buFontTx/>
              <a:buNone/>
              <a:tabLst>
                <a:tab pos="357188" algn="l"/>
                <a:tab pos="628650" algn="l"/>
                <a:tab pos="1071563" algn="l"/>
                <a:tab pos="1082675" algn="l"/>
                <a:tab pos="1885950" algn="l"/>
              </a:tabLst>
            </a:pPr>
            <a:r>
              <a:rPr lang="nl-BE" sz="2100" dirty="0" smtClean="0">
                <a:solidFill>
                  <a:schemeClr val="tx2"/>
                </a:solidFill>
                <a:sym typeface="Wingdings" pitchFamily="-110" charset="2"/>
              </a:rPr>
              <a:t> 	</a:t>
            </a:r>
            <a:r>
              <a:rPr lang="nl-BE" sz="2100" i="1" dirty="0" smtClean="0">
                <a:solidFill>
                  <a:schemeClr val="tx2"/>
                </a:solidFill>
                <a:sym typeface="Wingdings" pitchFamily="-110" charset="2"/>
              </a:rPr>
              <a:t>Wie</a:t>
            </a:r>
            <a:r>
              <a:rPr lang="nl-BE" sz="2100" dirty="0" smtClean="0">
                <a:solidFill>
                  <a:schemeClr val="tx2"/>
                </a:solidFill>
                <a:sym typeface="Wingdings" pitchFamily="-110" charset="2"/>
              </a:rPr>
              <a:t> follows the verb.</a:t>
            </a:r>
            <a:endParaRPr lang="nl-BE" sz="2100" i="1" dirty="0" smtClean="0">
              <a:solidFill>
                <a:schemeClr val="tx2"/>
              </a:solidFill>
              <a:sym typeface="Wingdings" pitchFamily="-110" charset="2"/>
            </a:endParaRPr>
          </a:p>
          <a:p>
            <a:pPr marL="0" indent="0" eaLnBrk="1" hangingPunct="1">
              <a:lnSpc>
                <a:spcPct val="80000"/>
              </a:lnSpc>
              <a:spcAft>
                <a:spcPts val="1800"/>
              </a:spcAft>
              <a:buFontTx/>
              <a:buNone/>
              <a:tabLst>
                <a:tab pos="357188" algn="l"/>
                <a:tab pos="628650" algn="l"/>
                <a:tab pos="1071563" algn="l"/>
                <a:tab pos="1082675" algn="l"/>
                <a:tab pos="1885950" algn="l"/>
              </a:tabLst>
            </a:pPr>
            <a:r>
              <a:rPr lang="nl-NL" sz="2100" dirty="0" smtClean="0">
                <a:solidFill>
                  <a:schemeClr val="tx2"/>
                </a:solidFill>
                <a:sym typeface="Wingdings"/>
              </a:rPr>
              <a:t>	</a:t>
            </a:r>
            <a:r>
              <a:rPr lang="nl-NL" sz="2100" dirty="0" err="1" smtClean="0">
                <a:solidFill>
                  <a:schemeClr val="tx2"/>
                </a:solidFill>
                <a:sym typeface="Wingdings"/>
              </a:rPr>
              <a:t>It</a:t>
            </a:r>
            <a:r>
              <a:rPr lang="nl-BE" sz="2100" dirty="0" smtClean="0">
                <a:solidFill>
                  <a:schemeClr val="tx2"/>
                </a:solidFill>
                <a:sym typeface="Wingdings" pitchFamily="-110" charset="2"/>
              </a:rPr>
              <a:t> </a:t>
            </a:r>
            <a:r>
              <a:rPr lang="nl-BE" sz="2100" dirty="0">
                <a:solidFill>
                  <a:schemeClr val="tx2"/>
                </a:solidFill>
                <a:sym typeface="Wingdings" pitchFamily="-110" charset="2"/>
              </a:rPr>
              <a:t>behaves like a sentential complement, not like </a:t>
            </a:r>
            <a:r>
              <a:rPr lang="nl-BE" sz="2100" dirty="0" smtClean="0">
                <a:solidFill>
                  <a:schemeClr val="tx2"/>
                </a:solidFill>
                <a:sym typeface="Wingdings" pitchFamily="-110" charset="2"/>
              </a:rPr>
              <a:t>a 	nominal </a:t>
            </a:r>
            <a:r>
              <a:rPr lang="nl-BE" sz="2100" dirty="0">
                <a:solidFill>
                  <a:schemeClr val="tx2"/>
                </a:solidFill>
                <a:sym typeface="Wingdings" pitchFamily="-110" charset="2"/>
              </a:rPr>
              <a:t>object</a:t>
            </a:r>
            <a:r>
              <a:rPr lang="nl-BE" sz="2100" dirty="0" smtClean="0">
                <a:solidFill>
                  <a:schemeClr val="tx2"/>
                </a:solidFill>
                <a:sym typeface="Wingdings" pitchFamily="-110" charset="2"/>
              </a:rPr>
              <a:t>.</a:t>
            </a:r>
          </a:p>
          <a:p>
            <a:pPr marL="0" indent="0" eaLnBrk="1" hangingPunct="1">
              <a:lnSpc>
                <a:spcPct val="80000"/>
              </a:lnSpc>
              <a:spcAft>
                <a:spcPts val="1800"/>
              </a:spcAft>
              <a:buFontTx/>
              <a:buNone/>
              <a:tabLst>
                <a:tab pos="357188" algn="l"/>
                <a:tab pos="628650" algn="l"/>
                <a:tab pos="1071563" algn="l"/>
                <a:tab pos="1082675" algn="l"/>
                <a:tab pos="1885950" algn="l"/>
              </a:tabLst>
            </a:pPr>
            <a:r>
              <a:rPr lang="nl-BE" sz="2100" dirty="0" smtClean="0">
                <a:solidFill>
                  <a:schemeClr val="tx2"/>
                </a:solidFill>
                <a:sym typeface="Wingdings" pitchFamily="-110" charset="2"/>
              </a:rPr>
              <a:t>		WYSIWYG: sluice is just a DP</a:t>
            </a:r>
          </a:p>
          <a:p>
            <a:pPr marL="0" indent="0" eaLnBrk="1" hangingPunct="1">
              <a:lnSpc>
                <a:spcPct val="80000"/>
              </a:lnSpc>
              <a:spcAft>
                <a:spcPts val="1800"/>
              </a:spcAft>
              <a:buFontTx/>
              <a:buNone/>
              <a:tabLst>
                <a:tab pos="357188" algn="l"/>
                <a:tab pos="628650" algn="l"/>
                <a:tab pos="1071563" algn="l"/>
                <a:tab pos="1082675" algn="l"/>
                <a:tab pos="1885950" algn="l"/>
              </a:tabLst>
            </a:pPr>
            <a:r>
              <a:rPr lang="nl-BE" sz="2100" dirty="0" smtClean="0">
                <a:solidFill>
                  <a:schemeClr val="tx2"/>
                </a:solidFill>
                <a:sym typeface="Wingdings" pitchFamily="-110" charset="2"/>
              </a:rPr>
              <a:t>			</a:t>
            </a:r>
            <a:r>
              <a:rPr lang="nl-NL" sz="2100" dirty="0" smtClean="0">
                <a:solidFill>
                  <a:schemeClr val="tx2"/>
                </a:solidFill>
                <a:sym typeface="Wingdings"/>
              </a:rPr>
              <a:t> </a:t>
            </a:r>
            <a:r>
              <a:rPr lang="nl-NL" sz="2100" dirty="0" err="1" smtClean="0">
                <a:solidFill>
                  <a:schemeClr val="tx2"/>
                </a:solidFill>
                <a:sym typeface="Wingdings"/>
              </a:rPr>
              <a:t>Prediction</a:t>
            </a:r>
            <a:r>
              <a:rPr lang="nl-NL" sz="2100" dirty="0" smtClean="0">
                <a:solidFill>
                  <a:schemeClr val="tx2"/>
                </a:solidFill>
                <a:sym typeface="Wingdings"/>
              </a:rPr>
              <a:t>: …</a:t>
            </a:r>
            <a:r>
              <a:rPr lang="nl-NL" sz="2100" i="1" dirty="0" smtClean="0">
                <a:solidFill>
                  <a:schemeClr val="accent1">
                    <a:lumMod val="75000"/>
                  </a:schemeClr>
                </a:solidFill>
                <a:sym typeface="Wingdings"/>
              </a:rPr>
              <a:t>ik denk dat ik </a:t>
            </a:r>
            <a:r>
              <a:rPr lang="nl-NL" sz="2100" i="1" u="sng" dirty="0" smtClean="0">
                <a:solidFill>
                  <a:schemeClr val="accent1">
                    <a:lumMod val="75000"/>
                  </a:schemeClr>
                </a:solidFill>
                <a:sym typeface="Wingdings"/>
              </a:rPr>
              <a:t>wie weet</a:t>
            </a:r>
            <a:r>
              <a:rPr lang="nl-NL" sz="2100" i="1" dirty="0" smtClean="0">
                <a:solidFill>
                  <a:schemeClr val="accent1">
                    <a:lumMod val="75000"/>
                  </a:schemeClr>
                </a:solidFill>
                <a:sym typeface="Wingdings"/>
              </a:rPr>
              <a:t>.</a:t>
            </a:r>
            <a:endParaRPr lang="nl-BE" sz="2100" i="1" dirty="0">
              <a:solidFill>
                <a:schemeClr val="accent1">
                  <a:lumMod val="75000"/>
                </a:schemeClr>
              </a:solidFill>
              <a:sym typeface="Wingdings" pitchFamily="-110" charset="2"/>
            </a:endParaRPr>
          </a:p>
        </p:txBody>
      </p:sp>
      <p:sp>
        <p:nvSpPr>
          <p:cNvPr id="4" name="Pijl links en rechts 3"/>
          <p:cNvSpPr/>
          <p:nvPr/>
        </p:nvSpPr>
        <p:spPr>
          <a:xfrm>
            <a:off x="1371600" y="5638800"/>
            <a:ext cx="609600" cy="228600"/>
          </a:xfrm>
          <a:prstGeom prst="leftRightArrow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34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34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334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334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334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334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334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334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334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334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334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334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5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334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334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334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334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3475" grpId="0" build="p"/>
      <p:bldP spid="233475" grpId="1" build="p"/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BE" sz="3400" dirty="0" smtClean="0">
                <a:solidFill>
                  <a:schemeClr val="accent1"/>
                </a:solidFill>
              </a:rPr>
              <a:t>1. What you see is what you get (6)</a:t>
            </a:r>
            <a:endParaRPr lang="nl-NL" sz="3400" dirty="0">
              <a:solidFill>
                <a:schemeClr val="accent1"/>
              </a:solidFill>
            </a:endParaRPr>
          </a:p>
        </p:txBody>
      </p:sp>
      <p:sp>
        <p:nvSpPr>
          <p:cNvPr id="2334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1600" y="2057401"/>
            <a:ext cx="7313612" cy="4267200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FontTx/>
              <a:buNone/>
              <a:tabLst>
                <a:tab pos="357188" algn="l"/>
                <a:tab pos="628650" algn="l"/>
                <a:tab pos="1071563" algn="l"/>
                <a:tab pos="1082675" algn="l"/>
                <a:tab pos="1885950" algn="l"/>
              </a:tabLst>
            </a:pPr>
            <a:r>
              <a:rPr lang="nl-BE" sz="2200" dirty="0" smtClean="0">
                <a:solidFill>
                  <a:schemeClr val="tx2"/>
                </a:solidFill>
                <a:sym typeface="Wingdings" pitchFamily="-110" charset="2"/>
              </a:rPr>
              <a:t>Selectional criteria in English: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  <a:tabLst>
                <a:tab pos="357188" algn="l"/>
                <a:tab pos="628650" algn="l"/>
                <a:tab pos="1071563" algn="l"/>
                <a:tab pos="1082675" algn="l"/>
                <a:tab pos="1885950" algn="l"/>
              </a:tabLst>
            </a:pPr>
            <a:endParaRPr lang="nl-BE" sz="2200" dirty="0" smtClean="0">
              <a:solidFill>
                <a:schemeClr val="tx2"/>
              </a:solidFill>
              <a:sym typeface="Wingdings" pitchFamily="-110" charset="2"/>
            </a:endParaRPr>
          </a:p>
          <a:p>
            <a:pPr marL="0" indent="0" eaLnBrk="1" hangingPunct="1">
              <a:lnSpc>
                <a:spcPct val="80000"/>
              </a:lnSpc>
              <a:spcAft>
                <a:spcPts val="600"/>
              </a:spcAft>
              <a:buFontTx/>
              <a:buNone/>
              <a:tabLst>
                <a:tab pos="357188" algn="l"/>
                <a:tab pos="628650" algn="l"/>
                <a:tab pos="1071563" algn="l"/>
                <a:tab pos="1082675" algn="l"/>
                <a:tab pos="1885950" algn="l"/>
              </a:tabLst>
            </a:pPr>
            <a:r>
              <a:rPr lang="nl-BE" sz="2200" dirty="0" smtClean="0">
                <a:solidFill>
                  <a:schemeClr val="tx2"/>
                </a:solidFill>
                <a:sym typeface="Wingdings" pitchFamily="-110" charset="2"/>
              </a:rPr>
              <a:t>(5)	a.	Jeff inquired what the time was.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  <a:tabLst>
                <a:tab pos="357188" algn="l"/>
                <a:tab pos="628650" algn="l"/>
                <a:tab pos="1071563" algn="l"/>
                <a:tab pos="1082675" algn="l"/>
                <a:tab pos="1885950" algn="l"/>
              </a:tabLst>
            </a:pPr>
            <a:r>
              <a:rPr lang="nl-BE" sz="2200" i="1" dirty="0" smtClean="0">
                <a:solidFill>
                  <a:schemeClr val="tx2"/>
                </a:solidFill>
                <a:sym typeface="Wingdings" pitchFamily="-110" charset="2"/>
              </a:rPr>
              <a:t>	</a:t>
            </a:r>
            <a:r>
              <a:rPr lang="nl-BE" sz="2200" dirty="0" smtClean="0">
                <a:solidFill>
                  <a:schemeClr val="tx2"/>
                </a:solidFill>
                <a:sym typeface="Wingdings" pitchFamily="-110" charset="2"/>
              </a:rPr>
              <a:t>	b.*Jeff inquired the time.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  <a:tabLst>
                <a:tab pos="357188" algn="l"/>
                <a:tab pos="628650" algn="l"/>
                <a:tab pos="1071563" algn="l"/>
                <a:tab pos="1082675" algn="l"/>
                <a:tab pos="1885950" algn="l"/>
              </a:tabLst>
            </a:pPr>
            <a:endParaRPr lang="nl-BE" sz="2200" dirty="0" smtClean="0">
              <a:solidFill>
                <a:schemeClr val="tx2"/>
              </a:solidFill>
              <a:sym typeface="Wingdings" pitchFamily="-110" charset="2"/>
            </a:endParaRPr>
          </a:p>
          <a:p>
            <a:pPr marL="0" indent="0" eaLnBrk="1" hangingPunct="1">
              <a:lnSpc>
                <a:spcPct val="80000"/>
              </a:lnSpc>
              <a:buFontTx/>
              <a:buNone/>
              <a:tabLst>
                <a:tab pos="357188" algn="l"/>
                <a:tab pos="628650" algn="l"/>
                <a:tab pos="1071563" algn="l"/>
                <a:tab pos="1082675" algn="l"/>
                <a:tab pos="1885950" algn="l"/>
              </a:tabLst>
            </a:pPr>
            <a:r>
              <a:rPr lang="nl-NL" sz="2200" dirty="0" smtClean="0">
                <a:solidFill>
                  <a:schemeClr val="tx2"/>
                </a:solidFill>
                <a:sym typeface="Wingdings"/>
              </a:rPr>
              <a:t> </a:t>
            </a:r>
            <a:r>
              <a:rPr lang="nl-NL" sz="2200" i="1" dirty="0" err="1" smtClean="0">
                <a:solidFill>
                  <a:schemeClr val="tx2"/>
                </a:solidFill>
                <a:sym typeface="Wingdings"/>
              </a:rPr>
              <a:t>inquire</a:t>
            </a:r>
            <a:r>
              <a:rPr lang="nl-NL" sz="2200" dirty="0" smtClean="0">
                <a:solidFill>
                  <a:schemeClr val="tx2"/>
                </a:solidFill>
                <a:sym typeface="Wingdings"/>
              </a:rPr>
              <a:t> </a:t>
            </a:r>
            <a:r>
              <a:rPr lang="nl-NL" sz="2200" dirty="0" err="1" smtClean="0">
                <a:solidFill>
                  <a:schemeClr val="tx2"/>
                </a:solidFill>
                <a:sym typeface="Wingdings"/>
              </a:rPr>
              <a:t>takes</a:t>
            </a:r>
            <a:r>
              <a:rPr lang="nl-NL" sz="2200" dirty="0" smtClean="0">
                <a:solidFill>
                  <a:schemeClr val="tx2"/>
                </a:solidFill>
                <a:sym typeface="Wingdings"/>
              </a:rPr>
              <a:t> a CP complement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  <a:tabLst>
                <a:tab pos="357188" algn="l"/>
                <a:tab pos="628650" algn="l"/>
                <a:tab pos="1071563" algn="l"/>
                <a:tab pos="1082675" algn="l"/>
                <a:tab pos="1885950" algn="l"/>
              </a:tabLst>
            </a:pPr>
            <a:endParaRPr lang="nl-BE" sz="2200" dirty="0" smtClean="0">
              <a:solidFill>
                <a:schemeClr val="tx2"/>
              </a:solidFill>
              <a:sym typeface="Wingdings" pitchFamily="-110" charset="2"/>
            </a:endParaRPr>
          </a:p>
          <a:p>
            <a:pPr marL="0" indent="0" eaLnBrk="1" hangingPunct="1">
              <a:lnSpc>
                <a:spcPct val="80000"/>
              </a:lnSpc>
              <a:buFontTx/>
              <a:buNone/>
              <a:tabLst>
                <a:tab pos="357188" algn="l"/>
                <a:tab pos="628650" algn="l"/>
                <a:tab pos="1071563" algn="l"/>
                <a:tab pos="1082675" algn="l"/>
                <a:tab pos="1885950" algn="l"/>
              </a:tabLst>
            </a:pPr>
            <a:r>
              <a:rPr lang="nl-BE" sz="2200" dirty="0" smtClean="0">
                <a:solidFill>
                  <a:schemeClr val="tx2"/>
                </a:solidFill>
                <a:sym typeface="Wingdings" pitchFamily="-110" charset="2"/>
              </a:rPr>
              <a:t>Sluicing: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  <a:tabLst>
                <a:tab pos="357188" algn="l"/>
                <a:tab pos="628650" algn="l"/>
                <a:tab pos="1071563" algn="l"/>
                <a:tab pos="1082675" algn="l"/>
                <a:tab pos="1885950" algn="l"/>
              </a:tabLst>
            </a:pPr>
            <a:endParaRPr lang="nl-BE" sz="2200" dirty="0" smtClean="0">
              <a:solidFill>
                <a:schemeClr val="tx2"/>
              </a:solidFill>
              <a:sym typeface="Wingdings" pitchFamily="-110" charset="2"/>
            </a:endParaRPr>
          </a:p>
          <a:p>
            <a:pPr marL="0" indent="0" eaLnBrk="1" hangingPunct="1">
              <a:lnSpc>
                <a:spcPct val="80000"/>
              </a:lnSpc>
              <a:buFontTx/>
              <a:buNone/>
              <a:tabLst>
                <a:tab pos="357188" algn="l"/>
                <a:tab pos="628650" algn="l"/>
                <a:tab pos="1071563" algn="l"/>
                <a:tab pos="1082675" algn="l"/>
                <a:tab pos="1885950" algn="l"/>
              </a:tabLst>
            </a:pPr>
            <a:r>
              <a:rPr lang="nl-BE" sz="2200" dirty="0" smtClean="0">
                <a:solidFill>
                  <a:schemeClr val="tx2"/>
                </a:solidFill>
                <a:sym typeface="Wingdings" pitchFamily="-110" charset="2"/>
              </a:rPr>
              <a:t>(6) I invited someone, and Jeff inquired who.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  <a:tabLst>
                <a:tab pos="357188" algn="l"/>
                <a:tab pos="628650" algn="l"/>
                <a:tab pos="1071563" algn="l"/>
                <a:tab pos="1082675" algn="l"/>
                <a:tab pos="1885950" algn="l"/>
              </a:tabLst>
            </a:pPr>
            <a:endParaRPr lang="nl-BE" sz="2200" dirty="0" smtClean="0">
              <a:solidFill>
                <a:schemeClr val="tx2"/>
              </a:solidFill>
              <a:sym typeface="Wingdings" pitchFamily="-110" charset="2"/>
            </a:endParaRPr>
          </a:p>
          <a:p>
            <a:pPr marL="0" indent="0" eaLnBrk="1" hangingPunct="1">
              <a:lnSpc>
                <a:spcPct val="80000"/>
              </a:lnSpc>
              <a:buFontTx/>
              <a:buNone/>
              <a:tabLst>
                <a:tab pos="357188" algn="l"/>
                <a:tab pos="628650" algn="l"/>
                <a:tab pos="1071563" algn="l"/>
                <a:tab pos="1082675" algn="l"/>
                <a:tab pos="1885950" algn="l"/>
              </a:tabLst>
            </a:pPr>
            <a:r>
              <a:rPr lang="nl-NL" sz="2200" dirty="0" smtClean="0">
                <a:solidFill>
                  <a:schemeClr val="tx2"/>
                </a:solidFill>
                <a:sym typeface="Wingdings"/>
              </a:rPr>
              <a:t> </a:t>
            </a:r>
            <a:r>
              <a:rPr lang="nl-NL" sz="2200" dirty="0" err="1" smtClean="0">
                <a:solidFill>
                  <a:schemeClr val="tx2"/>
                </a:solidFill>
                <a:sym typeface="Wingdings"/>
              </a:rPr>
              <a:t>Sluicing</a:t>
            </a:r>
            <a:r>
              <a:rPr lang="nl-NL" sz="2200" dirty="0" smtClean="0">
                <a:solidFill>
                  <a:schemeClr val="tx2"/>
                </a:solidFill>
                <a:sym typeface="Wingdings"/>
              </a:rPr>
              <a:t> is fine </a:t>
            </a:r>
            <a:r>
              <a:rPr lang="nl-NL" sz="2200" dirty="0" err="1" smtClean="0">
                <a:solidFill>
                  <a:schemeClr val="tx2"/>
                </a:solidFill>
                <a:sym typeface="Wingdings"/>
              </a:rPr>
              <a:t>with</a:t>
            </a:r>
            <a:r>
              <a:rPr lang="nl-NL" sz="2200" dirty="0" smtClean="0">
                <a:solidFill>
                  <a:schemeClr val="tx2"/>
                </a:solidFill>
                <a:sym typeface="Wingdings"/>
              </a:rPr>
              <a:t> </a:t>
            </a:r>
            <a:r>
              <a:rPr lang="nl-NL" sz="2200" i="1" dirty="0" err="1" smtClean="0">
                <a:solidFill>
                  <a:schemeClr val="tx2"/>
                </a:solidFill>
                <a:sym typeface="Wingdings"/>
              </a:rPr>
              <a:t>inquire</a:t>
            </a:r>
            <a:r>
              <a:rPr lang="nl-NL" sz="2200" dirty="0" smtClean="0">
                <a:solidFill>
                  <a:schemeClr val="tx2"/>
                </a:solidFill>
                <a:sym typeface="Wingdings"/>
              </a:rPr>
              <a:t>: CP, </a:t>
            </a:r>
            <a:r>
              <a:rPr lang="nl-NL" sz="2200" dirty="0" err="1" smtClean="0">
                <a:solidFill>
                  <a:schemeClr val="tx2"/>
                </a:solidFill>
                <a:sym typeface="Wingdings"/>
              </a:rPr>
              <a:t>not</a:t>
            </a:r>
            <a:r>
              <a:rPr lang="nl-NL" sz="2200" dirty="0" smtClean="0">
                <a:solidFill>
                  <a:schemeClr val="tx2"/>
                </a:solidFill>
                <a:sym typeface="Wingdings"/>
              </a:rPr>
              <a:t> a DP</a:t>
            </a:r>
            <a:endParaRPr lang="nl-BE" sz="2200" dirty="0" smtClean="0">
              <a:solidFill>
                <a:schemeClr val="tx2"/>
              </a:solidFill>
              <a:sym typeface="Wingdings" pitchFamily="-110" charset="2"/>
            </a:endParaRPr>
          </a:p>
          <a:p>
            <a:pPr marL="0" indent="0" eaLnBrk="1" hangingPunct="1">
              <a:lnSpc>
                <a:spcPct val="80000"/>
              </a:lnSpc>
              <a:buFontTx/>
              <a:buNone/>
              <a:tabLst>
                <a:tab pos="357188" algn="l"/>
                <a:tab pos="628650" algn="l"/>
                <a:tab pos="1071563" algn="l"/>
                <a:tab pos="1082675" algn="l"/>
                <a:tab pos="1885950" algn="l"/>
              </a:tabLst>
            </a:pPr>
            <a:endParaRPr lang="nl-BE" sz="2200" dirty="0" smtClean="0">
              <a:solidFill>
                <a:schemeClr val="tx2"/>
              </a:solidFill>
              <a:sym typeface="Wingdings" pitchFamily="-110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34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34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accel="50000" decel="5000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34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34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334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334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334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7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3347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3475" grpId="0" uiExpand="1" build="p"/>
      <p:bldP spid="233475" grpId="1" uiExpand="1" build="p"/>
      <p:bldP spid="233475" grpId="2" uiExpand="1" build="p"/>
      <p:bldP spid="233475" grpId="3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BE" sz="3400" dirty="0" smtClean="0">
                <a:solidFill>
                  <a:schemeClr val="accent1"/>
                </a:solidFill>
              </a:rPr>
              <a:t>1. What you see is what you get (7)</a:t>
            </a:r>
            <a:endParaRPr lang="nl-NL" sz="3400" dirty="0">
              <a:solidFill>
                <a:schemeClr val="accent1"/>
              </a:solidFill>
            </a:endParaRPr>
          </a:p>
        </p:txBody>
      </p:sp>
      <p:sp>
        <p:nvSpPr>
          <p:cNvPr id="2314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1600" y="2133600"/>
            <a:ext cx="7313613" cy="4343400"/>
          </a:xfrm>
        </p:spPr>
        <p:txBody>
          <a:bodyPr/>
          <a:lstStyle/>
          <a:p>
            <a:pPr marL="0" indent="0" eaLnBrk="1" hangingPunct="1">
              <a:buFontTx/>
              <a:buNone/>
              <a:tabLst>
                <a:tab pos="357188" algn="l"/>
                <a:tab pos="714375" algn="l"/>
                <a:tab pos="898525" algn="l"/>
                <a:tab pos="1082675" algn="l"/>
                <a:tab pos="1528763" algn="l"/>
                <a:tab pos="1885950" algn="l"/>
              </a:tabLst>
            </a:pPr>
            <a:r>
              <a:rPr lang="en-GB" sz="2400" dirty="0" err="1" smtClean="0">
                <a:solidFill>
                  <a:schemeClr val="tx2"/>
                </a:solidFill>
                <a:latin typeface="+mn-lt"/>
                <a:ea typeface="+mn-ea"/>
                <a:cs typeface="+mn-cs"/>
                <a:sym typeface="Wingdings"/>
              </a:rPr>
              <a:t></a:t>
            </a:r>
            <a:r>
              <a:rPr lang="en-US" sz="2400" dirty="0" smtClean="0">
                <a:solidFill>
                  <a:schemeClr val="tx2"/>
                </a:solidFill>
              </a:rPr>
              <a:t> </a:t>
            </a:r>
            <a:r>
              <a:rPr lang="nl-BE" sz="2200" dirty="0" smtClean="0">
                <a:solidFill>
                  <a:schemeClr val="tx2"/>
                </a:solidFill>
                <a:sym typeface="Wingdings" pitchFamily="-110" charset="2"/>
              </a:rPr>
              <a:t>Agreement</a:t>
            </a:r>
          </a:p>
          <a:p>
            <a:pPr marL="0" indent="0" eaLnBrk="1" hangingPunct="1">
              <a:buFontTx/>
              <a:buNone/>
              <a:tabLst>
                <a:tab pos="357188" algn="l"/>
                <a:tab pos="714375" algn="l"/>
                <a:tab pos="898525" algn="l"/>
                <a:tab pos="1082675" algn="l"/>
                <a:tab pos="1528763" algn="l"/>
                <a:tab pos="1885950" algn="l"/>
              </a:tabLst>
            </a:pPr>
            <a:endParaRPr lang="nl-BE" sz="2200" dirty="0" smtClean="0">
              <a:solidFill>
                <a:schemeClr val="tx2"/>
              </a:solidFill>
              <a:sym typeface="Wingdings" pitchFamily="-110" charset="2"/>
            </a:endParaRPr>
          </a:p>
          <a:p>
            <a:pPr marL="0" indent="0" eaLnBrk="1" hangingPunct="1">
              <a:spcAft>
                <a:spcPts val="600"/>
              </a:spcAft>
              <a:buFontTx/>
              <a:buNone/>
              <a:tabLst>
                <a:tab pos="357188" algn="l"/>
                <a:tab pos="714375" algn="l"/>
                <a:tab pos="898525" algn="l"/>
                <a:tab pos="1082675" algn="l"/>
                <a:tab pos="1528763" algn="l"/>
                <a:tab pos="1885950" algn="l"/>
              </a:tabLst>
            </a:pPr>
            <a:r>
              <a:rPr lang="nl-BE" sz="2200" dirty="0" smtClean="0">
                <a:solidFill>
                  <a:schemeClr val="tx2"/>
                </a:solidFill>
                <a:sym typeface="Wingdings" pitchFamily="-110" charset="2"/>
              </a:rPr>
              <a:t>Sentential subject: singular agreement</a:t>
            </a:r>
          </a:p>
          <a:p>
            <a:pPr marL="0" indent="0" eaLnBrk="1" hangingPunct="1">
              <a:buFontTx/>
              <a:buNone/>
              <a:tabLst>
                <a:tab pos="357188" algn="l"/>
                <a:tab pos="714375" algn="l"/>
                <a:tab pos="898525" algn="l"/>
                <a:tab pos="1082675" algn="l"/>
                <a:tab pos="1528763" algn="l"/>
                <a:tab pos="1885950" algn="l"/>
              </a:tabLst>
            </a:pPr>
            <a:r>
              <a:rPr lang="nl-BE" sz="2200" dirty="0" smtClean="0">
                <a:solidFill>
                  <a:schemeClr val="tx2"/>
                </a:solidFill>
                <a:sym typeface="Wingdings" pitchFamily="-110" charset="2"/>
              </a:rPr>
              <a:t>DP subject: 	agreement depends on number of 						subject</a:t>
            </a:r>
          </a:p>
          <a:p>
            <a:pPr marL="0" indent="0" eaLnBrk="1" hangingPunct="1">
              <a:buFontTx/>
              <a:buNone/>
              <a:tabLst>
                <a:tab pos="357188" algn="l"/>
                <a:tab pos="714375" algn="l"/>
                <a:tab pos="898525" algn="l"/>
                <a:tab pos="1082675" algn="l"/>
                <a:tab pos="1528763" algn="l"/>
                <a:tab pos="1885950" algn="l"/>
              </a:tabLst>
            </a:pPr>
            <a:endParaRPr lang="nl-BE" sz="2200" dirty="0" smtClean="0">
              <a:solidFill>
                <a:schemeClr val="tx2"/>
              </a:solidFill>
              <a:sym typeface="Wingdings" pitchFamily="-110" charset="2"/>
            </a:endParaRPr>
          </a:p>
          <a:p>
            <a:pPr marL="457200" indent="-457200" eaLnBrk="1" hangingPunct="1">
              <a:lnSpc>
                <a:spcPct val="80000"/>
              </a:lnSpc>
              <a:spcAft>
                <a:spcPts val="600"/>
              </a:spcAft>
              <a:buNone/>
              <a:tabLst>
                <a:tab pos="357188" algn="l"/>
                <a:tab pos="628650" algn="l"/>
                <a:tab pos="1071563" algn="l"/>
                <a:tab pos="1082675" algn="l"/>
                <a:tab pos="1885950" algn="l"/>
              </a:tabLst>
            </a:pPr>
            <a:r>
              <a:rPr lang="en-US" sz="2200" dirty="0" smtClean="0">
                <a:solidFill>
                  <a:srgbClr val="006666"/>
                </a:solidFill>
                <a:sym typeface="Wingdings" pitchFamily="-110" charset="2"/>
              </a:rPr>
              <a:t>(7)		a.	</a:t>
            </a:r>
            <a:r>
              <a:rPr lang="en-US" sz="2200" dirty="0" smtClean="0">
                <a:solidFill>
                  <a:schemeClr val="tx2"/>
                </a:solidFill>
              </a:rPr>
              <a:t>[</a:t>
            </a:r>
            <a:r>
              <a:rPr lang="en-US" sz="2200" baseline="-25000" dirty="0" smtClean="0">
                <a:solidFill>
                  <a:schemeClr val="tx2"/>
                </a:solidFill>
              </a:rPr>
              <a:t>CP</a:t>
            </a:r>
            <a:r>
              <a:rPr lang="en-US" sz="2200" dirty="0" smtClean="0">
                <a:solidFill>
                  <a:schemeClr val="tx2"/>
                </a:solidFill>
              </a:rPr>
              <a:t> </a:t>
            </a:r>
            <a:r>
              <a:rPr lang="en-US" sz="2200" dirty="0" smtClean="0">
                <a:solidFill>
                  <a:srgbClr val="006666"/>
                </a:solidFill>
                <a:sym typeface="Wingdings" pitchFamily="-110" charset="2"/>
              </a:rPr>
              <a:t>Which of these problems are solvable</a:t>
            </a:r>
            <a:r>
              <a:rPr lang="en-US" sz="2200" dirty="0" smtClean="0">
                <a:solidFill>
                  <a:schemeClr val="tx2"/>
                </a:solidFill>
              </a:rPr>
              <a:t>]</a:t>
            </a:r>
          </a:p>
          <a:p>
            <a:pPr marL="457200" indent="-457200" eaLnBrk="1" hangingPunct="1">
              <a:lnSpc>
                <a:spcPct val="80000"/>
              </a:lnSpc>
              <a:spcAft>
                <a:spcPts val="1200"/>
              </a:spcAft>
              <a:buNone/>
              <a:tabLst>
                <a:tab pos="357188" algn="l"/>
                <a:tab pos="628650" algn="l"/>
                <a:tab pos="1071563" algn="l"/>
                <a:tab pos="1082675" algn="l"/>
                <a:tab pos="1885950" algn="l"/>
              </a:tabLst>
            </a:pPr>
            <a:r>
              <a:rPr lang="en-US" sz="2200" dirty="0" smtClean="0">
                <a:solidFill>
                  <a:srgbClr val="006666"/>
                </a:solidFill>
                <a:sym typeface="Wingdings" pitchFamily="-110" charset="2"/>
              </a:rPr>
              <a:t> 				is/*are not obvious.</a:t>
            </a:r>
          </a:p>
          <a:p>
            <a:pPr marL="0" indent="0" eaLnBrk="1" hangingPunct="1">
              <a:lnSpc>
                <a:spcPct val="80000"/>
              </a:lnSpc>
              <a:spcAft>
                <a:spcPts val="600"/>
              </a:spcAft>
              <a:buFontTx/>
              <a:buNone/>
              <a:tabLst>
                <a:tab pos="357188" algn="l"/>
                <a:tab pos="628650" algn="l"/>
                <a:tab pos="1071563" algn="l"/>
                <a:tab pos="1082675" algn="l"/>
                <a:tab pos="1885950" algn="l"/>
              </a:tabLst>
            </a:pPr>
            <a:r>
              <a:rPr lang="en-US" sz="2200" dirty="0" smtClean="0">
                <a:solidFill>
                  <a:srgbClr val="006666"/>
                </a:solidFill>
                <a:sym typeface="Wingdings" pitchFamily="-110" charset="2"/>
              </a:rPr>
              <a:t>		</a:t>
            </a:r>
            <a:r>
              <a:rPr lang="en-US" sz="2200" dirty="0" err="1" smtClean="0">
                <a:solidFill>
                  <a:srgbClr val="006666"/>
                </a:solidFill>
                <a:sym typeface="Wingdings" pitchFamily="-110" charset="2"/>
              </a:rPr>
              <a:t>b</a:t>
            </a:r>
            <a:r>
              <a:rPr lang="en-US" sz="2200" dirty="0" smtClean="0">
                <a:solidFill>
                  <a:srgbClr val="006666"/>
                </a:solidFill>
                <a:sym typeface="Wingdings" pitchFamily="-110" charset="2"/>
              </a:rPr>
              <a:t>.	</a:t>
            </a:r>
            <a:r>
              <a:rPr lang="en-US" sz="2200" dirty="0" smtClean="0">
                <a:solidFill>
                  <a:schemeClr val="tx2"/>
                </a:solidFill>
              </a:rPr>
              <a:t>[</a:t>
            </a:r>
            <a:r>
              <a:rPr lang="en-US" sz="2200" baseline="-25000" dirty="0" smtClean="0">
                <a:solidFill>
                  <a:schemeClr val="tx2"/>
                </a:solidFill>
              </a:rPr>
              <a:t>DP</a:t>
            </a:r>
            <a:r>
              <a:rPr lang="en-US" sz="2200" dirty="0" smtClean="0">
                <a:solidFill>
                  <a:schemeClr val="tx2"/>
                </a:solidFill>
              </a:rPr>
              <a:t> </a:t>
            </a:r>
            <a:r>
              <a:rPr lang="en-US" sz="2200" dirty="0" smtClean="0">
                <a:solidFill>
                  <a:srgbClr val="006666"/>
                </a:solidFill>
                <a:sym typeface="Wingdings" pitchFamily="-110" charset="2"/>
              </a:rPr>
              <a:t>These problems</a:t>
            </a:r>
            <a:r>
              <a:rPr lang="en-US" sz="2200" dirty="0" smtClean="0">
                <a:solidFill>
                  <a:schemeClr val="tx2"/>
                </a:solidFill>
              </a:rPr>
              <a:t>] *is/</a:t>
            </a:r>
            <a:r>
              <a:rPr lang="en-US" sz="2200" dirty="0" smtClean="0">
                <a:solidFill>
                  <a:srgbClr val="006666"/>
                </a:solidFill>
                <a:sym typeface="Wingdings" pitchFamily="-110" charset="2"/>
              </a:rPr>
              <a:t>are solvable.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14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314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14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314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314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314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314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314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1427" grpId="0" uiExpand="1" build="p"/>
      <p:bldP spid="231427" grpI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BE" sz="3400" dirty="0" smtClean="0">
                <a:solidFill>
                  <a:schemeClr val="accent1"/>
                </a:solidFill>
              </a:rPr>
              <a:t>1. What you see is what you get (8)</a:t>
            </a:r>
            <a:endParaRPr lang="nl-NL" sz="3400" dirty="0">
              <a:solidFill>
                <a:schemeClr val="accent1"/>
              </a:solidFill>
            </a:endParaRPr>
          </a:p>
        </p:txBody>
      </p:sp>
      <p:sp>
        <p:nvSpPr>
          <p:cNvPr id="2334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1600" y="2286000"/>
            <a:ext cx="7313612" cy="4114801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FontTx/>
              <a:buNone/>
              <a:tabLst>
                <a:tab pos="357188" algn="l"/>
                <a:tab pos="628650" algn="l"/>
                <a:tab pos="1071563" algn="l"/>
                <a:tab pos="1082675" algn="l"/>
                <a:tab pos="1885950" algn="l"/>
              </a:tabLst>
            </a:pPr>
            <a:r>
              <a:rPr lang="en-US" sz="2200" dirty="0" smtClean="0">
                <a:solidFill>
                  <a:srgbClr val="006666"/>
                </a:solidFill>
              </a:rPr>
              <a:t>Sluicing: 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  <a:tabLst>
                <a:tab pos="357188" algn="l"/>
                <a:tab pos="628650" algn="l"/>
                <a:tab pos="1071563" algn="l"/>
                <a:tab pos="1082675" algn="l"/>
                <a:tab pos="1885950" algn="l"/>
              </a:tabLst>
            </a:pPr>
            <a:endParaRPr lang="en-US" sz="2200" dirty="0" smtClean="0">
              <a:solidFill>
                <a:srgbClr val="006666"/>
              </a:solidFill>
              <a:sym typeface="Wingdings" pitchFamily="-110" charset="2"/>
            </a:endParaRPr>
          </a:p>
          <a:p>
            <a:pPr marL="0" indent="0" eaLnBrk="1" hangingPunct="1">
              <a:lnSpc>
                <a:spcPct val="80000"/>
              </a:lnSpc>
              <a:spcAft>
                <a:spcPts val="600"/>
              </a:spcAft>
              <a:buFontTx/>
              <a:buNone/>
              <a:tabLst>
                <a:tab pos="357188" algn="l"/>
                <a:tab pos="628650" algn="l"/>
                <a:tab pos="1071563" algn="l"/>
                <a:tab pos="1082675" algn="l"/>
                <a:tab pos="1885950" algn="l"/>
              </a:tabLst>
            </a:pPr>
            <a:r>
              <a:rPr lang="en-US" sz="2200" dirty="0" smtClean="0">
                <a:solidFill>
                  <a:srgbClr val="006666"/>
                </a:solidFill>
                <a:sym typeface="Wingdings" pitchFamily="-110" charset="2"/>
              </a:rPr>
              <a:t>(8) 	Some of these problems are solvable, but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  <a:tabLst>
                <a:tab pos="357188" algn="l"/>
                <a:tab pos="628650" algn="l"/>
                <a:tab pos="1071563" algn="l"/>
                <a:tab pos="1082675" algn="l"/>
                <a:tab pos="1885950" algn="l"/>
              </a:tabLst>
            </a:pPr>
            <a:r>
              <a:rPr lang="en-US" sz="2200" dirty="0" smtClean="0">
                <a:solidFill>
                  <a:srgbClr val="006666"/>
                </a:solidFill>
                <a:sym typeface="Wingdings" pitchFamily="-110" charset="2"/>
              </a:rPr>
              <a:t>	 	</a:t>
            </a:r>
            <a:r>
              <a:rPr lang="en-US" sz="2200" dirty="0" smtClean="0">
                <a:solidFill>
                  <a:schemeClr val="tx2"/>
                </a:solidFill>
              </a:rPr>
              <a:t>[</a:t>
            </a:r>
            <a:r>
              <a:rPr lang="en-US" sz="2200" dirty="0" smtClean="0">
                <a:solidFill>
                  <a:srgbClr val="006666"/>
                </a:solidFill>
                <a:sym typeface="Wingdings" pitchFamily="-110" charset="2"/>
              </a:rPr>
              <a:t>which problems</a:t>
            </a:r>
            <a:r>
              <a:rPr lang="en-US" sz="2200" dirty="0" smtClean="0">
                <a:solidFill>
                  <a:schemeClr val="tx2"/>
                </a:solidFill>
              </a:rPr>
              <a:t>]</a:t>
            </a:r>
            <a:r>
              <a:rPr lang="en-US" sz="2200" dirty="0" smtClean="0">
                <a:solidFill>
                  <a:srgbClr val="006666"/>
                </a:solidFill>
                <a:sym typeface="Wingdings" pitchFamily="-110" charset="2"/>
              </a:rPr>
              <a:t> is/*are not obvious.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  <a:tabLst>
                <a:tab pos="357188" algn="l"/>
                <a:tab pos="628650" algn="l"/>
                <a:tab pos="1071563" algn="l"/>
                <a:tab pos="1082675" algn="l"/>
                <a:tab pos="1885950" algn="l"/>
              </a:tabLst>
            </a:pPr>
            <a:endParaRPr lang="en-US" sz="2200" dirty="0" smtClean="0">
              <a:solidFill>
                <a:srgbClr val="006666"/>
              </a:solidFill>
              <a:sym typeface="Wingdings" pitchFamily="-110" charset="2"/>
            </a:endParaRPr>
          </a:p>
          <a:p>
            <a:pPr marL="0" indent="0" eaLnBrk="1" hangingPunct="1">
              <a:lnSpc>
                <a:spcPct val="80000"/>
              </a:lnSpc>
              <a:spcAft>
                <a:spcPts val="600"/>
              </a:spcAft>
              <a:buFontTx/>
              <a:buNone/>
              <a:tabLst>
                <a:tab pos="357188" algn="l"/>
                <a:tab pos="628650" algn="l"/>
                <a:tab pos="1071563" algn="l"/>
                <a:tab pos="1082675" algn="l"/>
                <a:tab pos="1885950" algn="l"/>
              </a:tabLst>
            </a:pPr>
            <a:r>
              <a:rPr lang="en-US" sz="2200" dirty="0" smtClean="0">
                <a:solidFill>
                  <a:srgbClr val="006666"/>
                </a:solidFill>
                <a:sym typeface="Wingdings" pitchFamily="-110" charset="2"/>
              </a:rPr>
              <a:t>Interpretation: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  <a:tabLst>
                <a:tab pos="357188" algn="l"/>
                <a:tab pos="628650" algn="l"/>
                <a:tab pos="1071563" algn="l"/>
                <a:tab pos="1082675" algn="l"/>
                <a:tab pos="1885950" algn="l"/>
              </a:tabLst>
            </a:pPr>
            <a:r>
              <a:rPr lang="en-US" sz="2200" dirty="0" smtClean="0">
                <a:solidFill>
                  <a:srgbClr val="006666"/>
                </a:solidFill>
                <a:sym typeface="Wingdings" pitchFamily="-110" charset="2"/>
              </a:rPr>
              <a:t>…, but which problems are solvable is not obvious.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  <a:tabLst>
                <a:tab pos="357188" algn="l"/>
                <a:tab pos="628650" algn="l"/>
                <a:tab pos="1071563" algn="l"/>
                <a:tab pos="1082675" algn="l"/>
                <a:tab pos="1885950" algn="l"/>
              </a:tabLst>
            </a:pPr>
            <a:endParaRPr lang="en-US" sz="2200" dirty="0" smtClean="0">
              <a:solidFill>
                <a:srgbClr val="006666"/>
              </a:solidFill>
              <a:sym typeface="Wingdings" pitchFamily="-110" charset="2"/>
            </a:endParaRPr>
          </a:p>
          <a:p>
            <a:pPr marL="0" indent="0" eaLnBrk="1" hangingPunct="1">
              <a:lnSpc>
                <a:spcPct val="80000"/>
              </a:lnSpc>
              <a:buFontTx/>
              <a:buNone/>
              <a:tabLst>
                <a:tab pos="357188" algn="l"/>
                <a:tab pos="628650" algn="l"/>
                <a:tab pos="1071563" algn="l"/>
                <a:tab pos="1082675" algn="l"/>
                <a:tab pos="1885950" algn="l"/>
              </a:tabLst>
            </a:pPr>
            <a:r>
              <a:rPr lang="nl-NL" sz="2200" dirty="0" smtClean="0">
                <a:solidFill>
                  <a:srgbClr val="006666"/>
                </a:solidFill>
                <a:sym typeface="Wingdings"/>
              </a:rPr>
              <a:t> </a:t>
            </a:r>
            <a:r>
              <a:rPr lang="nl-NL" sz="2200" dirty="0" err="1" smtClean="0">
                <a:solidFill>
                  <a:srgbClr val="006666"/>
                </a:solidFill>
                <a:sym typeface="Wingdings"/>
              </a:rPr>
              <a:t>Singular</a:t>
            </a:r>
            <a:r>
              <a:rPr lang="nl-NL" sz="2200" dirty="0" smtClean="0">
                <a:solidFill>
                  <a:srgbClr val="006666"/>
                </a:solidFill>
                <a:sym typeface="Wingdings"/>
              </a:rPr>
              <a:t> </a:t>
            </a:r>
            <a:r>
              <a:rPr lang="nl-NL" sz="2200" dirty="0" err="1" smtClean="0">
                <a:solidFill>
                  <a:srgbClr val="006666"/>
                </a:solidFill>
                <a:sym typeface="Wingdings"/>
              </a:rPr>
              <a:t>agreement</a:t>
            </a:r>
            <a:r>
              <a:rPr lang="nl-NL" sz="2200" dirty="0" smtClean="0">
                <a:solidFill>
                  <a:srgbClr val="006666"/>
                </a:solidFill>
                <a:sym typeface="Wingdings"/>
              </a:rPr>
              <a:t>: CP</a:t>
            </a:r>
            <a:endParaRPr lang="nl-BE" sz="2200" dirty="0" smtClean="0">
              <a:solidFill>
                <a:srgbClr val="006666"/>
              </a:solidFill>
              <a:sym typeface="Wingdings" pitchFamily="-110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34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34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334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334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334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334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3475" grpId="0" build="p"/>
      <p:bldP spid="233475" grpId="1" uiExpand="1" build="p"/>
      <p:bldP spid="233475" grpId="2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BE" sz="3400" dirty="0" smtClean="0">
                <a:solidFill>
                  <a:schemeClr val="accent1"/>
                </a:solidFill>
              </a:rPr>
              <a:t>1. What you see is what you get (9)</a:t>
            </a:r>
            <a:endParaRPr lang="nl-NL" sz="3400" dirty="0">
              <a:solidFill>
                <a:schemeClr val="accent1"/>
              </a:solidFill>
            </a:endParaRPr>
          </a:p>
        </p:txBody>
      </p:sp>
      <p:sp>
        <p:nvSpPr>
          <p:cNvPr id="4" name="Tijdelijke aanduiding voor inhoud 3"/>
          <p:cNvSpPr>
            <a:spLocks noGrp="1"/>
          </p:cNvSpPr>
          <p:nvPr>
            <p:ph idx="1"/>
          </p:nvPr>
        </p:nvSpPr>
        <p:spPr>
          <a:xfrm>
            <a:off x="1370013" y="2209799"/>
            <a:ext cx="7313612" cy="4191001"/>
          </a:xfrm>
        </p:spPr>
        <p:txBody>
          <a:bodyPr/>
          <a:lstStyle/>
          <a:p>
            <a:pPr>
              <a:buNone/>
            </a:pPr>
            <a:r>
              <a:rPr lang="en-GB" sz="2400" dirty="0" err="1" smtClean="0">
                <a:solidFill>
                  <a:srgbClr val="006666"/>
                </a:solidFill>
                <a:latin typeface="+mn-lt"/>
                <a:ea typeface="+mn-ea"/>
                <a:cs typeface="+mn-cs"/>
                <a:sym typeface="Wingdings"/>
              </a:rPr>
              <a:t></a:t>
            </a:r>
            <a:r>
              <a:rPr lang="en-US" sz="2400" dirty="0" smtClean="0">
                <a:solidFill>
                  <a:srgbClr val="006666"/>
                </a:solidFill>
              </a:rPr>
              <a:t> Case assignment</a:t>
            </a:r>
          </a:p>
          <a:p>
            <a:pPr>
              <a:buNone/>
            </a:pPr>
            <a:endParaRPr lang="nl-NL" sz="2200" dirty="0" smtClean="0">
              <a:solidFill>
                <a:srgbClr val="006666"/>
              </a:solidFill>
            </a:endParaRPr>
          </a:p>
          <a:p>
            <a:pPr>
              <a:buNone/>
            </a:pPr>
            <a:r>
              <a:rPr lang="nl-NL" sz="2200" dirty="0" err="1" smtClean="0">
                <a:solidFill>
                  <a:srgbClr val="006666"/>
                </a:solidFill>
              </a:rPr>
              <a:t>German</a:t>
            </a:r>
            <a:r>
              <a:rPr lang="nl-NL" sz="2200" dirty="0" smtClean="0">
                <a:solidFill>
                  <a:srgbClr val="006666"/>
                </a:solidFill>
              </a:rPr>
              <a:t>:</a:t>
            </a:r>
          </a:p>
          <a:p>
            <a:pPr>
              <a:buNone/>
            </a:pPr>
            <a:r>
              <a:rPr lang="nl-NL" sz="2200" i="1" dirty="0" smtClean="0">
                <a:solidFill>
                  <a:srgbClr val="006666"/>
                </a:solidFill>
              </a:rPr>
              <a:t>Wissen</a:t>
            </a:r>
            <a:r>
              <a:rPr lang="nl-NL" sz="2200" dirty="0" smtClean="0">
                <a:solidFill>
                  <a:srgbClr val="006666"/>
                </a:solidFill>
              </a:rPr>
              <a:t> ‘</a:t>
            </a:r>
            <a:r>
              <a:rPr lang="nl-NL" sz="2200" dirty="0" err="1" smtClean="0">
                <a:solidFill>
                  <a:srgbClr val="006666"/>
                </a:solidFill>
              </a:rPr>
              <a:t>know</a:t>
            </a:r>
            <a:r>
              <a:rPr lang="nl-NL" sz="2200" dirty="0" smtClean="0">
                <a:solidFill>
                  <a:srgbClr val="006666"/>
                </a:solidFill>
              </a:rPr>
              <a:t>’ </a:t>
            </a:r>
            <a:r>
              <a:rPr lang="nl-NL" sz="2200" dirty="0" err="1" smtClean="0">
                <a:solidFill>
                  <a:srgbClr val="006666"/>
                </a:solidFill>
              </a:rPr>
              <a:t>assigns</a:t>
            </a:r>
            <a:r>
              <a:rPr lang="nl-NL" sz="2200" dirty="0" smtClean="0">
                <a:solidFill>
                  <a:srgbClr val="006666"/>
                </a:solidFill>
              </a:rPr>
              <a:t> </a:t>
            </a:r>
            <a:r>
              <a:rPr lang="nl-NL" sz="2200" dirty="0" err="1" smtClean="0">
                <a:solidFill>
                  <a:srgbClr val="006666"/>
                </a:solidFill>
              </a:rPr>
              <a:t>accusative</a:t>
            </a:r>
            <a:r>
              <a:rPr lang="nl-NL" sz="2200" dirty="0" smtClean="0">
                <a:solidFill>
                  <a:srgbClr val="006666"/>
                </a:solidFill>
              </a:rPr>
              <a:t> case to object.</a:t>
            </a:r>
            <a:endParaRPr lang="nl-NL" sz="2200" i="1" dirty="0" smtClean="0">
              <a:solidFill>
                <a:srgbClr val="006666"/>
              </a:solidFill>
            </a:endParaRPr>
          </a:p>
          <a:p>
            <a:pPr>
              <a:buNone/>
            </a:pPr>
            <a:r>
              <a:rPr lang="nl-NL" sz="2200" i="1" dirty="0" err="1" smtClean="0">
                <a:solidFill>
                  <a:srgbClr val="006666"/>
                </a:solidFill>
              </a:rPr>
              <a:t>Schmeicheln</a:t>
            </a:r>
            <a:r>
              <a:rPr lang="nl-NL" sz="2200" i="1" dirty="0" smtClean="0">
                <a:solidFill>
                  <a:srgbClr val="006666"/>
                </a:solidFill>
              </a:rPr>
              <a:t> </a:t>
            </a:r>
            <a:r>
              <a:rPr lang="nl-NL" sz="2200" dirty="0" smtClean="0">
                <a:solidFill>
                  <a:srgbClr val="006666"/>
                </a:solidFill>
              </a:rPr>
              <a:t>‘</a:t>
            </a:r>
            <a:r>
              <a:rPr lang="nl-NL" sz="2200" dirty="0" err="1" smtClean="0">
                <a:solidFill>
                  <a:srgbClr val="006666"/>
                </a:solidFill>
              </a:rPr>
              <a:t>flatter</a:t>
            </a:r>
            <a:r>
              <a:rPr lang="nl-NL" sz="2200" dirty="0" smtClean="0">
                <a:solidFill>
                  <a:srgbClr val="006666"/>
                </a:solidFill>
              </a:rPr>
              <a:t>’ </a:t>
            </a:r>
            <a:r>
              <a:rPr lang="nl-NL" sz="2200" dirty="0" err="1" smtClean="0">
                <a:solidFill>
                  <a:srgbClr val="006666"/>
                </a:solidFill>
              </a:rPr>
              <a:t>assigns</a:t>
            </a:r>
            <a:r>
              <a:rPr lang="nl-NL" sz="2200" dirty="0" smtClean="0">
                <a:solidFill>
                  <a:srgbClr val="006666"/>
                </a:solidFill>
              </a:rPr>
              <a:t> </a:t>
            </a:r>
            <a:r>
              <a:rPr lang="nl-NL" sz="2200" dirty="0" err="1" smtClean="0">
                <a:solidFill>
                  <a:srgbClr val="006666"/>
                </a:solidFill>
              </a:rPr>
              <a:t>dative</a:t>
            </a:r>
            <a:r>
              <a:rPr lang="nl-NL" sz="2200" dirty="0" smtClean="0">
                <a:solidFill>
                  <a:srgbClr val="006666"/>
                </a:solidFill>
              </a:rPr>
              <a:t> case to object.</a:t>
            </a:r>
          </a:p>
          <a:p>
            <a:pPr>
              <a:buNone/>
            </a:pPr>
            <a:endParaRPr lang="nl-NL" sz="2200" dirty="0" smtClean="0">
              <a:solidFill>
                <a:srgbClr val="006666"/>
              </a:solidFill>
            </a:endParaRPr>
          </a:p>
          <a:p>
            <a:pPr>
              <a:buNone/>
            </a:pPr>
            <a:r>
              <a:rPr lang="nl-NL" sz="2200" dirty="0" smtClean="0">
                <a:solidFill>
                  <a:srgbClr val="006666"/>
                </a:solidFill>
              </a:rPr>
              <a:t>(9) a.	</a:t>
            </a:r>
            <a:r>
              <a:rPr lang="nl-NL" sz="2200" dirty="0" err="1" smtClean="0">
                <a:solidFill>
                  <a:schemeClr val="accent1">
                    <a:lumMod val="75000"/>
                  </a:schemeClr>
                </a:solidFill>
              </a:rPr>
              <a:t>Sie</a:t>
            </a:r>
            <a:r>
              <a:rPr lang="nl-NL" sz="2200" dirty="0" smtClean="0">
                <a:solidFill>
                  <a:schemeClr val="accent1">
                    <a:lumMod val="75000"/>
                  </a:schemeClr>
                </a:solidFill>
              </a:rPr>
              <a:t>   wissen die /*der     </a:t>
            </a:r>
            <a:r>
              <a:rPr lang="nl-NL" sz="2200" dirty="0" err="1" smtClean="0">
                <a:solidFill>
                  <a:schemeClr val="accent1">
                    <a:lumMod val="75000"/>
                  </a:schemeClr>
                </a:solidFill>
              </a:rPr>
              <a:t>Antwort</a:t>
            </a:r>
            <a:r>
              <a:rPr lang="nl-NL" sz="2200" dirty="0" smtClean="0">
                <a:solidFill>
                  <a:schemeClr val="accent1">
                    <a:lumMod val="75000"/>
                  </a:schemeClr>
                </a:solidFill>
              </a:rPr>
              <a:t> nicht.</a:t>
            </a:r>
          </a:p>
          <a:p>
            <a:pPr>
              <a:buNone/>
            </a:pPr>
            <a:r>
              <a:rPr lang="nl-NL" sz="2200" dirty="0" smtClean="0">
                <a:solidFill>
                  <a:srgbClr val="006666"/>
                </a:solidFill>
              </a:rPr>
              <a:t>		</a:t>
            </a:r>
            <a:r>
              <a:rPr lang="nl-NL" sz="2200" i="1" dirty="0" err="1" smtClean="0">
                <a:solidFill>
                  <a:srgbClr val="006666"/>
                </a:solidFill>
              </a:rPr>
              <a:t>they</a:t>
            </a:r>
            <a:r>
              <a:rPr lang="nl-NL" sz="2200" i="1" dirty="0" smtClean="0">
                <a:solidFill>
                  <a:srgbClr val="006666"/>
                </a:solidFill>
              </a:rPr>
              <a:t> </a:t>
            </a:r>
            <a:r>
              <a:rPr lang="nl-NL" sz="2200" i="1" dirty="0" err="1" smtClean="0">
                <a:solidFill>
                  <a:srgbClr val="006666"/>
                </a:solidFill>
              </a:rPr>
              <a:t>know</a:t>
            </a:r>
            <a:r>
              <a:rPr lang="nl-NL" sz="2200" i="1" dirty="0" smtClean="0">
                <a:solidFill>
                  <a:srgbClr val="006666"/>
                </a:solidFill>
              </a:rPr>
              <a:t>   </a:t>
            </a:r>
            <a:r>
              <a:rPr lang="nl-NL" sz="2200" i="1" dirty="0" err="1" smtClean="0">
                <a:solidFill>
                  <a:srgbClr val="006666"/>
                </a:solidFill>
              </a:rPr>
              <a:t>the</a:t>
            </a:r>
            <a:r>
              <a:rPr lang="nl-NL" sz="2200" i="1" baseline="-25000" dirty="0" err="1" smtClean="0">
                <a:solidFill>
                  <a:srgbClr val="006666"/>
                </a:solidFill>
              </a:rPr>
              <a:t>acc</a:t>
            </a:r>
            <a:r>
              <a:rPr lang="nl-NL" sz="2200" i="1" dirty="0" smtClean="0">
                <a:solidFill>
                  <a:srgbClr val="006666"/>
                </a:solidFill>
              </a:rPr>
              <a:t>/</a:t>
            </a:r>
            <a:r>
              <a:rPr lang="nl-NL" sz="2200" i="1" dirty="0" err="1" smtClean="0">
                <a:solidFill>
                  <a:srgbClr val="006666"/>
                </a:solidFill>
              </a:rPr>
              <a:t>the</a:t>
            </a:r>
            <a:r>
              <a:rPr lang="nl-NL" sz="2200" i="1" baseline="-25000" dirty="0" err="1" smtClean="0">
                <a:solidFill>
                  <a:srgbClr val="006666"/>
                </a:solidFill>
              </a:rPr>
              <a:t>dat</a:t>
            </a:r>
            <a:r>
              <a:rPr lang="nl-NL" sz="2200" i="1" dirty="0" smtClean="0">
                <a:solidFill>
                  <a:srgbClr val="006666"/>
                </a:solidFill>
              </a:rPr>
              <a:t> </a:t>
            </a:r>
            <a:r>
              <a:rPr lang="nl-NL" sz="2200" i="1" dirty="0" err="1" smtClean="0">
                <a:solidFill>
                  <a:srgbClr val="006666"/>
                </a:solidFill>
              </a:rPr>
              <a:t>answer</a:t>
            </a:r>
            <a:r>
              <a:rPr lang="nl-NL" sz="2200" i="1" dirty="0" smtClean="0">
                <a:solidFill>
                  <a:srgbClr val="006666"/>
                </a:solidFill>
              </a:rPr>
              <a:t>   </a:t>
            </a:r>
            <a:r>
              <a:rPr lang="nl-NL" sz="2200" i="1" dirty="0" err="1" smtClean="0">
                <a:solidFill>
                  <a:srgbClr val="006666"/>
                </a:solidFill>
              </a:rPr>
              <a:t>not</a:t>
            </a:r>
            <a:endParaRPr lang="nl-NL" sz="2200" i="1" dirty="0" smtClean="0">
              <a:solidFill>
                <a:srgbClr val="006666"/>
              </a:solidFill>
            </a:endParaRPr>
          </a:p>
          <a:p>
            <a:pPr>
              <a:buNone/>
            </a:pPr>
            <a:r>
              <a:rPr lang="nl-NL" sz="2200" dirty="0" smtClean="0">
                <a:solidFill>
                  <a:srgbClr val="006666"/>
                </a:solidFill>
              </a:rPr>
              <a:t>	  </a:t>
            </a:r>
            <a:r>
              <a:rPr lang="nl-NL" sz="2200" dirty="0" err="1" smtClean="0">
                <a:solidFill>
                  <a:srgbClr val="006666"/>
                </a:solidFill>
              </a:rPr>
              <a:t>b</a:t>
            </a:r>
            <a:r>
              <a:rPr lang="nl-NL" sz="2200" dirty="0" smtClean="0">
                <a:solidFill>
                  <a:srgbClr val="006666"/>
                </a:solidFill>
              </a:rPr>
              <a:t>.	</a:t>
            </a:r>
            <a:r>
              <a:rPr lang="nl-NL" sz="2200" dirty="0" smtClean="0">
                <a:solidFill>
                  <a:srgbClr val="269999"/>
                </a:solidFill>
              </a:rPr>
              <a:t>Er  </a:t>
            </a:r>
            <a:r>
              <a:rPr lang="nl-NL" sz="2200" dirty="0" err="1" smtClean="0">
                <a:solidFill>
                  <a:srgbClr val="269999"/>
                </a:solidFill>
              </a:rPr>
              <a:t>will</a:t>
            </a:r>
            <a:r>
              <a:rPr lang="nl-NL" sz="2200" dirty="0" smtClean="0">
                <a:solidFill>
                  <a:srgbClr val="269999"/>
                </a:solidFill>
              </a:rPr>
              <a:t>     </a:t>
            </a:r>
            <a:r>
              <a:rPr lang="nl-NL" sz="2200" dirty="0" err="1" smtClean="0">
                <a:solidFill>
                  <a:srgbClr val="269999"/>
                </a:solidFill>
              </a:rPr>
              <a:t>jemandem</a:t>
            </a:r>
            <a:r>
              <a:rPr lang="nl-NL" sz="2200" dirty="0" smtClean="0">
                <a:solidFill>
                  <a:srgbClr val="269999"/>
                </a:solidFill>
              </a:rPr>
              <a:t> </a:t>
            </a:r>
            <a:r>
              <a:rPr lang="nl-NL" sz="2200" dirty="0" err="1" smtClean="0">
                <a:solidFill>
                  <a:srgbClr val="269999"/>
                </a:solidFill>
              </a:rPr>
              <a:t>schmeicheln</a:t>
            </a:r>
            <a:r>
              <a:rPr lang="nl-NL" sz="2200" dirty="0" smtClean="0">
                <a:solidFill>
                  <a:srgbClr val="269999"/>
                </a:solidFill>
              </a:rPr>
              <a:t>.</a:t>
            </a:r>
          </a:p>
          <a:p>
            <a:pPr>
              <a:buNone/>
            </a:pPr>
            <a:r>
              <a:rPr lang="nl-NL" sz="2200" dirty="0" smtClean="0">
                <a:solidFill>
                  <a:srgbClr val="006666"/>
                </a:solidFill>
              </a:rPr>
              <a:t>		</a:t>
            </a:r>
            <a:r>
              <a:rPr lang="nl-NL" sz="2200" i="1" dirty="0" err="1" smtClean="0">
                <a:solidFill>
                  <a:srgbClr val="006666"/>
                </a:solidFill>
              </a:rPr>
              <a:t>he</a:t>
            </a:r>
            <a:r>
              <a:rPr lang="nl-NL" sz="2200" i="1" dirty="0" smtClean="0">
                <a:solidFill>
                  <a:srgbClr val="006666"/>
                </a:solidFill>
              </a:rPr>
              <a:t> wants </a:t>
            </a:r>
            <a:r>
              <a:rPr lang="nl-NL" sz="2200" i="1" dirty="0" err="1" smtClean="0">
                <a:solidFill>
                  <a:srgbClr val="006666"/>
                </a:solidFill>
              </a:rPr>
              <a:t>someone</a:t>
            </a:r>
            <a:r>
              <a:rPr lang="nl-NL" sz="2200" i="1" baseline="-25000" dirty="0" err="1" smtClean="0">
                <a:solidFill>
                  <a:srgbClr val="006666"/>
                </a:solidFill>
              </a:rPr>
              <a:t>dat</a:t>
            </a:r>
            <a:r>
              <a:rPr lang="nl-NL" sz="2200" i="1" dirty="0" smtClean="0">
                <a:solidFill>
                  <a:srgbClr val="006666"/>
                </a:solidFill>
              </a:rPr>
              <a:t> </a:t>
            </a:r>
            <a:r>
              <a:rPr lang="nl-NL" sz="2200" i="1" dirty="0" err="1" smtClean="0">
                <a:solidFill>
                  <a:srgbClr val="006666"/>
                </a:solidFill>
              </a:rPr>
              <a:t>flatter</a:t>
            </a:r>
            <a:endParaRPr lang="nl-NL" sz="2200" i="1" dirty="0">
              <a:solidFill>
                <a:srgbClr val="0066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4" grpI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BE" sz="3400" dirty="0" smtClean="0">
                <a:solidFill>
                  <a:schemeClr val="accent1"/>
                </a:solidFill>
              </a:rPr>
              <a:t>1. What you see is what you get (10)</a:t>
            </a:r>
            <a:endParaRPr lang="nl-NL" sz="3400" dirty="0">
              <a:solidFill>
                <a:schemeClr val="accent1"/>
              </a:solidFill>
            </a:endParaRPr>
          </a:p>
        </p:txBody>
      </p:sp>
      <p:sp>
        <p:nvSpPr>
          <p:cNvPr id="4" name="Tijdelijke aanduiding voor inhoud 3"/>
          <p:cNvSpPr>
            <a:spLocks noGrp="1"/>
          </p:cNvSpPr>
          <p:nvPr>
            <p:ph idx="1"/>
          </p:nvPr>
        </p:nvSpPr>
        <p:spPr>
          <a:xfrm>
            <a:off x="1447800" y="1981200"/>
            <a:ext cx="7543800" cy="4495800"/>
          </a:xfrm>
        </p:spPr>
        <p:txBody>
          <a:bodyPr/>
          <a:lstStyle/>
          <a:p>
            <a:pPr>
              <a:buNone/>
            </a:pPr>
            <a:r>
              <a:rPr lang="nl-BE" sz="2200" dirty="0" smtClean="0">
                <a:solidFill>
                  <a:srgbClr val="006666"/>
                </a:solidFill>
                <a:latin typeface="+mn-lt"/>
                <a:ea typeface="+mn-ea"/>
                <a:cs typeface="+mn-cs"/>
                <a:sym typeface="Wingdings"/>
              </a:rPr>
              <a:t>Sluicing:</a:t>
            </a:r>
          </a:p>
          <a:p>
            <a:pPr>
              <a:buNone/>
            </a:pPr>
            <a:endParaRPr lang="nl-BE" sz="2200" dirty="0" smtClean="0">
              <a:solidFill>
                <a:srgbClr val="006666"/>
              </a:solidFill>
              <a:sym typeface="Wingdings"/>
            </a:endParaRPr>
          </a:p>
          <a:p>
            <a:pPr>
              <a:buNone/>
            </a:pPr>
            <a:r>
              <a:rPr lang="nl-BE" sz="2200" dirty="0" smtClean="0">
                <a:solidFill>
                  <a:srgbClr val="006666"/>
                </a:solidFill>
                <a:latin typeface="+mn-lt"/>
                <a:ea typeface="+mn-ea"/>
                <a:cs typeface="+mn-cs"/>
                <a:sym typeface="Wingdings"/>
              </a:rPr>
              <a:t>(10)	</a:t>
            </a:r>
            <a:r>
              <a:rPr lang="nl-BE" sz="2200" dirty="0" smtClean="0">
                <a:solidFill>
                  <a:srgbClr val="269999"/>
                </a:solidFill>
                <a:latin typeface="+mn-lt"/>
                <a:ea typeface="+mn-ea"/>
                <a:cs typeface="+mn-cs"/>
                <a:sym typeface="Wingdings"/>
              </a:rPr>
              <a:t>Er  will     jemandem schmeicheln, aber sie</a:t>
            </a:r>
          </a:p>
          <a:p>
            <a:pPr>
              <a:buNone/>
            </a:pPr>
            <a:r>
              <a:rPr lang="nl-BE" sz="2200" i="1" dirty="0" smtClean="0">
                <a:solidFill>
                  <a:srgbClr val="006666"/>
                </a:solidFill>
                <a:latin typeface="+mn-lt"/>
                <a:ea typeface="+mn-ea"/>
                <a:cs typeface="+mn-cs"/>
                <a:sym typeface="Wingdings"/>
              </a:rPr>
              <a:t>		he wants someone    flatter           but   they</a:t>
            </a:r>
          </a:p>
          <a:p>
            <a:pPr>
              <a:buNone/>
            </a:pPr>
            <a:r>
              <a:rPr lang="nl-BE" sz="2200" dirty="0" smtClean="0">
                <a:solidFill>
                  <a:srgbClr val="006666"/>
                </a:solidFill>
                <a:latin typeface="+mn-lt"/>
                <a:ea typeface="+mn-ea"/>
                <a:cs typeface="+mn-cs"/>
                <a:sym typeface="Wingdings"/>
              </a:rPr>
              <a:t> 		</a:t>
            </a:r>
            <a:r>
              <a:rPr lang="nl-BE" sz="2200" dirty="0" smtClean="0">
                <a:solidFill>
                  <a:srgbClr val="269999"/>
                </a:solidFill>
                <a:latin typeface="+mn-lt"/>
                <a:ea typeface="+mn-ea"/>
                <a:cs typeface="+mn-cs"/>
                <a:sym typeface="Wingdings"/>
              </a:rPr>
              <a:t>wissen nicht *wen   /wem.</a:t>
            </a:r>
          </a:p>
          <a:p>
            <a:pPr>
              <a:buNone/>
            </a:pPr>
            <a:r>
              <a:rPr lang="nl-BE" sz="2200" i="1" dirty="0" smtClean="0">
                <a:solidFill>
                  <a:srgbClr val="006666"/>
                </a:solidFill>
                <a:sym typeface="Wingdings"/>
              </a:rPr>
              <a:t>		know   not     who</a:t>
            </a:r>
            <a:r>
              <a:rPr lang="nl-BE" sz="2200" i="1" baseline="-25000" dirty="0" smtClean="0">
                <a:solidFill>
                  <a:srgbClr val="006666"/>
                </a:solidFill>
                <a:sym typeface="Wingdings"/>
              </a:rPr>
              <a:t>acc</a:t>
            </a:r>
            <a:r>
              <a:rPr lang="nl-BE" sz="2200" i="1" dirty="0" smtClean="0">
                <a:solidFill>
                  <a:srgbClr val="006666"/>
                </a:solidFill>
                <a:sym typeface="Wingdings"/>
              </a:rPr>
              <a:t>/who</a:t>
            </a:r>
            <a:r>
              <a:rPr lang="nl-BE" sz="2200" i="1" baseline="-25000" dirty="0" smtClean="0">
                <a:solidFill>
                  <a:srgbClr val="006666"/>
                </a:solidFill>
                <a:sym typeface="Wingdings"/>
              </a:rPr>
              <a:t>dat</a:t>
            </a:r>
            <a:endParaRPr lang="nl-BE" sz="2200" dirty="0" smtClean="0">
              <a:solidFill>
                <a:srgbClr val="006666"/>
              </a:solidFill>
              <a:sym typeface="Wingdings"/>
            </a:endParaRPr>
          </a:p>
          <a:p>
            <a:pPr>
              <a:buNone/>
            </a:pPr>
            <a:endParaRPr lang="nl-BE" sz="2200" dirty="0" smtClean="0">
              <a:solidFill>
                <a:srgbClr val="006666"/>
              </a:solidFill>
              <a:latin typeface="+mn-lt"/>
              <a:ea typeface="+mn-ea"/>
              <a:cs typeface="+mn-cs"/>
              <a:sym typeface="Wingdings"/>
            </a:endParaRPr>
          </a:p>
          <a:p>
            <a:pPr>
              <a:buNone/>
            </a:pPr>
            <a:r>
              <a:rPr lang="nl-BE" sz="2200" dirty="0" smtClean="0">
                <a:solidFill>
                  <a:srgbClr val="006666"/>
                </a:solidFill>
                <a:sym typeface="Wingdings"/>
              </a:rPr>
              <a:t>Interpretation:</a:t>
            </a:r>
          </a:p>
          <a:p>
            <a:pPr>
              <a:buNone/>
            </a:pPr>
            <a:r>
              <a:rPr lang="nl-BE" sz="2200" dirty="0" smtClean="0">
                <a:solidFill>
                  <a:srgbClr val="006666"/>
                </a:solidFill>
                <a:latin typeface="+mn-lt"/>
                <a:ea typeface="+mn-ea"/>
                <a:cs typeface="+mn-cs"/>
                <a:sym typeface="Wingdings"/>
              </a:rPr>
              <a:t>…, but they don’t know who he wants to flatter t</a:t>
            </a:r>
            <a:r>
              <a:rPr lang="nl-BE" sz="2200" baseline="-25000" dirty="0" smtClean="0">
                <a:solidFill>
                  <a:srgbClr val="006666"/>
                </a:solidFill>
                <a:latin typeface="+mn-lt"/>
                <a:ea typeface="+mn-ea"/>
                <a:cs typeface="+mn-cs"/>
                <a:sym typeface="Wingdings"/>
              </a:rPr>
              <a:t>who</a:t>
            </a:r>
            <a:r>
              <a:rPr lang="nl-BE" sz="2200" dirty="0" smtClean="0">
                <a:solidFill>
                  <a:srgbClr val="006666"/>
                </a:solidFill>
                <a:latin typeface="+mn-lt"/>
                <a:ea typeface="+mn-ea"/>
                <a:cs typeface="+mn-cs"/>
                <a:sym typeface="Wingdings"/>
              </a:rPr>
              <a:t>.</a:t>
            </a:r>
          </a:p>
          <a:p>
            <a:pPr>
              <a:buNone/>
            </a:pPr>
            <a:endParaRPr lang="nl-BE" sz="2200" dirty="0" smtClean="0">
              <a:solidFill>
                <a:srgbClr val="006666"/>
              </a:solidFill>
              <a:latin typeface="+mn-lt"/>
              <a:ea typeface="+mn-ea"/>
              <a:cs typeface="+mn-cs"/>
              <a:sym typeface="Wingdings"/>
            </a:endParaRPr>
          </a:p>
          <a:p>
            <a:pPr>
              <a:buNone/>
            </a:pPr>
            <a:r>
              <a:rPr lang="nl-NL" sz="2200" dirty="0" smtClean="0">
                <a:solidFill>
                  <a:srgbClr val="006666"/>
                </a:solidFill>
                <a:sym typeface="Wingdings"/>
              </a:rPr>
              <a:t> Case </a:t>
            </a:r>
            <a:r>
              <a:rPr lang="nl-NL" sz="2200" dirty="0" err="1" smtClean="0">
                <a:solidFill>
                  <a:srgbClr val="006666"/>
                </a:solidFill>
                <a:sym typeface="Wingdings"/>
              </a:rPr>
              <a:t>assignment</a:t>
            </a:r>
            <a:r>
              <a:rPr lang="nl-NL" sz="2200" dirty="0" smtClean="0">
                <a:solidFill>
                  <a:srgbClr val="006666"/>
                </a:solidFill>
                <a:sym typeface="Wingdings"/>
              </a:rPr>
              <a:t> </a:t>
            </a:r>
            <a:r>
              <a:rPr lang="nl-NL" sz="2200" dirty="0" err="1" smtClean="0">
                <a:solidFill>
                  <a:srgbClr val="006666"/>
                </a:solidFill>
                <a:sym typeface="Wingdings"/>
              </a:rPr>
              <a:t>by</a:t>
            </a:r>
            <a:r>
              <a:rPr lang="nl-NL" sz="2200" dirty="0" smtClean="0">
                <a:solidFill>
                  <a:srgbClr val="006666"/>
                </a:solidFill>
                <a:sym typeface="Wingdings"/>
              </a:rPr>
              <a:t> </a:t>
            </a:r>
            <a:r>
              <a:rPr lang="nl-NL" sz="2200" i="1" dirty="0" err="1" smtClean="0">
                <a:solidFill>
                  <a:srgbClr val="006666"/>
                </a:solidFill>
                <a:sym typeface="Wingdings"/>
              </a:rPr>
              <a:t>schmeicheln</a:t>
            </a:r>
            <a:r>
              <a:rPr lang="nl-NL" sz="2200" dirty="0" smtClean="0">
                <a:solidFill>
                  <a:srgbClr val="006666"/>
                </a:solidFill>
                <a:sym typeface="Wingdings"/>
              </a:rPr>
              <a:t>, </a:t>
            </a:r>
            <a:r>
              <a:rPr lang="nl-NL" sz="2200" dirty="0" err="1" smtClean="0">
                <a:solidFill>
                  <a:srgbClr val="006666"/>
                </a:solidFill>
                <a:sym typeface="Wingdings"/>
              </a:rPr>
              <a:t>not</a:t>
            </a:r>
            <a:r>
              <a:rPr lang="nl-NL" sz="2200" dirty="0" smtClean="0">
                <a:solidFill>
                  <a:srgbClr val="006666"/>
                </a:solidFill>
                <a:sym typeface="Wingdings"/>
              </a:rPr>
              <a:t> </a:t>
            </a:r>
            <a:r>
              <a:rPr lang="nl-NL" sz="2200" dirty="0" err="1" smtClean="0">
                <a:solidFill>
                  <a:srgbClr val="006666"/>
                </a:solidFill>
                <a:sym typeface="Wingdings"/>
              </a:rPr>
              <a:t>by</a:t>
            </a:r>
            <a:r>
              <a:rPr lang="nl-NL" sz="2200" dirty="0" smtClean="0">
                <a:solidFill>
                  <a:srgbClr val="006666"/>
                </a:solidFill>
                <a:sym typeface="Wingdings"/>
              </a:rPr>
              <a:t> </a:t>
            </a:r>
            <a:r>
              <a:rPr lang="nl-NL" sz="2200" i="1" dirty="0" smtClean="0">
                <a:solidFill>
                  <a:srgbClr val="006666"/>
                </a:solidFill>
                <a:sym typeface="Wingdings"/>
              </a:rPr>
              <a:t>wissen</a:t>
            </a:r>
            <a:r>
              <a:rPr lang="nl-NL" sz="2200" dirty="0" smtClean="0">
                <a:solidFill>
                  <a:srgbClr val="006666"/>
                </a:solidFill>
                <a:sym typeface="Wingdings"/>
              </a:rPr>
              <a:t>.</a:t>
            </a:r>
            <a:endParaRPr lang="nl-BE" sz="2200" dirty="0" smtClean="0">
              <a:solidFill>
                <a:srgbClr val="006666"/>
              </a:solidFill>
              <a:latin typeface="+mn-lt"/>
              <a:ea typeface="+mn-ea"/>
              <a:cs typeface="+mn-cs"/>
              <a:sym typeface="Wingdings"/>
            </a:endParaRPr>
          </a:p>
          <a:p>
            <a:pPr>
              <a:buNone/>
            </a:pPr>
            <a:endParaRPr lang="nl-NL" sz="2200" dirty="0">
              <a:solidFill>
                <a:srgbClr val="0066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BE" sz="3400" dirty="0" smtClean="0">
                <a:solidFill>
                  <a:schemeClr val="accent1"/>
                </a:solidFill>
              </a:rPr>
              <a:t>1. What you see is what you get (11)</a:t>
            </a:r>
            <a:endParaRPr lang="nl-NL" sz="3400" dirty="0">
              <a:solidFill>
                <a:schemeClr val="accent1"/>
              </a:solidFill>
            </a:endParaRPr>
          </a:p>
        </p:txBody>
      </p:sp>
      <p:sp>
        <p:nvSpPr>
          <p:cNvPr id="2334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1600" y="2514600"/>
            <a:ext cx="7313612" cy="4114801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FontTx/>
              <a:buNone/>
              <a:tabLst>
                <a:tab pos="357188" algn="l"/>
                <a:tab pos="628650" algn="l"/>
                <a:tab pos="1071563" algn="l"/>
                <a:tab pos="1082675" algn="l"/>
                <a:tab pos="1885950" algn="l"/>
              </a:tabLst>
            </a:pPr>
            <a:r>
              <a:rPr lang="en-US" sz="2200" dirty="0" smtClean="0">
                <a:solidFill>
                  <a:srgbClr val="006666"/>
                </a:solidFill>
              </a:rPr>
              <a:t>A more sophisticated WYSIWYG approach: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  <a:tabLst>
                <a:tab pos="357188" algn="l"/>
                <a:tab pos="628650" algn="l"/>
                <a:tab pos="1071563" algn="l"/>
                <a:tab pos="1082675" algn="l"/>
                <a:tab pos="1885950" algn="l"/>
              </a:tabLst>
            </a:pPr>
            <a:endParaRPr lang="en-US" sz="2200" dirty="0" smtClean="0">
              <a:solidFill>
                <a:srgbClr val="006666"/>
              </a:solidFill>
            </a:endParaRPr>
          </a:p>
          <a:p>
            <a:pPr marL="0" indent="0" eaLnBrk="1" hangingPunct="1">
              <a:lnSpc>
                <a:spcPct val="80000"/>
              </a:lnSpc>
              <a:spcAft>
                <a:spcPts val="600"/>
              </a:spcAft>
              <a:buFontTx/>
              <a:buNone/>
              <a:tabLst>
                <a:tab pos="357188" algn="l"/>
                <a:tab pos="628650" algn="l"/>
                <a:tab pos="1071563" algn="l"/>
                <a:tab pos="1082675" algn="l"/>
                <a:tab pos="1885950" algn="l"/>
              </a:tabLst>
            </a:pPr>
            <a:r>
              <a:rPr lang="en-US" sz="2200" dirty="0" smtClean="0">
                <a:solidFill>
                  <a:srgbClr val="269999"/>
                </a:solidFill>
              </a:rPr>
              <a:t>Simpler Syntax Hypothesis (SSH)</a:t>
            </a:r>
          </a:p>
          <a:p>
            <a:pPr marL="0" indent="0" eaLnBrk="1" hangingPunct="1">
              <a:lnSpc>
                <a:spcPct val="80000"/>
              </a:lnSpc>
              <a:spcAft>
                <a:spcPts val="600"/>
              </a:spcAft>
              <a:buFontTx/>
              <a:buNone/>
              <a:tabLst>
                <a:tab pos="357188" algn="l"/>
                <a:tab pos="628650" algn="l"/>
                <a:tab pos="1071563" algn="l"/>
                <a:tab pos="1082675" algn="l"/>
                <a:tab pos="1885950" algn="l"/>
              </a:tabLst>
            </a:pPr>
            <a:r>
              <a:rPr lang="en-US" sz="2200" dirty="0" smtClean="0">
                <a:solidFill>
                  <a:srgbClr val="006666"/>
                </a:solidFill>
              </a:rPr>
              <a:t>The most explanatory theory is one that imputes </a:t>
            </a:r>
          </a:p>
          <a:p>
            <a:pPr marL="0" indent="0" eaLnBrk="1" hangingPunct="1">
              <a:lnSpc>
                <a:spcPct val="80000"/>
              </a:lnSpc>
              <a:spcAft>
                <a:spcPts val="600"/>
              </a:spcAft>
              <a:buFontTx/>
              <a:buNone/>
              <a:tabLst>
                <a:tab pos="357188" algn="l"/>
                <a:tab pos="628650" algn="l"/>
                <a:tab pos="1071563" algn="l"/>
                <a:tab pos="1082675" algn="l"/>
                <a:tab pos="1885950" algn="l"/>
              </a:tabLst>
            </a:pPr>
            <a:r>
              <a:rPr lang="en-US" sz="2200" dirty="0" smtClean="0">
                <a:solidFill>
                  <a:srgbClr val="006666"/>
                </a:solidFill>
              </a:rPr>
              <a:t>the minimum syntactic structure necessary to </a:t>
            </a:r>
          </a:p>
          <a:p>
            <a:pPr marL="0" indent="0" eaLnBrk="1" hangingPunct="1">
              <a:lnSpc>
                <a:spcPct val="80000"/>
              </a:lnSpc>
              <a:spcAft>
                <a:spcPts val="600"/>
              </a:spcAft>
              <a:buFontTx/>
              <a:buNone/>
              <a:tabLst>
                <a:tab pos="357188" algn="l"/>
                <a:tab pos="628650" algn="l"/>
                <a:tab pos="1071563" algn="l"/>
                <a:tab pos="1082675" algn="l"/>
                <a:tab pos="1885950" algn="l"/>
              </a:tabLst>
            </a:pPr>
            <a:r>
              <a:rPr lang="en-US" sz="2200" dirty="0" smtClean="0">
                <a:solidFill>
                  <a:srgbClr val="006666"/>
                </a:solidFill>
              </a:rPr>
              <a:t>mediate between phonology and meaning.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  <a:tabLst>
                <a:tab pos="357188" algn="l"/>
                <a:tab pos="628650" algn="l"/>
                <a:tab pos="1071563" algn="l"/>
                <a:tab pos="1082675" algn="l"/>
                <a:tab pos="1885950" algn="l"/>
              </a:tabLst>
            </a:pPr>
            <a:r>
              <a:rPr lang="en-US" sz="2200" dirty="0" smtClean="0">
                <a:solidFill>
                  <a:srgbClr val="006666"/>
                </a:solidFill>
              </a:rPr>
              <a:t>(</a:t>
            </a:r>
            <a:r>
              <a:rPr lang="en-US" sz="2200" dirty="0" err="1" smtClean="0">
                <a:solidFill>
                  <a:srgbClr val="006666"/>
                </a:solidFill>
              </a:rPr>
              <a:t>Culicover</a:t>
            </a:r>
            <a:r>
              <a:rPr lang="en-US" sz="2200" dirty="0" smtClean="0">
                <a:solidFill>
                  <a:srgbClr val="006666"/>
                </a:solidFill>
              </a:rPr>
              <a:t> &amp; </a:t>
            </a:r>
            <a:r>
              <a:rPr lang="en-US" sz="2200" dirty="0" err="1" smtClean="0">
                <a:solidFill>
                  <a:srgbClr val="006666"/>
                </a:solidFill>
              </a:rPr>
              <a:t>Jackendoff</a:t>
            </a:r>
            <a:r>
              <a:rPr lang="en-US" sz="2200" dirty="0" smtClean="0">
                <a:solidFill>
                  <a:srgbClr val="006666"/>
                </a:solidFill>
              </a:rPr>
              <a:t> 2005:5)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  <a:tabLst>
                <a:tab pos="357188" algn="l"/>
                <a:tab pos="628650" algn="l"/>
                <a:tab pos="1071563" algn="l"/>
                <a:tab pos="1082675" algn="l"/>
                <a:tab pos="1885950" algn="l"/>
              </a:tabLst>
            </a:pPr>
            <a:endParaRPr lang="en-US" sz="2200" dirty="0" smtClean="0">
              <a:solidFill>
                <a:srgbClr val="006666"/>
              </a:solidFill>
            </a:endParaRPr>
          </a:p>
          <a:p>
            <a:pPr marL="0" indent="0" eaLnBrk="1" hangingPunct="1">
              <a:lnSpc>
                <a:spcPct val="80000"/>
              </a:lnSpc>
              <a:buFontTx/>
              <a:buNone/>
              <a:tabLst>
                <a:tab pos="357188" algn="l"/>
                <a:tab pos="628650" algn="l"/>
                <a:tab pos="1071563" algn="l"/>
                <a:tab pos="1082675" algn="l"/>
                <a:tab pos="1885950" algn="l"/>
              </a:tabLst>
            </a:pPr>
            <a:endParaRPr lang="en-US" sz="2200" dirty="0" smtClean="0">
              <a:solidFill>
                <a:srgbClr val="006666"/>
              </a:solidFill>
            </a:endParaRPr>
          </a:p>
          <a:p>
            <a:pPr marL="0" indent="0" eaLnBrk="1" hangingPunct="1">
              <a:lnSpc>
                <a:spcPct val="80000"/>
              </a:lnSpc>
              <a:buFontTx/>
              <a:buNone/>
              <a:tabLst>
                <a:tab pos="357188" algn="l"/>
                <a:tab pos="628650" algn="l"/>
                <a:tab pos="1071563" algn="l"/>
                <a:tab pos="1082675" algn="l"/>
                <a:tab pos="1885950" algn="l"/>
              </a:tabLst>
            </a:pPr>
            <a:endParaRPr lang="en-US" sz="2200" dirty="0" smtClean="0">
              <a:solidFill>
                <a:srgbClr val="0066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34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334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334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334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334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347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BE" sz="3400" dirty="0" smtClean="0">
                <a:solidFill>
                  <a:schemeClr val="accent1"/>
                </a:solidFill>
              </a:rPr>
              <a:t>Yesterday’s class</a:t>
            </a:r>
            <a:endParaRPr lang="nl-NL" sz="3400" dirty="0" smtClean="0">
              <a:solidFill>
                <a:schemeClr val="accent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1600" y="1676400"/>
            <a:ext cx="7772400" cy="4876800"/>
          </a:xfrm>
        </p:spPr>
        <p:txBody>
          <a:bodyPr/>
          <a:lstStyle/>
          <a:p>
            <a:pPr marL="271463" indent="-271463" eaLnBrk="1" hangingPunct="1">
              <a:buFont typeface="Wingdings" pitchFamily="26" charset="2"/>
              <a:buNone/>
            </a:pPr>
            <a:r>
              <a:rPr lang="nl-BE" sz="2000" dirty="0" smtClean="0">
                <a:solidFill>
                  <a:schemeClr val="tx2"/>
                </a:solidFill>
                <a:sym typeface="Wingdings" pitchFamily="26" charset="2"/>
              </a:rPr>
              <a:t>	</a:t>
            </a:r>
            <a:r>
              <a:rPr lang="nl-BE" sz="2000" dirty="0" smtClean="0">
                <a:solidFill>
                  <a:schemeClr val="tx2"/>
                </a:solidFill>
              </a:rPr>
              <a:t>Ellipsis = a mismatch between sound and meaning in which certain selectional requirements are not met in the phonetic realization.</a:t>
            </a:r>
          </a:p>
          <a:p>
            <a:pPr marL="271463" indent="-271463" eaLnBrk="1" hangingPunct="1">
              <a:buFont typeface="Wingdings" pitchFamily="26" charset="2"/>
              <a:buNone/>
            </a:pPr>
            <a:r>
              <a:rPr lang="nl-BE" sz="2000" dirty="0" smtClean="0">
                <a:solidFill>
                  <a:schemeClr val="tx2"/>
                </a:solidFill>
                <a:sym typeface="Wingdings" pitchFamily="26" charset="2"/>
              </a:rPr>
              <a:t>	</a:t>
            </a:r>
            <a:r>
              <a:rPr lang="nl-BE" sz="2000" dirty="0" smtClean="0">
                <a:solidFill>
                  <a:schemeClr val="tx2"/>
                </a:solidFill>
              </a:rPr>
              <a:t>Ellipsis comes in various forms:</a:t>
            </a:r>
          </a:p>
          <a:p>
            <a:pPr marL="271463" indent="-271463" eaLnBrk="1" hangingPunct="1">
              <a:buFontTx/>
              <a:buNone/>
            </a:pPr>
            <a:r>
              <a:rPr lang="nl-BE" sz="2000" dirty="0" smtClean="0">
                <a:solidFill>
                  <a:schemeClr val="tx2"/>
                </a:solidFill>
              </a:rPr>
              <a:t>	-</a:t>
            </a:r>
            <a:r>
              <a:rPr lang="nl-BE" sz="2000" dirty="0" smtClean="0">
                <a:solidFill>
                  <a:schemeClr val="tx2"/>
                </a:solidFill>
                <a:sym typeface="Wingdings" pitchFamily="26" charset="2"/>
              </a:rPr>
              <a:t> </a:t>
            </a:r>
            <a:r>
              <a:rPr lang="nl-BE" sz="2000" dirty="0" smtClean="0">
                <a:solidFill>
                  <a:schemeClr val="tx2"/>
                </a:solidFill>
              </a:rPr>
              <a:t>sluicing			- VP ellipsis</a:t>
            </a:r>
          </a:p>
          <a:p>
            <a:pPr marL="271463" indent="-271463" eaLnBrk="1" hangingPunct="1">
              <a:buFontTx/>
              <a:buNone/>
            </a:pPr>
            <a:r>
              <a:rPr lang="nl-BE" sz="2000" dirty="0" smtClean="0">
                <a:solidFill>
                  <a:schemeClr val="tx2"/>
                </a:solidFill>
              </a:rPr>
              <a:t>	- NP ellipsis			- gapping</a:t>
            </a:r>
          </a:p>
          <a:p>
            <a:pPr marL="271463" indent="-271463" eaLnBrk="1" hangingPunct="1">
              <a:buFontTx/>
              <a:buNone/>
            </a:pPr>
            <a:r>
              <a:rPr lang="nl-BE" sz="2000" dirty="0" smtClean="0">
                <a:solidFill>
                  <a:schemeClr val="tx2"/>
                </a:solidFill>
              </a:rPr>
              <a:t>	- stripping 			- pseudogapping</a:t>
            </a:r>
          </a:p>
          <a:p>
            <a:pPr marL="271463" indent="-271463" eaLnBrk="1" hangingPunct="1">
              <a:buFontTx/>
              <a:buNone/>
            </a:pPr>
            <a:r>
              <a:rPr lang="nl-BE" sz="2000" dirty="0" smtClean="0">
                <a:solidFill>
                  <a:schemeClr val="tx2"/>
                </a:solidFill>
              </a:rPr>
              <a:t>	- fragment answers	- comparative deletion</a:t>
            </a:r>
          </a:p>
          <a:p>
            <a:pPr marL="271463" indent="-271463" eaLnBrk="1" hangingPunct="1">
              <a:buFontTx/>
              <a:buNone/>
            </a:pPr>
            <a:r>
              <a:rPr lang="nl-BE" sz="2000" dirty="0" smtClean="0">
                <a:solidFill>
                  <a:schemeClr val="tx2"/>
                </a:solidFill>
              </a:rPr>
              <a:t>	- spading			- swiping </a:t>
            </a:r>
          </a:p>
          <a:p>
            <a:pPr marL="271463" indent="-271463" eaLnBrk="1" hangingPunct="1">
              <a:buFontTx/>
              <a:buNone/>
            </a:pPr>
            <a:r>
              <a:rPr lang="nl-BE" sz="2000" dirty="0" smtClean="0">
                <a:solidFill>
                  <a:schemeClr val="tx2"/>
                </a:solidFill>
              </a:rPr>
              <a:t>	- MCE			- (RNR)</a:t>
            </a:r>
          </a:p>
          <a:p>
            <a:pPr marL="271463" indent="-271463" eaLnBrk="1" hangingPunct="1">
              <a:buFontTx/>
              <a:buNone/>
            </a:pPr>
            <a:r>
              <a:rPr lang="nl-BE" sz="2000" dirty="0" smtClean="0">
                <a:solidFill>
                  <a:schemeClr val="tx2"/>
                </a:solidFill>
              </a:rPr>
              <a:t>   - (conjunction reduction)	- (topic/subject drop)</a:t>
            </a:r>
          </a:p>
          <a:p>
            <a:pPr marL="271463" indent="-271463" eaLnBrk="1" hangingPunct="1">
              <a:buFontTx/>
              <a:buNone/>
            </a:pPr>
            <a:endParaRPr lang="nl-BE" sz="2000" dirty="0" smtClean="0">
              <a:solidFill>
                <a:schemeClr val="tx2"/>
              </a:solidFill>
            </a:endParaRPr>
          </a:p>
          <a:p>
            <a:pPr marL="271463" indent="-271463" eaLnBrk="1" hangingPunct="1">
              <a:buFontTx/>
              <a:buNone/>
            </a:pPr>
            <a:r>
              <a:rPr lang="nl-NL" sz="2000" dirty="0" smtClean="0">
                <a:solidFill>
                  <a:schemeClr val="tx2"/>
                </a:solidFill>
                <a:sym typeface="Wingdings" pitchFamily="26" charset="2"/>
              </a:rPr>
              <a:t> </a:t>
            </a:r>
            <a:r>
              <a:rPr lang="nl-NL" sz="2000" dirty="0" err="1" smtClean="0">
                <a:solidFill>
                  <a:schemeClr val="tx2"/>
                </a:solidFill>
                <a:sym typeface="Wingdings" pitchFamily="26" charset="2"/>
              </a:rPr>
              <a:t>Variation</a:t>
            </a:r>
            <a:r>
              <a:rPr lang="nl-NL" sz="2000" dirty="0" smtClean="0">
                <a:solidFill>
                  <a:schemeClr val="tx2"/>
                </a:solidFill>
                <a:sym typeface="Wingdings" pitchFamily="26" charset="2"/>
              </a:rPr>
              <a:t> in </a:t>
            </a:r>
            <a:r>
              <a:rPr lang="nl-NL" sz="2000" dirty="0" err="1" smtClean="0">
                <a:solidFill>
                  <a:schemeClr val="tx2"/>
                </a:solidFill>
                <a:sym typeface="Wingdings" pitchFamily="26" charset="2"/>
              </a:rPr>
              <a:t>ellipsis</a:t>
            </a:r>
            <a:r>
              <a:rPr lang="nl-NL" sz="2000" dirty="0" smtClean="0">
                <a:solidFill>
                  <a:schemeClr val="tx2"/>
                </a:solidFill>
                <a:sym typeface="Wingdings" pitchFamily="26" charset="2"/>
              </a:rPr>
              <a:t>: range, </a:t>
            </a:r>
            <a:r>
              <a:rPr lang="nl-NL" sz="2000" dirty="0" err="1" smtClean="0">
                <a:solidFill>
                  <a:schemeClr val="tx2"/>
                </a:solidFill>
                <a:sym typeface="Wingdings" pitchFamily="26" charset="2"/>
              </a:rPr>
              <a:t>properties</a:t>
            </a:r>
            <a:r>
              <a:rPr lang="nl-NL" sz="2000" dirty="0" smtClean="0">
                <a:solidFill>
                  <a:schemeClr val="tx2"/>
                </a:solidFill>
                <a:sym typeface="Wingdings" pitchFamily="26" charset="2"/>
              </a:rPr>
              <a:t>.</a:t>
            </a:r>
            <a:endParaRPr lang="nl-BE" sz="2000" dirty="0" smtClean="0">
              <a:solidFill>
                <a:schemeClr val="hlink"/>
              </a:solidFill>
            </a:endParaRPr>
          </a:p>
          <a:p>
            <a:pPr marL="609600" indent="-609600" eaLnBrk="1" hangingPunct="1">
              <a:buFontTx/>
              <a:buNone/>
              <a:defRPr/>
            </a:pPr>
            <a:endParaRPr lang="nl-NL" dirty="0">
              <a:solidFill>
                <a:schemeClr val="hlin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BE" sz="3400" dirty="0" smtClean="0">
                <a:solidFill>
                  <a:schemeClr val="accent1"/>
                </a:solidFill>
              </a:rPr>
              <a:t>1. What you see is what you get (12)</a:t>
            </a:r>
            <a:endParaRPr lang="nl-NL" sz="3400" dirty="0">
              <a:solidFill>
                <a:schemeClr val="accent1"/>
              </a:solidFill>
            </a:endParaRPr>
          </a:p>
        </p:txBody>
      </p:sp>
      <p:sp>
        <p:nvSpPr>
          <p:cNvPr id="2334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1600" y="1905000"/>
            <a:ext cx="7467600" cy="4953000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spcAft>
                <a:spcPts val="600"/>
              </a:spcAft>
              <a:buFontTx/>
              <a:buNone/>
              <a:tabLst>
                <a:tab pos="357188" algn="l"/>
                <a:tab pos="628650" algn="l"/>
                <a:tab pos="1071563" algn="l"/>
                <a:tab pos="1082675" algn="l"/>
                <a:tab pos="1885950" algn="l"/>
              </a:tabLst>
            </a:pPr>
            <a:r>
              <a:rPr lang="en-US" sz="2200" dirty="0" smtClean="0">
                <a:solidFill>
                  <a:srgbClr val="269999"/>
                </a:solidFill>
              </a:rPr>
              <a:t>Simpler Syntax:</a:t>
            </a:r>
          </a:p>
          <a:p>
            <a:pPr marL="0" indent="0" eaLnBrk="1" hangingPunct="1">
              <a:lnSpc>
                <a:spcPct val="80000"/>
              </a:lnSpc>
              <a:spcAft>
                <a:spcPts val="600"/>
              </a:spcAft>
              <a:buFontTx/>
              <a:buNone/>
              <a:tabLst>
                <a:tab pos="357188" algn="l"/>
                <a:tab pos="628650" algn="l"/>
                <a:tab pos="1071563" algn="l"/>
                <a:tab pos="1082675" algn="l"/>
                <a:tab pos="1885950" algn="l"/>
              </a:tabLst>
            </a:pPr>
            <a:r>
              <a:rPr lang="en-US" sz="2200" dirty="0" smtClean="0">
                <a:solidFill>
                  <a:srgbClr val="006666"/>
                </a:solidFill>
              </a:rPr>
              <a:t>Ellipsis, </a:t>
            </a:r>
            <a:r>
              <a:rPr lang="en-US" sz="2200" i="1" dirty="0" err="1" smtClean="0">
                <a:solidFill>
                  <a:srgbClr val="006666"/>
                </a:solidFill>
              </a:rPr>
              <a:t>wh</a:t>
            </a:r>
            <a:r>
              <a:rPr lang="en-US" sz="2200" dirty="0" smtClean="0">
                <a:solidFill>
                  <a:srgbClr val="006666"/>
                </a:solidFill>
              </a:rPr>
              <a:t> movement and </a:t>
            </a:r>
            <a:r>
              <a:rPr lang="en-US" sz="2200" dirty="0" err="1" smtClean="0">
                <a:solidFill>
                  <a:srgbClr val="006666"/>
                </a:solidFill>
              </a:rPr>
              <a:t>topicalization</a:t>
            </a:r>
            <a:r>
              <a:rPr lang="en-US" sz="2200" dirty="0" smtClean="0">
                <a:solidFill>
                  <a:srgbClr val="006666"/>
                </a:solidFill>
              </a:rPr>
              <a:t> all involve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  <a:tabLst>
                <a:tab pos="357188" algn="l"/>
                <a:tab pos="628650" algn="l"/>
                <a:tab pos="1071563" algn="l"/>
                <a:tab pos="1082675" algn="l"/>
                <a:tab pos="1885950" algn="l"/>
              </a:tabLst>
            </a:pPr>
            <a:r>
              <a:rPr lang="en-US" sz="2200" dirty="0" smtClean="0">
                <a:solidFill>
                  <a:srgbClr val="006666"/>
                </a:solidFill>
              </a:rPr>
              <a:t>an ‘orphan’ that needs to be licensed indirectly.  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  <a:tabLst>
                <a:tab pos="357188" algn="l"/>
                <a:tab pos="628650" algn="l"/>
                <a:tab pos="1071563" algn="l"/>
                <a:tab pos="1082675" algn="l"/>
                <a:tab pos="1885950" algn="l"/>
              </a:tabLst>
            </a:pPr>
            <a:endParaRPr lang="en-US" sz="2200" dirty="0" smtClean="0">
              <a:solidFill>
                <a:srgbClr val="006666"/>
              </a:solidFill>
            </a:endParaRPr>
          </a:p>
          <a:p>
            <a:pPr marL="0" indent="0" eaLnBrk="1" hangingPunct="1">
              <a:lnSpc>
                <a:spcPct val="80000"/>
              </a:lnSpc>
              <a:buFontTx/>
              <a:buNone/>
              <a:tabLst>
                <a:tab pos="357188" algn="l"/>
                <a:tab pos="628650" algn="l"/>
                <a:tab pos="1071563" algn="l"/>
                <a:tab pos="1082675" algn="l"/>
                <a:tab pos="1885950" algn="l"/>
              </a:tabLst>
            </a:pPr>
            <a:r>
              <a:rPr lang="en-US" sz="2200" dirty="0" smtClean="0">
                <a:solidFill>
                  <a:srgbClr val="006666"/>
                </a:solidFill>
              </a:rPr>
              <a:t>(11) Someone was singing, but I don’t know who.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  <a:tabLst>
                <a:tab pos="357188" algn="l"/>
                <a:tab pos="628650" algn="l"/>
                <a:tab pos="1071563" algn="l"/>
                <a:tab pos="1082675" algn="l"/>
                <a:tab pos="1885950" algn="l"/>
              </a:tabLst>
            </a:pPr>
            <a:endParaRPr lang="en-US" sz="2200" dirty="0" smtClean="0">
              <a:solidFill>
                <a:srgbClr val="006666"/>
              </a:solidFill>
            </a:endParaRPr>
          </a:p>
          <a:p>
            <a:pPr marL="0" indent="0" eaLnBrk="1" hangingPunct="1">
              <a:lnSpc>
                <a:spcPct val="80000"/>
              </a:lnSpc>
              <a:buNone/>
              <a:tabLst>
                <a:tab pos="357188" algn="l"/>
                <a:tab pos="628650" algn="l"/>
                <a:tab pos="1071563" algn="l"/>
                <a:tab pos="1082675" algn="l"/>
                <a:tab pos="1885950" algn="l"/>
              </a:tabLst>
            </a:pPr>
            <a:r>
              <a:rPr lang="en-US" sz="2200" dirty="0" smtClean="0">
                <a:solidFill>
                  <a:srgbClr val="006666"/>
                </a:solidFill>
              </a:rPr>
              <a:t>The sluice is a CP, but only contains the </a:t>
            </a:r>
            <a:r>
              <a:rPr lang="en-US" sz="2200" i="1" dirty="0" err="1" smtClean="0">
                <a:solidFill>
                  <a:srgbClr val="006666"/>
                </a:solidFill>
              </a:rPr>
              <a:t>wh</a:t>
            </a:r>
            <a:r>
              <a:rPr lang="en-US" sz="2200" i="1" dirty="0" smtClean="0">
                <a:solidFill>
                  <a:srgbClr val="006666"/>
                </a:solidFill>
              </a:rPr>
              <a:t> </a:t>
            </a:r>
            <a:r>
              <a:rPr lang="en-US" sz="2200" dirty="0" smtClean="0">
                <a:solidFill>
                  <a:srgbClr val="006666"/>
                </a:solidFill>
              </a:rPr>
              <a:t>phrase. </a:t>
            </a:r>
          </a:p>
          <a:p>
            <a:pPr marL="0" indent="0" eaLnBrk="1" hangingPunct="1">
              <a:lnSpc>
                <a:spcPct val="80000"/>
              </a:lnSpc>
              <a:buNone/>
              <a:tabLst>
                <a:tab pos="357188" algn="l"/>
                <a:tab pos="628650" algn="l"/>
                <a:tab pos="1071563" algn="l"/>
                <a:tab pos="1082675" algn="l"/>
                <a:tab pos="1885950" algn="l"/>
              </a:tabLst>
            </a:pPr>
            <a:endParaRPr lang="en-US" sz="2200" dirty="0" smtClean="0">
              <a:solidFill>
                <a:srgbClr val="006666"/>
              </a:solidFill>
            </a:endParaRPr>
          </a:p>
          <a:p>
            <a:pPr marL="0" indent="0" eaLnBrk="1" hangingPunct="1">
              <a:lnSpc>
                <a:spcPct val="80000"/>
              </a:lnSpc>
              <a:buFontTx/>
              <a:buNone/>
              <a:tabLst>
                <a:tab pos="357188" algn="l"/>
                <a:tab pos="628650" algn="l"/>
                <a:tab pos="1071563" algn="l"/>
                <a:tab pos="1082675" algn="l"/>
                <a:tab pos="1885950" algn="l"/>
              </a:tabLst>
            </a:pPr>
            <a:r>
              <a:rPr lang="en-US" sz="2200" dirty="0" smtClean="0">
                <a:solidFill>
                  <a:srgbClr val="006666"/>
                </a:solidFill>
              </a:rPr>
              <a:t>                V’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  <a:tabLst>
                <a:tab pos="357188" algn="l"/>
                <a:tab pos="628650" algn="l"/>
                <a:tab pos="1071563" algn="l"/>
                <a:tab pos="1082675" algn="l"/>
                <a:tab pos="1885950" algn="l"/>
              </a:tabLst>
            </a:pPr>
            <a:endParaRPr lang="en-US" sz="2200" dirty="0" smtClean="0">
              <a:solidFill>
                <a:srgbClr val="006666"/>
              </a:solidFill>
            </a:endParaRPr>
          </a:p>
          <a:p>
            <a:pPr marL="0" indent="0" eaLnBrk="1" hangingPunct="1">
              <a:lnSpc>
                <a:spcPct val="80000"/>
              </a:lnSpc>
              <a:buFontTx/>
              <a:buNone/>
              <a:tabLst>
                <a:tab pos="357188" algn="l"/>
                <a:tab pos="628650" algn="l"/>
                <a:tab pos="1071563" algn="l"/>
                <a:tab pos="1082675" algn="l"/>
                <a:tab pos="1885950" algn="l"/>
              </a:tabLst>
            </a:pPr>
            <a:r>
              <a:rPr lang="en-US" sz="2200" dirty="0" smtClean="0">
                <a:solidFill>
                  <a:srgbClr val="006666"/>
                </a:solidFill>
              </a:rPr>
              <a:t>          V          CP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  <a:tabLst>
                <a:tab pos="357188" algn="l"/>
                <a:tab pos="628650" algn="l"/>
                <a:tab pos="1071563" algn="l"/>
                <a:tab pos="1082675" algn="l"/>
                <a:tab pos="1885950" algn="l"/>
              </a:tabLst>
            </a:pPr>
            <a:endParaRPr lang="en-US" sz="2200" dirty="0" smtClean="0">
              <a:solidFill>
                <a:srgbClr val="006666"/>
              </a:solidFill>
            </a:endParaRPr>
          </a:p>
          <a:p>
            <a:pPr marL="0" indent="0" eaLnBrk="1" hangingPunct="1">
              <a:lnSpc>
                <a:spcPct val="80000"/>
              </a:lnSpc>
              <a:buFontTx/>
              <a:buNone/>
              <a:tabLst>
                <a:tab pos="357188" algn="l"/>
                <a:tab pos="628650" algn="l"/>
                <a:tab pos="1071563" algn="l"/>
                <a:tab pos="1082675" algn="l"/>
                <a:tab pos="1885950" algn="l"/>
              </a:tabLst>
            </a:pPr>
            <a:r>
              <a:rPr lang="en-US" sz="2200" dirty="0" smtClean="0">
                <a:solidFill>
                  <a:srgbClr val="006666"/>
                </a:solidFill>
              </a:rPr>
              <a:t>       </a:t>
            </a:r>
            <a:r>
              <a:rPr lang="en-US" sz="2200" i="1" dirty="0" smtClean="0">
                <a:solidFill>
                  <a:srgbClr val="006666"/>
                </a:solidFill>
              </a:rPr>
              <a:t>know       </a:t>
            </a:r>
            <a:r>
              <a:rPr lang="en-US" sz="2200" dirty="0" smtClean="0">
                <a:solidFill>
                  <a:srgbClr val="006666"/>
                </a:solidFill>
              </a:rPr>
              <a:t>DP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  <a:tabLst>
                <a:tab pos="357188" algn="l"/>
                <a:tab pos="628650" algn="l"/>
                <a:tab pos="1071563" algn="l"/>
                <a:tab pos="1082675" algn="l"/>
                <a:tab pos="1885950" algn="l"/>
              </a:tabLst>
            </a:pPr>
            <a:r>
              <a:rPr lang="en-US" sz="2200" dirty="0" smtClean="0">
                <a:solidFill>
                  <a:srgbClr val="006666"/>
                </a:solidFill>
              </a:rPr>
              <a:t>                    </a:t>
            </a:r>
            <a:r>
              <a:rPr lang="en-US" sz="2200" i="1" dirty="0" smtClean="0">
                <a:solidFill>
                  <a:srgbClr val="006666"/>
                </a:solidFill>
              </a:rPr>
              <a:t>who</a:t>
            </a:r>
          </a:p>
        </p:txBody>
      </p:sp>
      <p:grpSp>
        <p:nvGrpSpPr>
          <p:cNvPr id="15" name="Groeperen 14"/>
          <p:cNvGrpSpPr/>
          <p:nvPr/>
        </p:nvGrpSpPr>
        <p:grpSpPr>
          <a:xfrm>
            <a:off x="2667000" y="5105400"/>
            <a:ext cx="914400" cy="304800"/>
            <a:chOff x="2667000" y="5105400"/>
            <a:chExt cx="914400" cy="304800"/>
          </a:xfrm>
        </p:grpSpPr>
        <p:cxnSp>
          <p:nvCxnSpPr>
            <p:cNvPr id="5" name="Rechte verbindingslijn 4"/>
            <p:cNvCxnSpPr/>
            <p:nvPr/>
          </p:nvCxnSpPr>
          <p:spPr>
            <a:xfrm>
              <a:off x="3124200" y="5105400"/>
              <a:ext cx="457200" cy="304800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Rechte verbindingslijn 6"/>
            <p:cNvCxnSpPr/>
            <p:nvPr/>
          </p:nvCxnSpPr>
          <p:spPr>
            <a:xfrm rot="10800000" flipV="1">
              <a:off x="2667000" y="5105400"/>
              <a:ext cx="457200" cy="304800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0" name="Rechte verbindingslijn 9"/>
          <p:cNvCxnSpPr/>
          <p:nvPr/>
        </p:nvCxnSpPr>
        <p:spPr>
          <a:xfrm rot="5400000">
            <a:off x="3620294" y="5904706"/>
            <a:ext cx="381000" cy="1588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Rechte verbindingslijn 11"/>
          <p:cNvCxnSpPr/>
          <p:nvPr/>
        </p:nvCxnSpPr>
        <p:spPr>
          <a:xfrm rot="5400000">
            <a:off x="2324894" y="5904706"/>
            <a:ext cx="381000" cy="1588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34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34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334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7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7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3475" grpId="0" uiExpand="1" build="p"/>
      <p:bldP spid="233475" grpId="1" uiExpand="1" build="p"/>
      <p:bldP spid="233475" grpId="2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BE" sz="3400" dirty="0" smtClean="0">
                <a:solidFill>
                  <a:schemeClr val="accent1"/>
                </a:solidFill>
              </a:rPr>
              <a:t>1. What you see is what you get (13)</a:t>
            </a:r>
            <a:endParaRPr lang="nl-NL" sz="3400" dirty="0">
              <a:solidFill>
                <a:schemeClr val="accent1"/>
              </a:solidFill>
            </a:endParaRPr>
          </a:p>
        </p:txBody>
      </p:sp>
      <p:sp>
        <p:nvSpPr>
          <p:cNvPr id="2334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1600" y="1752600"/>
            <a:ext cx="7313612" cy="4724400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FontTx/>
              <a:buNone/>
              <a:tabLst>
                <a:tab pos="357188" algn="l"/>
                <a:tab pos="628650" algn="l"/>
                <a:tab pos="1071563" algn="l"/>
                <a:tab pos="1082675" algn="l"/>
                <a:tab pos="1885950" algn="l"/>
              </a:tabLst>
            </a:pPr>
            <a:r>
              <a:rPr lang="en-US" sz="2200" dirty="0" smtClean="0">
                <a:solidFill>
                  <a:srgbClr val="006666"/>
                </a:solidFill>
              </a:rPr>
              <a:t>The orphan is indirectly licensed by the target phrase in the antecedent clause: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  <a:tabLst>
                <a:tab pos="357188" algn="l"/>
                <a:tab pos="628650" algn="l"/>
                <a:tab pos="1071563" algn="l"/>
                <a:tab pos="1082675" algn="l"/>
                <a:tab pos="1885950" algn="l"/>
              </a:tabLst>
            </a:pPr>
            <a:endParaRPr lang="en-US" sz="2200" dirty="0" smtClean="0">
              <a:solidFill>
                <a:srgbClr val="006666"/>
              </a:solidFill>
            </a:endParaRPr>
          </a:p>
          <a:p>
            <a:pPr marL="0" indent="0" eaLnBrk="1" hangingPunct="1">
              <a:lnSpc>
                <a:spcPct val="80000"/>
              </a:lnSpc>
              <a:buFontTx/>
              <a:buNone/>
              <a:tabLst>
                <a:tab pos="357188" algn="l"/>
                <a:tab pos="628650" algn="l"/>
                <a:tab pos="1071563" algn="l"/>
                <a:tab pos="1082675" algn="l"/>
                <a:tab pos="1885950" algn="l"/>
              </a:tabLst>
            </a:pPr>
            <a:r>
              <a:rPr lang="en-US" sz="2200" dirty="0" smtClean="0">
                <a:solidFill>
                  <a:srgbClr val="006666"/>
                </a:solidFill>
              </a:rPr>
              <a:t>               CP</a:t>
            </a:r>
            <a:r>
              <a:rPr lang="en-US" sz="2200" baseline="-25000" dirty="0" smtClean="0">
                <a:solidFill>
                  <a:srgbClr val="006666"/>
                </a:solidFill>
              </a:rPr>
              <a:t>ANT</a:t>
            </a:r>
            <a:r>
              <a:rPr lang="en-US" sz="2200" dirty="0" smtClean="0">
                <a:solidFill>
                  <a:srgbClr val="006666"/>
                </a:solidFill>
              </a:rPr>
              <a:t>        </a:t>
            </a:r>
            <a:r>
              <a:rPr lang="en-US" sz="2200" i="1" dirty="0" smtClean="0">
                <a:solidFill>
                  <a:srgbClr val="006666"/>
                </a:solidFill>
              </a:rPr>
              <a:t>but I don’t know     </a:t>
            </a:r>
            <a:r>
              <a:rPr lang="en-US" sz="2200" dirty="0" smtClean="0">
                <a:solidFill>
                  <a:srgbClr val="006666"/>
                </a:solidFill>
              </a:rPr>
              <a:t>CP</a:t>
            </a:r>
            <a:r>
              <a:rPr lang="en-US" sz="2200" baseline="-25000" dirty="0" smtClean="0">
                <a:solidFill>
                  <a:srgbClr val="006666"/>
                </a:solidFill>
              </a:rPr>
              <a:t>IL</a:t>
            </a:r>
            <a:endParaRPr lang="en-US" sz="2200" i="1" dirty="0" smtClean="0">
              <a:solidFill>
                <a:srgbClr val="006666"/>
              </a:solidFill>
            </a:endParaRPr>
          </a:p>
          <a:p>
            <a:pPr marL="0" indent="0" eaLnBrk="1" hangingPunct="1">
              <a:lnSpc>
                <a:spcPct val="80000"/>
              </a:lnSpc>
              <a:buFontTx/>
              <a:buNone/>
              <a:tabLst>
                <a:tab pos="357188" algn="l"/>
                <a:tab pos="628650" algn="l"/>
                <a:tab pos="1071563" algn="l"/>
                <a:tab pos="1082675" algn="l"/>
                <a:tab pos="1885950" algn="l"/>
              </a:tabLst>
            </a:pPr>
            <a:endParaRPr lang="en-US" sz="2200" i="1" dirty="0" smtClean="0">
              <a:solidFill>
                <a:srgbClr val="006666"/>
              </a:solidFill>
            </a:endParaRPr>
          </a:p>
          <a:p>
            <a:pPr marL="0" indent="0" eaLnBrk="1" hangingPunct="1">
              <a:lnSpc>
                <a:spcPct val="80000"/>
              </a:lnSpc>
              <a:buFontTx/>
              <a:buNone/>
              <a:tabLst>
                <a:tab pos="357188" algn="l"/>
                <a:tab pos="628650" algn="l"/>
                <a:tab pos="1071563" algn="l"/>
                <a:tab pos="1082675" algn="l"/>
                <a:tab pos="1885950" algn="l"/>
              </a:tabLst>
            </a:pPr>
            <a:r>
              <a:rPr lang="en-US" sz="2200" dirty="0" err="1" smtClean="0">
                <a:solidFill>
                  <a:srgbClr val="006666"/>
                </a:solidFill>
              </a:rPr>
              <a:t>DP</a:t>
            </a:r>
            <a:r>
              <a:rPr lang="en-US" sz="2200" baseline="-25000" dirty="0" err="1" smtClean="0">
                <a:solidFill>
                  <a:srgbClr val="006666"/>
                </a:solidFill>
              </a:rPr>
              <a:t>target</a:t>
            </a:r>
            <a:r>
              <a:rPr lang="en-US" sz="2200" dirty="0" smtClean="0">
                <a:solidFill>
                  <a:srgbClr val="006666"/>
                </a:solidFill>
              </a:rPr>
              <a:t>     Aux      VP                             DP</a:t>
            </a:r>
            <a:r>
              <a:rPr lang="en-US" sz="2200" baseline="-25000" dirty="0" smtClean="0">
                <a:solidFill>
                  <a:srgbClr val="006666"/>
                </a:solidFill>
              </a:rPr>
              <a:t>ORPH</a:t>
            </a:r>
            <a:endParaRPr lang="en-US" sz="2200" dirty="0" smtClean="0">
              <a:solidFill>
                <a:srgbClr val="006666"/>
              </a:solidFill>
            </a:endParaRPr>
          </a:p>
          <a:p>
            <a:pPr marL="0" indent="0" eaLnBrk="1" hangingPunct="1">
              <a:lnSpc>
                <a:spcPct val="80000"/>
              </a:lnSpc>
              <a:buFontTx/>
              <a:buNone/>
              <a:tabLst>
                <a:tab pos="357188" algn="l"/>
                <a:tab pos="628650" algn="l"/>
                <a:tab pos="1071563" algn="l"/>
                <a:tab pos="1082675" algn="l"/>
                <a:tab pos="1885950" algn="l"/>
              </a:tabLst>
            </a:pPr>
            <a:endParaRPr lang="en-US" sz="2200" i="1" dirty="0" smtClean="0">
              <a:solidFill>
                <a:srgbClr val="006666"/>
              </a:solidFill>
            </a:endParaRPr>
          </a:p>
          <a:p>
            <a:pPr marL="0" indent="0" eaLnBrk="1" hangingPunct="1">
              <a:lnSpc>
                <a:spcPct val="80000"/>
              </a:lnSpc>
              <a:buFontTx/>
              <a:buNone/>
              <a:tabLst>
                <a:tab pos="357188" algn="l"/>
                <a:tab pos="628650" algn="l"/>
                <a:tab pos="1071563" algn="l"/>
                <a:tab pos="1082675" algn="l"/>
                <a:tab pos="1885950" algn="l"/>
              </a:tabLst>
            </a:pPr>
            <a:r>
              <a:rPr lang="en-US" sz="2200" i="1" dirty="0" smtClean="0">
                <a:solidFill>
                  <a:srgbClr val="006666"/>
                </a:solidFill>
              </a:rPr>
              <a:t>Someone was   singing                         who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  <a:tabLst>
                <a:tab pos="357188" algn="l"/>
                <a:tab pos="628650" algn="l"/>
                <a:tab pos="1071563" algn="l"/>
                <a:tab pos="1082675" algn="l"/>
                <a:tab pos="1885950" algn="l"/>
              </a:tabLst>
            </a:pPr>
            <a:endParaRPr lang="en-US" sz="2200" i="1" dirty="0" smtClean="0">
              <a:solidFill>
                <a:srgbClr val="006666"/>
              </a:solidFill>
            </a:endParaRPr>
          </a:p>
          <a:p>
            <a:pPr marL="0" indent="0" eaLnBrk="1" hangingPunct="1">
              <a:lnSpc>
                <a:spcPct val="80000"/>
              </a:lnSpc>
              <a:buFontTx/>
              <a:buNone/>
              <a:tabLst>
                <a:tab pos="357188" algn="l"/>
                <a:tab pos="628650" algn="l"/>
                <a:tab pos="1071563" algn="l"/>
                <a:tab pos="1082675" algn="l"/>
                <a:tab pos="1885950" algn="l"/>
              </a:tabLst>
            </a:pPr>
            <a:r>
              <a:rPr lang="nl-NL" sz="2200" dirty="0" smtClean="0">
                <a:solidFill>
                  <a:srgbClr val="006666"/>
                </a:solidFill>
                <a:sym typeface="Wingdings"/>
              </a:rPr>
              <a:t> The </a:t>
            </a:r>
            <a:r>
              <a:rPr lang="nl-NL" sz="2200" dirty="0" err="1" smtClean="0">
                <a:solidFill>
                  <a:srgbClr val="006666"/>
                </a:solidFill>
                <a:sym typeface="Wingdings"/>
              </a:rPr>
              <a:t>orphan</a:t>
            </a:r>
            <a:r>
              <a:rPr lang="nl-NL" sz="2200" dirty="0" smtClean="0">
                <a:solidFill>
                  <a:srgbClr val="006666"/>
                </a:solidFill>
                <a:sym typeface="Wingdings"/>
              </a:rPr>
              <a:t> </a:t>
            </a:r>
            <a:r>
              <a:rPr lang="nl-NL" sz="2200" dirty="0" err="1" smtClean="0">
                <a:solidFill>
                  <a:srgbClr val="006666"/>
                </a:solidFill>
                <a:sym typeface="Wingdings"/>
              </a:rPr>
              <a:t>receives</a:t>
            </a:r>
            <a:r>
              <a:rPr lang="nl-NL" sz="2200" dirty="0" smtClean="0">
                <a:solidFill>
                  <a:srgbClr val="006666"/>
                </a:solidFill>
                <a:sym typeface="Wingdings"/>
              </a:rPr>
              <a:t> </a:t>
            </a:r>
            <a:r>
              <a:rPr lang="nl-NL" sz="2200" dirty="0" err="1" smtClean="0">
                <a:solidFill>
                  <a:srgbClr val="006666"/>
                </a:solidFill>
                <a:sym typeface="Wingdings"/>
              </a:rPr>
              <a:t>its</a:t>
            </a:r>
            <a:r>
              <a:rPr lang="nl-NL" sz="2200" dirty="0" smtClean="0">
                <a:solidFill>
                  <a:srgbClr val="006666"/>
                </a:solidFill>
                <a:sym typeface="Wingdings"/>
              </a:rPr>
              <a:t> </a:t>
            </a:r>
            <a:r>
              <a:rPr lang="nl-NL" sz="2200" dirty="0" err="1" smtClean="0">
                <a:solidFill>
                  <a:srgbClr val="006666"/>
                </a:solidFill>
                <a:sym typeface="Wingdings"/>
              </a:rPr>
              <a:t>syntactic</a:t>
            </a:r>
            <a:r>
              <a:rPr lang="nl-NL" sz="2200" dirty="0" smtClean="0">
                <a:solidFill>
                  <a:srgbClr val="006666"/>
                </a:solidFill>
                <a:sym typeface="Wingdings"/>
              </a:rPr>
              <a:t> and </a:t>
            </a:r>
            <a:r>
              <a:rPr lang="nl-NL" sz="2200" dirty="0" err="1" smtClean="0">
                <a:solidFill>
                  <a:srgbClr val="006666"/>
                </a:solidFill>
                <a:sym typeface="Wingdings"/>
              </a:rPr>
              <a:t>semantic</a:t>
            </a:r>
            <a:r>
              <a:rPr lang="nl-NL" sz="2200" dirty="0" smtClean="0">
                <a:solidFill>
                  <a:srgbClr val="006666"/>
                </a:solidFill>
                <a:sym typeface="Wingdings"/>
              </a:rPr>
              <a:t> 	features </a:t>
            </a:r>
            <a:r>
              <a:rPr lang="nl-NL" sz="2200" dirty="0" err="1" smtClean="0">
                <a:solidFill>
                  <a:srgbClr val="006666"/>
                </a:solidFill>
                <a:sym typeface="Wingdings"/>
              </a:rPr>
              <a:t>from</a:t>
            </a:r>
            <a:r>
              <a:rPr lang="nl-NL" sz="2200" dirty="0" smtClean="0">
                <a:solidFill>
                  <a:srgbClr val="006666"/>
                </a:solidFill>
                <a:sym typeface="Wingdings"/>
              </a:rPr>
              <a:t> the target, </a:t>
            </a:r>
            <a:r>
              <a:rPr lang="nl-NL" sz="2200" dirty="0" err="1" smtClean="0">
                <a:solidFill>
                  <a:srgbClr val="006666"/>
                </a:solidFill>
                <a:sym typeface="Wingdings"/>
              </a:rPr>
              <a:t>but</a:t>
            </a:r>
            <a:r>
              <a:rPr lang="nl-NL" sz="2200" dirty="0" smtClean="0">
                <a:solidFill>
                  <a:srgbClr val="006666"/>
                </a:solidFill>
                <a:sym typeface="Wingdings"/>
              </a:rPr>
              <a:t> is spelled out as 	</a:t>
            </a:r>
            <a:r>
              <a:rPr lang="nl-NL" sz="2200" i="1" dirty="0" err="1" smtClean="0">
                <a:solidFill>
                  <a:srgbClr val="006666"/>
                </a:solidFill>
                <a:sym typeface="Wingdings"/>
              </a:rPr>
              <a:t>who</a:t>
            </a:r>
            <a:r>
              <a:rPr lang="nl-NL" sz="2200" dirty="0" smtClean="0">
                <a:solidFill>
                  <a:srgbClr val="006666"/>
                </a:solidFill>
                <a:sym typeface="Wingdings"/>
              </a:rPr>
              <a:t>.</a:t>
            </a:r>
            <a:endParaRPr lang="en-US" sz="2200" dirty="0" smtClean="0">
              <a:solidFill>
                <a:srgbClr val="006666"/>
              </a:solidFill>
            </a:endParaRPr>
          </a:p>
          <a:p>
            <a:pPr marL="0" indent="0" eaLnBrk="1" hangingPunct="1">
              <a:lnSpc>
                <a:spcPct val="80000"/>
              </a:lnSpc>
              <a:buFontTx/>
              <a:buNone/>
              <a:tabLst>
                <a:tab pos="357188" algn="l"/>
                <a:tab pos="628650" algn="l"/>
                <a:tab pos="1071563" algn="l"/>
                <a:tab pos="1082675" algn="l"/>
                <a:tab pos="1885950" algn="l"/>
              </a:tabLst>
            </a:pPr>
            <a:endParaRPr lang="en-US" sz="2200" i="1" dirty="0" smtClean="0">
              <a:solidFill>
                <a:srgbClr val="006666"/>
              </a:solidFill>
            </a:endParaRPr>
          </a:p>
          <a:p>
            <a:pPr marL="0" indent="0" eaLnBrk="1" hangingPunct="1">
              <a:lnSpc>
                <a:spcPct val="80000"/>
              </a:lnSpc>
              <a:buFontTx/>
              <a:buNone/>
              <a:tabLst>
                <a:tab pos="357188" algn="l"/>
                <a:tab pos="628650" algn="l"/>
                <a:tab pos="1071563" algn="l"/>
                <a:tab pos="1082675" algn="l"/>
                <a:tab pos="1885950" algn="l"/>
              </a:tabLst>
            </a:pPr>
            <a:endParaRPr lang="en-US" sz="2200" dirty="0" smtClean="0">
              <a:solidFill>
                <a:srgbClr val="006666"/>
              </a:solidFill>
            </a:endParaRPr>
          </a:p>
          <a:p>
            <a:pPr marL="0" indent="0" eaLnBrk="1" hangingPunct="1">
              <a:lnSpc>
                <a:spcPct val="80000"/>
              </a:lnSpc>
              <a:buFontTx/>
              <a:buNone/>
              <a:tabLst>
                <a:tab pos="357188" algn="l"/>
                <a:tab pos="628650" algn="l"/>
                <a:tab pos="1071563" algn="l"/>
                <a:tab pos="1082675" algn="l"/>
                <a:tab pos="1885950" algn="l"/>
              </a:tabLst>
            </a:pPr>
            <a:endParaRPr lang="en-US" sz="2200" dirty="0" smtClean="0">
              <a:solidFill>
                <a:srgbClr val="006666"/>
              </a:solidFill>
            </a:endParaRPr>
          </a:p>
        </p:txBody>
      </p:sp>
      <p:grpSp>
        <p:nvGrpSpPr>
          <p:cNvPr id="26" name="Groeperen 25"/>
          <p:cNvGrpSpPr/>
          <p:nvPr/>
        </p:nvGrpSpPr>
        <p:grpSpPr>
          <a:xfrm>
            <a:off x="2057400" y="3124200"/>
            <a:ext cx="1981200" cy="229394"/>
            <a:chOff x="1981200" y="3352800"/>
            <a:chExt cx="1981200" cy="229394"/>
          </a:xfrm>
        </p:grpSpPr>
        <p:cxnSp>
          <p:nvCxnSpPr>
            <p:cNvPr id="5" name="Rechte verbindingslijn 4"/>
            <p:cNvCxnSpPr/>
            <p:nvPr/>
          </p:nvCxnSpPr>
          <p:spPr>
            <a:xfrm>
              <a:off x="3200400" y="3352800"/>
              <a:ext cx="762000" cy="228600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Rechte verbindingslijn 7"/>
            <p:cNvCxnSpPr/>
            <p:nvPr/>
          </p:nvCxnSpPr>
          <p:spPr>
            <a:xfrm rot="5400000">
              <a:off x="3086100" y="3467100"/>
              <a:ext cx="228600" cy="1588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Rechte verbindingslijn 10"/>
            <p:cNvCxnSpPr/>
            <p:nvPr/>
          </p:nvCxnSpPr>
          <p:spPr>
            <a:xfrm rot="10800000" flipV="1">
              <a:off x="1981200" y="3352800"/>
              <a:ext cx="1219200" cy="228600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3" name="Rechte verbindingslijn 12"/>
          <p:cNvCxnSpPr/>
          <p:nvPr/>
        </p:nvCxnSpPr>
        <p:spPr>
          <a:xfrm rot="5400000">
            <a:off x="7239794" y="3199606"/>
            <a:ext cx="304800" cy="1588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Rechte verbindingslijn 15"/>
          <p:cNvCxnSpPr/>
          <p:nvPr/>
        </p:nvCxnSpPr>
        <p:spPr>
          <a:xfrm rot="5400000">
            <a:off x="7239794" y="3885406"/>
            <a:ext cx="304800" cy="1588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Rechte verbindingslijn 18"/>
          <p:cNvCxnSpPr/>
          <p:nvPr/>
        </p:nvCxnSpPr>
        <p:spPr>
          <a:xfrm rot="5400000">
            <a:off x="4039394" y="3885406"/>
            <a:ext cx="304800" cy="1588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Rechte verbindingslijn 21"/>
          <p:cNvCxnSpPr/>
          <p:nvPr/>
        </p:nvCxnSpPr>
        <p:spPr>
          <a:xfrm rot="5400000">
            <a:off x="3048794" y="3885406"/>
            <a:ext cx="304800" cy="1588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Rechte verbindingslijn 23"/>
          <p:cNvCxnSpPr/>
          <p:nvPr/>
        </p:nvCxnSpPr>
        <p:spPr>
          <a:xfrm rot="5400000">
            <a:off x="1676400" y="3886200"/>
            <a:ext cx="305594" cy="794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334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3475" grpId="0" build="p"/>
      <p:bldP spid="233475" grpId="2" uiExpand="1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BE" sz="3400" dirty="0" smtClean="0">
                <a:solidFill>
                  <a:schemeClr val="accent1"/>
                </a:solidFill>
              </a:rPr>
              <a:t>1. What you see is what you get (14)</a:t>
            </a:r>
            <a:endParaRPr lang="nl-NL" sz="3400" dirty="0">
              <a:solidFill>
                <a:schemeClr val="accent1"/>
              </a:solidFill>
            </a:endParaRPr>
          </a:p>
        </p:txBody>
      </p:sp>
      <p:sp>
        <p:nvSpPr>
          <p:cNvPr id="2334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1600" y="2209800"/>
            <a:ext cx="7467600" cy="4267200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spcAft>
                <a:spcPts val="600"/>
              </a:spcAft>
              <a:buFontTx/>
              <a:buNone/>
              <a:tabLst>
                <a:tab pos="357188" algn="l"/>
                <a:tab pos="628650" algn="l"/>
                <a:tab pos="1071563" algn="l"/>
                <a:tab pos="1082675" algn="l"/>
                <a:tab pos="1885950" algn="l"/>
              </a:tabLst>
            </a:pPr>
            <a:r>
              <a:rPr lang="en-US" sz="2200" dirty="0" smtClean="0">
                <a:solidFill>
                  <a:srgbClr val="006666"/>
                </a:solidFill>
              </a:rPr>
              <a:t>Simpler Syntax:</a:t>
            </a:r>
          </a:p>
          <a:p>
            <a:pPr marL="0" indent="0" eaLnBrk="1" hangingPunct="1">
              <a:lnSpc>
                <a:spcPct val="80000"/>
              </a:lnSpc>
              <a:spcAft>
                <a:spcPts val="600"/>
              </a:spcAft>
              <a:buFontTx/>
              <a:buNone/>
              <a:tabLst>
                <a:tab pos="357188" algn="l"/>
                <a:tab pos="628650" algn="l"/>
                <a:tab pos="1071563" algn="l"/>
                <a:tab pos="1082675" algn="l"/>
                <a:tab pos="1885950" algn="l"/>
              </a:tabLst>
            </a:pPr>
            <a:r>
              <a:rPr lang="en-US" sz="2200" dirty="0" smtClean="0">
                <a:solidFill>
                  <a:srgbClr val="006666"/>
                </a:solidFill>
              </a:rPr>
              <a:t>Sluice = CP</a:t>
            </a:r>
          </a:p>
          <a:p>
            <a:pPr marL="0" indent="0" eaLnBrk="1" hangingPunct="1">
              <a:lnSpc>
                <a:spcPct val="80000"/>
              </a:lnSpc>
              <a:spcAft>
                <a:spcPts val="600"/>
              </a:spcAft>
              <a:buFontTx/>
              <a:buNone/>
              <a:tabLst>
                <a:tab pos="357188" algn="l"/>
                <a:tab pos="628650" algn="l"/>
                <a:tab pos="1071563" algn="l"/>
                <a:tab pos="1082675" algn="l"/>
                <a:tab pos="1885950" algn="l"/>
              </a:tabLst>
            </a:pPr>
            <a:endParaRPr lang="en-US" sz="2200" dirty="0" smtClean="0">
              <a:solidFill>
                <a:srgbClr val="006666"/>
              </a:solidFill>
            </a:endParaRPr>
          </a:p>
          <a:p>
            <a:pPr marL="0" indent="0" eaLnBrk="1" hangingPunct="1">
              <a:lnSpc>
                <a:spcPct val="80000"/>
              </a:lnSpc>
              <a:spcAft>
                <a:spcPts val="600"/>
              </a:spcAft>
              <a:buFontTx/>
              <a:buNone/>
              <a:tabLst>
                <a:tab pos="357188" algn="l"/>
                <a:tab pos="628650" algn="l"/>
                <a:tab pos="1071563" algn="l"/>
                <a:tab pos="1082675" algn="l"/>
                <a:tab pos="1885950" algn="l"/>
              </a:tabLst>
            </a:pPr>
            <a:r>
              <a:rPr lang="nl-NL" sz="2200" dirty="0" smtClean="0">
                <a:solidFill>
                  <a:srgbClr val="006666"/>
                </a:solidFill>
                <a:sym typeface="Wingdings"/>
              </a:rPr>
              <a:t> </a:t>
            </a:r>
            <a:r>
              <a:rPr lang="nl-NL" sz="2200" dirty="0" err="1" smtClean="0">
                <a:solidFill>
                  <a:srgbClr val="006666"/>
                </a:solidFill>
                <a:sym typeface="Wingdings"/>
              </a:rPr>
              <a:t>This</a:t>
            </a:r>
            <a:r>
              <a:rPr lang="nl-NL" sz="2200" dirty="0" smtClean="0">
                <a:solidFill>
                  <a:srgbClr val="006666"/>
                </a:solidFill>
                <a:sym typeface="Wingdings"/>
              </a:rPr>
              <a:t> </a:t>
            </a:r>
            <a:r>
              <a:rPr lang="nl-NL" sz="2200" dirty="0" err="1" smtClean="0">
                <a:solidFill>
                  <a:srgbClr val="006666"/>
                </a:solidFill>
                <a:sym typeface="Wingdings"/>
              </a:rPr>
              <a:t>analysis</a:t>
            </a:r>
            <a:r>
              <a:rPr lang="nl-NL" sz="2200" dirty="0" smtClean="0">
                <a:solidFill>
                  <a:srgbClr val="006666"/>
                </a:solidFill>
                <a:sym typeface="Wingdings"/>
              </a:rPr>
              <a:t> </a:t>
            </a:r>
            <a:r>
              <a:rPr lang="nl-NL" sz="2200" dirty="0" err="1" smtClean="0">
                <a:solidFill>
                  <a:srgbClr val="006666"/>
                </a:solidFill>
                <a:sym typeface="Wingdings"/>
              </a:rPr>
              <a:t>renders</a:t>
            </a:r>
            <a:r>
              <a:rPr lang="nl-NL" sz="2200" dirty="0" smtClean="0">
                <a:solidFill>
                  <a:srgbClr val="006666"/>
                </a:solidFill>
                <a:sym typeface="Wingdings"/>
              </a:rPr>
              <a:t> obsolete </a:t>
            </a:r>
            <a:r>
              <a:rPr lang="nl-NL" sz="2200" dirty="0" err="1" smtClean="0">
                <a:solidFill>
                  <a:srgbClr val="006666"/>
                </a:solidFill>
                <a:sym typeface="Wingdings"/>
              </a:rPr>
              <a:t>two</a:t>
            </a:r>
            <a:r>
              <a:rPr lang="nl-NL" sz="2200" dirty="0" smtClean="0">
                <a:solidFill>
                  <a:srgbClr val="006666"/>
                </a:solidFill>
                <a:sym typeface="Wingdings"/>
              </a:rPr>
              <a:t> </a:t>
            </a:r>
            <a:r>
              <a:rPr lang="nl-NL" sz="2200" dirty="0" err="1" smtClean="0">
                <a:solidFill>
                  <a:srgbClr val="006666"/>
                </a:solidFill>
                <a:sym typeface="Wingdings"/>
              </a:rPr>
              <a:t>arguments</a:t>
            </a:r>
            <a:r>
              <a:rPr lang="nl-NL" sz="2200" dirty="0" smtClean="0">
                <a:solidFill>
                  <a:srgbClr val="006666"/>
                </a:solidFill>
                <a:sym typeface="Wingdings"/>
              </a:rPr>
              <a:t> 	</a:t>
            </a:r>
            <a:r>
              <a:rPr lang="nl-NL" sz="2200" dirty="0" err="1" smtClean="0">
                <a:solidFill>
                  <a:srgbClr val="006666"/>
                </a:solidFill>
                <a:sym typeface="Wingdings"/>
              </a:rPr>
              <a:t>against</a:t>
            </a:r>
            <a:r>
              <a:rPr lang="nl-NL" sz="2200" dirty="0" smtClean="0">
                <a:solidFill>
                  <a:srgbClr val="006666"/>
                </a:solidFill>
                <a:sym typeface="Wingdings"/>
              </a:rPr>
              <a:t> the </a:t>
            </a:r>
            <a:r>
              <a:rPr lang="nl-NL" sz="2200" dirty="0" err="1" smtClean="0">
                <a:solidFill>
                  <a:srgbClr val="006666"/>
                </a:solidFill>
                <a:sym typeface="Wingdings"/>
              </a:rPr>
              <a:t>naive</a:t>
            </a:r>
            <a:r>
              <a:rPr lang="nl-NL" sz="2200" dirty="0" smtClean="0">
                <a:solidFill>
                  <a:srgbClr val="006666"/>
                </a:solidFill>
                <a:sym typeface="Wingdings"/>
              </a:rPr>
              <a:t> WYSIWYG </a:t>
            </a:r>
            <a:r>
              <a:rPr lang="nl-NL" sz="2200" dirty="0" err="1" smtClean="0">
                <a:solidFill>
                  <a:srgbClr val="006666"/>
                </a:solidFill>
                <a:sym typeface="Wingdings"/>
              </a:rPr>
              <a:t>approach</a:t>
            </a:r>
            <a:r>
              <a:rPr lang="nl-NL" sz="2200" dirty="0" smtClean="0">
                <a:solidFill>
                  <a:srgbClr val="006666"/>
                </a:solidFill>
                <a:sym typeface="Wingdings"/>
              </a:rPr>
              <a:t>:</a:t>
            </a:r>
          </a:p>
          <a:p>
            <a:pPr marL="0" indent="0" eaLnBrk="1" hangingPunct="1">
              <a:lnSpc>
                <a:spcPct val="80000"/>
              </a:lnSpc>
              <a:spcAft>
                <a:spcPts val="600"/>
              </a:spcAft>
              <a:buFontTx/>
              <a:buNone/>
              <a:tabLst>
                <a:tab pos="357188" algn="l"/>
                <a:tab pos="628650" algn="l"/>
                <a:tab pos="1071563" algn="l"/>
                <a:tab pos="1082675" algn="l"/>
                <a:tab pos="1885950" algn="l"/>
              </a:tabLst>
            </a:pPr>
            <a:r>
              <a:rPr lang="en-US" sz="2200" dirty="0" smtClean="0">
                <a:solidFill>
                  <a:srgbClr val="006666"/>
                </a:solidFill>
              </a:rPr>
              <a:t>		- </a:t>
            </a:r>
            <a:r>
              <a:rPr lang="en-US" sz="2200" dirty="0" err="1" smtClean="0">
                <a:solidFill>
                  <a:srgbClr val="006666"/>
                </a:solidFill>
              </a:rPr>
              <a:t>selectional</a:t>
            </a:r>
            <a:r>
              <a:rPr lang="en-US" sz="2200" dirty="0" smtClean="0">
                <a:solidFill>
                  <a:srgbClr val="006666"/>
                </a:solidFill>
              </a:rPr>
              <a:t> criteria</a:t>
            </a:r>
          </a:p>
          <a:p>
            <a:pPr marL="0" indent="0" eaLnBrk="1" hangingPunct="1">
              <a:lnSpc>
                <a:spcPct val="80000"/>
              </a:lnSpc>
              <a:spcAft>
                <a:spcPts val="600"/>
              </a:spcAft>
              <a:buFontTx/>
              <a:buNone/>
              <a:tabLst>
                <a:tab pos="357188" algn="l"/>
                <a:tab pos="628650" algn="l"/>
                <a:tab pos="1071563" algn="l"/>
                <a:tab pos="1082675" algn="l"/>
                <a:tab pos="1885950" algn="l"/>
              </a:tabLst>
            </a:pPr>
            <a:r>
              <a:rPr lang="en-US" sz="2200" dirty="0" smtClean="0">
                <a:solidFill>
                  <a:srgbClr val="006666"/>
                </a:solidFill>
              </a:rPr>
              <a:t>		- agreement</a:t>
            </a:r>
          </a:p>
          <a:p>
            <a:pPr marL="0" indent="0" eaLnBrk="1" hangingPunct="1">
              <a:lnSpc>
                <a:spcPct val="80000"/>
              </a:lnSpc>
              <a:spcAft>
                <a:spcPts val="600"/>
              </a:spcAft>
              <a:buFontTx/>
              <a:buNone/>
              <a:tabLst>
                <a:tab pos="357188" algn="l"/>
                <a:tab pos="628650" algn="l"/>
                <a:tab pos="1071563" algn="l"/>
                <a:tab pos="1082675" algn="l"/>
                <a:tab pos="1885950" algn="l"/>
              </a:tabLst>
            </a:pPr>
            <a:endParaRPr lang="en-US" sz="2200" dirty="0" smtClean="0">
              <a:solidFill>
                <a:srgbClr val="006666"/>
              </a:solidFill>
            </a:endParaRPr>
          </a:p>
          <a:p>
            <a:pPr marL="0" indent="0" eaLnBrk="1" hangingPunct="1">
              <a:lnSpc>
                <a:spcPct val="80000"/>
              </a:lnSpc>
              <a:spcAft>
                <a:spcPts val="600"/>
              </a:spcAft>
              <a:buFontTx/>
              <a:buNone/>
              <a:tabLst>
                <a:tab pos="357188" algn="l"/>
                <a:tab pos="628650" algn="l"/>
                <a:tab pos="1071563" algn="l"/>
                <a:tab pos="1082675" algn="l"/>
                <a:tab pos="1885950" algn="l"/>
              </a:tabLst>
            </a:pPr>
            <a:r>
              <a:rPr lang="nl-NL" sz="2200" dirty="0" smtClean="0">
                <a:solidFill>
                  <a:srgbClr val="006666"/>
                </a:solidFill>
                <a:sym typeface="Wingdings"/>
              </a:rPr>
              <a:t>!! The case argument </a:t>
            </a:r>
            <a:r>
              <a:rPr lang="nl-NL" sz="2200" dirty="0" err="1" smtClean="0">
                <a:solidFill>
                  <a:srgbClr val="006666"/>
                </a:solidFill>
                <a:sym typeface="Wingdings"/>
              </a:rPr>
              <a:t>still</a:t>
            </a:r>
            <a:r>
              <a:rPr lang="nl-NL" sz="2200" dirty="0" smtClean="0">
                <a:solidFill>
                  <a:srgbClr val="006666"/>
                </a:solidFill>
                <a:sym typeface="Wingdings"/>
              </a:rPr>
              <a:t> </a:t>
            </a:r>
            <a:r>
              <a:rPr lang="nl-NL" sz="2200" dirty="0" err="1" smtClean="0">
                <a:solidFill>
                  <a:srgbClr val="006666"/>
                </a:solidFill>
                <a:sym typeface="Wingdings"/>
              </a:rPr>
              <a:t>holds</a:t>
            </a:r>
            <a:r>
              <a:rPr lang="nl-NL" sz="2200" dirty="0" smtClean="0">
                <a:solidFill>
                  <a:srgbClr val="006666"/>
                </a:solidFill>
                <a:sym typeface="Wingdings"/>
              </a:rPr>
              <a:t>, </a:t>
            </a:r>
            <a:r>
              <a:rPr lang="nl-NL" sz="2200" dirty="0" err="1" smtClean="0">
                <a:solidFill>
                  <a:srgbClr val="006666"/>
                </a:solidFill>
                <a:sym typeface="Wingdings"/>
              </a:rPr>
              <a:t>however</a:t>
            </a:r>
            <a:r>
              <a:rPr lang="nl-NL" sz="2200" dirty="0" smtClean="0">
                <a:solidFill>
                  <a:srgbClr val="006666"/>
                </a:solidFill>
                <a:sym typeface="Wingdings"/>
              </a:rPr>
              <a:t>.</a:t>
            </a:r>
          </a:p>
          <a:p>
            <a:pPr marL="0" indent="0" eaLnBrk="1" hangingPunct="1">
              <a:lnSpc>
                <a:spcPct val="80000"/>
              </a:lnSpc>
              <a:spcAft>
                <a:spcPts val="600"/>
              </a:spcAft>
              <a:buNone/>
              <a:tabLst>
                <a:tab pos="357188" algn="l"/>
                <a:tab pos="628650" algn="l"/>
                <a:tab pos="1071563" algn="l"/>
                <a:tab pos="1082675" algn="l"/>
                <a:tab pos="1885950" algn="l"/>
              </a:tabLst>
            </a:pPr>
            <a:r>
              <a:rPr lang="en-US" sz="2200" dirty="0" smtClean="0">
                <a:solidFill>
                  <a:srgbClr val="269999"/>
                </a:solidFill>
              </a:rPr>
              <a:t>!!	Simpler syntax requires a much more complex 	mapping from syntax to semantics.</a:t>
            </a:r>
          </a:p>
          <a:p>
            <a:pPr marL="0" indent="0" eaLnBrk="1" hangingPunct="1">
              <a:lnSpc>
                <a:spcPct val="80000"/>
              </a:lnSpc>
              <a:spcAft>
                <a:spcPts val="600"/>
              </a:spcAft>
              <a:buFontTx/>
              <a:buNone/>
              <a:tabLst>
                <a:tab pos="357188" algn="l"/>
                <a:tab pos="628650" algn="l"/>
                <a:tab pos="1071563" algn="l"/>
                <a:tab pos="1082675" algn="l"/>
                <a:tab pos="1885950" algn="l"/>
              </a:tabLst>
            </a:pPr>
            <a:endParaRPr lang="en-US" sz="2200" dirty="0" smtClean="0">
              <a:solidFill>
                <a:srgbClr val="006666"/>
              </a:solidFill>
            </a:endParaRPr>
          </a:p>
          <a:p>
            <a:pPr marL="0" indent="0" eaLnBrk="1" hangingPunct="1">
              <a:lnSpc>
                <a:spcPct val="80000"/>
              </a:lnSpc>
              <a:buNone/>
              <a:tabLst>
                <a:tab pos="357188" algn="l"/>
                <a:tab pos="628650" algn="l"/>
                <a:tab pos="1071563" algn="l"/>
                <a:tab pos="1082675" algn="l"/>
                <a:tab pos="1885950" algn="l"/>
              </a:tabLst>
            </a:pPr>
            <a:endParaRPr lang="en-US" sz="2200" dirty="0" smtClean="0">
              <a:solidFill>
                <a:srgbClr val="0066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5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334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334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334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334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334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334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334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334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3475" grpId="1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BE" sz="3400" dirty="0" smtClean="0">
                <a:solidFill>
                  <a:schemeClr val="accent1"/>
                </a:solidFill>
              </a:rPr>
              <a:t>Silence best speaks the mind</a:t>
            </a:r>
            <a:endParaRPr lang="nl-NL" sz="3400" dirty="0">
              <a:solidFill>
                <a:schemeClr val="accent1"/>
              </a:solidFill>
            </a:endParaRP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1600" y="2057400"/>
            <a:ext cx="7313612" cy="3125787"/>
          </a:xfrm>
        </p:spPr>
        <p:txBody>
          <a:bodyPr/>
          <a:lstStyle/>
          <a:p>
            <a:pPr marL="609600" indent="-609600" eaLnBrk="1" hangingPunct="1">
              <a:spcAft>
                <a:spcPts val="600"/>
              </a:spcAft>
              <a:buFontTx/>
              <a:buAutoNum type="arabicPeriod"/>
            </a:pPr>
            <a:r>
              <a:rPr lang="nl-BE" sz="2800" dirty="0" smtClean="0">
                <a:solidFill>
                  <a:schemeClr val="tx2"/>
                </a:solidFill>
              </a:rPr>
              <a:t>WYSIWYG</a:t>
            </a:r>
          </a:p>
          <a:p>
            <a:pPr marL="609600" indent="-609600" eaLnBrk="1" hangingPunct="1">
              <a:spcAft>
                <a:spcPts val="600"/>
              </a:spcAft>
              <a:buFontTx/>
              <a:buAutoNum type="arabicPeriod"/>
            </a:pPr>
            <a:r>
              <a:rPr lang="nl-BE" sz="2800" dirty="0" smtClean="0">
                <a:solidFill>
                  <a:schemeClr val="tx2"/>
                </a:solidFill>
              </a:rPr>
              <a:t>WYSIAWYG (proform analysis)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nl-BE" sz="2800" dirty="0" smtClean="0">
                <a:solidFill>
                  <a:schemeClr val="tx2"/>
                </a:solidFill>
              </a:rPr>
              <a:t>WYSI</a:t>
            </a:r>
            <a:r>
              <a:rPr lang="nl-BE" sz="2800" b="1" dirty="0" smtClean="0">
                <a:solidFill>
                  <a:schemeClr val="tx2"/>
                </a:solidFill>
              </a:rPr>
              <a:t>N</a:t>
            </a:r>
            <a:r>
              <a:rPr lang="nl-BE" sz="2800" dirty="0" smtClean="0">
                <a:solidFill>
                  <a:schemeClr val="tx2"/>
                </a:solidFill>
              </a:rPr>
              <a:t>WYG (deletion analysis)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nl-BE" sz="2800" dirty="0" smtClean="0">
                <a:solidFill>
                  <a:schemeClr val="tx2"/>
                </a:solidFill>
              </a:rPr>
              <a:t>Ellipsis repair effects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nl-BE" sz="2800" dirty="0" smtClean="0">
                <a:solidFill>
                  <a:schemeClr val="tx2"/>
                </a:solidFill>
              </a:rPr>
              <a:t>Reconciling analyses</a:t>
            </a:r>
          </a:p>
          <a:p>
            <a:pPr marL="609600" indent="-609600" eaLnBrk="1" hangingPunct="1">
              <a:buNone/>
            </a:pPr>
            <a:endParaRPr lang="nl-BE" sz="2800" dirty="0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962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962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259" grpId="0" uiExpand="1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BE" sz="3400" dirty="0" smtClean="0">
                <a:solidFill>
                  <a:schemeClr val="accent1"/>
                </a:solidFill>
              </a:rPr>
              <a:t>2. Proform analysis (1)</a:t>
            </a:r>
            <a:endParaRPr lang="nl-NL" sz="3400" dirty="0">
              <a:solidFill>
                <a:schemeClr val="accent1"/>
              </a:solidFill>
            </a:endParaRPr>
          </a:p>
        </p:txBody>
      </p:sp>
      <p:sp>
        <p:nvSpPr>
          <p:cNvPr id="158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1600" y="2057400"/>
            <a:ext cx="7315200" cy="4343400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FontTx/>
              <a:buNone/>
              <a:tabLst>
                <a:tab pos="357188" algn="l"/>
                <a:tab pos="536575" algn="l"/>
                <a:tab pos="714375" algn="l"/>
                <a:tab pos="898525" algn="l"/>
                <a:tab pos="1082675" algn="l"/>
                <a:tab pos="1528763" algn="l"/>
                <a:tab pos="1885950" algn="l"/>
              </a:tabLst>
            </a:pPr>
            <a:r>
              <a:rPr lang="nl-BE" sz="2200" dirty="0" smtClean="0">
                <a:solidFill>
                  <a:srgbClr val="269999"/>
                </a:solidFill>
                <a:sym typeface="Wingdings" pitchFamily="-110" charset="2"/>
              </a:rPr>
              <a:t>=	WYSIAWYG 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  <a:tabLst>
                <a:tab pos="357188" algn="l"/>
                <a:tab pos="536575" algn="l"/>
                <a:tab pos="714375" algn="l"/>
                <a:tab pos="898525" algn="l"/>
                <a:tab pos="1082675" algn="l"/>
                <a:tab pos="1528763" algn="l"/>
                <a:tab pos="1885950" algn="l"/>
              </a:tabLst>
            </a:pPr>
            <a:r>
              <a:rPr lang="nl-BE" sz="2200" dirty="0" smtClean="0">
                <a:solidFill>
                  <a:srgbClr val="269999"/>
                </a:solidFill>
                <a:sym typeface="Wingdings" pitchFamily="-110" charset="2"/>
              </a:rPr>
              <a:t>	(</a:t>
            </a:r>
            <a:r>
              <a:rPr lang="nl-BE" sz="2200" dirty="0">
                <a:solidFill>
                  <a:srgbClr val="269999"/>
                </a:solidFill>
                <a:sym typeface="Wingdings" pitchFamily="-110" charset="2"/>
              </a:rPr>
              <a:t>what you see is </a:t>
            </a:r>
            <a:r>
              <a:rPr lang="nl-BE" sz="2200" b="1" dirty="0">
                <a:solidFill>
                  <a:srgbClr val="269999"/>
                </a:solidFill>
                <a:sym typeface="Wingdings" pitchFamily="-110" charset="2"/>
              </a:rPr>
              <a:t>almost</a:t>
            </a:r>
            <a:r>
              <a:rPr lang="nl-BE" sz="2200" dirty="0">
                <a:solidFill>
                  <a:srgbClr val="269999"/>
                </a:solidFill>
                <a:sym typeface="Wingdings" pitchFamily="-110" charset="2"/>
              </a:rPr>
              <a:t> what you get)</a:t>
            </a:r>
            <a:endParaRPr lang="nl-BE" sz="2200" dirty="0" smtClean="0">
              <a:solidFill>
                <a:srgbClr val="269999"/>
              </a:solidFill>
              <a:sym typeface="Wingdings" pitchFamily="-110" charset="2"/>
            </a:endParaRPr>
          </a:p>
          <a:p>
            <a:pPr marL="0" indent="0" eaLnBrk="1" hangingPunct="1">
              <a:lnSpc>
                <a:spcPct val="80000"/>
              </a:lnSpc>
              <a:buFontTx/>
              <a:buNone/>
              <a:tabLst>
                <a:tab pos="357188" algn="l"/>
                <a:tab pos="536575" algn="l"/>
                <a:tab pos="714375" algn="l"/>
                <a:tab pos="898525" algn="l"/>
                <a:tab pos="1082675" algn="l"/>
                <a:tab pos="1528763" algn="l"/>
                <a:tab pos="1885950" algn="l"/>
              </a:tabLst>
            </a:pPr>
            <a:endParaRPr lang="nl-BE" sz="2200" dirty="0" smtClean="0">
              <a:solidFill>
                <a:schemeClr val="tx2"/>
              </a:solidFill>
              <a:sym typeface="Wingdings" pitchFamily="-110" charset="2"/>
            </a:endParaRPr>
          </a:p>
          <a:p>
            <a:pPr marL="0" indent="0" eaLnBrk="1" hangingPunct="1">
              <a:lnSpc>
                <a:spcPct val="80000"/>
              </a:lnSpc>
              <a:buFontTx/>
              <a:buNone/>
              <a:tabLst>
                <a:tab pos="357188" algn="l"/>
                <a:tab pos="536575" algn="l"/>
                <a:tab pos="714375" algn="l"/>
                <a:tab pos="898525" algn="l"/>
                <a:tab pos="1082675" algn="l"/>
                <a:tab pos="1528763" algn="l"/>
                <a:tab pos="1885950" algn="l"/>
              </a:tabLst>
            </a:pPr>
            <a:r>
              <a:rPr lang="nl-NL" sz="2200" dirty="0" smtClean="0">
                <a:solidFill>
                  <a:schemeClr val="tx2"/>
                </a:solidFill>
                <a:sym typeface="Wingdings"/>
              </a:rPr>
              <a:t> The </a:t>
            </a:r>
            <a:r>
              <a:rPr lang="nl-NL" sz="2200" dirty="0" err="1" smtClean="0">
                <a:solidFill>
                  <a:schemeClr val="tx2"/>
                </a:solidFill>
                <a:sym typeface="Wingdings"/>
              </a:rPr>
              <a:t>syntax</a:t>
            </a:r>
            <a:r>
              <a:rPr lang="nl-NL" sz="2200" dirty="0" smtClean="0">
                <a:solidFill>
                  <a:schemeClr val="tx2"/>
                </a:solidFill>
                <a:sym typeface="Wingdings"/>
              </a:rPr>
              <a:t> does </a:t>
            </a:r>
            <a:r>
              <a:rPr lang="nl-NL" sz="2200" dirty="0" err="1" smtClean="0">
                <a:solidFill>
                  <a:schemeClr val="tx2"/>
                </a:solidFill>
                <a:sym typeface="Wingdings"/>
              </a:rPr>
              <a:t>not</a:t>
            </a:r>
            <a:r>
              <a:rPr lang="nl-NL" sz="2200" dirty="0" smtClean="0">
                <a:solidFill>
                  <a:schemeClr val="tx2"/>
                </a:solidFill>
                <a:sym typeface="Wingdings"/>
              </a:rPr>
              <a:t> match </a:t>
            </a:r>
            <a:r>
              <a:rPr lang="nl-NL" sz="2200" dirty="0" err="1" smtClean="0">
                <a:solidFill>
                  <a:schemeClr val="tx2"/>
                </a:solidFill>
                <a:sym typeface="Wingdings"/>
              </a:rPr>
              <a:t>with</a:t>
            </a:r>
            <a:r>
              <a:rPr lang="nl-NL" sz="2200" dirty="0" smtClean="0">
                <a:solidFill>
                  <a:schemeClr val="tx2"/>
                </a:solidFill>
                <a:sym typeface="Wingdings"/>
              </a:rPr>
              <a:t> the </a:t>
            </a:r>
            <a:r>
              <a:rPr lang="nl-NL" sz="2200" dirty="0" err="1" smtClean="0">
                <a:solidFill>
                  <a:schemeClr val="tx2"/>
                </a:solidFill>
                <a:sym typeface="Wingdings"/>
              </a:rPr>
              <a:t>pronuncia</a:t>
            </a:r>
            <a:r>
              <a:rPr lang="nl-NL" sz="2200" dirty="0" smtClean="0">
                <a:solidFill>
                  <a:schemeClr val="tx2"/>
                </a:solidFill>
                <a:sym typeface="Wingdings"/>
              </a:rPr>
              <a:t>- 	</a:t>
            </a:r>
            <a:r>
              <a:rPr lang="nl-NL" sz="2200" dirty="0" err="1" smtClean="0">
                <a:solidFill>
                  <a:schemeClr val="tx2"/>
                </a:solidFill>
                <a:sym typeface="Wingdings"/>
              </a:rPr>
              <a:t>tion</a:t>
            </a:r>
            <a:r>
              <a:rPr lang="nl-NL" sz="2200" dirty="0" smtClean="0">
                <a:solidFill>
                  <a:schemeClr val="tx2"/>
                </a:solidFill>
                <a:sym typeface="Wingdings"/>
              </a:rPr>
              <a:t> </a:t>
            </a:r>
            <a:r>
              <a:rPr lang="nl-NL" sz="2200" dirty="0" err="1" smtClean="0">
                <a:solidFill>
                  <a:schemeClr val="tx2"/>
                </a:solidFill>
                <a:sym typeface="Wingdings"/>
              </a:rPr>
              <a:t>completely</a:t>
            </a:r>
            <a:r>
              <a:rPr lang="nl-NL" sz="2200" dirty="0" smtClean="0">
                <a:solidFill>
                  <a:schemeClr val="tx2"/>
                </a:solidFill>
                <a:sym typeface="Wingdings"/>
              </a:rPr>
              <a:t>: </a:t>
            </a:r>
            <a:r>
              <a:rPr lang="nl-NL" sz="2200" dirty="0" err="1" smtClean="0">
                <a:solidFill>
                  <a:schemeClr val="tx2"/>
                </a:solidFill>
                <a:sym typeface="Wingdings"/>
              </a:rPr>
              <a:t>there</a:t>
            </a:r>
            <a:r>
              <a:rPr lang="nl-NL" sz="2200" dirty="0" smtClean="0">
                <a:solidFill>
                  <a:schemeClr val="tx2"/>
                </a:solidFill>
                <a:sym typeface="Wingdings"/>
              </a:rPr>
              <a:t> is a </a:t>
            </a:r>
            <a:r>
              <a:rPr lang="nl-NL" sz="2200" dirty="0" err="1" smtClean="0">
                <a:solidFill>
                  <a:schemeClr val="tx2"/>
                </a:solidFill>
                <a:sym typeface="Wingdings"/>
              </a:rPr>
              <a:t>little</a:t>
            </a:r>
            <a:r>
              <a:rPr lang="nl-NL" sz="2200" dirty="0" smtClean="0">
                <a:solidFill>
                  <a:schemeClr val="tx2"/>
                </a:solidFill>
                <a:sym typeface="Wingdings"/>
              </a:rPr>
              <a:t> more in the 	</a:t>
            </a:r>
            <a:r>
              <a:rPr lang="nl-NL" sz="2200" dirty="0" err="1" smtClean="0">
                <a:solidFill>
                  <a:schemeClr val="tx2"/>
                </a:solidFill>
                <a:sym typeface="Wingdings"/>
              </a:rPr>
              <a:t>syntax</a:t>
            </a:r>
            <a:r>
              <a:rPr lang="nl-NL" sz="2200" dirty="0" smtClean="0">
                <a:solidFill>
                  <a:schemeClr val="tx2"/>
                </a:solidFill>
                <a:sym typeface="Wingdings"/>
              </a:rPr>
              <a:t> </a:t>
            </a:r>
            <a:r>
              <a:rPr lang="nl-NL" sz="2200" dirty="0" err="1" smtClean="0">
                <a:solidFill>
                  <a:schemeClr val="tx2"/>
                </a:solidFill>
                <a:sym typeface="Wingdings"/>
              </a:rPr>
              <a:t>than</a:t>
            </a:r>
            <a:r>
              <a:rPr lang="nl-NL" sz="2200" dirty="0" smtClean="0">
                <a:solidFill>
                  <a:schemeClr val="tx2"/>
                </a:solidFill>
                <a:sym typeface="Wingdings"/>
              </a:rPr>
              <a:t> </a:t>
            </a:r>
            <a:r>
              <a:rPr lang="nl-NL" sz="2200" dirty="0" err="1" smtClean="0">
                <a:solidFill>
                  <a:schemeClr val="tx2"/>
                </a:solidFill>
                <a:sym typeface="Wingdings"/>
              </a:rPr>
              <a:t>what</a:t>
            </a:r>
            <a:r>
              <a:rPr lang="nl-NL" sz="2200" dirty="0" smtClean="0">
                <a:solidFill>
                  <a:schemeClr val="tx2"/>
                </a:solidFill>
                <a:sym typeface="Wingdings"/>
              </a:rPr>
              <a:t> </a:t>
            </a:r>
            <a:r>
              <a:rPr lang="nl-NL" sz="2200" dirty="0" err="1" smtClean="0">
                <a:solidFill>
                  <a:schemeClr val="tx2"/>
                </a:solidFill>
                <a:sym typeface="Wingdings"/>
              </a:rPr>
              <a:t>you</a:t>
            </a:r>
            <a:r>
              <a:rPr lang="nl-NL" sz="2200" dirty="0" smtClean="0">
                <a:solidFill>
                  <a:schemeClr val="tx2"/>
                </a:solidFill>
                <a:sym typeface="Wingdings"/>
              </a:rPr>
              <a:t> </a:t>
            </a:r>
            <a:r>
              <a:rPr lang="nl-NL" sz="2200" dirty="0" err="1" smtClean="0">
                <a:solidFill>
                  <a:schemeClr val="tx2"/>
                </a:solidFill>
                <a:sym typeface="Wingdings"/>
              </a:rPr>
              <a:t>hear</a:t>
            </a:r>
            <a:r>
              <a:rPr lang="nl-NL" sz="2200" dirty="0" smtClean="0">
                <a:solidFill>
                  <a:schemeClr val="tx2"/>
                </a:solidFill>
                <a:sym typeface="Wingdings"/>
              </a:rPr>
              <a:t>.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  <a:tabLst>
                <a:tab pos="357188" algn="l"/>
                <a:tab pos="536575" algn="l"/>
                <a:tab pos="714375" algn="l"/>
                <a:tab pos="898525" algn="l"/>
                <a:tab pos="1082675" algn="l"/>
                <a:tab pos="1528763" algn="l"/>
                <a:tab pos="1885950" algn="l"/>
              </a:tabLst>
            </a:pPr>
            <a:endParaRPr lang="nl-NL" sz="2200" dirty="0" smtClean="0">
              <a:solidFill>
                <a:schemeClr val="tx2"/>
              </a:solidFill>
              <a:sym typeface="Wingdings"/>
            </a:endParaRPr>
          </a:p>
          <a:p>
            <a:pPr marL="0" indent="0" eaLnBrk="1" hangingPunct="1">
              <a:lnSpc>
                <a:spcPct val="80000"/>
              </a:lnSpc>
              <a:buFontTx/>
              <a:buNone/>
              <a:tabLst>
                <a:tab pos="357188" algn="l"/>
                <a:tab pos="536575" algn="l"/>
                <a:tab pos="714375" algn="l"/>
                <a:tab pos="898525" algn="l"/>
                <a:tab pos="1082675" algn="l"/>
                <a:tab pos="1528763" algn="l"/>
                <a:tab pos="1885950" algn="l"/>
              </a:tabLst>
            </a:pPr>
            <a:r>
              <a:rPr lang="nl-NL" sz="2200" dirty="0" smtClean="0">
                <a:solidFill>
                  <a:schemeClr val="tx2"/>
                </a:solidFill>
                <a:sym typeface="Wingdings"/>
              </a:rPr>
              <a:t> The </a:t>
            </a:r>
            <a:r>
              <a:rPr lang="nl-NL" sz="2200" dirty="0" err="1" smtClean="0">
                <a:solidFill>
                  <a:schemeClr val="tx2"/>
                </a:solidFill>
                <a:sym typeface="Wingdings"/>
              </a:rPr>
              <a:t>syntax</a:t>
            </a:r>
            <a:r>
              <a:rPr lang="nl-NL" sz="2200" dirty="0" smtClean="0">
                <a:solidFill>
                  <a:schemeClr val="tx2"/>
                </a:solidFill>
                <a:sym typeface="Wingdings"/>
              </a:rPr>
              <a:t> does </a:t>
            </a:r>
            <a:r>
              <a:rPr lang="nl-NL" sz="2200" dirty="0" err="1" smtClean="0">
                <a:solidFill>
                  <a:schemeClr val="tx2"/>
                </a:solidFill>
                <a:sym typeface="Wingdings"/>
              </a:rPr>
              <a:t>not</a:t>
            </a:r>
            <a:r>
              <a:rPr lang="nl-NL" sz="2200" dirty="0" smtClean="0">
                <a:solidFill>
                  <a:schemeClr val="tx2"/>
                </a:solidFill>
                <a:sym typeface="Wingdings"/>
              </a:rPr>
              <a:t> match </a:t>
            </a:r>
            <a:r>
              <a:rPr lang="nl-NL" sz="2200" dirty="0" err="1" smtClean="0">
                <a:solidFill>
                  <a:schemeClr val="tx2"/>
                </a:solidFill>
                <a:sym typeface="Wingdings"/>
              </a:rPr>
              <a:t>with</a:t>
            </a:r>
            <a:r>
              <a:rPr lang="nl-NL" sz="2200" dirty="0" smtClean="0">
                <a:solidFill>
                  <a:schemeClr val="tx2"/>
                </a:solidFill>
                <a:sym typeface="Wingdings"/>
              </a:rPr>
              <a:t> the </a:t>
            </a:r>
            <a:r>
              <a:rPr lang="nl-NL" sz="2200" dirty="0" err="1" smtClean="0">
                <a:solidFill>
                  <a:schemeClr val="tx2"/>
                </a:solidFill>
                <a:sym typeface="Wingdings"/>
              </a:rPr>
              <a:t>semantics</a:t>
            </a:r>
            <a:r>
              <a:rPr lang="nl-NL" sz="2200" dirty="0" smtClean="0">
                <a:solidFill>
                  <a:schemeClr val="tx2"/>
                </a:solidFill>
                <a:sym typeface="Wingdings"/>
              </a:rPr>
              <a:t> 	</a:t>
            </a:r>
            <a:r>
              <a:rPr lang="nl-NL" sz="2200" dirty="0" err="1" smtClean="0">
                <a:solidFill>
                  <a:schemeClr val="tx2"/>
                </a:solidFill>
                <a:sym typeface="Wingdings"/>
              </a:rPr>
              <a:t>completely</a:t>
            </a:r>
            <a:r>
              <a:rPr lang="nl-NL" sz="2200" dirty="0" smtClean="0">
                <a:solidFill>
                  <a:schemeClr val="tx2"/>
                </a:solidFill>
                <a:sym typeface="Wingdings"/>
              </a:rPr>
              <a:t>: </a:t>
            </a:r>
            <a:r>
              <a:rPr lang="nl-NL" sz="2200" dirty="0" err="1" smtClean="0">
                <a:solidFill>
                  <a:schemeClr val="tx2"/>
                </a:solidFill>
                <a:sym typeface="Wingdings"/>
              </a:rPr>
              <a:t>there</a:t>
            </a:r>
            <a:r>
              <a:rPr lang="nl-NL" sz="2200" dirty="0" smtClean="0">
                <a:solidFill>
                  <a:schemeClr val="tx2"/>
                </a:solidFill>
                <a:sym typeface="Wingdings"/>
              </a:rPr>
              <a:t> is </a:t>
            </a:r>
            <a:r>
              <a:rPr lang="nl-NL" sz="2200" dirty="0" err="1" smtClean="0">
                <a:solidFill>
                  <a:schemeClr val="tx2"/>
                </a:solidFill>
                <a:sym typeface="Wingdings"/>
              </a:rPr>
              <a:t>no</a:t>
            </a:r>
            <a:r>
              <a:rPr lang="nl-NL" sz="2200" dirty="0" smtClean="0">
                <a:solidFill>
                  <a:schemeClr val="tx2"/>
                </a:solidFill>
                <a:sym typeface="Wingdings"/>
              </a:rPr>
              <a:t> full </a:t>
            </a:r>
            <a:r>
              <a:rPr lang="nl-NL" sz="2200" dirty="0" err="1" smtClean="0">
                <a:solidFill>
                  <a:schemeClr val="tx2"/>
                </a:solidFill>
                <a:sym typeface="Wingdings"/>
              </a:rPr>
              <a:t>syntactic</a:t>
            </a:r>
            <a:r>
              <a:rPr lang="nl-NL" sz="2200" dirty="0" smtClean="0">
                <a:solidFill>
                  <a:schemeClr val="tx2"/>
                </a:solidFill>
                <a:sym typeface="Wingdings"/>
              </a:rPr>
              <a:t> </a:t>
            </a:r>
            <a:r>
              <a:rPr lang="nl-NL" sz="2200" dirty="0" err="1" smtClean="0">
                <a:solidFill>
                  <a:schemeClr val="tx2"/>
                </a:solidFill>
                <a:sym typeface="Wingdings"/>
              </a:rPr>
              <a:t>structure</a:t>
            </a:r>
            <a:r>
              <a:rPr lang="nl-NL" sz="2200" dirty="0" smtClean="0">
                <a:solidFill>
                  <a:schemeClr val="tx2"/>
                </a:solidFill>
                <a:sym typeface="Wingdings"/>
              </a:rPr>
              <a:t> 	of the </a:t>
            </a:r>
            <a:r>
              <a:rPr lang="nl-NL" sz="2200" dirty="0" err="1" smtClean="0">
                <a:solidFill>
                  <a:schemeClr val="tx2"/>
                </a:solidFill>
                <a:sym typeface="Wingdings"/>
              </a:rPr>
              <a:t>unpronounced</a:t>
            </a:r>
            <a:r>
              <a:rPr lang="nl-NL" sz="2200" dirty="0" smtClean="0">
                <a:solidFill>
                  <a:schemeClr val="tx2"/>
                </a:solidFill>
                <a:sym typeface="Wingdings"/>
              </a:rPr>
              <a:t> part. </a:t>
            </a:r>
            <a:endParaRPr lang="nl-BE" sz="2200" dirty="0" smtClean="0">
              <a:solidFill>
                <a:schemeClr val="tx2"/>
              </a:solidFill>
              <a:sym typeface="Wingdings" pitchFamily="-110" charset="2"/>
            </a:endParaRPr>
          </a:p>
          <a:p>
            <a:pPr marL="0" indent="0" eaLnBrk="1" hangingPunct="1">
              <a:lnSpc>
                <a:spcPct val="80000"/>
              </a:lnSpc>
              <a:buFontTx/>
              <a:buNone/>
              <a:tabLst>
                <a:tab pos="357188" algn="l"/>
                <a:tab pos="536575" algn="l"/>
                <a:tab pos="714375" algn="l"/>
                <a:tab pos="898525" algn="l"/>
                <a:tab pos="1082675" algn="l"/>
                <a:tab pos="1528763" algn="l"/>
                <a:tab pos="1885950" algn="l"/>
              </a:tabLst>
            </a:pPr>
            <a:endParaRPr lang="nl-BE" sz="2200" dirty="0" smtClean="0">
              <a:solidFill>
                <a:schemeClr val="tx2"/>
              </a:solidFill>
              <a:sym typeface="Wingdings" pitchFamily="-110" charset="2"/>
            </a:endParaRPr>
          </a:p>
          <a:p>
            <a:pPr marL="0" indent="0" eaLnBrk="1" hangingPunct="1">
              <a:lnSpc>
                <a:spcPct val="80000"/>
              </a:lnSpc>
              <a:buFontTx/>
              <a:buNone/>
              <a:tabLst>
                <a:tab pos="357188" algn="l"/>
                <a:tab pos="536575" algn="l"/>
                <a:tab pos="714375" algn="l"/>
                <a:tab pos="898525" algn="l"/>
                <a:tab pos="1082675" algn="l"/>
                <a:tab pos="1528763" algn="l"/>
                <a:tab pos="1885950" algn="l"/>
              </a:tabLst>
            </a:pPr>
            <a:r>
              <a:rPr lang="nl-BE" sz="2200" dirty="0">
                <a:solidFill>
                  <a:schemeClr val="tx2"/>
                </a:solidFill>
                <a:sym typeface="Wingdings" pitchFamily="-110" charset="2"/>
              </a:rPr>
              <a:t>Ellipsis site </a:t>
            </a:r>
            <a:r>
              <a:rPr lang="nl-BE" sz="2200" dirty="0" smtClean="0">
                <a:solidFill>
                  <a:schemeClr val="tx2"/>
                </a:solidFill>
                <a:sym typeface="Wingdings" pitchFamily="-110" charset="2"/>
              </a:rPr>
              <a:t>=	an </a:t>
            </a:r>
            <a:r>
              <a:rPr lang="nl-BE" sz="2200" dirty="0">
                <a:solidFill>
                  <a:srgbClr val="269999"/>
                </a:solidFill>
                <a:sym typeface="Wingdings" pitchFamily="-110" charset="2"/>
              </a:rPr>
              <a:t>unpronounced pronoun </a:t>
            </a:r>
            <a:r>
              <a:rPr lang="nl-BE" sz="2200" i="1" dirty="0">
                <a:solidFill>
                  <a:srgbClr val="269999"/>
                </a:solidFill>
                <a:sym typeface="Wingdings" pitchFamily="-110" charset="2"/>
              </a:rPr>
              <a:t>pro</a:t>
            </a:r>
            <a:r>
              <a:rPr lang="nl-BE" sz="2200" dirty="0">
                <a:solidFill>
                  <a:srgbClr val="269999"/>
                </a:solidFill>
                <a:sym typeface="Wingdings" pitchFamily="-110" charset="2"/>
              </a:rPr>
              <a:t> </a:t>
            </a:r>
            <a:r>
              <a:rPr lang="nl-BE" sz="2200" dirty="0">
                <a:solidFill>
                  <a:schemeClr val="tx2"/>
                </a:solidFill>
                <a:sym typeface="Wingdings" pitchFamily="-110" charset="2"/>
              </a:rPr>
              <a:t>that</a:t>
            </a:r>
            <a:r>
              <a:rPr lang="nl-BE" sz="2200" dirty="0" smtClean="0">
                <a:solidFill>
                  <a:schemeClr val="tx2"/>
                </a:solidFill>
                <a:sym typeface="Wingdings" pitchFamily="-110" charset="2"/>
              </a:rPr>
              <a:t> 							gets its </a:t>
            </a:r>
            <a:r>
              <a:rPr lang="nl-BE" sz="2200" dirty="0">
                <a:solidFill>
                  <a:schemeClr val="tx2"/>
                </a:solidFill>
                <a:sym typeface="Wingdings" pitchFamily="-110" charset="2"/>
              </a:rPr>
              <a:t>interpretation from the</a:t>
            </a:r>
            <a:r>
              <a:rPr lang="nl-BE" sz="2200" dirty="0" smtClean="0">
                <a:solidFill>
                  <a:schemeClr val="tx2"/>
                </a:solidFill>
                <a:sym typeface="Wingdings" pitchFamily="-110" charset="2"/>
              </a:rPr>
              <a:t> 								antecedent. 	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  <a:tabLst>
                <a:tab pos="357188" algn="l"/>
                <a:tab pos="536575" algn="l"/>
                <a:tab pos="714375" algn="l"/>
                <a:tab pos="898525" algn="l"/>
                <a:tab pos="1082675" algn="l"/>
                <a:tab pos="1528763" algn="l"/>
                <a:tab pos="1885950" algn="l"/>
              </a:tabLst>
            </a:pPr>
            <a:endParaRPr lang="nl-BE" sz="2200" b="1" dirty="0">
              <a:solidFill>
                <a:schemeClr val="tx2"/>
              </a:solidFill>
              <a:sym typeface="Wingdings" pitchFamily="-110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8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8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8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8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587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872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BE" sz="3400" dirty="0" smtClean="0">
                <a:solidFill>
                  <a:schemeClr val="accent1"/>
                </a:solidFill>
              </a:rPr>
              <a:t>2. Proform analysis (2)</a:t>
            </a:r>
            <a:endParaRPr lang="nl-NL" sz="3400" dirty="0">
              <a:solidFill>
                <a:schemeClr val="accent1"/>
              </a:solidFill>
            </a:endParaRPr>
          </a:p>
        </p:txBody>
      </p:sp>
      <p:sp>
        <p:nvSpPr>
          <p:cNvPr id="158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1600" y="2057400"/>
            <a:ext cx="7523162" cy="4572000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spcAft>
                <a:spcPts val="600"/>
              </a:spcAft>
              <a:buFontTx/>
              <a:buNone/>
              <a:tabLst>
                <a:tab pos="357188" algn="l"/>
                <a:tab pos="536575" algn="l"/>
                <a:tab pos="714375" algn="l"/>
                <a:tab pos="898525" algn="l"/>
                <a:tab pos="1082675" algn="l"/>
                <a:tab pos="1528763" algn="l"/>
                <a:tab pos="1885950" algn="l"/>
              </a:tabLst>
            </a:pPr>
            <a:r>
              <a:rPr lang="nl-BE" sz="2000" dirty="0" smtClean="0">
                <a:solidFill>
                  <a:schemeClr val="tx2"/>
                </a:solidFill>
                <a:sym typeface="Wingdings" pitchFamily="-110" charset="2"/>
              </a:rPr>
              <a:t>(12)a</a:t>
            </a:r>
            <a:r>
              <a:rPr lang="nl-BE" sz="2000" dirty="0">
                <a:solidFill>
                  <a:schemeClr val="tx2"/>
                </a:solidFill>
                <a:sym typeface="Wingdings" pitchFamily="-110" charset="2"/>
              </a:rPr>
              <a:t>.</a:t>
            </a:r>
            <a:r>
              <a:rPr lang="nl-BE" sz="2000" dirty="0" smtClean="0">
                <a:solidFill>
                  <a:schemeClr val="tx2"/>
                </a:solidFill>
                <a:sym typeface="Wingdings" pitchFamily="-110" charset="2"/>
              </a:rPr>
              <a:t>	Someone brought strawberries, but I don’t know</a:t>
            </a:r>
          </a:p>
          <a:p>
            <a:pPr marL="0" indent="0" eaLnBrk="1" hangingPunct="1">
              <a:lnSpc>
                <a:spcPct val="80000"/>
              </a:lnSpc>
              <a:spcAft>
                <a:spcPts val="600"/>
              </a:spcAft>
              <a:buFontTx/>
              <a:buNone/>
              <a:tabLst>
                <a:tab pos="357188" algn="l"/>
                <a:tab pos="536575" algn="l"/>
                <a:tab pos="714375" algn="l"/>
                <a:tab pos="898525" algn="l"/>
                <a:tab pos="1082675" algn="l"/>
                <a:tab pos="1528763" algn="l"/>
                <a:tab pos="1885950" algn="l"/>
              </a:tabLst>
            </a:pPr>
            <a:r>
              <a:rPr lang="nl-BE" sz="2000" dirty="0" smtClean="0">
                <a:solidFill>
                  <a:schemeClr val="tx2"/>
                </a:solidFill>
                <a:sym typeface="Wingdings" pitchFamily="-110" charset="2"/>
              </a:rPr>
              <a:t> 				who </a:t>
            </a:r>
            <a:r>
              <a:rPr lang="nl-BE" sz="2000" b="1" i="1" dirty="0" smtClean="0">
                <a:solidFill>
                  <a:schemeClr val="folHlink"/>
                </a:solidFill>
                <a:sym typeface="Wingdings" pitchFamily="-110" charset="2"/>
              </a:rPr>
              <a:t>pro</a:t>
            </a:r>
            <a:r>
              <a:rPr lang="nl-BE" sz="2000" baseline="-25000" dirty="0" smtClean="0">
                <a:solidFill>
                  <a:schemeClr val="folHlink"/>
                </a:solidFill>
                <a:sym typeface="Wingdings" pitchFamily="-110" charset="2"/>
              </a:rPr>
              <a:t>IP</a:t>
            </a:r>
            <a:r>
              <a:rPr lang="nl-BE" sz="2000" dirty="0" smtClean="0">
                <a:solidFill>
                  <a:schemeClr val="tx2"/>
                </a:solidFill>
                <a:sym typeface="Wingdings" pitchFamily="-110" charset="2"/>
              </a:rPr>
              <a:t>.</a:t>
            </a:r>
            <a:endParaRPr lang="nl-BE" sz="2000" dirty="0">
              <a:solidFill>
                <a:schemeClr val="tx2"/>
              </a:solidFill>
              <a:sym typeface="Wingdings" pitchFamily="-110" charset="2"/>
            </a:endParaRPr>
          </a:p>
          <a:p>
            <a:pPr marL="0" indent="0" eaLnBrk="1" hangingPunct="1">
              <a:lnSpc>
                <a:spcPct val="80000"/>
              </a:lnSpc>
              <a:spcAft>
                <a:spcPts val="600"/>
              </a:spcAft>
              <a:buFontTx/>
              <a:buNone/>
              <a:tabLst>
                <a:tab pos="357188" algn="l"/>
                <a:tab pos="536575" algn="l"/>
                <a:tab pos="714375" algn="l"/>
                <a:tab pos="898525" algn="l"/>
                <a:tab pos="1082675" algn="l"/>
                <a:tab pos="1528763" algn="l"/>
                <a:tab pos="1885950" algn="l"/>
              </a:tabLst>
            </a:pPr>
            <a:r>
              <a:rPr lang="nl-BE" sz="2000" dirty="0">
                <a:solidFill>
                  <a:schemeClr val="tx2"/>
                </a:solidFill>
                <a:sym typeface="Wingdings" pitchFamily="-110" charset="2"/>
              </a:rPr>
              <a:t>		b.</a:t>
            </a:r>
            <a:r>
              <a:rPr lang="nl-BE" sz="2000" dirty="0" smtClean="0">
                <a:solidFill>
                  <a:schemeClr val="tx2"/>
                </a:solidFill>
                <a:sym typeface="Wingdings" pitchFamily="-110" charset="2"/>
              </a:rPr>
              <a:t>	Someone brought strawberries, and </a:t>
            </a:r>
            <a:r>
              <a:rPr lang="nl-BE" sz="2000" dirty="0">
                <a:solidFill>
                  <a:schemeClr val="tx2"/>
                </a:solidFill>
                <a:sym typeface="Wingdings" pitchFamily="-110" charset="2"/>
              </a:rPr>
              <a:t>I</a:t>
            </a:r>
            <a:r>
              <a:rPr lang="nl-BE" sz="2000" dirty="0" smtClean="0">
                <a:solidFill>
                  <a:schemeClr val="tx2"/>
                </a:solidFill>
                <a:sym typeface="Wingdings" pitchFamily="-110" charset="2"/>
              </a:rPr>
              <a:t> didn’t know</a:t>
            </a:r>
          </a:p>
          <a:p>
            <a:pPr marL="0" indent="0" eaLnBrk="1" hangingPunct="1">
              <a:lnSpc>
                <a:spcPct val="80000"/>
              </a:lnSpc>
              <a:spcAft>
                <a:spcPts val="600"/>
              </a:spcAft>
              <a:buFontTx/>
              <a:buNone/>
              <a:tabLst>
                <a:tab pos="357188" algn="l"/>
                <a:tab pos="536575" algn="l"/>
                <a:tab pos="714375" algn="l"/>
                <a:tab pos="898525" algn="l"/>
                <a:tab pos="1082675" algn="l"/>
                <a:tab pos="1528763" algn="l"/>
                <a:tab pos="1885950" algn="l"/>
              </a:tabLst>
            </a:pPr>
            <a:r>
              <a:rPr lang="nl-BE" sz="2000" dirty="0" smtClean="0">
                <a:solidFill>
                  <a:schemeClr val="tx2"/>
                </a:solidFill>
                <a:sym typeface="Wingdings" pitchFamily="-110" charset="2"/>
              </a:rPr>
              <a:t> 				</a:t>
            </a:r>
            <a:r>
              <a:rPr lang="nl-BE" sz="2000" b="1" dirty="0" smtClean="0">
                <a:solidFill>
                  <a:schemeClr val="tx2"/>
                </a:solidFill>
                <a:sym typeface="Wingdings" pitchFamily="-110" charset="2"/>
              </a:rPr>
              <a:t>it</a:t>
            </a:r>
            <a:r>
              <a:rPr lang="nl-BE" sz="2000" dirty="0" smtClean="0">
                <a:solidFill>
                  <a:schemeClr val="tx2"/>
                </a:solidFill>
                <a:sym typeface="Wingdings" pitchFamily="-110" charset="2"/>
              </a:rPr>
              <a:t>.</a:t>
            </a:r>
            <a:r>
              <a:rPr lang="nl-BE" sz="2000" i="1" dirty="0" smtClean="0">
                <a:solidFill>
                  <a:schemeClr val="tx2"/>
                </a:solidFill>
                <a:sym typeface="Wingdings" pitchFamily="-110" charset="2"/>
              </a:rPr>
              <a:t>	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  <a:tabLst>
                <a:tab pos="357188" algn="l"/>
                <a:tab pos="536575" algn="l"/>
                <a:tab pos="714375" algn="l"/>
                <a:tab pos="898525" algn="l"/>
                <a:tab pos="1082675" algn="l"/>
                <a:tab pos="1528763" algn="l"/>
                <a:tab pos="1885950" algn="l"/>
              </a:tabLst>
            </a:pPr>
            <a:r>
              <a:rPr lang="nl-BE" sz="2000" dirty="0">
                <a:solidFill>
                  <a:schemeClr val="tx2"/>
                </a:solidFill>
                <a:sym typeface="Wingdings" pitchFamily="-110" charset="2"/>
              </a:rPr>
              <a:t>			</a:t>
            </a:r>
            <a:r>
              <a:rPr lang="nl-BE" sz="2000" dirty="0" smtClean="0">
                <a:solidFill>
                  <a:schemeClr val="tx2"/>
                </a:solidFill>
                <a:sym typeface="Wingdings" pitchFamily="-110" charset="2"/>
              </a:rPr>
              <a:t>	it = </a:t>
            </a:r>
            <a:r>
              <a:rPr lang="nl-BE" sz="2000" dirty="0">
                <a:solidFill>
                  <a:schemeClr val="tx2"/>
                </a:solidFill>
                <a:sym typeface="Wingdings" pitchFamily="-110" charset="2"/>
              </a:rPr>
              <a:t>that someone</a:t>
            </a:r>
            <a:r>
              <a:rPr lang="nl-BE" sz="2000" dirty="0" smtClean="0">
                <a:solidFill>
                  <a:schemeClr val="tx2"/>
                </a:solidFill>
                <a:sym typeface="Wingdings" pitchFamily="-110" charset="2"/>
              </a:rPr>
              <a:t> brought strawberries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  <a:tabLst>
                <a:tab pos="357188" algn="l"/>
                <a:tab pos="536575" algn="l"/>
                <a:tab pos="714375" algn="l"/>
                <a:tab pos="898525" algn="l"/>
                <a:tab pos="1082675" algn="l"/>
                <a:tab pos="1528763" algn="l"/>
                <a:tab pos="1885950" algn="l"/>
              </a:tabLst>
            </a:pPr>
            <a:endParaRPr lang="nl-BE" sz="2000" dirty="0" smtClean="0">
              <a:solidFill>
                <a:schemeClr val="tx2"/>
              </a:solidFill>
              <a:sym typeface="Wingdings" pitchFamily="-110" charset="2"/>
            </a:endParaRPr>
          </a:p>
          <a:p>
            <a:pPr marL="0" indent="0" eaLnBrk="1" hangingPunct="1">
              <a:lnSpc>
                <a:spcPct val="80000"/>
              </a:lnSpc>
              <a:buFontTx/>
              <a:buNone/>
              <a:tabLst>
                <a:tab pos="357188" algn="l"/>
                <a:tab pos="536575" algn="l"/>
                <a:tab pos="714375" algn="l"/>
                <a:tab pos="898525" algn="l"/>
                <a:tab pos="1082675" algn="l"/>
                <a:tab pos="1528763" algn="l"/>
                <a:tab pos="1885950" algn="l"/>
              </a:tabLst>
            </a:pPr>
            <a:r>
              <a:rPr lang="nl-BE" sz="2000" dirty="0" smtClean="0">
                <a:solidFill>
                  <a:schemeClr val="tx2"/>
                </a:solidFill>
                <a:sym typeface="Wingdings" pitchFamily="-110" charset="2"/>
              </a:rPr>
              <a:t>               V’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  <a:tabLst>
                <a:tab pos="357188" algn="l"/>
                <a:tab pos="536575" algn="l"/>
                <a:tab pos="714375" algn="l"/>
                <a:tab pos="898525" algn="l"/>
                <a:tab pos="1082675" algn="l"/>
                <a:tab pos="1528763" algn="l"/>
                <a:tab pos="1885950" algn="l"/>
              </a:tabLst>
            </a:pPr>
            <a:endParaRPr lang="nl-BE" sz="2000" dirty="0" smtClean="0">
              <a:solidFill>
                <a:schemeClr val="tx2"/>
              </a:solidFill>
              <a:sym typeface="Wingdings" pitchFamily="-110" charset="2"/>
            </a:endParaRPr>
          </a:p>
          <a:p>
            <a:pPr marL="0" indent="0" eaLnBrk="1" hangingPunct="1">
              <a:lnSpc>
                <a:spcPct val="80000"/>
              </a:lnSpc>
              <a:buFontTx/>
              <a:buNone/>
              <a:tabLst>
                <a:tab pos="357188" algn="l"/>
                <a:tab pos="536575" algn="l"/>
                <a:tab pos="714375" algn="l"/>
                <a:tab pos="898525" algn="l"/>
                <a:tab pos="1082675" algn="l"/>
                <a:tab pos="1528763" algn="l"/>
                <a:tab pos="1885950" algn="l"/>
              </a:tabLst>
            </a:pPr>
            <a:r>
              <a:rPr lang="nl-BE" sz="2000" dirty="0" smtClean="0">
                <a:solidFill>
                  <a:schemeClr val="tx2"/>
                </a:solidFill>
                <a:sym typeface="Wingdings" pitchFamily="-110" charset="2"/>
              </a:rPr>
              <a:t>       V             CP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  <a:tabLst>
                <a:tab pos="357188" algn="l"/>
                <a:tab pos="536575" algn="l"/>
                <a:tab pos="714375" algn="l"/>
                <a:tab pos="898525" algn="l"/>
                <a:tab pos="1082675" algn="l"/>
                <a:tab pos="1528763" algn="l"/>
                <a:tab pos="1885950" algn="l"/>
              </a:tabLst>
            </a:pPr>
            <a:r>
              <a:rPr lang="nl-BE" sz="2000" dirty="0" smtClean="0">
                <a:solidFill>
                  <a:schemeClr val="tx2"/>
                </a:solidFill>
                <a:sym typeface="Wingdings" pitchFamily="-110" charset="2"/>
              </a:rPr>
              <a:t>    </a:t>
            </a:r>
            <a:r>
              <a:rPr lang="nl-BE" sz="2000" i="1" dirty="0" smtClean="0">
                <a:solidFill>
                  <a:schemeClr val="tx2"/>
                </a:solidFill>
                <a:sym typeface="Wingdings" pitchFamily="-110" charset="2"/>
              </a:rPr>
              <a:t>know</a:t>
            </a:r>
            <a:r>
              <a:rPr lang="nl-BE" sz="2000" dirty="0" smtClean="0">
                <a:solidFill>
                  <a:schemeClr val="tx2"/>
                </a:solidFill>
                <a:sym typeface="Wingdings" pitchFamily="-110" charset="2"/>
              </a:rPr>
              <a:t>      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  <a:tabLst>
                <a:tab pos="357188" algn="l"/>
                <a:tab pos="536575" algn="l"/>
                <a:tab pos="714375" algn="l"/>
                <a:tab pos="898525" algn="l"/>
                <a:tab pos="1082675" algn="l"/>
                <a:tab pos="1528763" algn="l"/>
                <a:tab pos="1885950" algn="l"/>
              </a:tabLst>
            </a:pPr>
            <a:r>
              <a:rPr lang="nl-BE" sz="2000" i="1" dirty="0" smtClean="0">
                <a:solidFill>
                  <a:schemeClr val="tx2"/>
                </a:solidFill>
                <a:sym typeface="Wingdings" pitchFamily="-110" charset="2"/>
              </a:rPr>
              <a:t>           who             </a:t>
            </a:r>
            <a:r>
              <a:rPr lang="nl-BE" sz="2000" dirty="0" smtClean="0">
                <a:solidFill>
                  <a:schemeClr val="tx2"/>
                </a:solidFill>
                <a:sym typeface="Wingdings" pitchFamily="-110" charset="2"/>
              </a:rPr>
              <a:t>C’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  <a:tabLst>
                <a:tab pos="357188" algn="l"/>
                <a:tab pos="536575" algn="l"/>
                <a:tab pos="714375" algn="l"/>
                <a:tab pos="898525" algn="l"/>
                <a:tab pos="1082675" algn="l"/>
                <a:tab pos="1528763" algn="l"/>
                <a:tab pos="1885950" algn="l"/>
              </a:tabLst>
            </a:pPr>
            <a:endParaRPr lang="nl-BE" sz="2000" dirty="0" smtClean="0">
              <a:solidFill>
                <a:schemeClr val="tx2"/>
              </a:solidFill>
              <a:sym typeface="Wingdings" pitchFamily="-110" charset="2"/>
            </a:endParaRPr>
          </a:p>
          <a:p>
            <a:pPr marL="0" indent="0" eaLnBrk="1" hangingPunct="1">
              <a:lnSpc>
                <a:spcPct val="80000"/>
              </a:lnSpc>
              <a:buFontTx/>
              <a:buNone/>
              <a:tabLst>
                <a:tab pos="357188" algn="l"/>
                <a:tab pos="536575" algn="l"/>
                <a:tab pos="714375" algn="l"/>
                <a:tab pos="898525" algn="l"/>
                <a:tab pos="1082675" algn="l"/>
                <a:tab pos="1528763" algn="l"/>
                <a:tab pos="1885950" algn="l"/>
              </a:tabLst>
            </a:pPr>
            <a:r>
              <a:rPr lang="nl-BE" sz="2000" dirty="0" smtClean="0">
                <a:solidFill>
                  <a:schemeClr val="tx2"/>
                </a:solidFill>
                <a:sym typeface="Wingdings" pitchFamily="-110" charset="2"/>
              </a:rPr>
              <a:t>                        C          </a:t>
            </a:r>
            <a:r>
              <a:rPr lang="nl-BE" sz="2000" i="1" dirty="0" smtClean="0">
                <a:solidFill>
                  <a:schemeClr val="tx2"/>
                </a:solidFill>
                <a:sym typeface="Wingdings" pitchFamily="-110" charset="2"/>
              </a:rPr>
              <a:t>pro</a:t>
            </a:r>
            <a:r>
              <a:rPr lang="nl-BE" sz="2000" baseline="-25000" dirty="0" smtClean="0">
                <a:solidFill>
                  <a:schemeClr val="tx2"/>
                </a:solidFill>
                <a:sym typeface="Wingdings" pitchFamily="-110" charset="2"/>
              </a:rPr>
              <a:t>IP</a:t>
            </a:r>
            <a:endParaRPr lang="nl-BE" sz="2000" dirty="0" smtClean="0">
              <a:solidFill>
                <a:schemeClr val="tx2"/>
              </a:solidFill>
              <a:sym typeface="Wingdings" pitchFamily="-110" charset="2"/>
            </a:endParaRPr>
          </a:p>
        </p:txBody>
      </p:sp>
      <p:grpSp>
        <p:nvGrpSpPr>
          <p:cNvPr id="18" name="Groeperen 17"/>
          <p:cNvGrpSpPr/>
          <p:nvPr/>
        </p:nvGrpSpPr>
        <p:grpSpPr>
          <a:xfrm>
            <a:off x="2362200" y="4572000"/>
            <a:ext cx="1066800" cy="228600"/>
            <a:chOff x="2362200" y="4572000"/>
            <a:chExt cx="1066800" cy="228600"/>
          </a:xfrm>
        </p:grpSpPr>
        <p:cxnSp>
          <p:nvCxnSpPr>
            <p:cNvPr id="5" name="Rechte verbindingslijn 4"/>
            <p:cNvCxnSpPr/>
            <p:nvPr/>
          </p:nvCxnSpPr>
          <p:spPr>
            <a:xfrm>
              <a:off x="2895600" y="4572000"/>
              <a:ext cx="533400" cy="228600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Rechte verbindingslijn 6"/>
            <p:cNvCxnSpPr/>
            <p:nvPr/>
          </p:nvCxnSpPr>
          <p:spPr>
            <a:xfrm rot="10800000" flipV="1">
              <a:off x="2362200" y="4572000"/>
              <a:ext cx="533400" cy="228600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" name="Groeperen 18"/>
          <p:cNvGrpSpPr/>
          <p:nvPr/>
        </p:nvGrpSpPr>
        <p:grpSpPr>
          <a:xfrm>
            <a:off x="3048000" y="5181600"/>
            <a:ext cx="1066800" cy="304800"/>
            <a:chOff x="3048000" y="5181600"/>
            <a:chExt cx="1066800" cy="304800"/>
          </a:xfrm>
        </p:grpSpPr>
        <p:cxnSp>
          <p:nvCxnSpPr>
            <p:cNvPr id="9" name="Rechte verbindingslijn 8"/>
            <p:cNvCxnSpPr/>
            <p:nvPr/>
          </p:nvCxnSpPr>
          <p:spPr>
            <a:xfrm>
              <a:off x="3581400" y="5181600"/>
              <a:ext cx="533400" cy="304800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Rechte verbindingslijn 10"/>
            <p:cNvCxnSpPr/>
            <p:nvPr/>
          </p:nvCxnSpPr>
          <p:spPr>
            <a:xfrm rot="10800000" flipV="1">
              <a:off x="3048000" y="5181600"/>
              <a:ext cx="533400" cy="304800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" name="Groeperen 19"/>
          <p:cNvGrpSpPr/>
          <p:nvPr/>
        </p:nvGrpSpPr>
        <p:grpSpPr>
          <a:xfrm>
            <a:off x="3810000" y="5715000"/>
            <a:ext cx="914400" cy="304800"/>
            <a:chOff x="3810000" y="5715000"/>
            <a:chExt cx="914400" cy="304800"/>
          </a:xfrm>
        </p:grpSpPr>
        <p:cxnSp>
          <p:nvCxnSpPr>
            <p:cNvPr id="13" name="Rechte verbindingslijn 12"/>
            <p:cNvCxnSpPr/>
            <p:nvPr/>
          </p:nvCxnSpPr>
          <p:spPr>
            <a:xfrm>
              <a:off x="4267200" y="5715000"/>
              <a:ext cx="457200" cy="304800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Rechte verbindingslijn 15"/>
            <p:cNvCxnSpPr/>
            <p:nvPr/>
          </p:nvCxnSpPr>
          <p:spPr>
            <a:xfrm rot="10800000" flipV="1">
              <a:off x="3810000" y="5715000"/>
              <a:ext cx="457200" cy="304800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8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8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158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58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58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58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158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58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872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BE" sz="3400" dirty="0" smtClean="0">
                <a:solidFill>
                  <a:schemeClr val="accent1"/>
                </a:solidFill>
              </a:rPr>
              <a:t>2. Proform analysis (2b)</a:t>
            </a:r>
            <a:endParaRPr lang="nl-NL" sz="3400" dirty="0">
              <a:solidFill>
                <a:schemeClr val="accent1"/>
              </a:solidFill>
            </a:endParaRPr>
          </a:p>
        </p:txBody>
      </p:sp>
      <p:sp>
        <p:nvSpPr>
          <p:cNvPr id="158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1600" y="1905000"/>
            <a:ext cx="7315200" cy="4495800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spcAft>
                <a:spcPts val="600"/>
              </a:spcAft>
              <a:buFontTx/>
              <a:buNone/>
              <a:tabLst>
                <a:tab pos="357188" algn="l"/>
                <a:tab pos="536575" algn="l"/>
                <a:tab pos="714375" algn="l"/>
                <a:tab pos="898525" algn="l"/>
                <a:tab pos="1082675" algn="l"/>
                <a:tab pos="1528763" algn="l"/>
                <a:tab pos="1885950" algn="l"/>
              </a:tabLst>
            </a:pPr>
            <a:r>
              <a:rPr lang="nl-BE" sz="2200" dirty="0" smtClean="0">
                <a:solidFill>
                  <a:schemeClr val="tx2"/>
                </a:solidFill>
                <a:sym typeface="Wingdings" pitchFamily="-110" charset="2"/>
              </a:rPr>
              <a:t>There are different approaches to how the</a:t>
            </a:r>
          </a:p>
          <a:p>
            <a:pPr marL="0" indent="0" eaLnBrk="1" hangingPunct="1">
              <a:lnSpc>
                <a:spcPct val="80000"/>
              </a:lnSpc>
              <a:spcAft>
                <a:spcPts val="600"/>
              </a:spcAft>
              <a:buFontTx/>
              <a:buNone/>
              <a:tabLst>
                <a:tab pos="357188" algn="l"/>
                <a:tab pos="536575" algn="l"/>
                <a:tab pos="714375" algn="l"/>
                <a:tab pos="898525" algn="l"/>
                <a:tab pos="1082675" algn="l"/>
                <a:tab pos="1528763" algn="l"/>
                <a:tab pos="1885950" algn="l"/>
              </a:tabLst>
            </a:pPr>
            <a:r>
              <a:rPr lang="nl-BE" sz="2200" dirty="0" smtClean="0">
                <a:solidFill>
                  <a:schemeClr val="tx2"/>
                </a:solidFill>
                <a:sym typeface="Wingdings" pitchFamily="-110" charset="2"/>
              </a:rPr>
              <a:t>proform gets its interpretation:</a:t>
            </a:r>
          </a:p>
          <a:p>
            <a:pPr marL="0" indent="0" eaLnBrk="1" hangingPunct="1">
              <a:lnSpc>
                <a:spcPct val="80000"/>
              </a:lnSpc>
              <a:spcAft>
                <a:spcPts val="600"/>
              </a:spcAft>
              <a:buFontTx/>
              <a:buNone/>
              <a:tabLst>
                <a:tab pos="357188" algn="l"/>
                <a:tab pos="536575" algn="l"/>
                <a:tab pos="714375" algn="l"/>
                <a:tab pos="898525" algn="l"/>
                <a:tab pos="1082675" algn="l"/>
                <a:tab pos="1528763" algn="l"/>
                <a:tab pos="1885950" algn="l"/>
              </a:tabLst>
            </a:pPr>
            <a:endParaRPr lang="nl-BE" sz="1200" dirty="0" smtClean="0">
              <a:solidFill>
                <a:schemeClr val="tx2"/>
              </a:solidFill>
              <a:sym typeface="Wingdings" pitchFamily="-110" charset="2"/>
            </a:endParaRPr>
          </a:p>
          <a:p>
            <a:pPr marL="0" indent="0" eaLnBrk="1" hangingPunct="1">
              <a:lnSpc>
                <a:spcPct val="80000"/>
              </a:lnSpc>
              <a:spcAft>
                <a:spcPts val="600"/>
              </a:spcAft>
              <a:buFontTx/>
              <a:buChar char="•"/>
              <a:tabLst>
                <a:tab pos="357188" algn="l"/>
                <a:tab pos="536575" algn="l"/>
                <a:tab pos="714375" algn="l"/>
                <a:tab pos="898525" algn="l"/>
                <a:tab pos="1082675" algn="l"/>
                <a:tab pos="1528763" algn="l"/>
                <a:tab pos="1885950" algn="l"/>
              </a:tabLst>
            </a:pPr>
            <a:r>
              <a:rPr lang="nl-BE" sz="2200" dirty="0" smtClean="0">
                <a:solidFill>
                  <a:schemeClr val="tx2"/>
                </a:solidFill>
                <a:sym typeface="Wingdings" pitchFamily="-110" charset="2"/>
              </a:rPr>
              <a:t> 	</a:t>
            </a:r>
            <a:r>
              <a:rPr lang="nl-BE" sz="2200" dirty="0" smtClean="0">
                <a:solidFill>
                  <a:srgbClr val="269999"/>
                </a:solidFill>
                <a:sym typeface="Wingdings" pitchFamily="-110" charset="2"/>
              </a:rPr>
              <a:t>Null proforms </a:t>
            </a:r>
            <a:r>
              <a:rPr lang="nl-BE" sz="2200" dirty="0" smtClean="0">
                <a:solidFill>
                  <a:schemeClr val="tx2"/>
                </a:solidFill>
                <a:sym typeface="Wingdings" pitchFamily="-110" charset="2"/>
              </a:rPr>
              <a:t>are interpreted just like overt</a:t>
            </a:r>
          </a:p>
          <a:p>
            <a:pPr marL="0" indent="0" eaLnBrk="1" hangingPunct="1">
              <a:lnSpc>
                <a:spcPct val="80000"/>
              </a:lnSpc>
              <a:spcAft>
                <a:spcPts val="600"/>
              </a:spcAft>
              <a:buNone/>
              <a:tabLst>
                <a:tab pos="357188" algn="l"/>
                <a:tab pos="536575" algn="l"/>
                <a:tab pos="714375" algn="l"/>
                <a:tab pos="898525" algn="l"/>
                <a:tab pos="1082675" algn="l"/>
                <a:tab pos="1528763" algn="l"/>
                <a:tab pos="1885950" algn="l"/>
              </a:tabLst>
            </a:pPr>
            <a:r>
              <a:rPr lang="nl-BE" sz="2200" dirty="0" smtClean="0">
                <a:solidFill>
                  <a:schemeClr val="tx2"/>
                </a:solidFill>
                <a:sym typeface="Wingdings" pitchFamily="-110" charset="2"/>
              </a:rPr>
              <a:t> 	pronouns</a:t>
            </a:r>
          </a:p>
          <a:p>
            <a:pPr marL="0" indent="0" eaLnBrk="1" hangingPunct="1">
              <a:lnSpc>
                <a:spcPct val="80000"/>
              </a:lnSpc>
              <a:spcAft>
                <a:spcPts val="600"/>
              </a:spcAft>
              <a:buNone/>
              <a:tabLst>
                <a:tab pos="357188" algn="l"/>
                <a:tab pos="536575" algn="l"/>
                <a:tab pos="714375" algn="l"/>
                <a:tab pos="898525" algn="l"/>
                <a:tab pos="1082675" algn="l"/>
                <a:tab pos="1528763" algn="l"/>
                <a:tab pos="1885950" algn="l"/>
              </a:tabLst>
            </a:pPr>
            <a:r>
              <a:rPr lang="nl-BE" sz="2200" dirty="0" smtClean="0">
                <a:solidFill>
                  <a:schemeClr val="tx2"/>
                </a:solidFill>
                <a:sym typeface="Wingdings" pitchFamily="-110" charset="2"/>
              </a:rPr>
              <a:t>	(Wasow 1972; Shopen 1972; Hardt 1993, 	1999; Lobeck 1995; Depiante 2000)</a:t>
            </a:r>
          </a:p>
          <a:p>
            <a:pPr marL="0" indent="0" eaLnBrk="1" hangingPunct="1">
              <a:lnSpc>
                <a:spcPct val="80000"/>
              </a:lnSpc>
              <a:spcAft>
                <a:spcPts val="600"/>
              </a:spcAft>
              <a:buNone/>
              <a:tabLst>
                <a:tab pos="357188" algn="l"/>
                <a:tab pos="536575" algn="l"/>
                <a:tab pos="714375" algn="l"/>
                <a:tab pos="898525" algn="l"/>
                <a:tab pos="1082675" algn="l"/>
                <a:tab pos="1528763" algn="l"/>
                <a:tab pos="1885950" algn="l"/>
              </a:tabLst>
            </a:pPr>
            <a:endParaRPr lang="nl-BE" sz="1200" dirty="0" smtClean="0">
              <a:solidFill>
                <a:schemeClr val="tx2"/>
              </a:solidFill>
              <a:sym typeface="Wingdings" pitchFamily="-110" charset="2"/>
            </a:endParaRPr>
          </a:p>
          <a:p>
            <a:pPr marL="0" indent="0" eaLnBrk="1" hangingPunct="1">
              <a:lnSpc>
                <a:spcPct val="80000"/>
              </a:lnSpc>
              <a:spcAft>
                <a:spcPts val="600"/>
              </a:spcAft>
              <a:buFontTx/>
              <a:buChar char="•"/>
              <a:tabLst>
                <a:tab pos="357188" algn="l"/>
                <a:tab pos="536575" algn="l"/>
                <a:tab pos="714375" algn="l"/>
                <a:tab pos="898525" algn="l"/>
                <a:tab pos="1082675" algn="l"/>
                <a:tab pos="1528763" algn="l"/>
                <a:tab pos="1885950" algn="l"/>
              </a:tabLst>
            </a:pPr>
            <a:r>
              <a:rPr lang="nl-BE" sz="2200" dirty="0" smtClean="0">
                <a:solidFill>
                  <a:schemeClr val="tx2"/>
                </a:solidFill>
                <a:sym typeface="Wingdings" pitchFamily="-110" charset="2"/>
              </a:rPr>
              <a:t> 	</a:t>
            </a:r>
            <a:r>
              <a:rPr lang="nl-BE" sz="2200" dirty="0" smtClean="0">
                <a:solidFill>
                  <a:srgbClr val="269999"/>
                </a:solidFill>
                <a:sym typeface="Wingdings" pitchFamily="-110" charset="2"/>
              </a:rPr>
              <a:t>LF-copy</a:t>
            </a:r>
            <a:r>
              <a:rPr lang="nl-BE" sz="2200" dirty="0" smtClean="0">
                <a:solidFill>
                  <a:schemeClr val="tx2"/>
                </a:solidFill>
                <a:sym typeface="Wingdings" pitchFamily="-110" charset="2"/>
              </a:rPr>
              <a:t>: the antecedent is copied into the</a:t>
            </a:r>
          </a:p>
          <a:p>
            <a:pPr marL="0" indent="0" eaLnBrk="1" hangingPunct="1">
              <a:lnSpc>
                <a:spcPct val="80000"/>
              </a:lnSpc>
              <a:spcAft>
                <a:spcPts val="600"/>
              </a:spcAft>
              <a:buNone/>
              <a:tabLst>
                <a:tab pos="357188" algn="l"/>
                <a:tab pos="536575" algn="l"/>
                <a:tab pos="714375" algn="l"/>
                <a:tab pos="898525" algn="l"/>
                <a:tab pos="1082675" algn="l"/>
                <a:tab pos="1528763" algn="l"/>
                <a:tab pos="1885950" algn="l"/>
              </a:tabLst>
            </a:pPr>
            <a:r>
              <a:rPr lang="nl-BE" sz="2200" dirty="0" smtClean="0">
                <a:solidFill>
                  <a:schemeClr val="tx2"/>
                </a:solidFill>
                <a:sym typeface="Wingdings" pitchFamily="-110" charset="2"/>
              </a:rPr>
              <a:t> 	ellipsis site at LF </a:t>
            </a:r>
          </a:p>
          <a:p>
            <a:pPr marL="0" indent="0" eaLnBrk="1" hangingPunct="1">
              <a:lnSpc>
                <a:spcPct val="80000"/>
              </a:lnSpc>
              <a:spcAft>
                <a:spcPts val="600"/>
              </a:spcAft>
              <a:buNone/>
              <a:tabLst>
                <a:tab pos="357188" algn="l"/>
                <a:tab pos="536575" algn="l"/>
                <a:tab pos="714375" algn="l"/>
                <a:tab pos="898525" algn="l"/>
                <a:tab pos="1082675" algn="l"/>
                <a:tab pos="1528763" algn="l"/>
                <a:tab pos="1885950" algn="l"/>
              </a:tabLst>
            </a:pPr>
            <a:r>
              <a:rPr lang="nl-BE" sz="2200" dirty="0" smtClean="0">
                <a:solidFill>
                  <a:schemeClr val="tx2"/>
                </a:solidFill>
                <a:sym typeface="Wingdings" pitchFamily="-110" charset="2"/>
              </a:rPr>
              <a:t>	(Fiengo &amp; May 1994; Chung et al 1995; Wilder 	1997; Beavers &amp; Sag 2004; Fortin 2007)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8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58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587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87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8723" grpId="0" build="p"/>
      <p:bldP spid="158723" grpId="1" uiExpand="1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BE" sz="3400" dirty="0" smtClean="0">
                <a:solidFill>
                  <a:schemeClr val="accent1"/>
                </a:solidFill>
              </a:rPr>
              <a:t>2. Proform analysis (3)</a:t>
            </a:r>
            <a:endParaRPr lang="nl-NL" sz="3400" dirty="0">
              <a:solidFill>
                <a:schemeClr val="accent1"/>
              </a:solidFill>
            </a:endParaRPr>
          </a:p>
        </p:txBody>
      </p:sp>
      <p:sp>
        <p:nvSpPr>
          <p:cNvPr id="158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1600" y="2286000"/>
            <a:ext cx="7315200" cy="3886200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spcAft>
                <a:spcPts val="600"/>
              </a:spcAft>
              <a:buFontTx/>
              <a:buNone/>
              <a:tabLst>
                <a:tab pos="357188" algn="l"/>
                <a:tab pos="536575" algn="l"/>
                <a:tab pos="714375" algn="l"/>
                <a:tab pos="898525" algn="l"/>
                <a:tab pos="1082675" algn="l"/>
                <a:tab pos="1528763" algn="l"/>
                <a:tab pos="1885950" algn="l"/>
              </a:tabLst>
            </a:pPr>
            <a:r>
              <a:rPr lang="nl-BE" sz="2200" dirty="0" smtClean="0">
                <a:solidFill>
                  <a:srgbClr val="269999"/>
                </a:solidFill>
                <a:sym typeface="Wingdings" pitchFamily="-110" charset="2"/>
              </a:rPr>
              <a:t>Arguments:</a:t>
            </a:r>
          </a:p>
          <a:p>
            <a:pPr marL="0" indent="0" eaLnBrk="1" hangingPunct="1">
              <a:lnSpc>
                <a:spcPct val="80000"/>
              </a:lnSpc>
              <a:spcAft>
                <a:spcPts val="600"/>
              </a:spcAft>
              <a:buFontTx/>
              <a:buNone/>
              <a:tabLst>
                <a:tab pos="357188" algn="l"/>
                <a:tab pos="536575" algn="l"/>
                <a:tab pos="714375" algn="l"/>
                <a:tab pos="898525" algn="l"/>
                <a:tab pos="1082675" algn="l"/>
                <a:tab pos="1528763" algn="l"/>
                <a:tab pos="1885950" algn="l"/>
              </a:tabLst>
            </a:pPr>
            <a:endParaRPr lang="nl-BE" sz="2200" dirty="0" smtClean="0">
              <a:solidFill>
                <a:schemeClr val="tx2"/>
              </a:solidFill>
              <a:sym typeface="Wingdings" pitchFamily="-110" charset="2"/>
            </a:endParaRPr>
          </a:p>
          <a:p>
            <a:pPr marL="0" indent="0" eaLnBrk="1" hangingPunct="1">
              <a:lnSpc>
                <a:spcPct val="80000"/>
              </a:lnSpc>
              <a:spcAft>
                <a:spcPts val="1200"/>
              </a:spcAft>
              <a:buNone/>
              <a:tabLst>
                <a:tab pos="357188" algn="l"/>
                <a:tab pos="536575" algn="l"/>
                <a:tab pos="714375" algn="l"/>
                <a:tab pos="898525" algn="l"/>
                <a:tab pos="1082675" algn="l"/>
                <a:tab pos="1528763" algn="l"/>
                <a:tab pos="1885950" algn="l"/>
              </a:tabLst>
            </a:pPr>
            <a:r>
              <a:rPr lang="nl-BE" sz="2200" dirty="0" smtClean="0">
                <a:solidFill>
                  <a:schemeClr val="tx2"/>
                </a:solidFill>
                <a:sym typeface="Wingdings" pitchFamily="-110" charset="2"/>
              </a:rPr>
              <a:t> 	Ellipsis sites seems to behave like pronouns.</a:t>
            </a:r>
          </a:p>
          <a:p>
            <a:pPr marL="0" indent="0" eaLnBrk="1" hangingPunct="1">
              <a:lnSpc>
                <a:spcPct val="80000"/>
              </a:lnSpc>
              <a:spcAft>
                <a:spcPts val="1200"/>
              </a:spcAft>
              <a:buNone/>
              <a:tabLst>
                <a:tab pos="357188" algn="l"/>
                <a:tab pos="536575" algn="l"/>
                <a:tab pos="714375" algn="l"/>
                <a:tab pos="898525" algn="l"/>
                <a:tab pos="1082675" algn="l"/>
                <a:tab pos="1528763" algn="l"/>
                <a:tab pos="1885950" algn="l"/>
              </a:tabLst>
            </a:pPr>
            <a:r>
              <a:rPr lang="nl-BE" sz="2200" dirty="0" smtClean="0">
                <a:solidFill>
                  <a:schemeClr val="tx2"/>
                </a:solidFill>
                <a:sym typeface="Wingdings" pitchFamily="-110" charset="2"/>
              </a:rPr>
              <a:t> </a:t>
            </a:r>
          </a:p>
          <a:p>
            <a:pPr marL="0" indent="0" eaLnBrk="1" hangingPunct="1">
              <a:lnSpc>
                <a:spcPct val="80000"/>
              </a:lnSpc>
              <a:spcAft>
                <a:spcPts val="600"/>
              </a:spcAft>
              <a:buNone/>
              <a:tabLst>
                <a:tab pos="357188" algn="l"/>
                <a:tab pos="536575" algn="l"/>
                <a:tab pos="714375" algn="l"/>
                <a:tab pos="898525" algn="l"/>
                <a:tab pos="1082675" algn="l"/>
                <a:tab pos="1528763" algn="l"/>
                <a:tab pos="1885950" algn="l"/>
              </a:tabLst>
            </a:pPr>
            <a:r>
              <a:rPr lang="en-GB" sz="2200" dirty="0" err="1" smtClean="0">
                <a:solidFill>
                  <a:schemeClr val="tx2"/>
                </a:solidFill>
                <a:sym typeface="Wingdings"/>
              </a:rPr>
              <a:t></a:t>
            </a:r>
            <a:r>
              <a:rPr lang="nl-BE" sz="2200" dirty="0" smtClean="0">
                <a:solidFill>
                  <a:schemeClr val="tx2"/>
                </a:solidFill>
                <a:sym typeface="Wingdings" pitchFamily="-110" charset="2"/>
              </a:rPr>
              <a:t> 	There are data showing that there is no</a:t>
            </a:r>
          </a:p>
          <a:p>
            <a:pPr marL="0" indent="0" eaLnBrk="1" hangingPunct="1">
              <a:lnSpc>
                <a:spcPct val="80000"/>
              </a:lnSpc>
              <a:spcAft>
                <a:spcPts val="600"/>
              </a:spcAft>
              <a:buNone/>
              <a:tabLst>
                <a:tab pos="357188" algn="l"/>
                <a:tab pos="536575" algn="l"/>
                <a:tab pos="714375" algn="l"/>
                <a:tab pos="898525" algn="l"/>
                <a:tab pos="1082675" algn="l"/>
                <a:tab pos="1528763" algn="l"/>
                <a:tab pos="1885950" algn="l"/>
              </a:tabLst>
            </a:pPr>
            <a:r>
              <a:rPr lang="nl-BE" sz="2200" dirty="0" smtClean="0">
                <a:solidFill>
                  <a:schemeClr val="tx2"/>
                </a:solidFill>
                <a:sym typeface="Wingdings" pitchFamily="-110" charset="2"/>
              </a:rPr>
              <a:t> 	syntactic structure inside the ellipsis site.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8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8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158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58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58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58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158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58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58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58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900" decel="100000" fill="hold"/>
                                        <p:tgtEl>
                                          <p:spTgt spid="158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58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BE" sz="3400" dirty="0" smtClean="0">
                <a:solidFill>
                  <a:schemeClr val="accent1"/>
                </a:solidFill>
              </a:rPr>
              <a:t>2. Proform analysis (4)</a:t>
            </a:r>
            <a:endParaRPr lang="nl-NL" sz="3400" dirty="0">
              <a:solidFill>
                <a:schemeClr val="accent1"/>
              </a:solidFill>
            </a:endParaRPr>
          </a:p>
        </p:txBody>
      </p:sp>
      <p:sp>
        <p:nvSpPr>
          <p:cNvPr id="158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1600" y="2286000"/>
            <a:ext cx="7315200" cy="3886200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spcAft>
                <a:spcPts val="600"/>
              </a:spcAft>
              <a:buFontTx/>
              <a:buNone/>
              <a:tabLst>
                <a:tab pos="357188" algn="l"/>
                <a:tab pos="536575" algn="l"/>
                <a:tab pos="714375" algn="l"/>
                <a:tab pos="898525" algn="l"/>
                <a:tab pos="1082675" algn="l"/>
                <a:tab pos="1528763" algn="l"/>
                <a:tab pos="1885950" algn="l"/>
              </a:tabLst>
            </a:pPr>
            <a:r>
              <a:rPr lang="nl-BE" sz="2200" dirty="0" smtClean="0">
                <a:solidFill>
                  <a:schemeClr val="tx2"/>
                </a:solidFill>
                <a:sym typeface="Wingdings" pitchFamily="-110" charset="2"/>
              </a:rPr>
              <a:t> </a:t>
            </a:r>
            <a:r>
              <a:rPr lang="nl-BE" sz="2200" dirty="0" smtClean="0">
                <a:solidFill>
                  <a:srgbClr val="269999"/>
                </a:solidFill>
                <a:sym typeface="Wingdings" pitchFamily="-110" charset="2"/>
              </a:rPr>
              <a:t>Ellipsis sites seems to behave like pronouns.</a:t>
            </a:r>
          </a:p>
          <a:p>
            <a:pPr marL="0" indent="0" eaLnBrk="1" hangingPunct="1">
              <a:lnSpc>
                <a:spcPct val="80000"/>
              </a:lnSpc>
              <a:spcAft>
                <a:spcPts val="1200"/>
              </a:spcAft>
              <a:buNone/>
              <a:tabLst>
                <a:tab pos="357188" algn="l"/>
                <a:tab pos="536575" algn="l"/>
                <a:tab pos="714375" algn="l"/>
                <a:tab pos="898525" algn="l"/>
                <a:tab pos="1082675" algn="l"/>
                <a:tab pos="1528763" algn="l"/>
                <a:tab pos="1885950" algn="l"/>
              </a:tabLst>
            </a:pPr>
            <a:endParaRPr lang="nl-BE" sz="1200" dirty="0" smtClean="0">
              <a:solidFill>
                <a:schemeClr val="tx2"/>
              </a:solidFill>
              <a:sym typeface="Wingdings" pitchFamily="-110" charset="2"/>
            </a:endParaRPr>
          </a:p>
          <a:p>
            <a:pPr marL="0" indent="0" eaLnBrk="1" hangingPunct="1">
              <a:lnSpc>
                <a:spcPct val="80000"/>
              </a:lnSpc>
              <a:spcAft>
                <a:spcPts val="1200"/>
              </a:spcAft>
              <a:buNone/>
              <a:tabLst>
                <a:tab pos="357188" algn="l"/>
                <a:tab pos="536575" algn="l"/>
                <a:tab pos="714375" algn="l"/>
                <a:tab pos="898525" algn="l"/>
                <a:tab pos="1082675" algn="l"/>
                <a:tab pos="1528763" algn="l"/>
                <a:tab pos="1885950" algn="l"/>
              </a:tabLst>
            </a:pPr>
            <a:r>
              <a:rPr lang="nl-BE" sz="2200" dirty="0" smtClean="0">
                <a:solidFill>
                  <a:schemeClr val="tx2"/>
                </a:solidFill>
                <a:sym typeface="Wingdings" pitchFamily="-110" charset="2"/>
              </a:rPr>
              <a:t>Split antecedents:</a:t>
            </a:r>
          </a:p>
          <a:p>
            <a:pPr marL="0" indent="0" eaLnBrk="1" hangingPunct="1">
              <a:lnSpc>
                <a:spcPct val="80000"/>
              </a:lnSpc>
              <a:spcAft>
                <a:spcPts val="1200"/>
              </a:spcAft>
              <a:buNone/>
              <a:tabLst>
                <a:tab pos="357188" algn="l"/>
                <a:tab pos="536575" algn="l"/>
                <a:tab pos="714375" algn="l"/>
                <a:tab pos="898525" algn="l"/>
                <a:tab pos="1082675" algn="l"/>
                <a:tab pos="1528763" algn="l"/>
                <a:tab pos="1885950" algn="l"/>
              </a:tabLst>
            </a:pPr>
            <a:endParaRPr lang="nl-BE" sz="1200" dirty="0" smtClean="0">
              <a:solidFill>
                <a:schemeClr val="tx2"/>
              </a:solidFill>
              <a:sym typeface="Wingdings" pitchFamily="-110" charset="2"/>
            </a:endParaRPr>
          </a:p>
          <a:p>
            <a:pPr marL="0" indent="0" eaLnBrk="1" hangingPunct="1">
              <a:lnSpc>
                <a:spcPct val="80000"/>
              </a:lnSpc>
              <a:spcAft>
                <a:spcPts val="1200"/>
              </a:spcAft>
              <a:buNone/>
              <a:tabLst>
                <a:tab pos="357188" algn="l"/>
                <a:tab pos="536575" algn="l"/>
                <a:tab pos="714375" algn="l"/>
                <a:tab pos="898525" algn="l"/>
                <a:tab pos="1082675" algn="l"/>
                <a:tab pos="1528763" algn="l"/>
                <a:tab pos="1885950" algn="l"/>
              </a:tabLst>
            </a:pPr>
            <a:r>
              <a:rPr lang="nl-BE" sz="2200" dirty="0" smtClean="0">
                <a:solidFill>
                  <a:schemeClr val="tx2"/>
                </a:solidFill>
                <a:sym typeface="Wingdings" pitchFamily="-110" charset="2"/>
              </a:rPr>
              <a:t>(13)	a.	Jeff</a:t>
            </a:r>
            <a:r>
              <a:rPr lang="nl-BE" sz="2200" baseline="-25000" dirty="0" smtClean="0">
                <a:solidFill>
                  <a:schemeClr val="tx2"/>
                </a:solidFill>
                <a:sym typeface="Wingdings" pitchFamily="-110" charset="2"/>
              </a:rPr>
              <a:t>i</a:t>
            </a:r>
            <a:r>
              <a:rPr lang="nl-BE" sz="2200" dirty="0" smtClean="0">
                <a:solidFill>
                  <a:schemeClr val="tx2"/>
                </a:solidFill>
                <a:sym typeface="Wingdings" pitchFamily="-110" charset="2"/>
              </a:rPr>
              <a:t> told Sally</a:t>
            </a:r>
            <a:r>
              <a:rPr lang="nl-BE" sz="2200" baseline="-25000" dirty="0" smtClean="0">
                <a:solidFill>
                  <a:schemeClr val="tx2"/>
                </a:solidFill>
                <a:sym typeface="Wingdings" pitchFamily="-110" charset="2"/>
              </a:rPr>
              <a:t>j</a:t>
            </a:r>
            <a:r>
              <a:rPr lang="nl-BE" sz="2200" dirty="0" smtClean="0">
                <a:solidFill>
                  <a:schemeClr val="tx2"/>
                </a:solidFill>
                <a:sym typeface="Wingdings" pitchFamily="-110" charset="2"/>
              </a:rPr>
              <a:t> that they</a:t>
            </a:r>
            <a:r>
              <a:rPr lang="nl-BE" sz="2200" baseline="-25000" dirty="0" smtClean="0">
                <a:solidFill>
                  <a:schemeClr val="tx2"/>
                </a:solidFill>
                <a:sym typeface="Wingdings" pitchFamily="-110" charset="2"/>
              </a:rPr>
              <a:t>i+j</a:t>
            </a:r>
            <a:r>
              <a:rPr lang="nl-BE" sz="2200" dirty="0" smtClean="0">
                <a:solidFill>
                  <a:schemeClr val="tx2"/>
                </a:solidFill>
                <a:sym typeface="Wingdings" pitchFamily="-110" charset="2"/>
              </a:rPr>
              <a:t> should go out</a:t>
            </a:r>
          </a:p>
          <a:p>
            <a:pPr marL="0" indent="0" eaLnBrk="1" hangingPunct="1">
              <a:lnSpc>
                <a:spcPct val="80000"/>
              </a:lnSpc>
              <a:spcAft>
                <a:spcPts val="1200"/>
              </a:spcAft>
              <a:buNone/>
              <a:tabLst>
                <a:tab pos="357188" algn="l"/>
                <a:tab pos="536575" algn="l"/>
                <a:tab pos="714375" algn="l"/>
                <a:tab pos="898525" algn="l"/>
                <a:tab pos="1082675" algn="l"/>
                <a:tab pos="1528763" algn="l"/>
                <a:tab pos="1885950" algn="l"/>
              </a:tabLst>
            </a:pPr>
            <a:r>
              <a:rPr lang="nl-BE" sz="2200" dirty="0" smtClean="0">
                <a:solidFill>
                  <a:schemeClr val="tx2"/>
                </a:solidFill>
                <a:sym typeface="Wingdings" pitchFamily="-110" charset="2"/>
              </a:rPr>
              <a:t> 					sometime.</a:t>
            </a:r>
          </a:p>
          <a:p>
            <a:pPr marL="0" indent="0" eaLnBrk="1" hangingPunct="1">
              <a:lnSpc>
                <a:spcPct val="80000"/>
              </a:lnSpc>
              <a:spcAft>
                <a:spcPts val="1200"/>
              </a:spcAft>
              <a:buNone/>
              <a:tabLst>
                <a:tab pos="357188" algn="l"/>
                <a:tab pos="536575" algn="l"/>
                <a:tab pos="714375" algn="l"/>
                <a:tab pos="898525" algn="l"/>
                <a:tab pos="1082675" algn="l"/>
                <a:tab pos="1528763" algn="l"/>
                <a:tab pos="1885950" algn="l"/>
              </a:tabLst>
            </a:pPr>
            <a:r>
              <a:rPr lang="nl-BE" sz="2200" dirty="0" smtClean="0">
                <a:solidFill>
                  <a:schemeClr val="tx2"/>
                </a:solidFill>
                <a:sym typeface="Wingdings" pitchFamily="-110" charset="2"/>
              </a:rPr>
              <a:t>			b.	I can </a:t>
            </a:r>
            <a:r>
              <a:rPr lang="en-US" sz="2200" dirty="0" smtClean="0">
                <a:solidFill>
                  <a:schemeClr val="tx2"/>
                </a:solidFill>
              </a:rPr>
              <a:t>[</a:t>
            </a:r>
            <a:r>
              <a:rPr lang="nl-BE" sz="2200" dirty="0" smtClean="0">
                <a:solidFill>
                  <a:schemeClr val="tx2"/>
                </a:solidFill>
                <a:sym typeface="Wingdings" pitchFamily="-110" charset="2"/>
              </a:rPr>
              <a:t>walk</a:t>
            </a:r>
            <a:r>
              <a:rPr lang="en-US" sz="2200" dirty="0" smtClean="0">
                <a:solidFill>
                  <a:schemeClr val="tx2"/>
                </a:solidFill>
              </a:rPr>
              <a:t>]</a:t>
            </a:r>
            <a:r>
              <a:rPr lang="en-US" sz="2200" baseline="-25000" dirty="0" err="1" smtClean="0">
                <a:solidFill>
                  <a:schemeClr val="tx2"/>
                </a:solidFill>
              </a:rPr>
              <a:t>i</a:t>
            </a:r>
            <a:r>
              <a:rPr lang="nl-BE" sz="2200" dirty="0" smtClean="0">
                <a:solidFill>
                  <a:schemeClr val="tx2"/>
                </a:solidFill>
                <a:sym typeface="Wingdings" pitchFamily="-110" charset="2"/>
              </a:rPr>
              <a:t> and I can </a:t>
            </a:r>
            <a:r>
              <a:rPr lang="en-US" sz="2200" dirty="0" smtClean="0">
                <a:solidFill>
                  <a:schemeClr val="tx2"/>
                </a:solidFill>
              </a:rPr>
              <a:t>[</a:t>
            </a:r>
            <a:r>
              <a:rPr lang="nl-BE" sz="2200" dirty="0" smtClean="0">
                <a:solidFill>
                  <a:schemeClr val="tx2"/>
                </a:solidFill>
                <a:sym typeface="Wingdings" pitchFamily="-110" charset="2"/>
              </a:rPr>
              <a:t>chew gum</a:t>
            </a:r>
            <a:r>
              <a:rPr lang="en-US" sz="2200" dirty="0" smtClean="0">
                <a:solidFill>
                  <a:schemeClr val="tx2"/>
                </a:solidFill>
              </a:rPr>
              <a:t>]</a:t>
            </a:r>
            <a:r>
              <a:rPr lang="en-US" sz="2200" baseline="-25000" dirty="0" err="1" smtClean="0">
                <a:solidFill>
                  <a:schemeClr val="tx2"/>
                </a:solidFill>
              </a:rPr>
              <a:t>j</a:t>
            </a:r>
            <a:r>
              <a:rPr lang="nl-BE" sz="2200" dirty="0" smtClean="0">
                <a:solidFill>
                  <a:schemeClr val="tx2"/>
                </a:solidFill>
                <a:sym typeface="Wingdings" pitchFamily="-110" charset="2"/>
              </a:rPr>
              <a:t>. Gerry</a:t>
            </a:r>
          </a:p>
          <a:p>
            <a:pPr marL="0" indent="0" eaLnBrk="1" hangingPunct="1">
              <a:lnSpc>
                <a:spcPct val="80000"/>
              </a:lnSpc>
              <a:spcAft>
                <a:spcPts val="1200"/>
              </a:spcAft>
              <a:buNone/>
              <a:tabLst>
                <a:tab pos="357188" algn="l"/>
                <a:tab pos="536575" algn="l"/>
                <a:tab pos="714375" algn="l"/>
                <a:tab pos="898525" algn="l"/>
                <a:tab pos="1082675" algn="l"/>
                <a:tab pos="1528763" algn="l"/>
                <a:tab pos="1885950" algn="l"/>
              </a:tabLst>
            </a:pPr>
            <a:r>
              <a:rPr lang="nl-BE" sz="2200" dirty="0" smtClean="0">
                <a:solidFill>
                  <a:schemeClr val="tx2"/>
                </a:solidFill>
                <a:sym typeface="Wingdings" pitchFamily="-110" charset="2"/>
              </a:rPr>
              <a:t> 					can </a:t>
            </a:r>
            <a:r>
              <a:rPr lang="nl-BE" sz="2200" i="1" dirty="0" smtClean="0">
                <a:solidFill>
                  <a:schemeClr val="tx2"/>
                </a:solidFill>
                <a:sym typeface="Wingdings" pitchFamily="-110" charset="2"/>
              </a:rPr>
              <a:t>pro</a:t>
            </a:r>
            <a:r>
              <a:rPr lang="nl-BE" sz="2200" baseline="-25000" dirty="0" smtClean="0">
                <a:solidFill>
                  <a:schemeClr val="tx2"/>
                </a:solidFill>
                <a:sym typeface="Wingdings" pitchFamily="-110" charset="2"/>
              </a:rPr>
              <a:t>i+j</a:t>
            </a:r>
            <a:r>
              <a:rPr lang="nl-BE" sz="2200" dirty="0" smtClean="0">
                <a:solidFill>
                  <a:schemeClr val="tx2"/>
                </a:solidFill>
                <a:sym typeface="Wingdings" pitchFamily="-110" charset="2"/>
              </a:rPr>
              <a:t> too, but not at the same time.</a:t>
            </a:r>
          </a:p>
          <a:p>
            <a:pPr marL="0" indent="0" eaLnBrk="1" hangingPunct="1">
              <a:lnSpc>
                <a:spcPct val="80000"/>
              </a:lnSpc>
              <a:spcAft>
                <a:spcPts val="1200"/>
              </a:spcAft>
              <a:buNone/>
              <a:tabLst>
                <a:tab pos="357188" algn="l"/>
                <a:tab pos="536575" algn="l"/>
                <a:tab pos="714375" algn="l"/>
                <a:tab pos="898525" algn="l"/>
                <a:tab pos="1082675" algn="l"/>
                <a:tab pos="1528763" algn="l"/>
                <a:tab pos="1885950" algn="l"/>
              </a:tabLst>
            </a:pPr>
            <a:r>
              <a:rPr lang="nl-BE" sz="2200" dirty="0" smtClean="0">
                <a:solidFill>
                  <a:schemeClr val="tx2"/>
                </a:solidFill>
                <a:sym typeface="Wingdings" pitchFamily="-110" charset="2"/>
              </a:rPr>
              <a:t>											   </a:t>
            </a:r>
            <a:r>
              <a:rPr lang="nl-BE" sz="1600" dirty="0" smtClean="0">
                <a:solidFill>
                  <a:schemeClr val="tx2"/>
                </a:solidFill>
                <a:sym typeface="Wingdings" pitchFamily="-110" charset="2"/>
              </a:rPr>
              <a:t>Hardt (1993)</a:t>
            </a:r>
            <a:r>
              <a:rPr lang="nl-BE" sz="2200" dirty="0" smtClean="0">
                <a:solidFill>
                  <a:schemeClr val="tx2"/>
                </a:solidFill>
                <a:sym typeface="Wingdings" pitchFamily="-110" charset="2"/>
              </a:rPr>
              <a:t>						</a:t>
            </a:r>
            <a:endParaRPr lang="nl-NL" sz="2200" dirty="0" smtClean="0">
              <a:latin typeface="Arial" pitchFamily="-110" charset="0"/>
              <a:ea typeface="Arial" pitchFamily="-110" charset="0"/>
              <a:cs typeface="Arial" pitchFamily="-110" charset="0"/>
            </a:endParaRPr>
          </a:p>
          <a:p>
            <a:pPr marL="0" indent="0" eaLnBrk="1" hangingPunct="1">
              <a:lnSpc>
                <a:spcPct val="80000"/>
              </a:lnSpc>
              <a:spcAft>
                <a:spcPts val="1200"/>
              </a:spcAft>
              <a:buNone/>
              <a:tabLst>
                <a:tab pos="357188" algn="l"/>
                <a:tab pos="536575" algn="l"/>
                <a:tab pos="714375" algn="l"/>
                <a:tab pos="898525" algn="l"/>
                <a:tab pos="1082675" algn="l"/>
                <a:tab pos="1528763" algn="l"/>
                <a:tab pos="1885950" algn="l"/>
              </a:tabLst>
            </a:pPr>
            <a:endParaRPr lang="nl-BE" sz="2200" dirty="0" smtClean="0">
              <a:solidFill>
                <a:schemeClr val="tx2"/>
              </a:solidFill>
              <a:sym typeface="Wingdings" pitchFamily="-110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8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8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8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58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58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58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58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87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587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4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587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87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8723" grpId="0" uiExpand="1" build="p"/>
      <p:bldP spid="158723" grpId="1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BE" sz="3400" dirty="0" smtClean="0">
                <a:solidFill>
                  <a:schemeClr val="accent1"/>
                </a:solidFill>
              </a:rPr>
              <a:t>2. Proform analysis (5)</a:t>
            </a:r>
            <a:endParaRPr lang="nl-NL" sz="3400" dirty="0">
              <a:solidFill>
                <a:schemeClr val="accent1"/>
              </a:solidFill>
            </a:endParaRPr>
          </a:p>
        </p:txBody>
      </p:sp>
      <p:sp>
        <p:nvSpPr>
          <p:cNvPr id="158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1600" y="2286000"/>
            <a:ext cx="7315200" cy="3886200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spcAft>
                <a:spcPts val="1200"/>
              </a:spcAft>
              <a:buNone/>
              <a:tabLst>
                <a:tab pos="357188" algn="l"/>
                <a:tab pos="536575" algn="l"/>
                <a:tab pos="714375" algn="l"/>
                <a:tab pos="898525" algn="l"/>
                <a:tab pos="1082675" algn="l"/>
                <a:tab pos="1528763" algn="l"/>
                <a:tab pos="1885950" algn="l"/>
              </a:tabLst>
            </a:pPr>
            <a:r>
              <a:rPr lang="nl-BE" sz="2200" dirty="0" smtClean="0">
                <a:solidFill>
                  <a:schemeClr val="tx2"/>
                </a:solidFill>
                <a:sym typeface="Wingdings" pitchFamily="-110" charset="2"/>
              </a:rPr>
              <a:t>Non-linguistic antecedents:</a:t>
            </a:r>
          </a:p>
          <a:p>
            <a:pPr marL="0" indent="0" eaLnBrk="1" hangingPunct="1">
              <a:lnSpc>
                <a:spcPct val="80000"/>
              </a:lnSpc>
              <a:spcAft>
                <a:spcPts val="1200"/>
              </a:spcAft>
              <a:buNone/>
              <a:tabLst>
                <a:tab pos="357188" algn="l"/>
                <a:tab pos="536575" algn="l"/>
                <a:tab pos="714375" algn="l"/>
                <a:tab pos="898525" algn="l"/>
                <a:tab pos="1082675" algn="l"/>
                <a:tab pos="1528763" algn="l"/>
                <a:tab pos="1885950" algn="l"/>
              </a:tabLst>
            </a:pPr>
            <a:endParaRPr lang="nl-BE" sz="1200" dirty="0" smtClean="0">
              <a:solidFill>
                <a:schemeClr val="tx2"/>
              </a:solidFill>
              <a:sym typeface="Wingdings" pitchFamily="-110" charset="2"/>
            </a:endParaRPr>
          </a:p>
          <a:p>
            <a:pPr marL="0" indent="0" eaLnBrk="1" hangingPunct="1">
              <a:lnSpc>
                <a:spcPct val="80000"/>
              </a:lnSpc>
              <a:spcAft>
                <a:spcPts val="1200"/>
              </a:spcAft>
              <a:buNone/>
              <a:tabLst>
                <a:tab pos="357188" algn="l"/>
                <a:tab pos="536575" algn="l"/>
                <a:tab pos="714375" algn="l"/>
                <a:tab pos="898525" algn="l"/>
                <a:tab pos="1082675" algn="l"/>
                <a:tab pos="1528763" algn="l"/>
                <a:tab pos="1885950" algn="l"/>
              </a:tabLst>
            </a:pPr>
            <a:r>
              <a:rPr lang="nl-BE" sz="2200" dirty="0" smtClean="0">
                <a:solidFill>
                  <a:schemeClr val="tx2"/>
                </a:solidFill>
                <a:sym typeface="Wingdings" pitchFamily="-110" charset="2"/>
              </a:rPr>
              <a:t>(14)	a.	(Pointing at someone)</a:t>
            </a:r>
          </a:p>
          <a:p>
            <a:pPr marL="0" indent="0" eaLnBrk="1" hangingPunct="1">
              <a:lnSpc>
                <a:spcPct val="80000"/>
              </a:lnSpc>
              <a:spcAft>
                <a:spcPts val="1200"/>
              </a:spcAft>
              <a:buNone/>
              <a:tabLst>
                <a:tab pos="357188" algn="l"/>
                <a:tab pos="536575" algn="l"/>
                <a:tab pos="714375" algn="l"/>
                <a:tab pos="898525" algn="l"/>
                <a:tab pos="1082675" algn="l"/>
                <a:tab pos="1528763" algn="l"/>
                <a:tab pos="1885950" algn="l"/>
              </a:tabLst>
            </a:pPr>
            <a:r>
              <a:rPr lang="nl-BE" sz="2200" dirty="0" smtClean="0">
                <a:solidFill>
                  <a:schemeClr val="tx2"/>
                </a:solidFill>
                <a:sym typeface="Wingdings" pitchFamily="-110" charset="2"/>
              </a:rPr>
              <a:t>					</a:t>
            </a:r>
            <a:r>
              <a:rPr lang="nl-BE" sz="2200" cap="small" dirty="0" smtClean="0">
                <a:solidFill>
                  <a:schemeClr val="tx2"/>
                </a:solidFill>
                <a:sym typeface="Wingdings" pitchFamily="-110" charset="2"/>
              </a:rPr>
              <a:t>He</a:t>
            </a:r>
            <a:r>
              <a:rPr lang="nl-BE" sz="2200" dirty="0" smtClean="0">
                <a:solidFill>
                  <a:schemeClr val="tx2"/>
                </a:solidFill>
                <a:sym typeface="Wingdings" pitchFamily="-110" charset="2"/>
              </a:rPr>
              <a:t> broke the vase!</a:t>
            </a:r>
          </a:p>
          <a:p>
            <a:pPr marL="0" indent="0" eaLnBrk="1" hangingPunct="1">
              <a:lnSpc>
                <a:spcPct val="80000"/>
              </a:lnSpc>
              <a:spcAft>
                <a:spcPts val="1200"/>
              </a:spcAft>
              <a:buNone/>
              <a:tabLst>
                <a:tab pos="357188" algn="l"/>
                <a:tab pos="536575" algn="l"/>
                <a:tab pos="714375" algn="l"/>
                <a:tab pos="898525" algn="l"/>
                <a:tab pos="1082675" algn="l"/>
                <a:tab pos="1528763" algn="l"/>
                <a:tab pos="1885950" algn="l"/>
              </a:tabLst>
            </a:pPr>
            <a:r>
              <a:rPr lang="nl-BE" sz="2200" dirty="0" smtClean="0">
                <a:solidFill>
                  <a:schemeClr val="tx2"/>
                </a:solidFill>
                <a:sym typeface="Wingdings" pitchFamily="-110" charset="2"/>
              </a:rPr>
              <a:t>			b.	(On receiving a present)</a:t>
            </a:r>
          </a:p>
          <a:p>
            <a:pPr marL="0" indent="0" eaLnBrk="1" hangingPunct="1">
              <a:lnSpc>
                <a:spcPct val="80000"/>
              </a:lnSpc>
              <a:spcAft>
                <a:spcPts val="1200"/>
              </a:spcAft>
              <a:buNone/>
              <a:tabLst>
                <a:tab pos="357188" algn="l"/>
                <a:tab pos="536575" algn="l"/>
                <a:tab pos="714375" algn="l"/>
                <a:tab pos="898525" algn="l"/>
                <a:tab pos="1082675" algn="l"/>
                <a:tab pos="1528763" algn="l"/>
                <a:tab pos="1885950" algn="l"/>
              </a:tabLst>
            </a:pPr>
            <a:r>
              <a:rPr lang="nl-BE" sz="2200" dirty="0" smtClean="0">
                <a:solidFill>
                  <a:schemeClr val="tx2"/>
                </a:solidFill>
                <a:sym typeface="Wingdings" pitchFamily="-110" charset="2"/>
              </a:rPr>
              <a:t>					You shouldn’t have </a:t>
            </a:r>
            <a:r>
              <a:rPr lang="nl-BE" sz="2200" i="1" dirty="0" smtClean="0">
                <a:solidFill>
                  <a:schemeClr val="tx2"/>
                </a:solidFill>
                <a:sym typeface="Wingdings" pitchFamily="-110" charset="2"/>
              </a:rPr>
              <a:t>pro</a:t>
            </a:r>
            <a:r>
              <a:rPr lang="nl-BE" sz="2200" dirty="0" smtClean="0">
                <a:solidFill>
                  <a:schemeClr val="tx2"/>
                </a:solidFill>
                <a:sym typeface="Wingdings" pitchFamily="-110" charset="2"/>
              </a:rPr>
              <a:t>.</a:t>
            </a:r>
          </a:p>
          <a:p>
            <a:pPr marL="0" indent="0" eaLnBrk="1" hangingPunct="1">
              <a:lnSpc>
                <a:spcPct val="80000"/>
              </a:lnSpc>
              <a:spcAft>
                <a:spcPts val="1200"/>
              </a:spcAft>
              <a:buNone/>
              <a:tabLst>
                <a:tab pos="357188" algn="l"/>
                <a:tab pos="536575" algn="l"/>
                <a:tab pos="714375" algn="l"/>
                <a:tab pos="898525" algn="l"/>
                <a:tab pos="1082675" algn="l"/>
                <a:tab pos="1528763" algn="l"/>
                <a:tab pos="1885950" algn="l"/>
              </a:tabLst>
            </a:pPr>
            <a:r>
              <a:rPr lang="nl-BE" sz="2200" dirty="0" smtClean="0">
                <a:solidFill>
                  <a:schemeClr val="tx2"/>
                </a:solidFill>
                <a:sym typeface="Wingdings" pitchFamily="-110" charset="2"/>
              </a:rPr>
              <a:t>										 </a:t>
            </a:r>
            <a:r>
              <a:rPr lang="nl-BE" sz="1600" dirty="0" smtClean="0">
                <a:solidFill>
                  <a:schemeClr val="tx2"/>
                </a:solidFill>
                <a:sym typeface="Wingdings" pitchFamily="-110" charset="2"/>
              </a:rPr>
              <a:t>Lobeck (1995)</a:t>
            </a:r>
            <a:r>
              <a:rPr lang="nl-BE" sz="2200" dirty="0" smtClean="0">
                <a:solidFill>
                  <a:schemeClr val="tx2"/>
                </a:solidFill>
                <a:sym typeface="Wingdings" pitchFamily="-110" charset="2"/>
              </a:rPr>
              <a:t>						</a:t>
            </a:r>
            <a:endParaRPr lang="nl-NL" sz="2200" dirty="0" smtClean="0">
              <a:latin typeface="Arial" pitchFamily="-110" charset="0"/>
              <a:ea typeface="Arial" pitchFamily="-110" charset="0"/>
              <a:cs typeface="Arial" pitchFamily="-110" charset="0"/>
            </a:endParaRPr>
          </a:p>
          <a:p>
            <a:pPr marL="0" indent="0" eaLnBrk="1" hangingPunct="1">
              <a:lnSpc>
                <a:spcPct val="80000"/>
              </a:lnSpc>
              <a:spcAft>
                <a:spcPts val="1200"/>
              </a:spcAft>
              <a:buNone/>
              <a:tabLst>
                <a:tab pos="357188" algn="l"/>
                <a:tab pos="536575" algn="l"/>
                <a:tab pos="714375" algn="l"/>
                <a:tab pos="898525" algn="l"/>
                <a:tab pos="1082675" algn="l"/>
                <a:tab pos="1528763" algn="l"/>
                <a:tab pos="1885950" algn="l"/>
              </a:tabLst>
            </a:pPr>
            <a:endParaRPr lang="nl-BE" sz="2200" dirty="0" smtClean="0">
              <a:solidFill>
                <a:schemeClr val="tx2"/>
              </a:solidFill>
              <a:sym typeface="Wingdings" pitchFamily="-110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8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8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8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58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58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58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58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8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58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4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58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8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8723" grpId="0" build="p"/>
      <p:bldP spid="158723" grpI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BE" sz="3400" smtClean="0">
                <a:solidFill>
                  <a:schemeClr val="accent1"/>
                </a:solidFill>
              </a:rPr>
              <a:t>Overview</a:t>
            </a:r>
            <a:endParaRPr lang="nl-NL" sz="3400" smtClean="0">
              <a:solidFill>
                <a:schemeClr val="accent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1600" y="1676400"/>
            <a:ext cx="7772400" cy="4876800"/>
          </a:xfrm>
        </p:spPr>
        <p:txBody>
          <a:bodyPr/>
          <a:lstStyle/>
          <a:p>
            <a:pPr marL="609600" indent="-609600" eaLnBrk="1" hangingPunct="1">
              <a:buFont typeface="Wingdings" pitchFamily="-110" charset="2"/>
              <a:buNone/>
              <a:defRPr/>
            </a:pPr>
            <a:r>
              <a:rPr lang="nl-BE" sz="2100" b="1" dirty="0" smtClean="0">
                <a:solidFill>
                  <a:schemeClr val="hlink"/>
                </a:solidFill>
              </a:rPr>
              <a:t>Class 1</a:t>
            </a:r>
            <a:r>
              <a:rPr lang="nl-BE" sz="2100" dirty="0" smtClean="0">
                <a:solidFill>
                  <a:schemeClr val="hlink"/>
                </a:solidFill>
              </a:rPr>
              <a:t>: “If you do not understand my silence, how will </a:t>
            </a:r>
          </a:p>
          <a:p>
            <a:pPr marL="609600" indent="-609600" eaLnBrk="1" hangingPunct="1">
              <a:buFont typeface="Wingdings" pitchFamily="-110" charset="2"/>
              <a:buNone/>
              <a:defRPr/>
            </a:pPr>
            <a:r>
              <a:rPr lang="nl-BE" sz="2100" dirty="0" smtClean="0">
                <a:solidFill>
                  <a:schemeClr val="hlink"/>
                </a:solidFill>
              </a:rPr>
              <a:t>              you understand my words?”</a:t>
            </a:r>
          </a:p>
          <a:p>
            <a:pPr marL="609600" indent="-609600" eaLnBrk="1" hangingPunct="1">
              <a:buFont typeface="Wingdings" pitchFamily="-110" charset="2"/>
              <a:buNone/>
              <a:defRPr/>
            </a:pPr>
            <a:r>
              <a:rPr lang="nl-BE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              </a:t>
            </a:r>
            <a:r>
              <a:rPr lang="nl-NL" sz="2000" dirty="0" smtClean="0">
                <a:solidFill>
                  <a:schemeClr val="tx1">
                    <a:lumMod val="50000"/>
                    <a:lumOff val="50000"/>
                  </a:schemeClr>
                </a:solidFill>
                <a:sym typeface="Wingdings"/>
              </a:rPr>
              <a:t> </a:t>
            </a:r>
            <a:r>
              <a:rPr lang="nl-BE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What is ellipsis and why study it?</a:t>
            </a:r>
          </a:p>
          <a:p>
            <a:pPr marL="609600" indent="-609600" eaLnBrk="1" hangingPunct="1">
              <a:buFont typeface="Wingdings" pitchFamily="-110" charset="2"/>
              <a:buNone/>
              <a:defRPr/>
            </a:pPr>
            <a:r>
              <a:rPr lang="nl-BE" sz="2100" b="1" dirty="0" smtClean="0">
                <a:solidFill>
                  <a:schemeClr val="hlink"/>
                </a:solidFill>
              </a:rPr>
              <a:t>Class 2</a:t>
            </a:r>
            <a:r>
              <a:rPr lang="nl-BE" sz="2100" dirty="0" smtClean="0">
                <a:solidFill>
                  <a:schemeClr val="hlink"/>
                </a:solidFill>
              </a:rPr>
              <a:t>: “Silence best speaks the mind.”</a:t>
            </a:r>
          </a:p>
          <a:p>
            <a:pPr marL="609600" indent="-609600" eaLnBrk="1" hangingPunct="1">
              <a:buFont typeface="Wingdings" pitchFamily="-110" charset="2"/>
              <a:buNone/>
              <a:defRPr/>
            </a:pPr>
            <a:r>
              <a:rPr lang="nl-BE" sz="2000" dirty="0" smtClean="0">
                <a:solidFill>
                  <a:schemeClr val="hlink"/>
                </a:solidFill>
              </a:rPr>
              <a:t>      </a:t>
            </a:r>
            <a:r>
              <a:rPr lang="nl-BE" sz="2000" dirty="0" smtClean="0">
                <a:solidFill>
                  <a:srgbClr val="7F7F7F"/>
                </a:solidFill>
              </a:rPr>
              <a:t>         </a:t>
            </a:r>
            <a:r>
              <a:rPr lang="nl-NL" sz="2000" dirty="0" smtClean="0">
                <a:solidFill>
                  <a:srgbClr val="7F7F7F"/>
                </a:solidFill>
                <a:sym typeface="Wingdings"/>
              </a:rPr>
              <a:t> Analyses </a:t>
            </a:r>
            <a:r>
              <a:rPr lang="nl-NL" sz="2000" dirty="0" err="1" smtClean="0">
                <a:solidFill>
                  <a:srgbClr val="7F7F7F"/>
                </a:solidFill>
                <a:sym typeface="Wingdings"/>
              </a:rPr>
              <a:t>for</a:t>
            </a:r>
            <a:r>
              <a:rPr lang="nl-NL" sz="2000" dirty="0" smtClean="0">
                <a:solidFill>
                  <a:srgbClr val="7F7F7F"/>
                </a:solidFill>
                <a:sym typeface="Wingdings"/>
              </a:rPr>
              <a:t> </a:t>
            </a:r>
            <a:r>
              <a:rPr lang="nl-NL" sz="2000" dirty="0" err="1" smtClean="0">
                <a:solidFill>
                  <a:srgbClr val="7F7F7F"/>
                </a:solidFill>
                <a:sym typeface="Wingdings"/>
              </a:rPr>
              <a:t>ellipsis</a:t>
            </a:r>
            <a:endParaRPr lang="nl-BE" sz="2000" dirty="0" smtClean="0">
              <a:solidFill>
                <a:srgbClr val="7F7F7F"/>
              </a:solidFill>
            </a:endParaRPr>
          </a:p>
          <a:p>
            <a:pPr marL="609600" indent="-609600" eaLnBrk="1" hangingPunct="1">
              <a:buFont typeface="Wingdings" pitchFamily="-110" charset="2"/>
              <a:buNone/>
              <a:defRPr/>
            </a:pPr>
            <a:r>
              <a:rPr lang="nl-BE" sz="2100" b="1" dirty="0" smtClean="0">
                <a:solidFill>
                  <a:schemeClr val="hlink"/>
                </a:solidFill>
              </a:rPr>
              <a:t>Class 3</a:t>
            </a:r>
            <a:r>
              <a:rPr lang="nl-BE" sz="2100" dirty="0" smtClean="0">
                <a:solidFill>
                  <a:schemeClr val="hlink"/>
                </a:solidFill>
              </a:rPr>
              <a:t>: “It’s a great thing to know the season for</a:t>
            </a:r>
          </a:p>
          <a:p>
            <a:pPr marL="609600" indent="-609600" eaLnBrk="1" hangingPunct="1">
              <a:buFont typeface="Wingdings" pitchFamily="-110" charset="2"/>
              <a:buNone/>
              <a:defRPr/>
            </a:pPr>
            <a:r>
              <a:rPr lang="nl-BE" sz="2100" dirty="0" smtClean="0">
                <a:solidFill>
                  <a:schemeClr val="hlink"/>
                </a:solidFill>
              </a:rPr>
              <a:t>              speech and the season for silence.”</a:t>
            </a:r>
          </a:p>
          <a:p>
            <a:pPr marL="609600" indent="-609600" eaLnBrk="1" hangingPunct="1">
              <a:buFont typeface="Wingdings" pitchFamily="-110" charset="2"/>
              <a:buNone/>
              <a:defRPr/>
            </a:pPr>
            <a:r>
              <a:rPr lang="nl-BE" sz="2000" dirty="0" smtClean="0">
                <a:solidFill>
                  <a:srgbClr val="7F7F7F"/>
                </a:solidFill>
              </a:rPr>
              <a:t>               </a:t>
            </a:r>
            <a:r>
              <a:rPr lang="nl-NL" sz="2000" dirty="0" smtClean="0">
                <a:solidFill>
                  <a:srgbClr val="7F7F7F"/>
                </a:solidFill>
                <a:sym typeface="Wingdings"/>
              </a:rPr>
              <a:t> </a:t>
            </a:r>
            <a:r>
              <a:rPr lang="nl-NL" sz="2000" dirty="0" err="1" smtClean="0">
                <a:solidFill>
                  <a:srgbClr val="7F7F7F"/>
                </a:solidFill>
                <a:sym typeface="Wingdings"/>
              </a:rPr>
              <a:t>Conditions</a:t>
            </a:r>
            <a:r>
              <a:rPr lang="nl-NL" sz="2000" dirty="0" smtClean="0">
                <a:solidFill>
                  <a:srgbClr val="7F7F7F"/>
                </a:solidFill>
                <a:sym typeface="Wingdings"/>
              </a:rPr>
              <a:t> </a:t>
            </a:r>
            <a:r>
              <a:rPr lang="nl-NL" sz="2000" dirty="0" err="1" smtClean="0">
                <a:solidFill>
                  <a:srgbClr val="7F7F7F"/>
                </a:solidFill>
                <a:sym typeface="Wingdings"/>
              </a:rPr>
              <a:t>on</a:t>
            </a:r>
            <a:r>
              <a:rPr lang="nl-NL" sz="2000" dirty="0" smtClean="0">
                <a:solidFill>
                  <a:srgbClr val="7F7F7F"/>
                </a:solidFill>
                <a:sym typeface="Wingdings"/>
              </a:rPr>
              <a:t> </a:t>
            </a:r>
            <a:r>
              <a:rPr lang="nl-NL" sz="2000" dirty="0" err="1" smtClean="0">
                <a:solidFill>
                  <a:srgbClr val="7F7F7F"/>
                </a:solidFill>
                <a:sym typeface="Wingdings"/>
              </a:rPr>
              <a:t>ellipsis</a:t>
            </a:r>
            <a:endParaRPr lang="nl-BE" sz="2000" dirty="0" smtClean="0">
              <a:solidFill>
                <a:srgbClr val="7F7F7F"/>
              </a:solidFill>
            </a:endParaRPr>
          </a:p>
          <a:p>
            <a:pPr marL="609600" indent="-609600" eaLnBrk="1" hangingPunct="1">
              <a:buFont typeface="Wingdings" pitchFamily="-110" charset="2"/>
              <a:buNone/>
              <a:defRPr/>
            </a:pPr>
            <a:r>
              <a:rPr lang="nl-BE" sz="2100" b="1" dirty="0" smtClean="0">
                <a:solidFill>
                  <a:schemeClr val="hlink"/>
                </a:solidFill>
              </a:rPr>
              <a:t>Class 4</a:t>
            </a:r>
            <a:r>
              <a:rPr lang="nl-BE" sz="2100" dirty="0" smtClean="0">
                <a:solidFill>
                  <a:schemeClr val="hlink"/>
                </a:solidFill>
              </a:rPr>
              <a:t>: “You have the right to remain silent.”</a:t>
            </a:r>
          </a:p>
          <a:p>
            <a:pPr marL="609600" indent="-609600" eaLnBrk="1" hangingPunct="1">
              <a:buFont typeface="Wingdings" pitchFamily="-110" charset="2"/>
              <a:buNone/>
              <a:defRPr/>
            </a:pPr>
            <a:r>
              <a:rPr lang="nl-BE" sz="2000" dirty="0" smtClean="0">
                <a:solidFill>
                  <a:srgbClr val="7F7F7F"/>
                </a:solidFill>
              </a:rPr>
              <a:t>               </a:t>
            </a:r>
            <a:r>
              <a:rPr lang="nl-NL" sz="2000" dirty="0" smtClean="0">
                <a:solidFill>
                  <a:srgbClr val="7F7F7F"/>
                </a:solidFill>
                <a:sym typeface="Wingdings"/>
              </a:rPr>
              <a:t> The </a:t>
            </a:r>
            <a:r>
              <a:rPr lang="nl-NL" sz="2000" dirty="0" err="1" smtClean="0">
                <a:solidFill>
                  <a:srgbClr val="7F7F7F"/>
                </a:solidFill>
                <a:sym typeface="Wingdings"/>
              </a:rPr>
              <a:t>syntactic</a:t>
            </a:r>
            <a:r>
              <a:rPr lang="nl-NL" sz="2000" dirty="0" smtClean="0">
                <a:solidFill>
                  <a:srgbClr val="7F7F7F"/>
                </a:solidFill>
                <a:sym typeface="Wingdings"/>
              </a:rPr>
              <a:t> </a:t>
            </a:r>
            <a:r>
              <a:rPr lang="nl-NL" sz="2000" dirty="0" err="1" smtClean="0">
                <a:solidFill>
                  <a:srgbClr val="7F7F7F"/>
                </a:solidFill>
                <a:sym typeface="Wingdings"/>
              </a:rPr>
              <a:t>licensing</a:t>
            </a:r>
            <a:r>
              <a:rPr lang="nl-NL" sz="2000" dirty="0" smtClean="0">
                <a:solidFill>
                  <a:srgbClr val="7F7F7F"/>
                </a:solidFill>
                <a:sym typeface="Wingdings"/>
              </a:rPr>
              <a:t> of </a:t>
            </a:r>
            <a:r>
              <a:rPr lang="nl-NL" sz="2000" dirty="0" err="1" smtClean="0">
                <a:solidFill>
                  <a:srgbClr val="7F7F7F"/>
                </a:solidFill>
                <a:sym typeface="Wingdings"/>
              </a:rPr>
              <a:t>ellipsis</a:t>
            </a:r>
            <a:endParaRPr lang="nl-BE" sz="2000" dirty="0" smtClean="0">
              <a:solidFill>
                <a:srgbClr val="7F7F7F"/>
              </a:solidFill>
            </a:endParaRPr>
          </a:p>
          <a:p>
            <a:pPr marL="609600" indent="-609600" eaLnBrk="1" hangingPunct="1">
              <a:buFont typeface="Wingdings" pitchFamily="-110" charset="2"/>
              <a:buNone/>
              <a:defRPr/>
            </a:pPr>
            <a:r>
              <a:rPr lang="nl-BE" sz="2100" b="1" dirty="0" smtClean="0">
                <a:solidFill>
                  <a:schemeClr val="hlink"/>
                </a:solidFill>
              </a:rPr>
              <a:t>Class 5</a:t>
            </a:r>
            <a:r>
              <a:rPr lang="nl-BE" sz="2100" dirty="0" smtClean="0">
                <a:solidFill>
                  <a:schemeClr val="hlink"/>
                </a:solidFill>
              </a:rPr>
              <a:t>: “Nobody understands the silence of things.”</a:t>
            </a:r>
          </a:p>
          <a:p>
            <a:pPr marL="609600" indent="-609600" eaLnBrk="1" hangingPunct="1">
              <a:buFont typeface="Wingdings" pitchFamily="-110" charset="2"/>
              <a:buNone/>
              <a:defRPr/>
            </a:pPr>
            <a:r>
              <a:rPr lang="nl-BE" sz="2000" dirty="0" smtClean="0">
                <a:solidFill>
                  <a:schemeClr val="hlink"/>
                </a:solidFill>
              </a:rPr>
              <a:t>	 </a:t>
            </a:r>
            <a:r>
              <a:rPr lang="nl-BE" sz="2000" dirty="0" smtClean="0">
                <a:solidFill>
                  <a:srgbClr val="7F7F7F"/>
                </a:solidFill>
              </a:rPr>
              <a:t>       </a:t>
            </a:r>
            <a:r>
              <a:rPr lang="nl-NL" sz="2000" dirty="0" smtClean="0">
                <a:solidFill>
                  <a:srgbClr val="7F7F7F"/>
                </a:solidFill>
                <a:sym typeface="Wingdings"/>
              </a:rPr>
              <a:t> VP </a:t>
            </a:r>
            <a:r>
              <a:rPr lang="nl-NL" sz="2000" dirty="0" err="1" smtClean="0">
                <a:solidFill>
                  <a:srgbClr val="7F7F7F"/>
                </a:solidFill>
                <a:sym typeface="Wingdings"/>
              </a:rPr>
              <a:t>ellipsis</a:t>
            </a:r>
            <a:r>
              <a:rPr lang="nl-NL" sz="2000" dirty="0" smtClean="0">
                <a:solidFill>
                  <a:srgbClr val="7F7F7F"/>
                </a:solidFill>
                <a:sym typeface="Wingdings"/>
              </a:rPr>
              <a:t> and </a:t>
            </a:r>
            <a:r>
              <a:rPr lang="nl-NL" sz="2000" dirty="0" err="1" smtClean="0">
                <a:solidFill>
                  <a:srgbClr val="7F7F7F"/>
                </a:solidFill>
                <a:sym typeface="Wingdings"/>
              </a:rPr>
              <a:t>other</a:t>
            </a:r>
            <a:r>
              <a:rPr lang="nl-NL" sz="2000" dirty="0" smtClean="0">
                <a:solidFill>
                  <a:srgbClr val="7F7F7F"/>
                </a:solidFill>
                <a:sym typeface="Wingdings"/>
              </a:rPr>
              <a:t> </a:t>
            </a:r>
            <a:r>
              <a:rPr lang="nl-NL" sz="2000" dirty="0" err="1" smtClean="0">
                <a:solidFill>
                  <a:srgbClr val="7F7F7F"/>
                </a:solidFill>
                <a:sym typeface="Wingdings"/>
              </a:rPr>
              <a:t>elliptical</a:t>
            </a:r>
            <a:r>
              <a:rPr lang="nl-NL" sz="2000" dirty="0" smtClean="0">
                <a:solidFill>
                  <a:srgbClr val="7F7F7F"/>
                </a:solidFill>
                <a:sym typeface="Wingdings"/>
              </a:rPr>
              <a:t> mysteries</a:t>
            </a:r>
            <a:endParaRPr lang="nl-BE" sz="2000" dirty="0" smtClean="0">
              <a:solidFill>
                <a:schemeClr val="hlink"/>
              </a:solidFill>
            </a:endParaRPr>
          </a:p>
          <a:p>
            <a:pPr marL="609600" indent="-609600" eaLnBrk="1" hangingPunct="1">
              <a:buFont typeface="Wingdings" pitchFamily="-110" charset="2"/>
              <a:buNone/>
              <a:defRPr/>
            </a:pPr>
            <a:endParaRPr lang="nl-BE" sz="1200" dirty="0" smtClean="0">
              <a:solidFill>
                <a:schemeClr val="hlink"/>
              </a:solidFill>
            </a:endParaRPr>
          </a:p>
          <a:p>
            <a:pPr marL="609600" indent="-609600" eaLnBrk="1" hangingPunct="1">
              <a:buFontTx/>
              <a:buNone/>
              <a:defRPr/>
            </a:pPr>
            <a:endParaRPr lang="nl-NL" dirty="0">
              <a:solidFill>
                <a:schemeClr val="hlin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" dur="indefinite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9" dur="indefinite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0" dur="indefinite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2" dur="indefinite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3" dur="indefinite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5" dur="indefinite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6" dur="indefinite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8" dur="indefinite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9" dur="indefinite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1" dur="indefinite"/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2" dur="indefinite"/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4" dur="indefinite"/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5" dur="indefinite"/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7" dur="indefinite"/>
                                        <p:tgtEl>
                                          <p:spTgt spid="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8" dur="indefinite"/>
                                        <p:tgtEl>
                                          <p:spTgt spid="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0" dur="indefinite"/>
                                        <p:tgtEl>
                                          <p:spTgt spid="30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1" dur="indefinite"/>
                                        <p:tgtEl>
                                          <p:spTgt spid="30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3" dur="indefinite"/>
                                        <p:tgtEl>
                                          <p:spTgt spid="307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4" dur="indefinite"/>
                                        <p:tgtEl>
                                          <p:spTgt spid="307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 tmFilter="0, 0; .2, .5; .8, .5; 1, 0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9" dur="250" autoRev="1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0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 tmFilter="0, 0; .2, .5; .8, .5; 1, 0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2" dur="250" autoRev="1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/>
      <p:bldP spid="3075" grpId="1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BE" sz="3400" dirty="0" smtClean="0">
                <a:solidFill>
                  <a:schemeClr val="accent1"/>
                </a:solidFill>
              </a:rPr>
              <a:t>2. Proform analysis (6)</a:t>
            </a:r>
            <a:endParaRPr lang="nl-NL" sz="3400" dirty="0">
              <a:solidFill>
                <a:schemeClr val="accent1"/>
              </a:solidFill>
            </a:endParaRPr>
          </a:p>
        </p:txBody>
      </p:sp>
      <p:sp>
        <p:nvSpPr>
          <p:cNvPr id="158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1600" y="2286000"/>
            <a:ext cx="7315200" cy="3886200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spcAft>
                <a:spcPts val="600"/>
              </a:spcAft>
              <a:buNone/>
              <a:tabLst>
                <a:tab pos="357188" algn="l"/>
                <a:tab pos="536575" algn="l"/>
                <a:tab pos="714375" algn="l"/>
                <a:tab pos="898525" algn="l"/>
                <a:tab pos="1082675" algn="l"/>
                <a:tab pos="1528763" algn="l"/>
                <a:tab pos="1885950" algn="l"/>
              </a:tabLst>
            </a:pPr>
            <a:r>
              <a:rPr lang="en-GB" sz="2200" dirty="0" err="1" smtClean="0">
                <a:solidFill>
                  <a:schemeClr val="tx2"/>
                </a:solidFill>
                <a:sym typeface="Wingdings"/>
              </a:rPr>
              <a:t></a:t>
            </a:r>
            <a:r>
              <a:rPr lang="nl-BE" sz="2200" dirty="0" smtClean="0">
                <a:solidFill>
                  <a:schemeClr val="tx2"/>
                </a:solidFill>
                <a:sym typeface="Wingdings" pitchFamily="-110" charset="2"/>
              </a:rPr>
              <a:t> No syntactic structure inside the ellipsis site.</a:t>
            </a:r>
          </a:p>
          <a:p>
            <a:pPr marL="0" indent="0" eaLnBrk="1" hangingPunct="1">
              <a:lnSpc>
                <a:spcPct val="80000"/>
              </a:lnSpc>
              <a:spcAft>
                <a:spcPts val="1200"/>
              </a:spcAft>
              <a:buNone/>
              <a:tabLst>
                <a:tab pos="357188" algn="l"/>
                <a:tab pos="536575" algn="l"/>
                <a:tab pos="714375" algn="l"/>
                <a:tab pos="898525" algn="l"/>
                <a:tab pos="1082675" algn="l"/>
                <a:tab pos="1528763" algn="l"/>
                <a:tab pos="1885950" algn="l"/>
              </a:tabLst>
            </a:pPr>
            <a:endParaRPr lang="nl-BE" sz="1200" dirty="0" smtClean="0">
              <a:solidFill>
                <a:schemeClr val="tx2"/>
              </a:solidFill>
              <a:sym typeface="Wingdings" pitchFamily="-110" charset="2"/>
            </a:endParaRPr>
          </a:p>
          <a:p>
            <a:pPr marL="0" indent="0" eaLnBrk="1" hangingPunct="1">
              <a:lnSpc>
                <a:spcPct val="80000"/>
              </a:lnSpc>
              <a:spcAft>
                <a:spcPts val="1200"/>
              </a:spcAft>
              <a:buNone/>
              <a:tabLst>
                <a:tab pos="357188" algn="l"/>
                <a:tab pos="536575" algn="l"/>
                <a:tab pos="714375" algn="l"/>
                <a:tab pos="898525" algn="l"/>
                <a:tab pos="1082675" algn="l"/>
                <a:tab pos="1528763" algn="l"/>
                <a:tab pos="1885950" algn="l"/>
              </a:tabLst>
            </a:pPr>
            <a:r>
              <a:rPr lang="nl-BE" sz="2200" dirty="0" smtClean="0">
                <a:solidFill>
                  <a:srgbClr val="269999"/>
                </a:solidFill>
                <a:sym typeface="Wingdings" pitchFamily="-110" charset="2"/>
              </a:rPr>
              <a:t>Island effects:</a:t>
            </a:r>
          </a:p>
          <a:p>
            <a:pPr marL="0" indent="0" eaLnBrk="1" hangingPunct="1">
              <a:lnSpc>
                <a:spcPct val="80000"/>
              </a:lnSpc>
              <a:spcAft>
                <a:spcPts val="1200"/>
              </a:spcAft>
              <a:buNone/>
              <a:tabLst>
                <a:tab pos="357188" algn="l"/>
                <a:tab pos="536575" algn="l"/>
                <a:tab pos="714375" algn="l"/>
                <a:tab pos="898525" algn="l"/>
                <a:tab pos="1082675" algn="l"/>
                <a:tab pos="1528763" algn="l"/>
                <a:tab pos="1885950" algn="l"/>
              </a:tabLst>
            </a:pPr>
            <a:endParaRPr lang="nl-BE" sz="1200" dirty="0" smtClean="0">
              <a:solidFill>
                <a:schemeClr val="tx2"/>
              </a:solidFill>
              <a:sym typeface="Wingdings" pitchFamily="-110" charset="2"/>
            </a:endParaRPr>
          </a:p>
          <a:p>
            <a:pPr marL="0" indent="0" eaLnBrk="1" hangingPunct="1">
              <a:lnSpc>
                <a:spcPct val="80000"/>
              </a:lnSpc>
              <a:spcAft>
                <a:spcPts val="1200"/>
              </a:spcAft>
              <a:buNone/>
              <a:tabLst>
                <a:tab pos="357188" algn="l"/>
                <a:tab pos="536575" algn="l"/>
                <a:tab pos="714375" algn="l"/>
                <a:tab pos="898525" algn="l"/>
                <a:tab pos="1082675" algn="l"/>
                <a:tab pos="1528763" algn="l"/>
                <a:tab pos="1885950" algn="l"/>
              </a:tabLst>
            </a:pPr>
            <a:r>
              <a:rPr lang="nl-BE" sz="2200" dirty="0" smtClean="0">
                <a:solidFill>
                  <a:schemeClr val="tx2"/>
                </a:solidFill>
                <a:sym typeface="Wingdings" pitchFamily="-110" charset="2"/>
              </a:rPr>
              <a:t>(15)	a.	I don’t know </a:t>
            </a:r>
            <a:r>
              <a:rPr lang="en-US" sz="2200" dirty="0" smtClean="0">
                <a:solidFill>
                  <a:schemeClr val="tx2"/>
                </a:solidFill>
              </a:rPr>
              <a:t>[</a:t>
            </a:r>
            <a:r>
              <a:rPr lang="nl-BE" sz="2200" dirty="0" smtClean="0">
                <a:solidFill>
                  <a:schemeClr val="tx2"/>
                </a:solidFill>
                <a:sym typeface="Wingdings" pitchFamily="-110" charset="2"/>
              </a:rPr>
              <a:t>which Balkan language</a:t>
            </a:r>
            <a:r>
              <a:rPr lang="en-US" sz="2200" dirty="0" smtClean="0">
                <a:solidFill>
                  <a:schemeClr val="tx2"/>
                </a:solidFill>
              </a:rPr>
              <a:t>]</a:t>
            </a:r>
            <a:r>
              <a:rPr lang="en-US" sz="2200" baseline="-25000" dirty="0" err="1" smtClean="0">
                <a:solidFill>
                  <a:schemeClr val="tx2"/>
                </a:solidFill>
              </a:rPr>
              <a:t>i</a:t>
            </a:r>
            <a:endParaRPr lang="en-US" sz="2200" dirty="0" smtClean="0">
              <a:solidFill>
                <a:schemeClr val="tx2"/>
              </a:solidFill>
            </a:endParaRPr>
          </a:p>
          <a:p>
            <a:pPr marL="0" indent="0" eaLnBrk="1" hangingPunct="1">
              <a:lnSpc>
                <a:spcPct val="80000"/>
              </a:lnSpc>
              <a:spcAft>
                <a:spcPts val="1200"/>
              </a:spcAft>
              <a:buNone/>
              <a:tabLst>
                <a:tab pos="357188" algn="l"/>
                <a:tab pos="536575" algn="l"/>
                <a:tab pos="714375" algn="l"/>
                <a:tab pos="898525" algn="l"/>
                <a:tab pos="1082675" algn="l"/>
                <a:tab pos="1528763" algn="l"/>
                <a:tab pos="1885950" algn="l"/>
              </a:tabLst>
            </a:pPr>
            <a:r>
              <a:rPr lang="nl-BE" sz="2200" dirty="0" smtClean="0">
                <a:solidFill>
                  <a:schemeClr val="tx2"/>
                </a:solidFill>
                <a:sym typeface="Wingdings" pitchFamily="-110" charset="2"/>
              </a:rPr>
              <a:t> 					Susan speaks t</a:t>
            </a:r>
            <a:r>
              <a:rPr lang="nl-BE" sz="2200" baseline="-25000" dirty="0" smtClean="0">
                <a:solidFill>
                  <a:schemeClr val="tx2"/>
                </a:solidFill>
                <a:sym typeface="Wingdings" pitchFamily="-110" charset="2"/>
              </a:rPr>
              <a:t>i</a:t>
            </a:r>
            <a:r>
              <a:rPr lang="nl-BE" sz="2200" dirty="0" smtClean="0">
                <a:solidFill>
                  <a:schemeClr val="tx2"/>
                </a:solidFill>
                <a:sym typeface="Wingdings" pitchFamily="-110" charset="2"/>
              </a:rPr>
              <a:t>.</a:t>
            </a:r>
          </a:p>
          <a:p>
            <a:pPr marL="0" indent="0" eaLnBrk="1" hangingPunct="1">
              <a:lnSpc>
                <a:spcPct val="80000"/>
              </a:lnSpc>
              <a:spcAft>
                <a:spcPts val="1200"/>
              </a:spcAft>
              <a:buNone/>
              <a:tabLst>
                <a:tab pos="357188" algn="l"/>
                <a:tab pos="536575" algn="l"/>
                <a:tab pos="714375" algn="l"/>
                <a:tab pos="898525" algn="l"/>
                <a:tab pos="1082675" algn="l"/>
                <a:tab pos="1528763" algn="l"/>
                <a:tab pos="1885950" algn="l"/>
              </a:tabLst>
            </a:pPr>
            <a:r>
              <a:rPr lang="nl-BE" sz="2200" dirty="0" smtClean="0">
                <a:solidFill>
                  <a:schemeClr val="tx2"/>
                </a:solidFill>
                <a:sym typeface="Wingdings" pitchFamily="-110" charset="2"/>
              </a:rPr>
              <a:t>			b.*I don’t know </a:t>
            </a:r>
            <a:r>
              <a:rPr lang="en-US" sz="2200" dirty="0" smtClean="0">
                <a:solidFill>
                  <a:schemeClr val="tx2"/>
                </a:solidFill>
              </a:rPr>
              <a:t>[</a:t>
            </a:r>
            <a:r>
              <a:rPr lang="nl-BE" sz="2200" dirty="0" smtClean="0">
                <a:solidFill>
                  <a:schemeClr val="tx2"/>
                </a:solidFill>
                <a:sym typeface="Wingdings" pitchFamily="-110" charset="2"/>
              </a:rPr>
              <a:t>which Balkan language</a:t>
            </a:r>
            <a:r>
              <a:rPr lang="en-US" sz="2200" dirty="0" smtClean="0">
                <a:solidFill>
                  <a:schemeClr val="tx2"/>
                </a:solidFill>
              </a:rPr>
              <a:t>]</a:t>
            </a:r>
            <a:r>
              <a:rPr lang="en-US" sz="2200" baseline="-25000" dirty="0" err="1" smtClean="0">
                <a:solidFill>
                  <a:schemeClr val="tx2"/>
                </a:solidFill>
              </a:rPr>
              <a:t>i</a:t>
            </a:r>
            <a:r>
              <a:rPr lang="nl-BE" sz="2200" dirty="0" smtClean="0">
                <a:solidFill>
                  <a:schemeClr val="tx2"/>
                </a:solidFill>
                <a:sym typeface="Wingdings" pitchFamily="-110" charset="2"/>
              </a:rPr>
              <a:t> they</a:t>
            </a:r>
          </a:p>
          <a:p>
            <a:pPr marL="0" indent="0" eaLnBrk="1" hangingPunct="1">
              <a:lnSpc>
                <a:spcPct val="80000"/>
              </a:lnSpc>
              <a:spcAft>
                <a:spcPts val="1200"/>
              </a:spcAft>
              <a:buNone/>
              <a:tabLst>
                <a:tab pos="357188" algn="l"/>
                <a:tab pos="536575" algn="l"/>
                <a:tab pos="714375" algn="l"/>
                <a:tab pos="898525" algn="l"/>
                <a:tab pos="1082675" algn="l"/>
                <a:tab pos="1528763" algn="l"/>
                <a:tab pos="1885950" algn="l"/>
              </a:tabLst>
            </a:pPr>
            <a:r>
              <a:rPr lang="nl-BE" sz="2200" dirty="0" smtClean="0">
                <a:solidFill>
                  <a:schemeClr val="tx2"/>
                </a:solidFill>
                <a:sym typeface="Wingdings" pitchFamily="-110" charset="2"/>
              </a:rPr>
              <a:t>	 				want to hire </a:t>
            </a:r>
            <a:r>
              <a:rPr lang="en-US" sz="2200" dirty="0" smtClean="0">
                <a:solidFill>
                  <a:schemeClr val="tx2"/>
                </a:solidFill>
              </a:rPr>
              <a:t>[</a:t>
            </a:r>
            <a:r>
              <a:rPr lang="nl-BE" sz="2200" dirty="0" smtClean="0">
                <a:solidFill>
                  <a:schemeClr val="tx2"/>
                </a:solidFill>
                <a:sym typeface="Wingdings" pitchFamily="-110" charset="2"/>
              </a:rPr>
              <a:t>someone who speaks t</a:t>
            </a:r>
            <a:r>
              <a:rPr lang="nl-BE" sz="2200" baseline="-25000" dirty="0" smtClean="0">
                <a:solidFill>
                  <a:schemeClr val="tx2"/>
                </a:solidFill>
                <a:sym typeface="Wingdings" pitchFamily="-110" charset="2"/>
              </a:rPr>
              <a:t>i</a:t>
            </a:r>
            <a:r>
              <a:rPr lang="en-US" sz="2200" dirty="0" smtClean="0">
                <a:solidFill>
                  <a:schemeClr val="tx2"/>
                </a:solidFill>
              </a:rPr>
              <a:t>]</a:t>
            </a:r>
            <a:r>
              <a:rPr lang="nl-BE" sz="2200" dirty="0" smtClean="0">
                <a:solidFill>
                  <a:schemeClr val="tx2"/>
                </a:solidFill>
                <a:sym typeface="Wingdings" pitchFamily="-110" charset="2"/>
              </a:rPr>
              <a:t>.</a:t>
            </a:r>
          </a:p>
          <a:p>
            <a:pPr marL="0" indent="0" eaLnBrk="1" hangingPunct="1">
              <a:lnSpc>
                <a:spcPct val="80000"/>
              </a:lnSpc>
              <a:spcAft>
                <a:spcPts val="1200"/>
              </a:spcAft>
              <a:buNone/>
              <a:tabLst>
                <a:tab pos="357188" algn="l"/>
                <a:tab pos="536575" algn="l"/>
                <a:tab pos="714375" algn="l"/>
                <a:tab pos="898525" algn="l"/>
                <a:tab pos="1082675" algn="l"/>
                <a:tab pos="1528763" algn="l"/>
                <a:tab pos="1885950" algn="l"/>
              </a:tabLst>
            </a:pPr>
            <a:r>
              <a:rPr lang="nl-BE" sz="2200" dirty="0" smtClean="0">
                <a:solidFill>
                  <a:schemeClr val="tx2"/>
                </a:solidFill>
                <a:sym typeface="Wingdings" pitchFamily="-110" charset="2"/>
              </a:rPr>
              <a:t>								   </a:t>
            </a:r>
            <a:r>
              <a:rPr lang="nl-NL" sz="2200" dirty="0" smtClean="0">
                <a:solidFill>
                  <a:schemeClr val="accent1">
                    <a:lumMod val="75000"/>
                  </a:schemeClr>
                </a:solidFill>
                <a:sym typeface="Wingdings"/>
              </a:rPr>
              <a:t> Complex NP </a:t>
            </a:r>
            <a:r>
              <a:rPr lang="nl-NL" sz="2200" dirty="0" err="1" smtClean="0">
                <a:solidFill>
                  <a:schemeClr val="accent1">
                    <a:lumMod val="75000"/>
                  </a:schemeClr>
                </a:solidFill>
                <a:sym typeface="Wingdings"/>
              </a:rPr>
              <a:t>island</a:t>
            </a:r>
            <a:r>
              <a:rPr lang="nl-BE" sz="2200" dirty="0" smtClean="0">
                <a:solidFill>
                  <a:schemeClr val="tx2"/>
                </a:solidFill>
                <a:sym typeface="Wingdings" pitchFamily="-110" charset="2"/>
              </a:rPr>
              <a:t>		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8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8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8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58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58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58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58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87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587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587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8723" grpId="0" uiExpand="1" build="p"/>
      <p:bldP spid="158723" grpId="1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BE" sz="3400" dirty="0" smtClean="0">
                <a:solidFill>
                  <a:schemeClr val="accent1"/>
                </a:solidFill>
              </a:rPr>
              <a:t>2. Proform analysis (7)</a:t>
            </a:r>
            <a:endParaRPr lang="nl-NL" sz="3400" dirty="0">
              <a:solidFill>
                <a:schemeClr val="accent1"/>
              </a:solidFill>
            </a:endParaRPr>
          </a:p>
        </p:txBody>
      </p:sp>
      <p:sp>
        <p:nvSpPr>
          <p:cNvPr id="158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1600" y="1828800"/>
            <a:ext cx="7543800" cy="4724400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spcAft>
                <a:spcPts val="600"/>
              </a:spcAft>
              <a:buNone/>
              <a:tabLst>
                <a:tab pos="357188" algn="l"/>
                <a:tab pos="536575" algn="l"/>
                <a:tab pos="714375" algn="l"/>
                <a:tab pos="898525" algn="l"/>
                <a:tab pos="1082675" algn="l"/>
                <a:tab pos="1528763" algn="l"/>
                <a:tab pos="1885950" algn="l"/>
              </a:tabLst>
            </a:pPr>
            <a:r>
              <a:rPr lang="nl-BE" sz="2200" dirty="0" smtClean="0">
                <a:solidFill>
                  <a:srgbClr val="269999"/>
                </a:solidFill>
                <a:sym typeface="Wingdings"/>
              </a:rPr>
              <a:t>Sluicing</a:t>
            </a:r>
            <a:endParaRPr lang="nl-BE" sz="2200" dirty="0" smtClean="0">
              <a:solidFill>
                <a:srgbClr val="269999"/>
              </a:solidFill>
              <a:sym typeface="Wingdings" pitchFamily="-110" charset="2"/>
            </a:endParaRPr>
          </a:p>
          <a:p>
            <a:pPr marL="0" indent="0" eaLnBrk="1" hangingPunct="1">
              <a:lnSpc>
                <a:spcPct val="80000"/>
              </a:lnSpc>
              <a:spcAft>
                <a:spcPts val="1200"/>
              </a:spcAft>
              <a:buNone/>
              <a:tabLst>
                <a:tab pos="357188" algn="l"/>
                <a:tab pos="536575" algn="l"/>
                <a:tab pos="714375" algn="l"/>
                <a:tab pos="898525" algn="l"/>
                <a:tab pos="1082675" algn="l"/>
                <a:tab pos="1528763" algn="l"/>
                <a:tab pos="1885950" algn="l"/>
              </a:tabLst>
            </a:pPr>
            <a:endParaRPr lang="nl-BE" sz="1200" dirty="0" smtClean="0">
              <a:solidFill>
                <a:schemeClr val="tx2"/>
              </a:solidFill>
              <a:sym typeface="Wingdings" pitchFamily="-110" charset="2"/>
            </a:endParaRPr>
          </a:p>
          <a:p>
            <a:pPr marL="0" indent="0" eaLnBrk="1" hangingPunct="1">
              <a:lnSpc>
                <a:spcPct val="80000"/>
              </a:lnSpc>
              <a:spcAft>
                <a:spcPts val="600"/>
              </a:spcAft>
              <a:buNone/>
              <a:tabLst>
                <a:tab pos="357188" algn="l"/>
                <a:tab pos="536575" algn="l"/>
                <a:tab pos="714375" algn="l"/>
                <a:tab pos="898525" algn="l"/>
                <a:tab pos="1082675" algn="l"/>
                <a:tab pos="1528763" algn="l"/>
                <a:tab pos="1885950" algn="l"/>
              </a:tabLst>
            </a:pPr>
            <a:r>
              <a:rPr lang="nl-BE" sz="2000" dirty="0" smtClean="0">
                <a:solidFill>
                  <a:schemeClr val="tx2"/>
                </a:solidFill>
                <a:sym typeface="Wingdings" pitchFamily="-110" charset="2"/>
              </a:rPr>
              <a:t>(16)		They want to hire </a:t>
            </a:r>
            <a:r>
              <a:rPr lang="en-US" sz="2000" dirty="0" smtClean="0">
                <a:solidFill>
                  <a:schemeClr val="tx2"/>
                </a:solidFill>
              </a:rPr>
              <a:t>[</a:t>
            </a:r>
            <a:r>
              <a:rPr lang="nl-BE" sz="2000" dirty="0" smtClean="0">
                <a:solidFill>
                  <a:schemeClr val="tx2"/>
                </a:solidFill>
                <a:sym typeface="Wingdings" pitchFamily="-110" charset="2"/>
              </a:rPr>
              <a:t>someone who speaks a Balkan</a:t>
            </a:r>
          </a:p>
          <a:p>
            <a:pPr marL="0" indent="0" eaLnBrk="1" hangingPunct="1">
              <a:lnSpc>
                <a:spcPct val="80000"/>
              </a:lnSpc>
              <a:spcAft>
                <a:spcPts val="600"/>
              </a:spcAft>
              <a:buNone/>
              <a:tabLst>
                <a:tab pos="357188" algn="l"/>
                <a:tab pos="536575" algn="l"/>
                <a:tab pos="714375" algn="l"/>
                <a:tab pos="898525" algn="l"/>
                <a:tab pos="1082675" algn="l"/>
                <a:tab pos="1528763" algn="l"/>
                <a:tab pos="1885950" algn="l"/>
              </a:tabLst>
            </a:pPr>
            <a:r>
              <a:rPr lang="nl-BE" sz="2000" dirty="0" smtClean="0">
                <a:solidFill>
                  <a:schemeClr val="tx2"/>
                </a:solidFill>
                <a:sym typeface="Wingdings" pitchFamily="-110" charset="2"/>
              </a:rPr>
              <a:t> 				language</a:t>
            </a:r>
            <a:r>
              <a:rPr lang="en-US" sz="2000" dirty="0" smtClean="0">
                <a:solidFill>
                  <a:schemeClr val="tx2"/>
                </a:solidFill>
              </a:rPr>
              <a:t>], but </a:t>
            </a:r>
            <a:r>
              <a:rPr lang="nl-BE" sz="2000" dirty="0" smtClean="0">
                <a:solidFill>
                  <a:schemeClr val="tx2"/>
                </a:solidFill>
                <a:sym typeface="Wingdings" pitchFamily="-110" charset="2"/>
              </a:rPr>
              <a:t>I don’t know which Balkan lang-</a:t>
            </a:r>
          </a:p>
          <a:p>
            <a:pPr marL="0" indent="0" eaLnBrk="1" hangingPunct="1">
              <a:lnSpc>
                <a:spcPct val="80000"/>
              </a:lnSpc>
              <a:spcAft>
                <a:spcPts val="1200"/>
              </a:spcAft>
              <a:buNone/>
              <a:tabLst>
                <a:tab pos="357188" algn="l"/>
                <a:tab pos="536575" algn="l"/>
                <a:tab pos="714375" algn="l"/>
                <a:tab pos="898525" algn="l"/>
                <a:tab pos="1082675" algn="l"/>
                <a:tab pos="1528763" algn="l"/>
                <a:tab pos="1885950" algn="l"/>
              </a:tabLst>
            </a:pPr>
            <a:r>
              <a:rPr lang="nl-BE" sz="2000" dirty="0" smtClean="0">
                <a:solidFill>
                  <a:schemeClr val="tx2"/>
                </a:solidFill>
                <a:sym typeface="Wingdings" pitchFamily="-110" charset="2"/>
              </a:rPr>
              <a:t>	 			uage</a:t>
            </a:r>
            <a:r>
              <a:rPr lang="en-US" sz="2000" dirty="0" smtClean="0">
                <a:solidFill>
                  <a:schemeClr val="tx2"/>
                </a:solidFill>
                <a:sym typeface="Wingdings" pitchFamily="-110" charset="2"/>
              </a:rPr>
              <a:t> </a:t>
            </a:r>
            <a:r>
              <a:rPr lang="en-US" sz="2000" i="1" dirty="0" smtClean="0">
                <a:solidFill>
                  <a:schemeClr val="tx2"/>
                </a:solidFill>
                <a:sym typeface="Wingdings" pitchFamily="-110" charset="2"/>
              </a:rPr>
              <a:t>pro</a:t>
            </a:r>
            <a:r>
              <a:rPr lang="en-US" sz="2000" dirty="0" smtClean="0">
                <a:solidFill>
                  <a:schemeClr val="tx2"/>
                </a:solidFill>
                <a:sym typeface="Wingdings" pitchFamily="-110" charset="2"/>
              </a:rPr>
              <a:t>.</a:t>
            </a:r>
            <a:r>
              <a:rPr lang="nl-BE" sz="2000" dirty="0" smtClean="0">
                <a:solidFill>
                  <a:schemeClr val="tx2"/>
                </a:solidFill>
                <a:sym typeface="Wingdings" pitchFamily="-110" charset="2"/>
              </a:rPr>
              <a:t>	       		 Merchant (2001)</a:t>
            </a:r>
          </a:p>
          <a:p>
            <a:pPr marL="0" indent="0" eaLnBrk="1" hangingPunct="1">
              <a:lnSpc>
                <a:spcPct val="80000"/>
              </a:lnSpc>
              <a:spcAft>
                <a:spcPts val="0"/>
              </a:spcAft>
              <a:buNone/>
              <a:tabLst>
                <a:tab pos="357188" algn="l"/>
                <a:tab pos="536575" algn="l"/>
                <a:tab pos="714375" algn="l"/>
                <a:tab pos="898525" algn="l"/>
                <a:tab pos="1082675" algn="l"/>
                <a:tab pos="1528763" algn="l"/>
                <a:tab pos="1885950" algn="l"/>
              </a:tabLst>
            </a:pPr>
            <a:endParaRPr lang="nl-BE" sz="800" dirty="0" smtClean="0">
              <a:solidFill>
                <a:schemeClr val="tx2"/>
              </a:solidFill>
              <a:sym typeface="Wingdings" pitchFamily="-110" charset="2"/>
            </a:endParaRPr>
          </a:p>
          <a:p>
            <a:pPr marL="0" indent="0" eaLnBrk="1" hangingPunct="1">
              <a:lnSpc>
                <a:spcPct val="80000"/>
              </a:lnSpc>
              <a:spcAft>
                <a:spcPts val="600"/>
              </a:spcAft>
              <a:buNone/>
              <a:tabLst>
                <a:tab pos="357188" algn="l"/>
                <a:tab pos="536575" algn="l"/>
                <a:tab pos="714375" algn="l"/>
                <a:tab pos="898525" algn="l"/>
                <a:tab pos="1082675" algn="l"/>
                <a:tab pos="1528763" algn="l"/>
                <a:tab pos="1885950" algn="l"/>
              </a:tabLst>
            </a:pPr>
            <a:r>
              <a:rPr lang="nl-BE" sz="2000" dirty="0" smtClean="0">
                <a:solidFill>
                  <a:schemeClr val="tx2"/>
                </a:solidFill>
                <a:sym typeface="Wingdings" pitchFamily="-110" charset="2"/>
              </a:rPr>
              <a:t>Interpretation:</a:t>
            </a:r>
          </a:p>
          <a:p>
            <a:pPr marL="0" indent="0" eaLnBrk="1" hangingPunct="1">
              <a:lnSpc>
                <a:spcPct val="80000"/>
              </a:lnSpc>
              <a:spcAft>
                <a:spcPts val="600"/>
              </a:spcAft>
              <a:buNone/>
              <a:tabLst>
                <a:tab pos="357188" algn="l"/>
                <a:tab pos="536575" algn="l"/>
                <a:tab pos="714375" algn="l"/>
                <a:tab pos="898525" algn="l"/>
                <a:tab pos="1082675" algn="l"/>
                <a:tab pos="1528763" algn="l"/>
                <a:tab pos="1885950" algn="l"/>
              </a:tabLst>
            </a:pPr>
            <a:r>
              <a:rPr lang="nl-BE" sz="2000" dirty="0" smtClean="0">
                <a:solidFill>
                  <a:schemeClr val="tx2"/>
                </a:solidFill>
                <a:sym typeface="Wingdings" pitchFamily="-110" charset="2"/>
              </a:rPr>
              <a:t>…which Balkan language they want to hire someone</a:t>
            </a:r>
          </a:p>
          <a:p>
            <a:pPr marL="0" indent="0" eaLnBrk="1" hangingPunct="1">
              <a:lnSpc>
                <a:spcPct val="80000"/>
              </a:lnSpc>
              <a:spcAft>
                <a:spcPts val="1200"/>
              </a:spcAft>
              <a:buNone/>
              <a:tabLst>
                <a:tab pos="357188" algn="l"/>
                <a:tab pos="536575" algn="l"/>
                <a:tab pos="714375" algn="l"/>
                <a:tab pos="898525" algn="l"/>
                <a:tab pos="1082675" algn="l"/>
                <a:tab pos="1528763" algn="l"/>
                <a:tab pos="1885950" algn="l"/>
              </a:tabLst>
            </a:pPr>
            <a:r>
              <a:rPr lang="nl-BE" sz="2000" dirty="0" smtClean="0">
                <a:solidFill>
                  <a:schemeClr val="tx2"/>
                </a:solidFill>
                <a:sym typeface="Wingdings" pitchFamily="-110" charset="2"/>
              </a:rPr>
              <a:t>who speaks t</a:t>
            </a:r>
            <a:r>
              <a:rPr lang="nl-BE" sz="2000" baseline="-25000" dirty="0" smtClean="0">
                <a:solidFill>
                  <a:schemeClr val="tx2"/>
                </a:solidFill>
                <a:sym typeface="Wingdings" pitchFamily="-110" charset="2"/>
              </a:rPr>
              <a:t>which Balkan language</a:t>
            </a:r>
            <a:r>
              <a:rPr lang="nl-BE" sz="2000" dirty="0" smtClean="0">
                <a:solidFill>
                  <a:schemeClr val="tx2"/>
                </a:solidFill>
                <a:sym typeface="Wingdings" pitchFamily="-110" charset="2"/>
              </a:rPr>
              <a:t>.</a:t>
            </a:r>
          </a:p>
          <a:p>
            <a:pPr marL="0" indent="0" eaLnBrk="1" hangingPunct="1">
              <a:lnSpc>
                <a:spcPct val="80000"/>
              </a:lnSpc>
              <a:spcAft>
                <a:spcPts val="1200"/>
              </a:spcAft>
              <a:buNone/>
              <a:tabLst>
                <a:tab pos="357188" algn="l"/>
                <a:tab pos="536575" algn="l"/>
                <a:tab pos="714375" algn="l"/>
                <a:tab pos="898525" algn="l"/>
                <a:tab pos="1082675" algn="l"/>
                <a:tab pos="1528763" algn="l"/>
                <a:tab pos="1885950" algn="l"/>
              </a:tabLst>
            </a:pPr>
            <a:endParaRPr lang="nl-BE" sz="1200" dirty="0" smtClean="0">
              <a:solidFill>
                <a:schemeClr val="tx2"/>
              </a:solidFill>
              <a:sym typeface="Wingdings" pitchFamily="-110" charset="2"/>
            </a:endParaRPr>
          </a:p>
          <a:p>
            <a:pPr marL="0" indent="0" eaLnBrk="1" hangingPunct="1">
              <a:lnSpc>
                <a:spcPct val="80000"/>
              </a:lnSpc>
              <a:spcAft>
                <a:spcPts val="1200"/>
              </a:spcAft>
              <a:buNone/>
              <a:tabLst>
                <a:tab pos="357188" algn="l"/>
                <a:tab pos="536575" algn="l"/>
                <a:tab pos="714375" algn="l"/>
                <a:tab pos="898525" algn="l"/>
                <a:tab pos="1082675" algn="l"/>
                <a:tab pos="1528763" algn="l"/>
                <a:tab pos="1885950" algn="l"/>
              </a:tabLst>
            </a:pPr>
            <a:r>
              <a:rPr lang="nl-NL" sz="2000" dirty="0" smtClean="0">
                <a:solidFill>
                  <a:schemeClr val="tx2"/>
                </a:solidFill>
                <a:sym typeface="Wingdings"/>
              </a:rPr>
              <a:t> No </a:t>
            </a:r>
            <a:r>
              <a:rPr lang="nl-NL" sz="2000" dirty="0" err="1" smtClean="0">
                <a:solidFill>
                  <a:schemeClr val="tx2"/>
                </a:solidFill>
                <a:sym typeface="Wingdings"/>
              </a:rPr>
              <a:t>island</a:t>
            </a:r>
            <a:r>
              <a:rPr lang="nl-NL" sz="2000" dirty="0" smtClean="0">
                <a:solidFill>
                  <a:schemeClr val="tx2"/>
                </a:solidFill>
                <a:sym typeface="Wingdings"/>
              </a:rPr>
              <a:t> effect in </a:t>
            </a:r>
            <a:r>
              <a:rPr lang="nl-NL" sz="2000" dirty="0" err="1" smtClean="0">
                <a:solidFill>
                  <a:schemeClr val="tx2"/>
                </a:solidFill>
                <a:sym typeface="Wingdings"/>
              </a:rPr>
              <a:t>sluicing</a:t>
            </a:r>
            <a:endParaRPr lang="nl-NL" sz="2000" dirty="0" smtClean="0">
              <a:solidFill>
                <a:schemeClr val="tx2"/>
              </a:solidFill>
              <a:sym typeface="Wingdings"/>
            </a:endParaRPr>
          </a:p>
          <a:p>
            <a:pPr marL="0" indent="0" eaLnBrk="1" hangingPunct="1">
              <a:lnSpc>
                <a:spcPct val="80000"/>
              </a:lnSpc>
              <a:spcAft>
                <a:spcPts val="1200"/>
              </a:spcAft>
              <a:buNone/>
              <a:tabLst>
                <a:tab pos="357188" algn="l"/>
                <a:tab pos="536575" algn="l"/>
                <a:tab pos="714375" algn="l"/>
                <a:tab pos="898525" algn="l"/>
                <a:tab pos="1082675" algn="l"/>
                <a:tab pos="1528763" algn="l"/>
                <a:tab pos="1885950" algn="l"/>
              </a:tabLst>
            </a:pPr>
            <a:r>
              <a:rPr lang="nl-NL" sz="2000" dirty="0" smtClean="0">
                <a:solidFill>
                  <a:schemeClr val="tx2"/>
                </a:solidFill>
                <a:sym typeface="Wingdings"/>
              </a:rPr>
              <a:t> No </a:t>
            </a:r>
            <a:r>
              <a:rPr lang="nl-NL" sz="2000" dirty="0" err="1" smtClean="0">
                <a:solidFill>
                  <a:schemeClr val="tx2"/>
                </a:solidFill>
                <a:sym typeface="Wingdings"/>
              </a:rPr>
              <a:t>syntactic</a:t>
            </a:r>
            <a:r>
              <a:rPr lang="nl-NL" sz="2000" dirty="0" smtClean="0">
                <a:solidFill>
                  <a:schemeClr val="tx2"/>
                </a:solidFill>
                <a:sym typeface="Wingdings"/>
              </a:rPr>
              <a:t> </a:t>
            </a:r>
            <a:r>
              <a:rPr lang="nl-NL" sz="2000" dirty="0" err="1" smtClean="0">
                <a:solidFill>
                  <a:schemeClr val="tx2"/>
                </a:solidFill>
                <a:sym typeface="Wingdings"/>
              </a:rPr>
              <a:t>structure</a:t>
            </a:r>
            <a:r>
              <a:rPr lang="nl-NL" sz="2000" dirty="0" smtClean="0">
                <a:solidFill>
                  <a:schemeClr val="tx2"/>
                </a:solidFill>
                <a:sym typeface="Wingdings"/>
              </a:rPr>
              <a:t> in </a:t>
            </a:r>
            <a:r>
              <a:rPr lang="nl-NL" sz="2000" i="1" dirty="0" smtClean="0">
                <a:solidFill>
                  <a:schemeClr val="tx2"/>
                </a:solidFill>
                <a:sym typeface="Wingdings"/>
              </a:rPr>
              <a:t>pro</a:t>
            </a:r>
            <a:endParaRPr lang="nl-BE" sz="2000" dirty="0" smtClean="0">
              <a:solidFill>
                <a:schemeClr val="tx2"/>
              </a:solidFill>
              <a:sym typeface="Wingdings" pitchFamily="-110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8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8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58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8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58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58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58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587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1587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5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587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587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587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587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5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5872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5872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5872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5872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8723" grpId="0" build="p"/>
      <p:bldP spid="158723" grpId="1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BE" sz="3400" dirty="0" smtClean="0">
                <a:solidFill>
                  <a:schemeClr val="accent1"/>
                </a:solidFill>
              </a:rPr>
              <a:t>2. Proform analysis (8)</a:t>
            </a:r>
            <a:endParaRPr lang="nl-NL" sz="3400" dirty="0">
              <a:solidFill>
                <a:schemeClr val="accent1"/>
              </a:solidFill>
            </a:endParaRPr>
          </a:p>
        </p:txBody>
      </p:sp>
      <p:sp>
        <p:nvSpPr>
          <p:cNvPr id="158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1600" y="2286000"/>
            <a:ext cx="7315200" cy="3886200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spcAft>
                <a:spcPts val="600"/>
              </a:spcAft>
              <a:buFontTx/>
              <a:buNone/>
              <a:tabLst>
                <a:tab pos="357188" algn="l"/>
                <a:tab pos="536575" algn="l"/>
                <a:tab pos="714375" algn="l"/>
                <a:tab pos="898525" algn="l"/>
                <a:tab pos="1082675" algn="l"/>
                <a:tab pos="1528763" algn="l"/>
                <a:tab pos="1885950" algn="l"/>
              </a:tabLst>
            </a:pPr>
            <a:r>
              <a:rPr lang="nl-BE" sz="2200" dirty="0" smtClean="0">
                <a:solidFill>
                  <a:srgbClr val="269999"/>
                </a:solidFill>
                <a:sym typeface="Wingdings" pitchFamily="-110" charset="2"/>
              </a:rPr>
              <a:t>Counterarguments:</a:t>
            </a:r>
          </a:p>
          <a:p>
            <a:pPr marL="0" indent="0" eaLnBrk="1" hangingPunct="1">
              <a:lnSpc>
                <a:spcPct val="80000"/>
              </a:lnSpc>
              <a:spcAft>
                <a:spcPts val="600"/>
              </a:spcAft>
              <a:buFontTx/>
              <a:buNone/>
              <a:tabLst>
                <a:tab pos="357188" algn="l"/>
                <a:tab pos="536575" algn="l"/>
                <a:tab pos="714375" algn="l"/>
                <a:tab pos="898525" algn="l"/>
                <a:tab pos="1082675" algn="l"/>
                <a:tab pos="1528763" algn="l"/>
                <a:tab pos="1885950" algn="l"/>
              </a:tabLst>
            </a:pPr>
            <a:endParaRPr lang="nl-BE" sz="2200" dirty="0" smtClean="0">
              <a:solidFill>
                <a:schemeClr val="tx2"/>
              </a:solidFill>
              <a:sym typeface="Wingdings" pitchFamily="-110" charset="2"/>
            </a:endParaRPr>
          </a:p>
          <a:p>
            <a:pPr marL="0" indent="0" eaLnBrk="1" hangingPunct="1">
              <a:lnSpc>
                <a:spcPct val="80000"/>
              </a:lnSpc>
              <a:spcAft>
                <a:spcPts val="1200"/>
              </a:spcAft>
              <a:buNone/>
              <a:tabLst>
                <a:tab pos="357188" algn="l"/>
                <a:tab pos="536575" algn="l"/>
                <a:tab pos="714375" algn="l"/>
                <a:tab pos="898525" algn="l"/>
                <a:tab pos="1082675" algn="l"/>
                <a:tab pos="1528763" algn="l"/>
                <a:tab pos="1885950" algn="l"/>
              </a:tabLst>
            </a:pPr>
            <a:r>
              <a:rPr lang="nl-BE" sz="2200" dirty="0" smtClean="0">
                <a:solidFill>
                  <a:schemeClr val="tx2"/>
                </a:solidFill>
                <a:sym typeface="Wingdings" pitchFamily="-110" charset="2"/>
              </a:rPr>
              <a:t> 	Ellipsis sites seem to behave differently from</a:t>
            </a:r>
          </a:p>
          <a:p>
            <a:pPr marL="0" indent="0" eaLnBrk="1" hangingPunct="1">
              <a:lnSpc>
                <a:spcPct val="80000"/>
              </a:lnSpc>
              <a:spcAft>
                <a:spcPts val="1200"/>
              </a:spcAft>
              <a:buNone/>
              <a:tabLst>
                <a:tab pos="357188" algn="l"/>
                <a:tab pos="536575" algn="l"/>
                <a:tab pos="714375" algn="l"/>
                <a:tab pos="898525" algn="l"/>
                <a:tab pos="1082675" algn="l"/>
                <a:tab pos="1528763" algn="l"/>
                <a:tab pos="1885950" algn="l"/>
              </a:tabLst>
            </a:pPr>
            <a:r>
              <a:rPr lang="nl-BE" sz="2200" dirty="0" smtClean="0">
                <a:solidFill>
                  <a:schemeClr val="tx2"/>
                </a:solidFill>
                <a:sym typeface="Wingdings" pitchFamily="-110" charset="2"/>
              </a:rPr>
              <a:t> 	pronouns.</a:t>
            </a:r>
          </a:p>
          <a:p>
            <a:pPr marL="0" indent="0" eaLnBrk="1" hangingPunct="1">
              <a:lnSpc>
                <a:spcPct val="80000"/>
              </a:lnSpc>
              <a:spcAft>
                <a:spcPts val="1200"/>
              </a:spcAft>
              <a:buNone/>
              <a:tabLst>
                <a:tab pos="357188" algn="l"/>
                <a:tab pos="536575" algn="l"/>
                <a:tab pos="714375" algn="l"/>
                <a:tab pos="898525" algn="l"/>
                <a:tab pos="1082675" algn="l"/>
                <a:tab pos="1528763" algn="l"/>
                <a:tab pos="1885950" algn="l"/>
              </a:tabLst>
            </a:pPr>
            <a:r>
              <a:rPr lang="nl-BE" sz="2200" dirty="0" smtClean="0">
                <a:solidFill>
                  <a:schemeClr val="tx2"/>
                </a:solidFill>
                <a:sym typeface="Wingdings" pitchFamily="-110" charset="2"/>
              </a:rPr>
              <a:t> </a:t>
            </a:r>
          </a:p>
          <a:p>
            <a:pPr marL="0" indent="0" eaLnBrk="1" hangingPunct="1">
              <a:lnSpc>
                <a:spcPct val="80000"/>
              </a:lnSpc>
              <a:spcAft>
                <a:spcPts val="600"/>
              </a:spcAft>
              <a:buNone/>
              <a:tabLst>
                <a:tab pos="357188" algn="l"/>
                <a:tab pos="536575" algn="l"/>
                <a:tab pos="714375" algn="l"/>
                <a:tab pos="898525" algn="l"/>
                <a:tab pos="1082675" algn="l"/>
                <a:tab pos="1528763" algn="l"/>
                <a:tab pos="1885950" algn="l"/>
              </a:tabLst>
            </a:pPr>
            <a:r>
              <a:rPr lang="en-GB" sz="2200" dirty="0" err="1" smtClean="0">
                <a:solidFill>
                  <a:schemeClr val="tx2"/>
                </a:solidFill>
                <a:sym typeface="Wingdings"/>
              </a:rPr>
              <a:t></a:t>
            </a:r>
            <a:r>
              <a:rPr lang="nl-BE" sz="2200" dirty="0" smtClean="0">
                <a:solidFill>
                  <a:schemeClr val="tx2"/>
                </a:solidFill>
                <a:sym typeface="Wingdings" pitchFamily="-110" charset="2"/>
              </a:rPr>
              <a:t> 	There are data showing that there </a:t>
            </a:r>
            <a:r>
              <a:rPr lang="nl-BE" sz="2200" b="1" dirty="0" smtClean="0">
                <a:solidFill>
                  <a:schemeClr val="tx2"/>
                </a:solidFill>
                <a:sym typeface="Wingdings" pitchFamily="-110" charset="2"/>
              </a:rPr>
              <a:t>is</a:t>
            </a:r>
            <a:r>
              <a:rPr lang="nl-BE" sz="2200" dirty="0" smtClean="0">
                <a:solidFill>
                  <a:schemeClr val="tx2"/>
                </a:solidFill>
                <a:sym typeface="Wingdings" pitchFamily="-110" charset="2"/>
              </a:rPr>
              <a:t> syntactic</a:t>
            </a:r>
            <a:endParaRPr lang="nl-BE" sz="2200" b="1" dirty="0" smtClean="0">
              <a:solidFill>
                <a:schemeClr val="tx2"/>
              </a:solidFill>
              <a:sym typeface="Wingdings" pitchFamily="-110" charset="2"/>
            </a:endParaRPr>
          </a:p>
          <a:p>
            <a:pPr marL="0" indent="0" eaLnBrk="1" hangingPunct="1">
              <a:lnSpc>
                <a:spcPct val="80000"/>
              </a:lnSpc>
              <a:spcAft>
                <a:spcPts val="600"/>
              </a:spcAft>
              <a:buNone/>
              <a:tabLst>
                <a:tab pos="357188" algn="l"/>
                <a:tab pos="536575" algn="l"/>
                <a:tab pos="714375" algn="l"/>
                <a:tab pos="898525" algn="l"/>
                <a:tab pos="1082675" algn="l"/>
                <a:tab pos="1528763" algn="l"/>
                <a:tab pos="1885950" algn="l"/>
              </a:tabLst>
            </a:pPr>
            <a:r>
              <a:rPr lang="nl-BE" sz="2200" dirty="0" smtClean="0">
                <a:solidFill>
                  <a:schemeClr val="tx2"/>
                </a:solidFill>
                <a:sym typeface="Wingdings" pitchFamily="-110" charset="2"/>
              </a:rPr>
              <a:t> 	structure inside the ellipsis site.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8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8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158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58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58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58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158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58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58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58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900" decel="100000" fill="hold"/>
                                        <p:tgtEl>
                                          <p:spTgt spid="158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58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58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58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900" decel="100000" fill="hold"/>
                                        <p:tgtEl>
                                          <p:spTgt spid="158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58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BE" sz="3400" dirty="0" smtClean="0">
                <a:solidFill>
                  <a:schemeClr val="accent1"/>
                </a:solidFill>
              </a:rPr>
              <a:t>2. Proform analysis (9)</a:t>
            </a:r>
            <a:endParaRPr lang="nl-NL" sz="3400" dirty="0">
              <a:solidFill>
                <a:schemeClr val="accent1"/>
              </a:solidFill>
            </a:endParaRPr>
          </a:p>
        </p:txBody>
      </p:sp>
      <p:sp>
        <p:nvSpPr>
          <p:cNvPr id="158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1600" y="2286000"/>
            <a:ext cx="7315200" cy="3886200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spcAft>
                <a:spcPts val="600"/>
              </a:spcAft>
              <a:buFontTx/>
              <a:buNone/>
              <a:tabLst>
                <a:tab pos="357188" algn="l"/>
                <a:tab pos="536575" algn="l"/>
                <a:tab pos="714375" algn="l"/>
                <a:tab pos="898525" algn="l"/>
                <a:tab pos="1082675" algn="l"/>
                <a:tab pos="1528763" algn="l"/>
                <a:tab pos="1885950" algn="l"/>
              </a:tabLst>
            </a:pPr>
            <a:r>
              <a:rPr lang="nl-BE" sz="2200" dirty="0" smtClean="0">
                <a:solidFill>
                  <a:schemeClr val="tx2"/>
                </a:solidFill>
                <a:sym typeface="Wingdings" pitchFamily="-110" charset="2"/>
              </a:rPr>
              <a:t> </a:t>
            </a:r>
            <a:r>
              <a:rPr lang="nl-BE" sz="2200" dirty="0" smtClean="0">
                <a:solidFill>
                  <a:srgbClr val="269999"/>
                </a:solidFill>
                <a:sym typeface="Wingdings" pitchFamily="-110" charset="2"/>
              </a:rPr>
              <a:t>Ellipsis sites seems to behave differently from</a:t>
            </a:r>
          </a:p>
          <a:p>
            <a:pPr marL="0" indent="0" eaLnBrk="1" hangingPunct="1">
              <a:lnSpc>
                <a:spcPct val="80000"/>
              </a:lnSpc>
              <a:spcAft>
                <a:spcPts val="600"/>
              </a:spcAft>
              <a:buFontTx/>
              <a:buNone/>
              <a:tabLst>
                <a:tab pos="357188" algn="l"/>
                <a:tab pos="536575" algn="l"/>
                <a:tab pos="714375" algn="l"/>
                <a:tab pos="898525" algn="l"/>
                <a:tab pos="1082675" algn="l"/>
                <a:tab pos="1528763" algn="l"/>
                <a:tab pos="1885950" algn="l"/>
              </a:tabLst>
            </a:pPr>
            <a:r>
              <a:rPr lang="nl-BE" sz="2200" dirty="0" smtClean="0">
                <a:solidFill>
                  <a:srgbClr val="269999"/>
                </a:solidFill>
                <a:sym typeface="Wingdings" pitchFamily="-110" charset="2"/>
              </a:rPr>
              <a:t> 	pronouns.</a:t>
            </a:r>
          </a:p>
          <a:p>
            <a:pPr marL="0" indent="0" eaLnBrk="1" hangingPunct="1">
              <a:lnSpc>
                <a:spcPct val="80000"/>
              </a:lnSpc>
              <a:spcAft>
                <a:spcPts val="1200"/>
              </a:spcAft>
              <a:buNone/>
              <a:tabLst>
                <a:tab pos="357188" algn="l"/>
                <a:tab pos="536575" algn="l"/>
                <a:tab pos="714375" algn="l"/>
                <a:tab pos="898525" algn="l"/>
                <a:tab pos="1082675" algn="l"/>
                <a:tab pos="1528763" algn="l"/>
                <a:tab pos="1885950" algn="l"/>
              </a:tabLst>
            </a:pPr>
            <a:endParaRPr lang="nl-BE" sz="1200" dirty="0" smtClean="0">
              <a:solidFill>
                <a:schemeClr val="tx2"/>
              </a:solidFill>
              <a:sym typeface="Wingdings" pitchFamily="-110" charset="2"/>
            </a:endParaRPr>
          </a:p>
          <a:p>
            <a:pPr marL="0" indent="0" eaLnBrk="1" hangingPunct="1">
              <a:lnSpc>
                <a:spcPct val="80000"/>
              </a:lnSpc>
              <a:spcAft>
                <a:spcPts val="1200"/>
              </a:spcAft>
              <a:buNone/>
              <a:tabLst>
                <a:tab pos="357188" algn="l"/>
                <a:tab pos="536575" algn="l"/>
                <a:tab pos="714375" algn="l"/>
                <a:tab pos="898525" algn="l"/>
                <a:tab pos="1082675" algn="l"/>
                <a:tab pos="1528763" algn="l"/>
                <a:tab pos="1885950" algn="l"/>
              </a:tabLst>
            </a:pPr>
            <a:r>
              <a:rPr lang="nl-BE" sz="2200" dirty="0" smtClean="0">
                <a:solidFill>
                  <a:schemeClr val="tx2"/>
                </a:solidFill>
                <a:sym typeface="Wingdings" pitchFamily="-110" charset="2"/>
              </a:rPr>
              <a:t>Infinite regress (Sag 1976): Pronouns cannot</a:t>
            </a:r>
          </a:p>
          <a:p>
            <a:pPr marL="0" indent="0" eaLnBrk="1" hangingPunct="1">
              <a:lnSpc>
                <a:spcPct val="80000"/>
              </a:lnSpc>
              <a:spcAft>
                <a:spcPts val="1200"/>
              </a:spcAft>
              <a:buNone/>
              <a:tabLst>
                <a:tab pos="357188" algn="l"/>
                <a:tab pos="536575" algn="l"/>
                <a:tab pos="714375" algn="l"/>
                <a:tab pos="898525" algn="l"/>
                <a:tab pos="1082675" algn="l"/>
                <a:tab pos="1528763" algn="l"/>
                <a:tab pos="1885950" algn="l"/>
              </a:tabLst>
            </a:pPr>
            <a:r>
              <a:rPr lang="nl-BE" sz="2200" dirty="0" smtClean="0">
                <a:solidFill>
                  <a:schemeClr val="tx2"/>
                </a:solidFill>
                <a:sym typeface="Wingdings" pitchFamily="-110" charset="2"/>
              </a:rPr>
              <a:t>refer to something they are contained in.</a:t>
            </a:r>
          </a:p>
          <a:p>
            <a:pPr marL="0" indent="0" eaLnBrk="1" hangingPunct="1">
              <a:lnSpc>
                <a:spcPct val="80000"/>
              </a:lnSpc>
              <a:spcAft>
                <a:spcPts val="1200"/>
              </a:spcAft>
              <a:buNone/>
              <a:tabLst>
                <a:tab pos="357188" algn="l"/>
                <a:tab pos="536575" algn="l"/>
                <a:tab pos="714375" algn="l"/>
                <a:tab pos="898525" algn="l"/>
                <a:tab pos="1082675" algn="l"/>
                <a:tab pos="1528763" algn="l"/>
                <a:tab pos="1885950" algn="l"/>
              </a:tabLst>
            </a:pPr>
            <a:endParaRPr lang="nl-BE" sz="1200" dirty="0" smtClean="0">
              <a:solidFill>
                <a:schemeClr val="tx2"/>
              </a:solidFill>
              <a:sym typeface="Wingdings" pitchFamily="-110" charset="2"/>
            </a:endParaRPr>
          </a:p>
          <a:p>
            <a:pPr marL="0" indent="0" eaLnBrk="1" hangingPunct="1">
              <a:lnSpc>
                <a:spcPct val="80000"/>
              </a:lnSpc>
              <a:spcAft>
                <a:spcPts val="1200"/>
              </a:spcAft>
              <a:buNone/>
              <a:tabLst>
                <a:tab pos="357188" algn="l"/>
                <a:tab pos="536575" algn="l"/>
                <a:tab pos="714375" algn="l"/>
                <a:tab pos="898525" algn="l"/>
                <a:tab pos="1082675" algn="l"/>
                <a:tab pos="1528763" algn="l"/>
                <a:tab pos="1885950" algn="l"/>
              </a:tabLst>
            </a:pPr>
            <a:r>
              <a:rPr lang="nl-BE" sz="2200" dirty="0" smtClean="0">
                <a:solidFill>
                  <a:schemeClr val="tx2"/>
                </a:solidFill>
                <a:sym typeface="Wingdings" pitchFamily="-110" charset="2"/>
              </a:rPr>
              <a:t>(17)	a.* I saw </a:t>
            </a:r>
            <a:r>
              <a:rPr lang="en-US" sz="2200" dirty="0" smtClean="0">
                <a:solidFill>
                  <a:schemeClr val="tx2"/>
                </a:solidFill>
              </a:rPr>
              <a:t>[</a:t>
            </a:r>
            <a:r>
              <a:rPr lang="en-US" sz="2200" baseline="-25000" dirty="0" smtClean="0">
                <a:solidFill>
                  <a:schemeClr val="tx2"/>
                </a:solidFill>
              </a:rPr>
              <a:t>DP</a:t>
            </a:r>
            <a:r>
              <a:rPr lang="en-US" sz="2200" dirty="0" smtClean="0">
                <a:solidFill>
                  <a:schemeClr val="tx2"/>
                </a:solidFill>
              </a:rPr>
              <a:t> </a:t>
            </a:r>
            <a:r>
              <a:rPr lang="nl-BE" sz="2200" dirty="0" smtClean="0">
                <a:solidFill>
                  <a:schemeClr val="tx2"/>
                </a:solidFill>
                <a:sym typeface="Wingdings" pitchFamily="-110" charset="2"/>
              </a:rPr>
              <a:t>a picture of it</a:t>
            </a:r>
            <a:r>
              <a:rPr lang="nl-BE" sz="2200" baseline="-25000" dirty="0" smtClean="0">
                <a:solidFill>
                  <a:schemeClr val="tx2"/>
                </a:solidFill>
                <a:sym typeface="Wingdings" pitchFamily="-110" charset="2"/>
              </a:rPr>
              <a:t>i</a:t>
            </a:r>
            <a:r>
              <a:rPr lang="en-US" sz="2200" dirty="0" smtClean="0">
                <a:solidFill>
                  <a:schemeClr val="tx2"/>
                </a:solidFill>
              </a:rPr>
              <a:t>]</a:t>
            </a:r>
            <a:r>
              <a:rPr lang="en-US" sz="2200" baseline="-25000" dirty="0" err="1" smtClean="0">
                <a:solidFill>
                  <a:schemeClr val="tx2"/>
                </a:solidFill>
              </a:rPr>
              <a:t>i</a:t>
            </a:r>
            <a:r>
              <a:rPr lang="nl-BE" sz="2200" dirty="0" smtClean="0">
                <a:solidFill>
                  <a:schemeClr val="tx2"/>
                </a:solidFill>
                <a:sym typeface="Wingdings" pitchFamily="-110" charset="2"/>
              </a:rPr>
              <a:t>.</a:t>
            </a:r>
          </a:p>
          <a:p>
            <a:pPr marL="0" indent="0" eaLnBrk="1" hangingPunct="1">
              <a:lnSpc>
                <a:spcPct val="80000"/>
              </a:lnSpc>
              <a:spcAft>
                <a:spcPts val="1200"/>
              </a:spcAft>
              <a:buNone/>
              <a:tabLst>
                <a:tab pos="357188" algn="l"/>
                <a:tab pos="536575" algn="l"/>
                <a:tab pos="714375" algn="l"/>
                <a:tab pos="898525" algn="l"/>
                <a:tab pos="1082675" algn="l"/>
                <a:tab pos="1528763" algn="l"/>
                <a:tab pos="1885950" algn="l"/>
              </a:tabLst>
            </a:pPr>
            <a:r>
              <a:rPr lang="nl-BE" sz="2200" dirty="0" smtClean="0">
                <a:solidFill>
                  <a:schemeClr val="tx2"/>
                </a:solidFill>
                <a:sym typeface="Wingdings" pitchFamily="-110" charset="2"/>
              </a:rPr>
              <a:t>			b.* I saw </a:t>
            </a:r>
            <a:r>
              <a:rPr lang="en-US" sz="2200" dirty="0" smtClean="0">
                <a:solidFill>
                  <a:schemeClr val="tx2"/>
                </a:solidFill>
              </a:rPr>
              <a:t>[</a:t>
            </a:r>
            <a:r>
              <a:rPr lang="en-US" sz="2200" baseline="-25000" dirty="0" smtClean="0">
                <a:solidFill>
                  <a:schemeClr val="tx2"/>
                </a:solidFill>
              </a:rPr>
              <a:t>DP</a:t>
            </a:r>
            <a:r>
              <a:rPr lang="en-US" sz="2200" dirty="0" smtClean="0">
                <a:solidFill>
                  <a:schemeClr val="tx2"/>
                </a:solidFill>
              </a:rPr>
              <a:t> </a:t>
            </a:r>
            <a:r>
              <a:rPr lang="nl-BE" sz="2200" dirty="0" smtClean="0">
                <a:solidFill>
                  <a:schemeClr val="tx2"/>
                </a:solidFill>
                <a:sym typeface="Wingdings" pitchFamily="-110" charset="2"/>
              </a:rPr>
              <a:t>a picture of a picture of a</a:t>
            </a:r>
          </a:p>
          <a:p>
            <a:pPr marL="0" indent="0" eaLnBrk="1" hangingPunct="1">
              <a:lnSpc>
                <a:spcPct val="80000"/>
              </a:lnSpc>
              <a:spcAft>
                <a:spcPts val="1200"/>
              </a:spcAft>
              <a:buNone/>
              <a:tabLst>
                <a:tab pos="357188" algn="l"/>
                <a:tab pos="536575" algn="l"/>
                <a:tab pos="714375" algn="l"/>
                <a:tab pos="898525" algn="l"/>
                <a:tab pos="1082675" algn="l"/>
                <a:tab pos="1528763" algn="l"/>
                <a:tab pos="1885950" algn="l"/>
              </a:tabLst>
            </a:pPr>
            <a:r>
              <a:rPr lang="nl-BE" sz="2200" dirty="0" smtClean="0">
                <a:solidFill>
                  <a:schemeClr val="tx2"/>
                </a:solidFill>
                <a:sym typeface="Wingdings" pitchFamily="-110" charset="2"/>
              </a:rPr>
              <a:t>				 	 picture of …</a:t>
            </a:r>
            <a:r>
              <a:rPr lang="en-US" sz="2200" dirty="0" smtClean="0">
                <a:solidFill>
                  <a:schemeClr val="tx2"/>
                </a:solidFill>
              </a:rPr>
              <a:t>]</a:t>
            </a:r>
            <a:r>
              <a:rPr lang="en-US" sz="2200" baseline="-25000" dirty="0" err="1" smtClean="0">
                <a:solidFill>
                  <a:schemeClr val="tx2"/>
                </a:solidFill>
              </a:rPr>
              <a:t>i</a:t>
            </a:r>
            <a:r>
              <a:rPr lang="nl-BE" sz="2200" dirty="0" smtClean="0">
                <a:solidFill>
                  <a:schemeClr val="tx2"/>
                </a:solidFill>
                <a:sym typeface="Wingdings" pitchFamily="-110" charset="2"/>
              </a:rPr>
              <a:t>.						</a:t>
            </a:r>
            <a:endParaRPr lang="nl-NL" sz="2200" dirty="0" smtClean="0">
              <a:latin typeface="Arial" pitchFamily="-110" charset="0"/>
              <a:ea typeface="Arial" pitchFamily="-110" charset="0"/>
              <a:cs typeface="Arial" pitchFamily="-110" charset="0"/>
            </a:endParaRPr>
          </a:p>
          <a:p>
            <a:pPr marL="0" indent="0" eaLnBrk="1" hangingPunct="1">
              <a:lnSpc>
                <a:spcPct val="80000"/>
              </a:lnSpc>
              <a:spcAft>
                <a:spcPts val="1200"/>
              </a:spcAft>
              <a:buNone/>
              <a:tabLst>
                <a:tab pos="357188" algn="l"/>
                <a:tab pos="536575" algn="l"/>
                <a:tab pos="714375" algn="l"/>
                <a:tab pos="898525" algn="l"/>
                <a:tab pos="1082675" algn="l"/>
                <a:tab pos="1528763" algn="l"/>
                <a:tab pos="1885950" algn="l"/>
              </a:tabLst>
            </a:pPr>
            <a:endParaRPr lang="nl-BE" sz="2200" dirty="0" smtClean="0">
              <a:solidFill>
                <a:schemeClr val="tx2"/>
              </a:solidFill>
              <a:sym typeface="Wingdings" pitchFamily="-110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8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58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58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58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587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587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87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87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8723" grpId="1" build="p"/>
      <p:bldP spid="158723" grpId="2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BE" sz="3400" dirty="0" smtClean="0">
                <a:solidFill>
                  <a:schemeClr val="accent1"/>
                </a:solidFill>
              </a:rPr>
              <a:t>2. Proform analysis (10)</a:t>
            </a:r>
            <a:endParaRPr lang="nl-NL" sz="3400" dirty="0">
              <a:solidFill>
                <a:schemeClr val="accent1"/>
              </a:solidFill>
            </a:endParaRPr>
          </a:p>
        </p:txBody>
      </p:sp>
      <p:sp>
        <p:nvSpPr>
          <p:cNvPr id="158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1600" y="2286000"/>
            <a:ext cx="7315200" cy="3886200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spcAft>
                <a:spcPts val="1200"/>
              </a:spcAft>
              <a:buNone/>
              <a:tabLst>
                <a:tab pos="357188" algn="l"/>
                <a:tab pos="536575" algn="l"/>
                <a:tab pos="714375" algn="l"/>
                <a:tab pos="898525" algn="l"/>
                <a:tab pos="1082675" algn="l"/>
                <a:tab pos="1528763" algn="l"/>
                <a:tab pos="1885950" algn="l"/>
              </a:tabLst>
            </a:pPr>
            <a:r>
              <a:rPr lang="nl-BE" sz="2200" dirty="0" smtClean="0">
                <a:solidFill>
                  <a:schemeClr val="tx2"/>
                </a:solidFill>
                <a:sym typeface="Wingdings" pitchFamily="-110" charset="2"/>
              </a:rPr>
              <a:t>An ellipsis site can be contained in its antecedent:</a:t>
            </a:r>
          </a:p>
          <a:p>
            <a:pPr marL="0" indent="0" eaLnBrk="1" hangingPunct="1">
              <a:lnSpc>
                <a:spcPct val="80000"/>
              </a:lnSpc>
              <a:spcAft>
                <a:spcPts val="1200"/>
              </a:spcAft>
              <a:buNone/>
              <a:tabLst>
                <a:tab pos="357188" algn="l"/>
                <a:tab pos="536575" algn="l"/>
                <a:tab pos="714375" algn="l"/>
                <a:tab pos="898525" algn="l"/>
                <a:tab pos="1082675" algn="l"/>
                <a:tab pos="1528763" algn="l"/>
                <a:tab pos="1885950" algn="l"/>
              </a:tabLst>
            </a:pPr>
            <a:endParaRPr lang="nl-BE" sz="1200" dirty="0" smtClean="0">
              <a:solidFill>
                <a:schemeClr val="tx2"/>
              </a:solidFill>
              <a:sym typeface="Wingdings" pitchFamily="-110" charset="2"/>
            </a:endParaRPr>
          </a:p>
          <a:p>
            <a:pPr marL="0" indent="0" eaLnBrk="1" hangingPunct="1">
              <a:lnSpc>
                <a:spcPct val="80000"/>
              </a:lnSpc>
              <a:spcAft>
                <a:spcPts val="1200"/>
              </a:spcAft>
              <a:buNone/>
              <a:tabLst>
                <a:tab pos="357188" algn="l"/>
                <a:tab pos="536575" algn="l"/>
                <a:tab pos="714375" algn="l"/>
                <a:tab pos="898525" algn="l"/>
                <a:tab pos="1082675" algn="l"/>
                <a:tab pos="1528763" algn="l"/>
                <a:tab pos="1885950" algn="l"/>
              </a:tabLst>
            </a:pPr>
            <a:r>
              <a:rPr lang="nl-BE" sz="2200" dirty="0" smtClean="0">
                <a:solidFill>
                  <a:schemeClr val="tx2"/>
                </a:solidFill>
                <a:sym typeface="Wingdings" pitchFamily="-110" charset="2"/>
              </a:rPr>
              <a:t>(18)	I will </a:t>
            </a:r>
            <a:r>
              <a:rPr lang="en-US" sz="2200" dirty="0" smtClean="0">
                <a:solidFill>
                  <a:schemeClr val="tx2"/>
                </a:solidFill>
              </a:rPr>
              <a:t>[</a:t>
            </a:r>
            <a:r>
              <a:rPr lang="en-US" sz="2200" baseline="-25000" dirty="0" smtClean="0">
                <a:solidFill>
                  <a:schemeClr val="tx2"/>
                </a:solidFill>
              </a:rPr>
              <a:t>VP</a:t>
            </a:r>
            <a:r>
              <a:rPr lang="en-US" sz="2200" dirty="0" smtClean="0">
                <a:solidFill>
                  <a:schemeClr val="tx2"/>
                </a:solidFill>
              </a:rPr>
              <a:t> </a:t>
            </a:r>
            <a:r>
              <a:rPr lang="nl-BE" sz="2200" dirty="0" smtClean="0">
                <a:solidFill>
                  <a:schemeClr val="tx2"/>
                </a:solidFill>
                <a:sym typeface="Wingdings" pitchFamily="-110" charset="2"/>
              </a:rPr>
              <a:t>read every book Jeff did </a:t>
            </a:r>
            <a:r>
              <a:rPr lang="nl-BE" sz="2200" i="1" dirty="0" smtClean="0">
                <a:solidFill>
                  <a:schemeClr val="tx2"/>
                </a:solidFill>
                <a:sym typeface="Wingdings" pitchFamily="-110" charset="2"/>
              </a:rPr>
              <a:t>pro</a:t>
            </a:r>
            <a:r>
              <a:rPr lang="nl-BE" sz="2200" baseline="-25000" dirty="0" smtClean="0">
                <a:solidFill>
                  <a:schemeClr val="tx2"/>
                </a:solidFill>
                <a:sym typeface="Wingdings" pitchFamily="-110" charset="2"/>
              </a:rPr>
              <a:t>i</a:t>
            </a:r>
            <a:r>
              <a:rPr lang="en-US" sz="2200" dirty="0" smtClean="0">
                <a:solidFill>
                  <a:schemeClr val="tx2"/>
                </a:solidFill>
              </a:rPr>
              <a:t>]</a:t>
            </a:r>
            <a:r>
              <a:rPr lang="en-US" sz="2200" baseline="-25000" dirty="0" err="1" smtClean="0">
                <a:solidFill>
                  <a:schemeClr val="tx2"/>
                </a:solidFill>
              </a:rPr>
              <a:t>i</a:t>
            </a:r>
            <a:r>
              <a:rPr lang="nl-BE" sz="2200" dirty="0" smtClean="0">
                <a:solidFill>
                  <a:schemeClr val="tx2"/>
                </a:solidFill>
                <a:sym typeface="Wingdings" pitchFamily="-110" charset="2"/>
              </a:rPr>
              <a:t>.</a:t>
            </a:r>
          </a:p>
          <a:p>
            <a:pPr marL="0" indent="0" eaLnBrk="1" hangingPunct="1">
              <a:lnSpc>
                <a:spcPct val="80000"/>
              </a:lnSpc>
              <a:spcAft>
                <a:spcPts val="1200"/>
              </a:spcAft>
              <a:buNone/>
              <a:tabLst>
                <a:tab pos="357188" algn="l"/>
                <a:tab pos="536575" algn="l"/>
                <a:tab pos="714375" algn="l"/>
                <a:tab pos="898525" algn="l"/>
                <a:tab pos="1082675" algn="l"/>
                <a:tab pos="1528763" algn="l"/>
                <a:tab pos="1885950" algn="l"/>
              </a:tabLst>
            </a:pPr>
            <a:endParaRPr lang="nl-BE" sz="2200" dirty="0" smtClean="0">
              <a:solidFill>
                <a:schemeClr val="tx2"/>
              </a:solidFill>
              <a:sym typeface="Wingdings" pitchFamily="-110" charset="2"/>
            </a:endParaRPr>
          </a:p>
          <a:p>
            <a:pPr marL="0" indent="0" eaLnBrk="1" hangingPunct="1">
              <a:lnSpc>
                <a:spcPct val="80000"/>
              </a:lnSpc>
              <a:spcAft>
                <a:spcPts val="1200"/>
              </a:spcAft>
              <a:buNone/>
              <a:tabLst>
                <a:tab pos="357188" algn="l"/>
                <a:tab pos="536575" algn="l"/>
                <a:tab pos="714375" algn="l"/>
                <a:tab pos="898525" algn="l"/>
                <a:tab pos="1082675" algn="l"/>
                <a:tab pos="1528763" algn="l"/>
                <a:tab pos="1885950" algn="l"/>
              </a:tabLst>
            </a:pPr>
            <a:r>
              <a:rPr lang="nl-NL" sz="2200" dirty="0" smtClean="0">
                <a:solidFill>
                  <a:schemeClr val="tx2"/>
                </a:solidFill>
                <a:sym typeface="Wingdings"/>
              </a:rPr>
              <a:t> </a:t>
            </a:r>
            <a:r>
              <a:rPr lang="nl-NL" sz="2200" dirty="0" err="1" smtClean="0">
                <a:solidFill>
                  <a:schemeClr val="tx2"/>
                </a:solidFill>
                <a:sym typeface="Wingdings"/>
              </a:rPr>
              <a:t>Antecedent-contained</a:t>
            </a:r>
            <a:r>
              <a:rPr lang="nl-NL" sz="2200" dirty="0" smtClean="0">
                <a:solidFill>
                  <a:schemeClr val="tx2"/>
                </a:solidFill>
                <a:sym typeface="Wingdings"/>
              </a:rPr>
              <a:t> </a:t>
            </a:r>
            <a:r>
              <a:rPr lang="nl-NL" sz="2200" dirty="0" err="1" smtClean="0">
                <a:solidFill>
                  <a:schemeClr val="tx2"/>
                </a:solidFill>
                <a:sym typeface="Wingdings"/>
              </a:rPr>
              <a:t>deletion</a:t>
            </a:r>
            <a:r>
              <a:rPr lang="nl-NL" sz="2200" dirty="0" smtClean="0">
                <a:solidFill>
                  <a:schemeClr val="tx2"/>
                </a:solidFill>
                <a:sym typeface="Wingdings"/>
              </a:rPr>
              <a:t> (ACD)</a:t>
            </a:r>
          </a:p>
          <a:p>
            <a:pPr marL="0" indent="0" eaLnBrk="1" hangingPunct="1">
              <a:lnSpc>
                <a:spcPct val="80000"/>
              </a:lnSpc>
              <a:spcAft>
                <a:spcPts val="1200"/>
              </a:spcAft>
              <a:buNone/>
              <a:tabLst>
                <a:tab pos="357188" algn="l"/>
                <a:tab pos="536575" algn="l"/>
                <a:tab pos="714375" algn="l"/>
                <a:tab pos="898525" algn="l"/>
                <a:tab pos="1082675" algn="l"/>
                <a:tab pos="1528763" algn="l"/>
                <a:tab pos="1885950" algn="l"/>
              </a:tabLst>
            </a:pPr>
            <a:r>
              <a:rPr lang="nl-NL" sz="2200" dirty="0" smtClean="0">
                <a:solidFill>
                  <a:schemeClr val="tx2"/>
                </a:solidFill>
                <a:sym typeface="Wingdings"/>
              </a:rPr>
              <a:t> No </a:t>
            </a:r>
            <a:r>
              <a:rPr lang="nl-NL" sz="2200" dirty="0" err="1" smtClean="0">
                <a:solidFill>
                  <a:schemeClr val="tx2"/>
                </a:solidFill>
                <a:sym typeface="Wingdings"/>
              </a:rPr>
              <a:t>infinite</a:t>
            </a:r>
            <a:r>
              <a:rPr lang="nl-NL" sz="2200" dirty="0" smtClean="0">
                <a:solidFill>
                  <a:schemeClr val="tx2"/>
                </a:solidFill>
                <a:sym typeface="Wingdings"/>
              </a:rPr>
              <a:t> </a:t>
            </a:r>
            <a:r>
              <a:rPr lang="nl-NL" sz="2200" dirty="0" err="1" smtClean="0">
                <a:solidFill>
                  <a:schemeClr val="tx2"/>
                </a:solidFill>
                <a:sym typeface="Wingdings"/>
              </a:rPr>
              <a:t>regress</a:t>
            </a:r>
            <a:r>
              <a:rPr lang="nl-NL" sz="2200" dirty="0" smtClean="0">
                <a:solidFill>
                  <a:schemeClr val="tx2"/>
                </a:solidFill>
                <a:sym typeface="Wingdings"/>
              </a:rPr>
              <a:t> </a:t>
            </a:r>
            <a:r>
              <a:rPr lang="nl-NL" sz="2200" dirty="0" err="1" smtClean="0">
                <a:solidFill>
                  <a:schemeClr val="tx2"/>
                </a:solidFill>
                <a:sym typeface="Wingdings"/>
              </a:rPr>
              <a:t>with</a:t>
            </a:r>
            <a:r>
              <a:rPr lang="nl-NL" sz="2200" dirty="0" smtClean="0">
                <a:solidFill>
                  <a:schemeClr val="tx2"/>
                </a:solidFill>
                <a:sym typeface="Wingdings"/>
              </a:rPr>
              <a:t> </a:t>
            </a:r>
            <a:r>
              <a:rPr lang="nl-NL" sz="2200" dirty="0" err="1" smtClean="0">
                <a:solidFill>
                  <a:schemeClr val="tx2"/>
                </a:solidFill>
                <a:sym typeface="Wingdings"/>
              </a:rPr>
              <a:t>ellipsis</a:t>
            </a:r>
            <a:endParaRPr lang="nl-BE" sz="2200" dirty="0" smtClean="0">
              <a:solidFill>
                <a:schemeClr val="tx2"/>
              </a:solidFill>
              <a:sym typeface="Wingdings" pitchFamily="-110" charset="2"/>
            </a:endParaRPr>
          </a:p>
          <a:p>
            <a:pPr marL="0" indent="0" eaLnBrk="1" hangingPunct="1">
              <a:lnSpc>
                <a:spcPct val="80000"/>
              </a:lnSpc>
              <a:spcAft>
                <a:spcPts val="1200"/>
              </a:spcAft>
              <a:buNone/>
              <a:tabLst>
                <a:tab pos="357188" algn="l"/>
                <a:tab pos="536575" algn="l"/>
                <a:tab pos="714375" algn="l"/>
                <a:tab pos="898525" algn="l"/>
                <a:tab pos="1082675" algn="l"/>
                <a:tab pos="1528763" algn="l"/>
                <a:tab pos="1885950" algn="l"/>
              </a:tabLst>
            </a:pPr>
            <a:r>
              <a:rPr lang="nl-BE" sz="2200" dirty="0" smtClean="0">
                <a:solidFill>
                  <a:schemeClr val="tx2"/>
                </a:solidFill>
                <a:sym typeface="Wingdings" pitchFamily="-110" charset="2"/>
              </a:rPr>
              <a:t>				</a:t>
            </a:r>
            <a:endParaRPr lang="nl-NL" sz="2200" dirty="0" smtClean="0">
              <a:latin typeface="Arial" pitchFamily="-110" charset="0"/>
              <a:ea typeface="Arial" pitchFamily="-110" charset="0"/>
              <a:cs typeface="Arial" pitchFamily="-110" charset="0"/>
            </a:endParaRPr>
          </a:p>
          <a:p>
            <a:pPr marL="0" indent="0" eaLnBrk="1" hangingPunct="1">
              <a:lnSpc>
                <a:spcPct val="80000"/>
              </a:lnSpc>
              <a:spcAft>
                <a:spcPts val="1200"/>
              </a:spcAft>
              <a:buNone/>
              <a:tabLst>
                <a:tab pos="357188" algn="l"/>
                <a:tab pos="536575" algn="l"/>
                <a:tab pos="714375" algn="l"/>
                <a:tab pos="898525" algn="l"/>
                <a:tab pos="1082675" algn="l"/>
                <a:tab pos="1528763" algn="l"/>
                <a:tab pos="1885950" algn="l"/>
              </a:tabLst>
            </a:pPr>
            <a:endParaRPr lang="nl-BE" sz="2200" dirty="0" smtClean="0">
              <a:solidFill>
                <a:schemeClr val="tx2"/>
              </a:solidFill>
              <a:sym typeface="Wingdings" pitchFamily="-110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8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8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5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58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58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8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58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5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58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58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58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58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8723" grpId="0" uiExpand="1" build="p"/>
      <p:bldP spid="158723" grpId="1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BE" sz="3400" dirty="0" smtClean="0">
                <a:solidFill>
                  <a:schemeClr val="accent1"/>
                </a:solidFill>
              </a:rPr>
              <a:t>2. Proform analysis (11)</a:t>
            </a:r>
            <a:endParaRPr lang="nl-NL" sz="3400" dirty="0">
              <a:solidFill>
                <a:schemeClr val="accent1"/>
              </a:solidFill>
            </a:endParaRPr>
          </a:p>
        </p:txBody>
      </p:sp>
      <p:sp>
        <p:nvSpPr>
          <p:cNvPr id="158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1600" y="1981200"/>
            <a:ext cx="7315200" cy="4572000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spcAft>
                <a:spcPts val="600"/>
              </a:spcAft>
              <a:buNone/>
              <a:tabLst>
                <a:tab pos="357188" algn="l"/>
                <a:tab pos="536575" algn="l"/>
                <a:tab pos="714375" algn="l"/>
                <a:tab pos="898525" algn="l"/>
                <a:tab pos="1082675" algn="l"/>
                <a:tab pos="1528763" algn="l"/>
                <a:tab pos="1885950" algn="l"/>
              </a:tabLst>
            </a:pPr>
            <a:r>
              <a:rPr lang="en-GB" sz="2200" dirty="0" err="1" smtClean="0">
                <a:solidFill>
                  <a:schemeClr val="tx2"/>
                </a:solidFill>
                <a:sym typeface="Wingdings"/>
              </a:rPr>
              <a:t></a:t>
            </a:r>
            <a:r>
              <a:rPr lang="nl-BE" sz="2200" dirty="0" smtClean="0">
                <a:solidFill>
                  <a:schemeClr val="tx2"/>
                </a:solidFill>
                <a:sym typeface="Wingdings" pitchFamily="-110" charset="2"/>
              </a:rPr>
              <a:t> Syntactic structure inside the ellipsis site.</a:t>
            </a:r>
          </a:p>
          <a:p>
            <a:pPr marL="0" indent="0" eaLnBrk="1" hangingPunct="1">
              <a:lnSpc>
                <a:spcPct val="80000"/>
              </a:lnSpc>
              <a:spcAft>
                <a:spcPts val="1200"/>
              </a:spcAft>
              <a:buNone/>
              <a:tabLst>
                <a:tab pos="357188" algn="l"/>
                <a:tab pos="536575" algn="l"/>
                <a:tab pos="714375" algn="l"/>
                <a:tab pos="898525" algn="l"/>
                <a:tab pos="1082675" algn="l"/>
                <a:tab pos="1528763" algn="l"/>
                <a:tab pos="1885950" algn="l"/>
              </a:tabLst>
            </a:pPr>
            <a:endParaRPr lang="nl-BE" sz="1200" dirty="0" smtClean="0">
              <a:solidFill>
                <a:schemeClr val="tx2"/>
              </a:solidFill>
              <a:sym typeface="Wingdings" pitchFamily="-110" charset="2"/>
            </a:endParaRPr>
          </a:p>
          <a:p>
            <a:pPr marL="0" indent="0" eaLnBrk="1" hangingPunct="1">
              <a:lnSpc>
                <a:spcPct val="80000"/>
              </a:lnSpc>
              <a:spcAft>
                <a:spcPts val="1200"/>
              </a:spcAft>
              <a:buFontTx/>
              <a:buChar char="•"/>
              <a:tabLst>
                <a:tab pos="357188" algn="l"/>
                <a:tab pos="536575" algn="l"/>
                <a:tab pos="714375" algn="l"/>
                <a:tab pos="898525" algn="l"/>
                <a:tab pos="1082675" algn="l"/>
                <a:tab pos="1528763" algn="l"/>
                <a:tab pos="1885950" algn="l"/>
              </a:tabLst>
            </a:pPr>
            <a:r>
              <a:rPr lang="nl-BE" sz="2200" dirty="0" smtClean="0">
                <a:solidFill>
                  <a:srgbClr val="269999"/>
                </a:solidFill>
                <a:sym typeface="Wingdings" pitchFamily="-110" charset="2"/>
              </a:rPr>
              <a:t> Island effects and VP ellipsis</a:t>
            </a:r>
          </a:p>
          <a:p>
            <a:pPr marL="0" indent="0" eaLnBrk="1" hangingPunct="1">
              <a:lnSpc>
                <a:spcPct val="80000"/>
              </a:lnSpc>
              <a:spcAft>
                <a:spcPts val="1200"/>
              </a:spcAft>
              <a:buFontTx/>
              <a:buChar char="•"/>
              <a:tabLst>
                <a:tab pos="357188" algn="l"/>
                <a:tab pos="536575" algn="l"/>
                <a:tab pos="714375" algn="l"/>
                <a:tab pos="898525" algn="l"/>
                <a:tab pos="1082675" algn="l"/>
                <a:tab pos="1528763" algn="l"/>
                <a:tab pos="1885950" algn="l"/>
              </a:tabLst>
            </a:pPr>
            <a:r>
              <a:rPr lang="nl-BE" sz="2200" dirty="0" smtClean="0">
                <a:solidFill>
                  <a:srgbClr val="269999"/>
                </a:solidFill>
                <a:sym typeface="Wingdings" pitchFamily="-110" charset="2"/>
              </a:rPr>
              <a:t> Case assignment</a:t>
            </a:r>
          </a:p>
          <a:p>
            <a:pPr marL="0" indent="0" eaLnBrk="1" hangingPunct="1">
              <a:lnSpc>
                <a:spcPct val="80000"/>
              </a:lnSpc>
              <a:spcAft>
                <a:spcPts val="1200"/>
              </a:spcAft>
              <a:buFontTx/>
              <a:buChar char="•"/>
              <a:tabLst>
                <a:tab pos="357188" algn="l"/>
                <a:tab pos="536575" algn="l"/>
                <a:tab pos="714375" algn="l"/>
                <a:tab pos="898525" algn="l"/>
                <a:tab pos="1082675" algn="l"/>
                <a:tab pos="1528763" algn="l"/>
                <a:tab pos="1885950" algn="l"/>
              </a:tabLst>
            </a:pPr>
            <a:r>
              <a:rPr lang="nl-BE" sz="2200" dirty="0" smtClean="0">
                <a:solidFill>
                  <a:srgbClr val="269999"/>
                </a:solidFill>
                <a:sym typeface="Wingdings" pitchFamily="-110" charset="2"/>
              </a:rPr>
              <a:t> Preposition stranding</a:t>
            </a:r>
          </a:p>
          <a:p>
            <a:pPr marL="0" indent="0" eaLnBrk="1" hangingPunct="1">
              <a:lnSpc>
                <a:spcPct val="80000"/>
              </a:lnSpc>
              <a:spcAft>
                <a:spcPts val="1200"/>
              </a:spcAft>
              <a:buFontTx/>
              <a:buChar char="•"/>
              <a:tabLst>
                <a:tab pos="357188" algn="l"/>
                <a:tab pos="536575" algn="l"/>
                <a:tab pos="714375" algn="l"/>
                <a:tab pos="898525" algn="l"/>
                <a:tab pos="1082675" algn="l"/>
                <a:tab pos="1528763" algn="l"/>
                <a:tab pos="1885950" algn="l"/>
              </a:tabLst>
            </a:pPr>
            <a:r>
              <a:rPr lang="nl-BE" sz="2200" dirty="0" smtClean="0">
                <a:solidFill>
                  <a:srgbClr val="269999"/>
                </a:solidFill>
                <a:sym typeface="Wingdings" pitchFamily="-110" charset="2"/>
              </a:rPr>
              <a:t> Extraction</a:t>
            </a:r>
          </a:p>
          <a:p>
            <a:pPr marL="0" indent="0" eaLnBrk="1" hangingPunct="1">
              <a:lnSpc>
                <a:spcPct val="80000"/>
              </a:lnSpc>
              <a:spcAft>
                <a:spcPts val="1200"/>
              </a:spcAft>
              <a:buFontTx/>
              <a:buChar char="•"/>
              <a:tabLst>
                <a:tab pos="357188" algn="l"/>
                <a:tab pos="536575" algn="l"/>
                <a:tab pos="714375" algn="l"/>
                <a:tab pos="898525" algn="l"/>
                <a:tab pos="1082675" algn="l"/>
                <a:tab pos="1528763" algn="l"/>
                <a:tab pos="1885950" algn="l"/>
              </a:tabLst>
            </a:pPr>
            <a:r>
              <a:rPr lang="nl-BE" sz="2200" dirty="0" smtClean="0">
                <a:solidFill>
                  <a:srgbClr val="269999"/>
                </a:solidFill>
                <a:sym typeface="Wingdings" pitchFamily="-110" charset="2"/>
              </a:rPr>
              <a:t> Binding facts</a:t>
            </a:r>
          </a:p>
          <a:p>
            <a:pPr marL="0" indent="0" eaLnBrk="1" hangingPunct="1">
              <a:lnSpc>
                <a:spcPct val="80000"/>
              </a:lnSpc>
              <a:spcAft>
                <a:spcPts val="1200"/>
              </a:spcAft>
              <a:buFontTx/>
              <a:buChar char="•"/>
              <a:tabLst>
                <a:tab pos="357188" algn="l"/>
                <a:tab pos="536575" algn="l"/>
                <a:tab pos="714375" algn="l"/>
                <a:tab pos="898525" algn="l"/>
                <a:tab pos="1082675" algn="l"/>
                <a:tab pos="1528763" algn="l"/>
                <a:tab pos="1885950" algn="l"/>
              </a:tabLst>
            </a:pPr>
            <a:endParaRPr lang="nl-BE" sz="2200" dirty="0" smtClean="0">
              <a:solidFill>
                <a:srgbClr val="269999"/>
              </a:solidFill>
              <a:sym typeface="Wingdings" pitchFamily="-110" charset="2"/>
            </a:endParaRPr>
          </a:p>
          <a:p>
            <a:pPr marL="0" indent="0" eaLnBrk="1" hangingPunct="1">
              <a:lnSpc>
                <a:spcPct val="80000"/>
              </a:lnSpc>
              <a:spcAft>
                <a:spcPts val="1200"/>
              </a:spcAft>
              <a:buNone/>
              <a:tabLst>
                <a:tab pos="357188" algn="l"/>
                <a:tab pos="536575" algn="l"/>
                <a:tab pos="714375" algn="l"/>
                <a:tab pos="898525" algn="l"/>
                <a:tab pos="1082675" algn="l"/>
                <a:tab pos="1528763" algn="l"/>
                <a:tab pos="1885950" algn="l"/>
              </a:tabLst>
            </a:pPr>
            <a:r>
              <a:rPr lang="nl-NL" sz="2200" dirty="0" smtClean="0">
                <a:solidFill>
                  <a:schemeClr val="tx2"/>
                </a:solidFill>
                <a:sym typeface="Wingdings"/>
              </a:rPr>
              <a:t>= </a:t>
            </a:r>
            <a:r>
              <a:rPr lang="nl-NL" sz="2200" dirty="0" err="1" smtClean="0">
                <a:solidFill>
                  <a:schemeClr val="tx2"/>
                </a:solidFill>
                <a:sym typeface="Wingdings"/>
              </a:rPr>
              <a:t>Arguments</a:t>
            </a:r>
            <a:r>
              <a:rPr lang="nl-NL" sz="2200" dirty="0" smtClean="0">
                <a:solidFill>
                  <a:schemeClr val="tx2"/>
                </a:solidFill>
                <a:sym typeface="Wingdings"/>
              </a:rPr>
              <a:t> </a:t>
            </a:r>
            <a:r>
              <a:rPr lang="nl-NL" sz="2200" dirty="0" err="1" smtClean="0">
                <a:solidFill>
                  <a:schemeClr val="tx2"/>
                </a:solidFill>
                <a:sym typeface="Wingdings"/>
              </a:rPr>
              <a:t>for</a:t>
            </a:r>
            <a:r>
              <a:rPr lang="nl-NL" sz="2200" dirty="0" smtClean="0">
                <a:solidFill>
                  <a:schemeClr val="tx2"/>
                </a:solidFill>
                <a:sym typeface="Wingdings"/>
              </a:rPr>
              <a:t> a </a:t>
            </a:r>
            <a:r>
              <a:rPr lang="nl-NL" sz="2200" dirty="0" err="1" smtClean="0">
                <a:solidFill>
                  <a:schemeClr val="tx2"/>
                </a:solidFill>
                <a:sym typeface="Wingdings"/>
              </a:rPr>
              <a:t>third</a:t>
            </a:r>
            <a:r>
              <a:rPr lang="nl-NL" sz="2200" dirty="0" smtClean="0">
                <a:solidFill>
                  <a:schemeClr val="tx2"/>
                </a:solidFill>
                <a:sym typeface="Wingdings"/>
              </a:rPr>
              <a:t> </a:t>
            </a:r>
            <a:r>
              <a:rPr lang="nl-NL" sz="2200" dirty="0" err="1" smtClean="0">
                <a:solidFill>
                  <a:schemeClr val="tx2"/>
                </a:solidFill>
                <a:sym typeface="Wingdings"/>
              </a:rPr>
              <a:t>approach</a:t>
            </a:r>
            <a:r>
              <a:rPr lang="nl-NL" sz="2200" dirty="0" smtClean="0">
                <a:solidFill>
                  <a:schemeClr val="tx2"/>
                </a:solidFill>
                <a:sym typeface="Wingdings"/>
              </a:rPr>
              <a:t>, the </a:t>
            </a:r>
            <a:r>
              <a:rPr lang="nl-NL" sz="2200" dirty="0" err="1" smtClean="0">
                <a:solidFill>
                  <a:schemeClr val="tx2"/>
                </a:solidFill>
                <a:sym typeface="Wingdings"/>
              </a:rPr>
              <a:t>deletion</a:t>
            </a:r>
            <a:endParaRPr lang="nl-NL" sz="2200" dirty="0" smtClean="0">
              <a:solidFill>
                <a:schemeClr val="tx2"/>
              </a:solidFill>
              <a:sym typeface="Wingdings"/>
            </a:endParaRPr>
          </a:p>
          <a:p>
            <a:pPr marL="0" indent="0" eaLnBrk="1" hangingPunct="1">
              <a:lnSpc>
                <a:spcPct val="80000"/>
              </a:lnSpc>
              <a:spcAft>
                <a:spcPts val="1200"/>
              </a:spcAft>
              <a:buNone/>
              <a:tabLst>
                <a:tab pos="357188" algn="l"/>
                <a:tab pos="536575" algn="l"/>
                <a:tab pos="714375" algn="l"/>
                <a:tab pos="898525" algn="l"/>
                <a:tab pos="1082675" algn="l"/>
                <a:tab pos="1528763" algn="l"/>
                <a:tab pos="1885950" algn="l"/>
              </a:tabLst>
            </a:pPr>
            <a:r>
              <a:rPr lang="nl-NL" sz="2200" dirty="0" smtClean="0">
                <a:solidFill>
                  <a:schemeClr val="tx2"/>
                </a:solidFill>
                <a:sym typeface="Wingdings"/>
              </a:rPr>
              <a:t> 	</a:t>
            </a:r>
            <a:r>
              <a:rPr lang="nl-NL" sz="2200" dirty="0" err="1" smtClean="0">
                <a:solidFill>
                  <a:schemeClr val="tx2"/>
                </a:solidFill>
                <a:sym typeface="Wingdings"/>
              </a:rPr>
              <a:t>analysis</a:t>
            </a:r>
            <a:endParaRPr lang="nl-BE" sz="2200" dirty="0" smtClean="0">
              <a:solidFill>
                <a:schemeClr val="tx2"/>
              </a:solidFill>
              <a:sym typeface="Wingdings" pitchFamily="-110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8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8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58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8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58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5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587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587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587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587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1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587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587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587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587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8723" grpId="0" build="p"/>
      <p:bldP spid="158723" grpId="1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BE" sz="3400" dirty="0" smtClean="0">
                <a:solidFill>
                  <a:schemeClr val="accent1"/>
                </a:solidFill>
              </a:rPr>
              <a:t>Silence best speaks the mind</a:t>
            </a:r>
            <a:endParaRPr lang="nl-NL" sz="3400" dirty="0">
              <a:solidFill>
                <a:schemeClr val="accent1"/>
              </a:solidFill>
            </a:endParaRP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1600" y="2057400"/>
            <a:ext cx="7313612" cy="3125787"/>
          </a:xfrm>
        </p:spPr>
        <p:txBody>
          <a:bodyPr/>
          <a:lstStyle/>
          <a:p>
            <a:pPr marL="609600" indent="-609600" eaLnBrk="1" hangingPunct="1">
              <a:spcAft>
                <a:spcPts val="600"/>
              </a:spcAft>
              <a:buFontTx/>
              <a:buAutoNum type="arabicPeriod"/>
            </a:pPr>
            <a:r>
              <a:rPr lang="nl-BE" sz="2800" dirty="0" smtClean="0">
                <a:solidFill>
                  <a:schemeClr val="tx2"/>
                </a:solidFill>
              </a:rPr>
              <a:t>WYSIWYG</a:t>
            </a:r>
          </a:p>
          <a:p>
            <a:pPr marL="609600" indent="-609600" eaLnBrk="1" hangingPunct="1">
              <a:spcAft>
                <a:spcPts val="600"/>
              </a:spcAft>
              <a:buFontTx/>
              <a:buAutoNum type="arabicPeriod"/>
            </a:pPr>
            <a:r>
              <a:rPr lang="nl-BE" sz="2800" dirty="0" smtClean="0">
                <a:solidFill>
                  <a:schemeClr val="tx2"/>
                </a:solidFill>
              </a:rPr>
              <a:t>WYSI</a:t>
            </a:r>
            <a:r>
              <a:rPr lang="nl-BE" sz="2800" b="1" dirty="0" smtClean="0">
                <a:solidFill>
                  <a:schemeClr val="tx2"/>
                </a:solidFill>
              </a:rPr>
              <a:t>A</a:t>
            </a:r>
            <a:r>
              <a:rPr lang="nl-BE" sz="2800" dirty="0" smtClean="0">
                <a:solidFill>
                  <a:schemeClr val="tx2"/>
                </a:solidFill>
              </a:rPr>
              <a:t>WYG (proform analysis)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nl-BE" sz="2800" dirty="0" smtClean="0">
                <a:solidFill>
                  <a:schemeClr val="tx2"/>
                </a:solidFill>
              </a:rPr>
              <a:t>WYSI</a:t>
            </a:r>
            <a:r>
              <a:rPr lang="nl-BE" sz="2800" b="1" dirty="0" smtClean="0">
                <a:solidFill>
                  <a:schemeClr val="tx2"/>
                </a:solidFill>
              </a:rPr>
              <a:t>N</a:t>
            </a:r>
            <a:r>
              <a:rPr lang="nl-BE" sz="2800" dirty="0" smtClean="0">
                <a:solidFill>
                  <a:schemeClr val="tx2"/>
                </a:solidFill>
              </a:rPr>
              <a:t>WYG (deletion analysis)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nl-BE" sz="2800" dirty="0" smtClean="0">
                <a:solidFill>
                  <a:schemeClr val="tx2"/>
                </a:solidFill>
              </a:rPr>
              <a:t>Ellipsis repair effects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nl-BE" sz="2800" dirty="0" smtClean="0">
                <a:solidFill>
                  <a:schemeClr val="tx2"/>
                </a:solidFill>
              </a:rPr>
              <a:t>Reconciling analyses</a:t>
            </a:r>
          </a:p>
          <a:p>
            <a:pPr marL="609600" indent="-609600" eaLnBrk="1" hangingPunct="1">
              <a:buNone/>
            </a:pPr>
            <a:endParaRPr lang="nl-BE" sz="2800" dirty="0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962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962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259" grpId="0" uiExpand="1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BE" sz="3400" dirty="0" smtClean="0">
                <a:solidFill>
                  <a:schemeClr val="accent1"/>
                </a:solidFill>
              </a:rPr>
              <a:t>3. Deletion analysis (1)</a:t>
            </a:r>
            <a:endParaRPr lang="nl-NL" sz="3400" dirty="0">
              <a:solidFill>
                <a:schemeClr val="accent1"/>
              </a:solidFill>
            </a:endParaRPr>
          </a:p>
        </p:txBody>
      </p:sp>
      <p:sp>
        <p:nvSpPr>
          <p:cNvPr id="159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1600" y="2133600"/>
            <a:ext cx="7313612" cy="4114800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FontTx/>
              <a:buNone/>
              <a:tabLst>
                <a:tab pos="357188" algn="l"/>
                <a:tab pos="536575" algn="l"/>
                <a:tab pos="714375" algn="l"/>
                <a:tab pos="898525" algn="l"/>
                <a:tab pos="1082675" algn="l"/>
                <a:tab pos="1528763" algn="l"/>
                <a:tab pos="1885950" algn="l"/>
              </a:tabLst>
            </a:pPr>
            <a:r>
              <a:rPr lang="nl-BE" sz="2200" dirty="0" smtClean="0">
                <a:solidFill>
                  <a:srgbClr val="269999"/>
                </a:solidFill>
                <a:sym typeface="Wingdings" pitchFamily="-110" charset="2"/>
              </a:rPr>
              <a:t>=	WYSINWYG 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  <a:tabLst>
                <a:tab pos="357188" algn="l"/>
                <a:tab pos="536575" algn="l"/>
                <a:tab pos="714375" algn="l"/>
                <a:tab pos="898525" algn="l"/>
                <a:tab pos="1082675" algn="l"/>
                <a:tab pos="1528763" algn="l"/>
                <a:tab pos="1885950" algn="l"/>
              </a:tabLst>
            </a:pPr>
            <a:r>
              <a:rPr lang="nl-BE" sz="2200" dirty="0" smtClean="0">
                <a:solidFill>
                  <a:srgbClr val="269999"/>
                </a:solidFill>
                <a:sym typeface="Wingdings" pitchFamily="-110" charset="2"/>
              </a:rPr>
              <a:t>	(what you see is </a:t>
            </a:r>
            <a:r>
              <a:rPr lang="nl-BE" sz="2200" b="1" dirty="0" smtClean="0">
                <a:solidFill>
                  <a:srgbClr val="269999"/>
                </a:solidFill>
                <a:sym typeface="Wingdings" pitchFamily="-110" charset="2"/>
              </a:rPr>
              <a:t>not </a:t>
            </a:r>
            <a:r>
              <a:rPr lang="nl-BE" sz="2200" dirty="0" smtClean="0">
                <a:solidFill>
                  <a:srgbClr val="269999"/>
                </a:solidFill>
                <a:sym typeface="Wingdings" pitchFamily="-110" charset="2"/>
              </a:rPr>
              <a:t>what you get)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  <a:tabLst>
                <a:tab pos="357188" algn="l"/>
                <a:tab pos="714375" algn="l"/>
                <a:tab pos="898525" algn="l"/>
                <a:tab pos="1082675" algn="l"/>
                <a:tab pos="1528763" algn="l"/>
                <a:tab pos="1885950" algn="l"/>
              </a:tabLst>
            </a:pPr>
            <a:endParaRPr lang="nl-BE" sz="2200" dirty="0" smtClean="0">
              <a:solidFill>
                <a:schemeClr val="tx2"/>
              </a:solidFill>
              <a:sym typeface="Wingdings" pitchFamily="-110" charset="2"/>
            </a:endParaRPr>
          </a:p>
          <a:p>
            <a:pPr marL="0" indent="0" eaLnBrk="1" hangingPunct="1">
              <a:lnSpc>
                <a:spcPct val="90000"/>
              </a:lnSpc>
              <a:spcAft>
                <a:spcPts val="600"/>
              </a:spcAft>
              <a:buNone/>
              <a:tabLst>
                <a:tab pos="357188" algn="l"/>
                <a:tab pos="714375" algn="l"/>
                <a:tab pos="898525" algn="l"/>
                <a:tab pos="1082675" algn="l"/>
                <a:tab pos="1528763" algn="l"/>
                <a:tab pos="1885950" algn="l"/>
              </a:tabLst>
            </a:pPr>
            <a:r>
              <a:rPr lang="nl-NL" sz="2200" dirty="0" smtClean="0">
                <a:solidFill>
                  <a:schemeClr val="tx2"/>
                </a:solidFill>
                <a:sym typeface="Wingdings"/>
              </a:rPr>
              <a:t> The </a:t>
            </a:r>
            <a:r>
              <a:rPr lang="nl-NL" sz="2200" dirty="0" err="1" smtClean="0">
                <a:solidFill>
                  <a:schemeClr val="tx2"/>
                </a:solidFill>
                <a:sym typeface="Wingdings"/>
              </a:rPr>
              <a:t>syntax</a:t>
            </a:r>
            <a:r>
              <a:rPr lang="nl-NL" sz="2200" dirty="0" smtClean="0">
                <a:solidFill>
                  <a:schemeClr val="tx2"/>
                </a:solidFill>
                <a:sym typeface="Wingdings"/>
              </a:rPr>
              <a:t> matches </a:t>
            </a:r>
            <a:r>
              <a:rPr lang="nl-NL" sz="2200" dirty="0" err="1" smtClean="0">
                <a:solidFill>
                  <a:schemeClr val="tx2"/>
                </a:solidFill>
                <a:sym typeface="Wingdings"/>
              </a:rPr>
              <a:t>with</a:t>
            </a:r>
            <a:r>
              <a:rPr lang="nl-NL" sz="2200" dirty="0" smtClean="0">
                <a:solidFill>
                  <a:schemeClr val="tx2"/>
                </a:solidFill>
                <a:sym typeface="Wingdings"/>
              </a:rPr>
              <a:t> the </a:t>
            </a:r>
            <a:r>
              <a:rPr lang="nl-NL" sz="2200" dirty="0" err="1" smtClean="0">
                <a:solidFill>
                  <a:schemeClr val="tx2"/>
                </a:solidFill>
                <a:sym typeface="Wingdings"/>
              </a:rPr>
              <a:t>semantics</a:t>
            </a:r>
            <a:r>
              <a:rPr lang="nl-NL" sz="2200" dirty="0" smtClean="0">
                <a:solidFill>
                  <a:schemeClr val="tx2"/>
                </a:solidFill>
                <a:sym typeface="Wingdings"/>
              </a:rPr>
              <a:t>:</a:t>
            </a:r>
            <a:endParaRPr lang="nl-BE" sz="2200" dirty="0" smtClean="0">
              <a:solidFill>
                <a:schemeClr val="tx2"/>
              </a:solidFill>
              <a:sym typeface="Wingdings" pitchFamily="-110" charset="2"/>
            </a:endParaRPr>
          </a:p>
          <a:p>
            <a:pPr marL="0" indent="0" eaLnBrk="1" hangingPunct="1">
              <a:lnSpc>
                <a:spcPct val="90000"/>
              </a:lnSpc>
              <a:buFontTx/>
              <a:buNone/>
              <a:tabLst>
                <a:tab pos="357188" algn="l"/>
                <a:tab pos="714375" algn="l"/>
                <a:tab pos="898525" algn="l"/>
                <a:tab pos="1082675" algn="l"/>
                <a:tab pos="1528763" algn="l"/>
                <a:tab pos="1885950" algn="l"/>
              </a:tabLst>
            </a:pPr>
            <a:r>
              <a:rPr lang="nl-BE" sz="2200" dirty="0" smtClean="0">
                <a:solidFill>
                  <a:schemeClr val="tx2"/>
                </a:solidFill>
                <a:sym typeface="Wingdings" pitchFamily="-110" charset="2"/>
              </a:rPr>
              <a:t>	ellipsis </a:t>
            </a:r>
            <a:r>
              <a:rPr lang="nl-BE" sz="2200" dirty="0">
                <a:solidFill>
                  <a:schemeClr val="tx2"/>
                </a:solidFill>
                <a:sym typeface="Wingdings" pitchFamily="-110" charset="2"/>
              </a:rPr>
              <a:t>site </a:t>
            </a:r>
            <a:r>
              <a:rPr lang="nl-BE" sz="2200" dirty="0" smtClean="0">
                <a:solidFill>
                  <a:schemeClr val="tx2"/>
                </a:solidFill>
                <a:sym typeface="Wingdings" pitchFamily="-110" charset="2"/>
              </a:rPr>
              <a:t>= a </a:t>
            </a:r>
            <a:r>
              <a:rPr lang="nl-BE" sz="2200" dirty="0">
                <a:solidFill>
                  <a:schemeClr val="accent1">
                    <a:lumMod val="75000"/>
                  </a:schemeClr>
                </a:solidFill>
                <a:sym typeface="Wingdings" pitchFamily="-110" charset="2"/>
              </a:rPr>
              <a:t>fully-fledged syntactic structure</a:t>
            </a:r>
            <a:r>
              <a:rPr lang="nl-BE" sz="2200" dirty="0" smtClean="0">
                <a:solidFill>
                  <a:schemeClr val="accent1">
                    <a:lumMod val="75000"/>
                  </a:schemeClr>
                </a:solidFill>
                <a:sym typeface="Wingdings" pitchFamily="-110" charset="2"/>
              </a:rPr>
              <a:t> 						     </a:t>
            </a:r>
            <a:r>
              <a:rPr lang="nl-BE" sz="2200" dirty="0" smtClean="0">
                <a:solidFill>
                  <a:schemeClr val="tx2"/>
                </a:solidFill>
                <a:sym typeface="Wingdings" pitchFamily="-110" charset="2"/>
              </a:rPr>
              <a:t>that </a:t>
            </a:r>
            <a:r>
              <a:rPr lang="nl-BE" sz="2200" dirty="0">
                <a:solidFill>
                  <a:schemeClr val="tx2"/>
                </a:solidFill>
                <a:sym typeface="Wingdings" pitchFamily="-110" charset="2"/>
              </a:rPr>
              <a:t>is</a:t>
            </a:r>
            <a:r>
              <a:rPr lang="nl-BE" sz="2200" dirty="0" smtClean="0">
                <a:solidFill>
                  <a:schemeClr val="tx2"/>
                </a:solidFill>
                <a:sym typeface="Wingdings" pitchFamily="-110" charset="2"/>
              </a:rPr>
              <a:t> left unpronounced (at PF)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  <a:tabLst>
                <a:tab pos="357188" algn="l"/>
                <a:tab pos="714375" algn="l"/>
                <a:tab pos="898525" algn="l"/>
                <a:tab pos="1082675" algn="l"/>
                <a:tab pos="1528763" algn="l"/>
                <a:tab pos="1885950" algn="l"/>
              </a:tabLst>
            </a:pPr>
            <a:endParaRPr lang="nl-BE" sz="2200" dirty="0" smtClean="0">
              <a:solidFill>
                <a:schemeClr val="tx2"/>
              </a:solidFill>
              <a:sym typeface="Wingdings" pitchFamily="-110" charset="2"/>
            </a:endParaRPr>
          </a:p>
          <a:p>
            <a:pPr marL="0" indent="0" eaLnBrk="1" hangingPunct="1">
              <a:lnSpc>
                <a:spcPct val="90000"/>
              </a:lnSpc>
              <a:buFontTx/>
              <a:buNone/>
              <a:tabLst>
                <a:tab pos="357188" algn="l"/>
                <a:tab pos="714375" algn="l"/>
                <a:tab pos="898525" algn="l"/>
                <a:tab pos="1082675" algn="l"/>
                <a:tab pos="1528763" algn="l"/>
                <a:tab pos="1885950" algn="l"/>
              </a:tabLst>
            </a:pPr>
            <a:r>
              <a:rPr lang="nl-BE" sz="2200" dirty="0" smtClean="0">
                <a:solidFill>
                  <a:schemeClr val="tx2"/>
                </a:solidFill>
                <a:sym typeface="Wingdings" pitchFamily="-110" charset="2"/>
              </a:rPr>
              <a:t>	Ellipsis </a:t>
            </a:r>
            <a:r>
              <a:rPr lang="nl-BE" sz="2200" dirty="0">
                <a:solidFill>
                  <a:schemeClr val="tx2"/>
                </a:solidFill>
                <a:sym typeface="Wingdings" pitchFamily="-110" charset="2"/>
              </a:rPr>
              <a:t>is an extreme form of whispering</a:t>
            </a:r>
            <a:r>
              <a:rPr lang="nl-BE" sz="2200" dirty="0" smtClean="0">
                <a:solidFill>
                  <a:schemeClr val="tx2"/>
                </a:solidFill>
                <a:sym typeface="Wingdings" pitchFamily="-110" charset="2"/>
              </a:rPr>
              <a:t>.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  <a:tabLst>
                <a:tab pos="357188" algn="l"/>
                <a:tab pos="714375" algn="l"/>
                <a:tab pos="898525" algn="l"/>
                <a:tab pos="1082675" algn="l"/>
                <a:tab pos="1528763" algn="l"/>
                <a:tab pos="1885950" algn="l"/>
              </a:tabLst>
            </a:pPr>
            <a:endParaRPr lang="nl-BE" sz="1800" dirty="0" smtClean="0">
              <a:solidFill>
                <a:schemeClr val="tx2"/>
              </a:solidFill>
              <a:sym typeface="Wingdings" pitchFamily="-110" charset="2"/>
            </a:endParaRPr>
          </a:p>
          <a:p>
            <a:pPr marL="0" indent="0" eaLnBrk="1" hangingPunct="1">
              <a:lnSpc>
                <a:spcPct val="90000"/>
              </a:lnSpc>
              <a:buFontTx/>
              <a:buNone/>
              <a:tabLst>
                <a:tab pos="357188" algn="l"/>
                <a:tab pos="714375" algn="l"/>
                <a:tab pos="898525" algn="l"/>
                <a:tab pos="1082675" algn="l"/>
                <a:tab pos="1528763" algn="l"/>
                <a:tab pos="1885950" algn="l"/>
              </a:tabLst>
            </a:pPr>
            <a:r>
              <a:rPr lang="nl-NL" sz="1800" dirty="0" smtClean="0">
                <a:solidFill>
                  <a:schemeClr val="tx2"/>
                </a:solidFill>
                <a:sym typeface="Wingdings"/>
              </a:rPr>
              <a:t>	</a:t>
            </a:r>
            <a:r>
              <a:rPr lang="nl-BE" sz="1800" dirty="0" smtClean="0">
                <a:solidFill>
                  <a:schemeClr val="tx2"/>
                </a:solidFill>
                <a:sym typeface="Wingdings" pitchFamily="-110" charset="2"/>
              </a:rPr>
              <a:t>Merchant, Johnson, Lasnik, Tomioka, van Craenenbroeck, 	Gengel, Aelbrecht, …: </a:t>
            </a:r>
            <a:r>
              <a:rPr lang="nl-BE" sz="1800" b="1" dirty="0" smtClean="0">
                <a:solidFill>
                  <a:schemeClr val="tx2"/>
                </a:solidFill>
                <a:sym typeface="Wingdings" pitchFamily="-110" charset="2"/>
              </a:rPr>
              <a:t>PF</a:t>
            </a:r>
            <a:r>
              <a:rPr lang="nl-BE" sz="1800" dirty="0" smtClean="0">
                <a:solidFill>
                  <a:schemeClr val="tx2"/>
                </a:solidFill>
                <a:sym typeface="Wingdings" pitchFamily="-110" charset="2"/>
              </a:rPr>
              <a:t> deletion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  <a:tabLst>
                <a:tab pos="357188" algn="l"/>
                <a:tab pos="714375" algn="l"/>
                <a:tab pos="898525" algn="l"/>
                <a:tab pos="1082675" algn="l"/>
                <a:tab pos="1528763" algn="l"/>
                <a:tab pos="1885950" algn="l"/>
              </a:tabLst>
            </a:pPr>
            <a:endParaRPr lang="nl-BE" sz="2000" dirty="0" smtClean="0">
              <a:solidFill>
                <a:schemeClr val="tx2"/>
              </a:solidFill>
              <a:sym typeface="Wingdings" pitchFamily="-110" charset="2"/>
            </a:endParaRPr>
          </a:p>
          <a:p>
            <a:pPr marL="0" indent="0" eaLnBrk="1" hangingPunct="1">
              <a:lnSpc>
                <a:spcPct val="90000"/>
              </a:lnSpc>
              <a:buFontTx/>
              <a:buNone/>
              <a:tabLst>
                <a:tab pos="357188" algn="l"/>
                <a:tab pos="714375" algn="l"/>
                <a:tab pos="898525" algn="l"/>
                <a:tab pos="1082675" algn="l"/>
                <a:tab pos="1528763" algn="l"/>
                <a:tab pos="1885950" algn="l"/>
              </a:tabLst>
            </a:pPr>
            <a:endParaRPr lang="nl-BE" sz="2000" dirty="0">
              <a:solidFill>
                <a:schemeClr val="tx2"/>
              </a:solidFill>
              <a:sym typeface="Wingdings" pitchFamily="-110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59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59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59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59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59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597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9747" grpId="0" uiExpand="1" build="p"/>
      <p:bldP spid="159747" grpId="1" uiExpand="1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BE" sz="3400" dirty="0" smtClean="0">
                <a:solidFill>
                  <a:schemeClr val="accent1"/>
                </a:solidFill>
              </a:rPr>
              <a:t>3. Deletion analysis (2)</a:t>
            </a:r>
            <a:endParaRPr lang="nl-NL" sz="3400" dirty="0">
              <a:solidFill>
                <a:schemeClr val="accent1"/>
              </a:solidFill>
            </a:endParaRPr>
          </a:p>
        </p:txBody>
      </p:sp>
      <p:sp>
        <p:nvSpPr>
          <p:cNvPr id="159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1600" y="2057400"/>
            <a:ext cx="7313612" cy="434340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Tx/>
              <a:buNone/>
              <a:tabLst>
                <a:tab pos="357188" algn="l"/>
                <a:tab pos="714375" algn="l"/>
                <a:tab pos="898525" algn="l"/>
                <a:tab pos="1082675" algn="l"/>
                <a:tab pos="1528763" algn="l"/>
                <a:tab pos="1885950" algn="l"/>
              </a:tabLst>
            </a:pPr>
            <a:r>
              <a:rPr lang="nl-BE" sz="2000" dirty="0" smtClean="0">
                <a:solidFill>
                  <a:schemeClr val="tx2"/>
                </a:solidFill>
                <a:sym typeface="Wingdings" pitchFamily="-110" charset="2"/>
              </a:rPr>
              <a:t>(19)	Someone bought strawberries, but I don’t 			know who </a:t>
            </a:r>
            <a:r>
              <a:rPr lang="nl-BE" sz="2000" dirty="0" smtClean="0">
                <a:solidFill>
                  <a:srgbClr val="006666"/>
                </a:solidFill>
                <a:sym typeface="Wingdings" pitchFamily="-110" charset="2"/>
              </a:rPr>
              <a:t>[</a:t>
            </a:r>
            <a:r>
              <a:rPr lang="nl-BE" sz="2000" strike="sngStrike" dirty="0" smtClean="0">
                <a:solidFill>
                  <a:srgbClr val="006666"/>
                </a:solidFill>
                <a:sym typeface="Wingdings" pitchFamily="-110" charset="2"/>
              </a:rPr>
              <a:t>bought strawberries</a:t>
            </a:r>
            <a:r>
              <a:rPr lang="nl-BE" sz="2000" dirty="0" smtClean="0">
                <a:solidFill>
                  <a:srgbClr val="006666"/>
                </a:solidFill>
                <a:sym typeface="Wingdings" pitchFamily="-110" charset="2"/>
              </a:rPr>
              <a:t>]</a:t>
            </a:r>
            <a:r>
              <a:rPr lang="nl-BE" sz="2000" dirty="0" smtClean="0">
                <a:solidFill>
                  <a:schemeClr val="tx2"/>
                </a:solidFill>
                <a:sym typeface="Wingdings" pitchFamily="-110" charset="2"/>
              </a:rPr>
              <a:t>.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  <a:tabLst>
                <a:tab pos="357188" algn="l"/>
                <a:tab pos="714375" algn="l"/>
                <a:tab pos="898525" algn="l"/>
                <a:tab pos="1082675" algn="l"/>
                <a:tab pos="1528763" algn="l"/>
                <a:tab pos="1885950" algn="l"/>
              </a:tabLst>
            </a:pPr>
            <a:endParaRPr lang="nl-BE" sz="2000" dirty="0" smtClean="0">
              <a:solidFill>
                <a:schemeClr val="folHlink"/>
              </a:solidFill>
              <a:sym typeface="Wingdings" pitchFamily="-110" charset="2"/>
            </a:endParaRPr>
          </a:p>
          <a:p>
            <a:pPr marL="0" indent="0" eaLnBrk="1" hangingPunct="1">
              <a:lnSpc>
                <a:spcPct val="90000"/>
              </a:lnSpc>
              <a:buFontTx/>
              <a:buNone/>
              <a:tabLst>
                <a:tab pos="357188" algn="l"/>
                <a:tab pos="714375" algn="l"/>
                <a:tab pos="898525" algn="l"/>
                <a:tab pos="1082675" algn="l"/>
                <a:tab pos="1528763" algn="l"/>
                <a:tab pos="1885950" algn="l"/>
              </a:tabLst>
            </a:pPr>
            <a:r>
              <a:rPr lang="nl-BE" sz="2000" dirty="0" smtClean="0">
                <a:solidFill>
                  <a:schemeClr val="tx2"/>
                </a:solidFill>
                <a:sym typeface="Wingdings" pitchFamily="-110" charset="2"/>
              </a:rPr>
              <a:t>…, but I don’t know  </a:t>
            </a:r>
            <a:r>
              <a:rPr lang="nl-BE" sz="1600" dirty="0" smtClean="0">
                <a:solidFill>
                  <a:schemeClr val="tx2"/>
                </a:solidFill>
                <a:sym typeface="Wingdings" pitchFamily="-110" charset="2"/>
              </a:rPr>
              <a:t> </a:t>
            </a:r>
            <a:r>
              <a:rPr lang="nl-BE" sz="1800" dirty="0" smtClean="0">
                <a:solidFill>
                  <a:schemeClr val="tx2"/>
                </a:solidFill>
                <a:sym typeface="Wingdings" pitchFamily="-110" charset="2"/>
              </a:rPr>
              <a:t>CP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  <a:tabLst>
                <a:tab pos="357188" algn="l"/>
                <a:tab pos="714375" algn="l"/>
                <a:tab pos="898525" algn="l"/>
                <a:tab pos="1082675" algn="l"/>
                <a:tab pos="1528763" algn="l"/>
                <a:tab pos="1885950" algn="l"/>
              </a:tabLst>
            </a:pPr>
            <a:endParaRPr lang="nl-BE" sz="1800" dirty="0" smtClean="0">
              <a:solidFill>
                <a:schemeClr val="tx2"/>
              </a:solidFill>
              <a:sym typeface="Wingdings" pitchFamily="-110" charset="2"/>
            </a:endParaRPr>
          </a:p>
          <a:p>
            <a:pPr marL="0" indent="0" eaLnBrk="1" hangingPunct="1">
              <a:lnSpc>
                <a:spcPct val="90000"/>
              </a:lnSpc>
              <a:buFontTx/>
              <a:buNone/>
              <a:tabLst>
                <a:tab pos="357188" algn="l"/>
                <a:tab pos="714375" algn="l"/>
                <a:tab pos="898525" algn="l"/>
                <a:tab pos="1082675" algn="l"/>
                <a:tab pos="1528763" algn="l"/>
                <a:tab pos="1885950" algn="l"/>
              </a:tabLst>
            </a:pPr>
            <a:r>
              <a:rPr lang="nl-BE" sz="1800" dirty="0" smtClean="0">
                <a:solidFill>
                  <a:schemeClr val="tx2"/>
                </a:solidFill>
                <a:sym typeface="Wingdings" pitchFamily="-110" charset="2"/>
              </a:rPr>
              <a:t>                       who              C’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  <a:tabLst>
                <a:tab pos="357188" algn="l"/>
                <a:tab pos="714375" algn="l"/>
                <a:tab pos="898525" algn="l"/>
                <a:tab pos="1082675" algn="l"/>
                <a:tab pos="1528763" algn="l"/>
                <a:tab pos="1885950" algn="l"/>
              </a:tabLst>
            </a:pPr>
            <a:r>
              <a:rPr lang="nl-BE" sz="1800" dirty="0" smtClean="0">
                <a:solidFill>
                  <a:schemeClr val="tx2"/>
                </a:solidFill>
                <a:sym typeface="Wingdings" pitchFamily="-110" charset="2"/>
              </a:rPr>
              <a:t>   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  <a:tabLst>
                <a:tab pos="357188" algn="l"/>
                <a:tab pos="714375" algn="l"/>
                <a:tab pos="898525" algn="l"/>
                <a:tab pos="1082675" algn="l"/>
                <a:tab pos="1528763" algn="l"/>
                <a:tab pos="1885950" algn="l"/>
              </a:tabLst>
            </a:pPr>
            <a:r>
              <a:rPr lang="nl-BE" sz="1800" dirty="0" smtClean="0">
                <a:solidFill>
                  <a:schemeClr val="tx2"/>
                </a:solidFill>
                <a:sym typeface="Wingdings" pitchFamily="-110" charset="2"/>
              </a:rPr>
              <a:t>                                                  IP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  <a:tabLst>
                <a:tab pos="357188" algn="l"/>
                <a:tab pos="714375" algn="l"/>
                <a:tab pos="898525" algn="l"/>
                <a:tab pos="1082675" algn="l"/>
                <a:tab pos="1528763" algn="l"/>
                <a:tab pos="1885950" algn="l"/>
              </a:tabLst>
            </a:pPr>
            <a:endParaRPr lang="nl-BE" sz="1800" dirty="0" smtClean="0">
              <a:solidFill>
                <a:schemeClr val="tx2"/>
              </a:solidFill>
              <a:sym typeface="Wingdings" pitchFamily="-110" charset="2"/>
            </a:endParaRPr>
          </a:p>
          <a:p>
            <a:pPr marL="0" indent="0" eaLnBrk="1" hangingPunct="1">
              <a:lnSpc>
                <a:spcPct val="90000"/>
              </a:lnSpc>
              <a:buFontTx/>
              <a:buNone/>
              <a:tabLst>
                <a:tab pos="357188" algn="l"/>
                <a:tab pos="714375" algn="l"/>
                <a:tab pos="898525" algn="l"/>
                <a:tab pos="1082675" algn="l"/>
                <a:tab pos="1528763" algn="l"/>
                <a:tab pos="1885950" algn="l"/>
              </a:tabLst>
            </a:pPr>
            <a:r>
              <a:rPr lang="nl-BE" sz="1800" dirty="0" smtClean="0">
                <a:solidFill>
                  <a:schemeClr val="tx2"/>
                </a:solidFill>
                <a:sym typeface="Wingdings" pitchFamily="-110" charset="2"/>
              </a:rPr>
              <a:t>                                         t</a:t>
            </a:r>
            <a:r>
              <a:rPr lang="nl-BE" sz="1800" baseline="-25000" dirty="0" smtClean="0">
                <a:solidFill>
                  <a:schemeClr val="tx2"/>
                </a:solidFill>
                <a:sym typeface="Wingdings" pitchFamily="-110" charset="2"/>
              </a:rPr>
              <a:t>who</a:t>
            </a:r>
            <a:r>
              <a:rPr lang="nl-BE" sz="1800" dirty="0" smtClean="0">
                <a:solidFill>
                  <a:schemeClr val="tx2"/>
                </a:solidFill>
                <a:sym typeface="Wingdings" pitchFamily="-110" charset="2"/>
              </a:rPr>
              <a:t>            I’ 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  <a:tabLst>
                <a:tab pos="357188" algn="l"/>
                <a:tab pos="714375" algn="l"/>
                <a:tab pos="898525" algn="l"/>
                <a:tab pos="1082675" algn="l"/>
                <a:tab pos="1528763" algn="l"/>
                <a:tab pos="1885950" algn="l"/>
              </a:tabLst>
            </a:pPr>
            <a:r>
              <a:rPr lang="nl-BE" sz="1800" dirty="0" smtClean="0">
                <a:solidFill>
                  <a:schemeClr val="tx2"/>
                </a:solidFill>
                <a:sym typeface="Wingdings" pitchFamily="-110" charset="2"/>
              </a:rPr>
              <a:t>                     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  <a:tabLst>
                <a:tab pos="357188" algn="l"/>
                <a:tab pos="714375" algn="l"/>
                <a:tab pos="898525" algn="l"/>
                <a:tab pos="1082675" algn="l"/>
                <a:tab pos="1528763" algn="l"/>
                <a:tab pos="1885950" algn="l"/>
              </a:tabLst>
            </a:pPr>
            <a:r>
              <a:rPr lang="nl-BE" sz="1800" dirty="0" smtClean="0">
                <a:solidFill>
                  <a:schemeClr val="tx2"/>
                </a:solidFill>
                <a:sym typeface="Wingdings" pitchFamily="-110" charset="2"/>
              </a:rPr>
              <a:t>                                                 I               VP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  <a:tabLst>
                <a:tab pos="357188" algn="l"/>
                <a:tab pos="714375" algn="l"/>
                <a:tab pos="898525" algn="l"/>
                <a:tab pos="1082675" algn="l"/>
                <a:tab pos="1528763" algn="l"/>
                <a:tab pos="1885950" algn="l"/>
              </a:tabLst>
            </a:pPr>
            <a:endParaRPr lang="nl-BE" sz="1800" dirty="0" smtClean="0">
              <a:solidFill>
                <a:schemeClr val="tx2"/>
              </a:solidFill>
              <a:sym typeface="Wingdings" pitchFamily="-110" charset="2"/>
            </a:endParaRPr>
          </a:p>
          <a:p>
            <a:pPr marL="0" indent="0" eaLnBrk="1" hangingPunct="1">
              <a:lnSpc>
                <a:spcPct val="90000"/>
              </a:lnSpc>
              <a:buFontTx/>
              <a:buNone/>
              <a:tabLst>
                <a:tab pos="357188" algn="l"/>
                <a:tab pos="714375" algn="l"/>
                <a:tab pos="898525" algn="l"/>
                <a:tab pos="1082675" algn="l"/>
                <a:tab pos="1528763" algn="l"/>
                <a:tab pos="1885950" algn="l"/>
              </a:tabLst>
            </a:pPr>
            <a:r>
              <a:rPr lang="nl-BE" sz="1800" dirty="0" smtClean="0">
                <a:solidFill>
                  <a:schemeClr val="tx2"/>
                </a:solidFill>
                <a:sym typeface="Wingdings" pitchFamily="-110" charset="2"/>
              </a:rPr>
              <a:t>                                                    bought strawberries</a:t>
            </a:r>
            <a:endParaRPr lang="nl-BE" sz="1800" dirty="0">
              <a:solidFill>
                <a:schemeClr val="tx2"/>
              </a:solidFill>
              <a:sym typeface="Wingdings" pitchFamily="-110" charset="2"/>
            </a:endParaRPr>
          </a:p>
        </p:txBody>
      </p:sp>
      <p:grpSp>
        <p:nvGrpSpPr>
          <p:cNvPr id="13" name="Groeperen 12"/>
          <p:cNvGrpSpPr/>
          <p:nvPr/>
        </p:nvGrpSpPr>
        <p:grpSpPr>
          <a:xfrm>
            <a:off x="3886200" y="3429000"/>
            <a:ext cx="914400" cy="304800"/>
            <a:chOff x="3886200" y="3429000"/>
            <a:chExt cx="914400" cy="304800"/>
          </a:xfrm>
        </p:grpSpPr>
        <p:cxnSp>
          <p:nvCxnSpPr>
            <p:cNvPr id="5" name="Rechte verbindingslijn 4"/>
            <p:cNvCxnSpPr/>
            <p:nvPr/>
          </p:nvCxnSpPr>
          <p:spPr>
            <a:xfrm>
              <a:off x="4343400" y="3429000"/>
              <a:ext cx="457200" cy="304800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Rechte verbindingslijn 6"/>
            <p:cNvCxnSpPr/>
            <p:nvPr/>
          </p:nvCxnSpPr>
          <p:spPr>
            <a:xfrm rot="10800000" flipV="1">
              <a:off x="3886200" y="3429000"/>
              <a:ext cx="457200" cy="304800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7" name="Groeperen 26"/>
          <p:cNvGrpSpPr/>
          <p:nvPr/>
        </p:nvGrpSpPr>
        <p:grpSpPr>
          <a:xfrm>
            <a:off x="4648200" y="4038600"/>
            <a:ext cx="762000" cy="228600"/>
            <a:chOff x="4648200" y="4038600"/>
            <a:chExt cx="762000" cy="228600"/>
          </a:xfrm>
        </p:grpSpPr>
        <p:cxnSp>
          <p:nvCxnSpPr>
            <p:cNvPr id="10" name="Rechte verbindingslijn 9"/>
            <p:cNvCxnSpPr/>
            <p:nvPr/>
          </p:nvCxnSpPr>
          <p:spPr>
            <a:xfrm>
              <a:off x="5029200" y="4038600"/>
              <a:ext cx="381000" cy="228600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Rechte verbindingslijn 11"/>
            <p:cNvCxnSpPr/>
            <p:nvPr/>
          </p:nvCxnSpPr>
          <p:spPr>
            <a:xfrm rot="10800000" flipV="1">
              <a:off x="4648200" y="4038600"/>
              <a:ext cx="381000" cy="228600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8" name="Groeperen 27"/>
          <p:cNvGrpSpPr/>
          <p:nvPr/>
        </p:nvGrpSpPr>
        <p:grpSpPr>
          <a:xfrm>
            <a:off x="5029200" y="4572000"/>
            <a:ext cx="1066800" cy="304800"/>
            <a:chOff x="5029200" y="4572000"/>
            <a:chExt cx="1066800" cy="304800"/>
          </a:xfrm>
        </p:grpSpPr>
        <p:cxnSp>
          <p:nvCxnSpPr>
            <p:cNvPr id="17" name="Rechte verbindingslijn 16"/>
            <p:cNvCxnSpPr/>
            <p:nvPr/>
          </p:nvCxnSpPr>
          <p:spPr>
            <a:xfrm>
              <a:off x="5562600" y="4572000"/>
              <a:ext cx="533400" cy="304800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Rechte verbindingslijn 18"/>
            <p:cNvCxnSpPr/>
            <p:nvPr/>
          </p:nvCxnSpPr>
          <p:spPr>
            <a:xfrm rot="10800000" flipV="1">
              <a:off x="5029200" y="4572000"/>
              <a:ext cx="533400" cy="304800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9" name="Groeperen 28"/>
          <p:cNvGrpSpPr/>
          <p:nvPr/>
        </p:nvGrpSpPr>
        <p:grpSpPr>
          <a:xfrm>
            <a:off x="5638800" y="5181600"/>
            <a:ext cx="990600" cy="304800"/>
            <a:chOff x="5638800" y="5181600"/>
            <a:chExt cx="990600" cy="304800"/>
          </a:xfrm>
        </p:grpSpPr>
        <p:cxnSp>
          <p:nvCxnSpPr>
            <p:cNvPr id="22" name="Rechte verbindingslijn 21"/>
            <p:cNvCxnSpPr/>
            <p:nvPr/>
          </p:nvCxnSpPr>
          <p:spPr>
            <a:xfrm>
              <a:off x="6172200" y="5181600"/>
              <a:ext cx="457200" cy="304800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Rechte verbindingslijn 24"/>
            <p:cNvCxnSpPr/>
            <p:nvPr/>
          </p:nvCxnSpPr>
          <p:spPr>
            <a:xfrm rot="10800000" flipV="1">
              <a:off x="5638800" y="5181600"/>
              <a:ext cx="533400" cy="304800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" name="Gelijkbenige driehoek 25"/>
          <p:cNvSpPr/>
          <p:nvPr/>
        </p:nvSpPr>
        <p:spPr>
          <a:xfrm>
            <a:off x="5562600" y="5791200"/>
            <a:ext cx="2514600" cy="228600"/>
          </a:xfrm>
          <a:prstGeom prst="triangle">
            <a:avLst/>
          </a:prstGeom>
          <a:noFill/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2000"/>
                                        <p:tgtEl>
                                          <p:spTgt spid="1597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97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2000"/>
                                        <p:tgtEl>
                                          <p:spTgt spid="1597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97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2000"/>
                                        <p:tgtEl>
                                          <p:spTgt spid="1597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97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2000"/>
                                        <p:tgtEl>
                                          <p:spTgt spid="15974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974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0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2000"/>
                                        <p:tgtEl>
                                          <p:spTgt spid="159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9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9747" grpId="1" build="p"/>
      <p:bldP spid="159747" grpId="2" uiExpand="1" build="p"/>
      <p:bldP spid="159747" grpId="3" build="p"/>
      <p:bldP spid="159747" grpId="4" uiExpand="1" build="p"/>
      <p:bldP spid="26" grpId="0" animBg="1"/>
      <p:bldP spid="26" grpId="1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BE" sz="3400" dirty="0" smtClean="0">
                <a:solidFill>
                  <a:schemeClr val="accent1"/>
                </a:solidFill>
              </a:rPr>
              <a:t>3. Deletion analysis (3)</a:t>
            </a:r>
            <a:endParaRPr lang="nl-NL" sz="3400" dirty="0">
              <a:solidFill>
                <a:schemeClr val="accent1"/>
              </a:solidFill>
            </a:endParaRPr>
          </a:p>
        </p:txBody>
      </p:sp>
      <p:sp>
        <p:nvSpPr>
          <p:cNvPr id="158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1600" y="2057400"/>
            <a:ext cx="7315200" cy="3886200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spcAft>
                <a:spcPts val="600"/>
              </a:spcAft>
              <a:buNone/>
              <a:tabLst>
                <a:tab pos="357188" algn="l"/>
                <a:tab pos="536575" algn="l"/>
                <a:tab pos="714375" algn="l"/>
                <a:tab pos="898525" algn="l"/>
                <a:tab pos="1082675" algn="l"/>
                <a:tab pos="1528763" algn="l"/>
                <a:tab pos="1885950" algn="l"/>
              </a:tabLst>
            </a:pPr>
            <a:r>
              <a:rPr lang="en-GB" sz="2200" dirty="0" smtClean="0">
                <a:solidFill>
                  <a:schemeClr val="tx2"/>
                </a:solidFill>
                <a:sym typeface="Wingdings"/>
              </a:rPr>
              <a:t>Arguments for</a:t>
            </a:r>
            <a:r>
              <a:rPr lang="nl-BE" sz="2200" dirty="0" smtClean="0">
                <a:solidFill>
                  <a:schemeClr val="tx2"/>
                </a:solidFill>
                <a:sym typeface="Wingdings" pitchFamily="-110" charset="2"/>
              </a:rPr>
              <a:t> syntactic structure inside the</a:t>
            </a:r>
          </a:p>
          <a:p>
            <a:pPr marL="0" indent="0" eaLnBrk="1" hangingPunct="1">
              <a:lnSpc>
                <a:spcPct val="80000"/>
              </a:lnSpc>
              <a:spcAft>
                <a:spcPts val="600"/>
              </a:spcAft>
              <a:buNone/>
              <a:tabLst>
                <a:tab pos="357188" algn="l"/>
                <a:tab pos="536575" algn="l"/>
                <a:tab pos="714375" algn="l"/>
                <a:tab pos="898525" algn="l"/>
                <a:tab pos="1082675" algn="l"/>
                <a:tab pos="1528763" algn="l"/>
                <a:tab pos="1885950" algn="l"/>
              </a:tabLst>
            </a:pPr>
            <a:r>
              <a:rPr lang="nl-BE" sz="2200" dirty="0" smtClean="0">
                <a:solidFill>
                  <a:schemeClr val="tx2"/>
                </a:solidFill>
                <a:sym typeface="Wingdings" pitchFamily="-110" charset="2"/>
              </a:rPr>
              <a:t>ellipsis site</a:t>
            </a:r>
          </a:p>
          <a:p>
            <a:pPr marL="0" indent="0" eaLnBrk="1" hangingPunct="1">
              <a:lnSpc>
                <a:spcPct val="80000"/>
              </a:lnSpc>
              <a:spcAft>
                <a:spcPts val="600"/>
              </a:spcAft>
              <a:buNone/>
              <a:tabLst>
                <a:tab pos="357188" algn="l"/>
                <a:tab pos="536575" algn="l"/>
                <a:tab pos="714375" algn="l"/>
                <a:tab pos="898525" algn="l"/>
                <a:tab pos="1082675" algn="l"/>
                <a:tab pos="1528763" algn="l"/>
                <a:tab pos="1885950" algn="l"/>
              </a:tabLst>
            </a:pPr>
            <a:endParaRPr lang="nl-BE" sz="1200" dirty="0" smtClean="0">
              <a:solidFill>
                <a:schemeClr val="tx2"/>
              </a:solidFill>
              <a:sym typeface="Wingdings" pitchFamily="-110" charset="2"/>
            </a:endParaRPr>
          </a:p>
          <a:p>
            <a:pPr marL="0" indent="0" eaLnBrk="1" hangingPunct="1">
              <a:lnSpc>
                <a:spcPct val="80000"/>
              </a:lnSpc>
              <a:spcAft>
                <a:spcPts val="600"/>
              </a:spcAft>
              <a:buNone/>
              <a:tabLst>
                <a:tab pos="357188" algn="l"/>
                <a:tab pos="536575" algn="l"/>
                <a:tab pos="714375" algn="l"/>
                <a:tab pos="898525" algn="l"/>
                <a:tab pos="1082675" algn="l"/>
                <a:tab pos="1528763" algn="l"/>
                <a:tab pos="1885950" algn="l"/>
              </a:tabLst>
            </a:pPr>
            <a:r>
              <a:rPr lang="en-US" sz="2200" dirty="0" err="1" smtClean="0">
                <a:solidFill>
                  <a:srgbClr val="006666"/>
                </a:solidFill>
                <a:sym typeface="Wingdings"/>
              </a:rPr>
              <a:t></a:t>
            </a:r>
            <a:r>
              <a:rPr lang="en-US" sz="2200" dirty="0" smtClean="0">
                <a:solidFill>
                  <a:srgbClr val="006666"/>
                </a:solidFill>
                <a:sym typeface="Wingdings"/>
              </a:rPr>
              <a:t> Extraction</a:t>
            </a:r>
          </a:p>
          <a:p>
            <a:pPr marL="0" indent="0" eaLnBrk="1" hangingPunct="1">
              <a:lnSpc>
                <a:spcPct val="80000"/>
              </a:lnSpc>
              <a:spcAft>
                <a:spcPts val="600"/>
              </a:spcAft>
              <a:buNone/>
              <a:tabLst>
                <a:tab pos="357188" algn="l"/>
                <a:tab pos="536575" algn="l"/>
                <a:tab pos="714375" algn="l"/>
                <a:tab pos="898525" algn="l"/>
                <a:tab pos="1082675" algn="l"/>
                <a:tab pos="1528763" algn="l"/>
                <a:tab pos="1885950" algn="l"/>
              </a:tabLst>
            </a:pPr>
            <a:r>
              <a:rPr lang="en-US" sz="2200" dirty="0" err="1" smtClean="0">
                <a:solidFill>
                  <a:srgbClr val="006666"/>
                </a:solidFill>
                <a:sym typeface="Wingdings"/>
              </a:rPr>
              <a:t></a:t>
            </a:r>
            <a:r>
              <a:rPr lang="en-US" sz="2200" dirty="0" smtClean="0">
                <a:solidFill>
                  <a:srgbClr val="006666"/>
                </a:solidFill>
                <a:sym typeface="Wingdings"/>
              </a:rPr>
              <a:t>	Preposition stranding</a:t>
            </a:r>
            <a:endParaRPr lang="nl-BE" sz="2200" dirty="0" smtClean="0">
              <a:solidFill>
                <a:srgbClr val="269999"/>
              </a:solidFill>
              <a:sym typeface="Wingdings" pitchFamily="-110" charset="2"/>
            </a:endParaRPr>
          </a:p>
          <a:p>
            <a:pPr marL="0" indent="0" eaLnBrk="1" hangingPunct="1">
              <a:lnSpc>
                <a:spcPct val="80000"/>
              </a:lnSpc>
              <a:spcAft>
                <a:spcPts val="600"/>
              </a:spcAft>
              <a:buNone/>
              <a:tabLst>
                <a:tab pos="357188" algn="l"/>
                <a:tab pos="536575" algn="l"/>
                <a:tab pos="714375" algn="l"/>
                <a:tab pos="898525" algn="l"/>
                <a:tab pos="1082675" algn="l"/>
                <a:tab pos="1528763" algn="l"/>
                <a:tab pos="1885950" algn="l"/>
              </a:tabLst>
            </a:pPr>
            <a:r>
              <a:rPr lang="en-US" sz="2200" dirty="0" err="1" smtClean="0">
                <a:solidFill>
                  <a:srgbClr val="006666"/>
                </a:solidFill>
                <a:sym typeface="Wingdings"/>
              </a:rPr>
              <a:t></a:t>
            </a:r>
            <a:r>
              <a:rPr lang="en-US" sz="2200" dirty="0" smtClean="0">
                <a:solidFill>
                  <a:srgbClr val="006666"/>
                </a:solidFill>
                <a:sym typeface="Wingdings"/>
              </a:rPr>
              <a:t>	Case assignment</a:t>
            </a:r>
          </a:p>
          <a:p>
            <a:pPr marL="0" indent="0" eaLnBrk="1" hangingPunct="1">
              <a:lnSpc>
                <a:spcPct val="80000"/>
              </a:lnSpc>
              <a:spcAft>
                <a:spcPts val="600"/>
              </a:spcAft>
              <a:buNone/>
              <a:tabLst>
                <a:tab pos="357188" algn="l"/>
                <a:tab pos="536575" algn="l"/>
                <a:tab pos="714375" algn="l"/>
                <a:tab pos="898525" algn="l"/>
                <a:tab pos="1082675" algn="l"/>
                <a:tab pos="1528763" algn="l"/>
                <a:tab pos="1885950" algn="l"/>
              </a:tabLst>
            </a:pPr>
            <a:r>
              <a:rPr lang="en-US" sz="2200" dirty="0" err="1" smtClean="0">
                <a:solidFill>
                  <a:srgbClr val="006666"/>
                </a:solidFill>
                <a:sym typeface="Wingdings"/>
              </a:rPr>
              <a:t></a:t>
            </a:r>
            <a:r>
              <a:rPr lang="en-US" sz="2200" dirty="0" smtClean="0">
                <a:solidFill>
                  <a:srgbClr val="006666"/>
                </a:solidFill>
                <a:sym typeface="Wingdings"/>
              </a:rPr>
              <a:t>	Binding facts</a:t>
            </a:r>
          </a:p>
          <a:p>
            <a:pPr marL="0" indent="0" eaLnBrk="1" hangingPunct="1">
              <a:lnSpc>
                <a:spcPct val="80000"/>
              </a:lnSpc>
              <a:spcAft>
                <a:spcPts val="600"/>
              </a:spcAft>
              <a:buNone/>
              <a:tabLst>
                <a:tab pos="357188" algn="l"/>
                <a:tab pos="536575" algn="l"/>
                <a:tab pos="714375" algn="l"/>
                <a:tab pos="898525" algn="l"/>
                <a:tab pos="1082675" algn="l"/>
                <a:tab pos="1528763" algn="l"/>
                <a:tab pos="1885950" algn="l"/>
              </a:tabLst>
            </a:pPr>
            <a:r>
              <a:rPr lang="en-US" sz="2200" dirty="0" err="1" smtClean="0">
                <a:solidFill>
                  <a:srgbClr val="006666"/>
                </a:solidFill>
                <a:sym typeface="Wingdings"/>
              </a:rPr>
              <a:t></a:t>
            </a:r>
            <a:r>
              <a:rPr lang="en-US" sz="2200" dirty="0" smtClean="0">
                <a:solidFill>
                  <a:srgbClr val="006666"/>
                </a:solidFill>
                <a:sym typeface="Wingdings"/>
              </a:rPr>
              <a:t>	</a:t>
            </a:r>
            <a:r>
              <a:rPr lang="nl-BE" sz="2200" dirty="0" smtClean="0">
                <a:solidFill>
                  <a:srgbClr val="006666"/>
                </a:solidFill>
                <a:sym typeface="Wingdings" pitchFamily="-110" charset="2"/>
              </a:rPr>
              <a:t>Island effects</a:t>
            </a:r>
            <a:endParaRPr lang="en-US" sz="2200" dirty="0" smtClean="0">
              <a:solidFill>
                <a:srgbClr val="006666"/>
              </a:solidFill>
              <a:sym typeface="Wingdings"/>
            </a:endParaRPr>
          </a:p>
          <a:p>
            <a:pPr marL="0" indent="0" eaLnBrk="1" hangingPunct="1">
              <a:lnSpc>
                <a:spcPct val="80000"/>
              </a:lnSpc>
              <a:spcAft>
                <a:spcPts val="600"/>
              </a:spcAft>
              <a:buNone/>
              <a:tabLst>
                <a:tab pos="357188" algn="l"/>
                <a:tab pos="536575" algn="l"/>
                <a:tab pos="714375" algn="l"/>
                <a:tab pos="898525" algn="l"/>
                <a:tab pos="1082675" algn="l"/>
                <a:tab pos="1528763" algn="l"/>
                <a:tab pos="1885950" algn="l"/>
              </a:tabLst>
            </a:pPr>
            <a:r>
              <a:rPr lang="en-US" sz="2200" kern="1200" dirty="0" err="1" smtClean="0">
                <a:solidFill>
                  <a:srgbClr val="006666"/>
                </a:solidFill>
                <a:latin typeface="Arial" pitchFamily="-112" charset="0"/>
                <a:ea typeface="Arial" pitchFamily="-112" charset="0"/>
                <a:cs typeface="Arial" pitchFamily="-112" charset="0"/>
                <a:sym typeface="Wingdings"/>
              </a:rPr>
              <a:t></a:t>
            </a:r>
            <a:r>
              <a:rPr lang="en-US" sz="2200" kern="1200" dirty="0" smtClean="0">
                <a:solidFill>
                  <a:srgbClr val="006666"/>
                </a:solidFill>
                <a:latin typeface="Arial" pitchFamily="-112" charset="0"/>
                <a:ea typeface="Arial" pitchFamily="-112" charset="0"/>
                <a:cs typeface="Arial" pitchFamily="-112" charset="0"/>
                <a:sym typeface="Wingdings"/>
              </a:rPr>
              <a:t>	…</a:t>
            </a:r>
            <a:endParaRPr lang="en-GB" sz="2200" dirty="0" smtClean="0">
              <a:solidFill>
                <a:srgbClr val="006666"/>
              </a:solidFill>
              <a:sym typeface="Wingdings"/>
            </a:endParaRPr>
          </a:p>
          <a:p>
            <a:pPr marL="0" indent="0" eaLnBrk="1" hangingPunct="1">
              <a:lnSpc>
                <a:spcPct val="80000"/>
              </a:lnSpc>
              <a:spcAft>
                <a:spcPts val="600"/>
              </a:spcAft>
              <a:buNone/>
              <a:tabLst>
                <a:tab pos="357188" algn="l"/>
                <a:tab pos="536575" algn="l"/>
                <a:tab pos="714375" algn="l"/>
                <a:tab pos="898525" algn="l"/>
                <a:tab pos="1082675" algn="l"/>
                <a:tab pos="1528763" algn="l"/>
                <a:tab pos="1885950" algn="l"/>
              </a:tabLst>
            </a:pPr>
            <a:endParaRPr lang="nl-BE" sz="2200" dirty="0" smtClean="0">
              <a:solidFill>
                <a:schemeClr val="tx2"/>
              </a:solidFill>
              <a:sym typeface="Wingdings" pitchFamily="-110" charset="2"/>
            </a:endParaRPr>
          </a:p>
          <a:p>
            <a:pPr marL="0" indent="0" eaLnBrk="1" hangingPunct="1">
              <a:lnSpc>
                <a:spcPct val="80000"/>
              </a:lnSpc>
              <a:spcAft>
                <a:spcPts val="1200"/>
              </a:spcAft>
              <a:buNone/>
              <a:tabLst>
                <a:tab pos="357188" algn="l"/>
                <a:tab pos="536575" algn="l"/>
                <a:tab pos="714375" algn="l"/>
                <a:tab pos="898525" algn="l"/>
                <a:tab pos="1082675" algn="l"/>
                <a:tab pos="1528763" algn="l"/>
                <a:tab pos="1885950" algn="l"/>
              </a:tabLst>
            </a:pPr>
            <a:endParaRPr lang="nl-BE" sz="1200" dirty="0" smtClean="0">
              <a:solidFill>
                <a:schemeClr val="tx2"/>
              </a:solidFill>
              <a:sym typeface="Wingdings" pitchFamily="-110" charset="2"/>
            </a:endParaRPr>
          </a:p>
          <a:p>
            <a:pPr marL="0" indent="0" eaLnBrk="1" hangingPunct="1">
              <a:lnSpc>
                <a:spcPct val="80000"/>
              </a:lnSpc>
              <a:spcAft>
                <a:spcPts val="1200"/>
              </a:spcAft>
              <a:buNone/>
              <a:tabLst>
                <a:tab pos="357188" algn="l"/>
                <a:tab pos="536575" algn="l"/>
                <a:tab pos="714375" algn="l"/>
                <a:tab pos="898525" algn="l"/>
                <a:tab pos="1082675" algn="l"/>
                <a:tab pos="1528763" algn="l"/>
                <a:tab pos="1885950" algn="l"/>
              </a:tabLst>
            </a:pPr>
            <a:r>
              <a:rPr lang="nl-BE" sz="2200" dirty="0" smtClean="0">
                <a:solidFill>
                  <a:schemeClr val="tx2"/>
                </a:solidFill>
                <a:sym typeface="Wingdings" pitchFamily="-110" charset="2"/>
              </a:rPr>
              <a:t>		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8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8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8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8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8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8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8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8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87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87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587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587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872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371600" y="1295400"/>
            <a:ext cx="7315200" cy="911225"/>
          </a:xfrm>
        </p:spPr>
        <p:txBody>
          <a:bodyPr/>
          <a:lstStyle/>
          <a:p>
            <a:pPr algn="ctr" eaLnBrk="1" hangingPunct="1"/>
            <a:r>
              <a:rPr lang="nl-BE" sz="3400" smtClean="0">
                <a:solidFill>
                  <a:schemeClr val="accent1"/>
                </a:solidFill>
              </a:rPr>
              <a:t>“Silence best speaks the mind”</a:t>
            </a:r>
            <a:endParaRPr lang="nl-NL" sz="2400" smtClean="0">
              <a:solidFill>
                <a:schemeClr val="accent1"/>
              </a:solidFill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3038" y="3427412"/>
            <a:ext cx="7239000" cy="2439987"/>
          </a:xfrm>
        </p:spPr>
        <p:txBody>
          <a:bodyPr/>
          <a:lstStyle/>
          <a:p>
            <a:pPr algn="ctr" eaLnBrk="1" hangingPunct="1">
              <a:buFont typeface="Wingdings" pitchFamily="-110" charset="2"/>
              <a:buNone/>
            </a:pPr>
            <a:r>
              <a:rPr lang="nl-BE" sz="2400" dirty="0" smtClean="0">
                <a:solidFill>
                  <a:schemeClr val="hlink"/>
                </a:solidFill>
              </a:rPr>
              <a:t>Phineas Fletcher, </a:t>
            </a:r>
            <a:r>
              <a:rPr lang="nl-BE" sz="2400" i="1" dirty="0" smtClean="0">
                <a:solidFill>
                  <a:schemeClr val="hlink"/>
                </a:solidFill>
              </a:rPr>
              <a:t>Piscatorie Eclogues </a:t>
            </a:r>
            <a:r>
              <a:rPr lang="nl-BE" sz="2400" dirty="0" smtClean="0">
                <a:solidFill>
                  <a:schemeClr val="hlink"/>
                </a:solidFill>
              </a:rPr>
              <a:t>(1633)</a:t>
            </a:r>
          </a:p>
          <a:p>
            <a:pPr algn="ctr" eaLnBrk="1" hangingPunct="1">
              <a:buFont typeface="Wingdings" pitchFamily="-110" charset="2"/>
              <a:buNone/>
            </a:pPr>
            <a:endParaRPr lang="nl-BE" sz="2200" dirty="0" smtClean="0">
              <a:solidFill>
                <a:schemeClr val="tx2"/>
              </a:solidFill>
            </a:endParaRPr>
          </a:p>
          <a:p>
            <a:pPr algn="ctr" eaLnBrk="1" hangingPunct="1">
              <a:buFont typeface="Wingdings" pitchFamily="-110" charset="2"/>
              <a:buNone/>
            </a:pPr>
            <a:r>
              <a:rPr lang="nl-BE" sz="2400" dirty="0" smtClean="0">
                <a:solidFill>
                  <a:schemeClr val="tx2"/>
                </a:solidFill>
              </a:rPr>
              <a:t>EGG 2010</a:t>
            </a:r>
          </a:p>
          <a:p>
            <a:pPr algn="ctr" eaLnBrk="1" hangingPunct="1">
              <a:buFont typeface="Wingdings" pitchFamily="-110" charset="2"/>
              <a:buNone/>
            </a:pPr>
            <a:r>
              <a:rPr lang="nl-BE" sz="2400" dirty="0" smtClean="0">
                <a:solidFill>
                  <a:schemeClr val="tx2"/>
                </a:solidFill>
              </a:rPr>
              <a:t>Class 2</a:t>
            </a:r>
          </a:p>
          <a:p>
            <a:pPr algn="ctr" eaLnBrk="1" hangingPunct="1">
              <a:buFont typeface="Wingdings" pitchFamily="-110" charset="2"/>
              <a:buNone/>
            </a:pPr>
            <a:r>
              <a:rPr lang="nl-BE" sz="2400" dirty="0" smtClean="0">
                <a:solidFill>
                  <a:schemeClr val="accent1">
                    <a:lumMod val="75000"/>
                  </a:schemeClr>
                </a:solidFill>
              </a:rPr>
              <a:t>Analyses for ellipsis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BE" sz="3400" dirty="0" smtClean="0">
                <a:solidFill>
                  <a:schemeClr val="accent1"/>
                </a:solidFill>
              </a:rPr>
              <a:t>3. Deletion analysis (4)</a:t>
            </a:r>
            <a:endParaRPr lang="nl-NL" sz="3400" dirty="0">
              <a:solidFill>
                <a:schemeClr val="accent1"/>
              </a:solidFill>
            </a:endParaRPr>
          </a:p>
        </p:txBody>
      </p:sp>
      <p:sp>
        <p:nvSpPr>
          <p:cNvPr id="158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1600" y="2057400"/>
            <a:ext cx="7315200" cy="4191000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spcAft>
                <a:spcPts val="600"/>
              </a:spcAft>
              <a:buNone/>
              <a:tabLst>
                <a:tab pos="357188" algn="l"/>
                <a:tab pos="536575" algn="l"/>
                <a:tab pos="714375" algn="l"/>
                <a:tab pos="898525" algn="l"/>
                <a:tab pos="1082675" algn="l"/>
                <a:tab pos="1528763" algn="l"/>
                <a:tab pos="1885950" algn="l"/>
              </a:tabLst>
            </a:pPr>
            <a:r>
              <a:rPr lang="en-US" sz="2200" kern="1200" dirty="0" err="1" smtClean="0">
                <a:solidFill>
                  <a:srgbClr val="006666"/>
                </a:solidFill>
                <a:latin typeface="Verdana"/>
                <a:ea typeface="Arial" pitchFamily="-112" charset="0"/>
                <a:cs typeface="Verdana"/>
                <a:sym typeface="Wingdings"/>
              </a:rPr>
              <a:t></a:t>
            </a:r>
            <a:r>
              <a:rPr lang="en-US" sz="2200" kern="1200" dirty="0" smtClean="0">
                <a:solidFill>
                  <a:srgbClr val="006666"/>
                </a:solidFill>
                <a:latin typeface="Verdana"/>
                <a:ea typeface="Arial" pitchFamily="-112" charset="0"/>
                <a:cs typeface="Verdana"/>
                <a:sym typeface="Wingdings"/>
              </a:rPr>
              <a:t> Extraction</a:t>
            </a:r>
          </a:p>
          <a:p>
            <a:pPr marL="0" indent="0" eaLnBrk="1" hangingPunct="1">
              <a:lnSpc>
                <a:spcPct val="80000"/>
              </a:lnSpc>
              <a:spcAft>
                <a:spcPts val="600"/>
              </a:spcAft>
              <a:buNone/>
              <a:tabLst>
                <a:tab pos="357188" algn="l"/>
                <a:tab pos="536575" algn="l"/>
                <a:tab pos="714375" algn="l"/>
                <a:tab pos="898525" algn="l"/>
                <a:tab pos="1082675" algn="l"/>
                <a:tab pos="1528763" algn="l"/>
                <a:tab pos="1885950" algn="l"/>
              </a:tabLst>
            </a:pPr>
            <a:endParaRPr lang="nl-BE" sz="2200" dirty="0" smtClean="0">
              <a:solidFill>
                <a:srgbClr val="006666"/>
              </a:solidFill>
              <a:sym typeface="Wingdings" pitchFamily="-110" charset="2"/>
            </a:endParaRPr>
          </a:p>
          <a:p>
            <a:pPr marL="0" indent="0" eaLnBrk="1" hangingPunct="1">
              <a:lnSpc>
                <a:spcPct val="80000"/>
              </a:lnSpc>
              <a:spcAft>
                <a:spcPts val="600"/>
              </a:spcAft>
              <a:buNone/>
              <a:tabLst>
                <a:tab pos="357188" algn="l"/>
                <a:tab pos="536575" algn="l"/>
                <a:tab pos="714375" algn="l"/>
                <a:tab pos="898525" algn="l"/>
                <a:tab pos="1082675" algn="l"/>
                <a:tab pos="1528763" algn="l"/>
                <a:tab pos="1885950" algn="l"/>
              </a:tabLst>
            </a:pPr>
            <a:r>
              <a:rPr lang="nl-BE" sz="2200" dirty="0" smtClean="0">
                <a:solidFill>
                  <a:srgbClr val="006666"/>
                </a:solidFill>
                <a:sym typeface="Wingdings" pitchFamily="-110" charset="2"/>
              </a:rPr>
              <a:t>(20)	I don’t know which puppy he wanted to buy,</a:t>
            </a:r>
          </a:p>
          <a:p>
            <a:pPr marL="0" indent="0" eaLnBrk="1" hangingPunct="1">
              <a:lnSpc>
                <a:spcPct val="80000"/>
              </a:lnSpc>
              <a:spcAft>
                <a:spcPts val="600"/>
              </a:spcAft>
              <a:buNone/>
              <a:tabLst>
                <a:tab pos="357188" algn="l"/>
                <a:tab pos="536575" algn="l"/>
                <a:tab pos="714375" algn="l"/>
                <a:tab pos="898525" algn="l"/>
                <a:tab pos="1082675" algn="l"/>
                <a:tab pos="1528763" algn="l"/>
                <a:tab pos="1885950" algn="l"/>
              </a:tabLst>
            </a:pPr>
            <a:r>
              <a:rPr lang="nl-BE" sz="2200" dirty="0" smtClean="0">
                <a:solidFill>
                  <a:srgbClr val="006666"/>
                </a:solidFill>
                <a:sym typeface="Wingdings" pitchFamily="-110" charset="2"/>
              </a:rPr>
              <a:t> 			but I do know which puppy he should.</a:t>
            </a:r>
          </a:p>
          <a:p>
            <a:pPr marL="0" indent="0" eaLnBrk="1" hangingPunct="1">
              <a:lnSpc>
                <a:spcPct val="80000"/>
              </a:lnSpc>
              <a:spcAft>
                <a:spcPts val="600"/>
              </a:spcAft>
              <a:buNone/>
              <a:tabLst>
                <a:tab pos="357188" algn="l"/>
                <a:tab pos="536575" algn="l"/>
                <a:tab pos="714375" algn="l"/>
                <a:tab pos="898525" algn="l"/>
                <a:tab pos="1082675" algn="l"/>
                <a:tab pos="1528763" algn="l"/>
                <a:tab pos="1885950" algn="l"/>
              </a:tabLst>
            </a:pPr>
            <a:endParaRPr lang="nl-BE" sz="2200" dirty="0" smtClean="0">
              <a:solidFill>
                <a:srgbClr val="006666"/>
              </a:solidFill>
              <a:sym typeface="Wingdings" pitchFamily="-110" charset="2"/>
            </a:endParaRPr>
          </a:p>
          <a:p>
            <a:pPr marL="0" indent="0" eaLnBrk="1" hangingPunct="1">
              <a:lnSpc>
                <a:spcPct val="80000"/>
              </a:lnSpc>
              <a:spcAft>
                <a:spcPts val="600"/>
              </a:spcAft>
              <a:buNone/>
              <a:tabLst>
                <a:tab pos="357188" algn="l"/>
                <a:tab pos="536575" algn="l"/>
                <a:tab pos="714375" algn="l"/>
                <a:tab pos="898525" algn="l"/>
                <a:tab pos="1082675" algn="l"/>
                <a:tab pos="1528763" algn="l"/>
                <a:tab pos="1885950" algn="l"/>
              </a:tabLst>
            </a:pPr>
            <a:r>
              <a:rPr lang="nl-BE" sz="2200" dirty="0" smtClean="0">
                <a:solidFill>
                  <a:srgbClr val="006666"/>
                </a:solidFill>
                <a:sym typeface="Wingdings" pitchFamily="-110" charset="2"/>
              </a:rPr>
              <a:t>Interpretation:</a:t>
            </a:r>
          </a:p>
          <a:p>
            <a:pPr marL="0" indent="0" eaLnBrk="1" hangingPunct="1">
              <a:lnSpc>
                <a:spcPct val="80000"/>
              </a:lnSpc>
              <a:spcAft>
                <a:spcPts val="600"/>
              </a:spcAft>
              <a:buNone/>
              <a:tabLst>
                <a:tab pos="357188" algn="l"/>
                <a:tab pos="536575" algn="l"/>
                <a:tab pos="714375" algn="l"/>
                <a:tab pos="898525" algn="l"/>
                <a:tab pos="1082675" algn="l"/>
                <a:tab pos="1528763" algn="l"/>
                <a:tab pos="1885950" algn="l"/>
              </a:tabLst>
            </a:pPr>
            <a:r>
              <a:rPr lang="nl-BE" sz="2200" dirty="0" smtClean="0">
                <a:solidFill>
                  <a:srgbClr val="006666"/>
                </a:solidFill>
                <a:sym typeface="Wingdings" pitchFamily="-110" charset="2"/>
              </a:rPr>
              <a:t>…, but I know </a:t>
            </a:r>
            <a:r>
              <a:rPr lang="en-US" sz="2200" dirty="0" smtClean="0">
                <a:solidFill>
                  <a:schemeClr val="tx2"/>
                </a:solidFill>
              </a:rPr>
              <a:t>[</a:t>
            </a:r>
            <a:r>
              <a:rPr lang="nl-BE" sz="2200" dirty="0" smtClean="0">
                <a:solidFill>
                  <a:srgbClr val="006666"/>
                </a:solidFill>
                <a:sym typeface="Wingdings" pitchFamily="-110" charset="2"/>
              </a:rPr>
              <a:t>which puppy</a:t>
            </a:r>
            <a:r>
              <a:rPr lang="en-US" sz="2200" dirty="0" smtClean="0">
                <a:solidFill>
                  <a:schemeClr val="tx2"/>
                </a:solidFill>
              </a:rPr>
              <a:t>]</a:t>
            </a:r>
            <a:r>
              <a:rPr lang="en-US" sz="2200" baseline="-25000" dirty="0" err="1" smtClean="0">
                <a:solidFill>
                  <a:schemeClr val="tx2"/>
                </a:solidFill>
              </a:rPr>
              <a:t>i</a:t>
            </a:r>
            <a:r>
              <a:rPr lang="nl-BE" sz="2200" dirty="0" smtClean="0">
                <a:solidFill>
                  <a:srgbClr val="006666"/>
                </a:solidFill>
                <a:sym typeface="Wingdings" pitchFamily="-110" charset="2"/>
              </a:rPr>
              <a:t> he should </a:t>
            </a:r>
            <a:r>
              <a:rPr lang="en-US" sz="2200" dirty="0" smtClean="0">
                <a:solidFill>
                  <a:schemeClr val="tx2"/>
                </a:solidFill>
              </a:rPr>
              <a:t>[</a:t>
            </a:r>
            <a:r>
              <a:rPr lang="en-US" sz="2200" strike="sngStrike" dirty="0" smtClean="0">
                <a:solidFill>
                  <a:srgbClr val="006666"/>
                </a:solidFill>
              </a:rPr>
              <a:t>buy </a:t>
            </a:r>
            <a:r>
              <a:rPr lang="en-US" sz="2200" strike="sngStrike" dirty="0" err="1" smtClean="0">
                <a:solidFill>
                  <a:srgbClr val="006666"/>
                </a:solidFill>
              </a:rPr>
              <a:t>t</a:t>
            </a:r>
            <a:r>
              <a:rPr lang="en-US" sz="2200" strike="sngStrike" baseline="-25000" dirty="0" err="1" smtClean="0">
                <a:solidFill>
                  <a:srgbClr val="006666"/>
                </a:solidFill>
              </a:rPr>
              <a:t>i</a:t>
            </a:r>
            <a:r>
              <a:rPr lang="en-US" sz="2200" dirty="0" smtClean="0">
                <a:solidFill>
                  <a:schemeClr val="tx2"/>
                </a:solidFill>
              </a:rPr>
              <a:t>].</a:t>
            </a:r>
          </a:p>
          <a:p>
            <a:pPr marL="0" indent="0" eaLnBrk="1" hangingPunct="1">
              <a:lnSpc>
                <a:spcPct val="80000"/>
              </a:lnSpc>
              <a:spcAft>
                <a:spcPts val="600"/>
              </a:spcAft>
              <a:buNone/>
              <a:tabLst>
                <a:tab pos="357188" algn="l"/>
                <a:tab pos="536575" algn="l"/>
                <a:tab pos="714375" algn="l"/>
                <a:tab pos="898525" algn="l"/>
                <a:tab pos="1082675" algn="l"/>
                <a:tab pos="1528763" algn="l"/>
                <a:tab pos="1885950" algn="l"/>
              </a:tabLst>
            </a:pPr>
            <a:endParaRPr lang="en-US" sz="2200" dirty="0" smtClean="0">
              <a:solidFill>
                <a:schemeClr val="tx2"/>
              </a:solidFill>
              <a:sym typeface="Wingdings" pitchFamily="-110" charset="2"/>
            </a:endParaRPr>
          </a:p>
          <a:p>
            <a:pPr marL="0" indent="0" eaLnBrk="1" hangingPunct="1">
              <a:lnSpc>
                <a:spcPct val="80000"/>
              </a:lnSpc>
              <a:spcAft>
                <a:spcPts val="600"/>
              </a:spcAft>
              <a:buNone/>
              <a:tabLst>
                <a:tab pos="357188" algn="l"/>
                <a:tab pos="536575" algn="l"/>
                <a:tab pos="714375" algn="l"/>
                <a:tab pos="898525" algn="l"/>
                <a:tab pos="1082675" algn="l"/>
                <a:tab pos="1528763" algn="l"/>
                <a:tab pos="1885950" algn="l"/>
              </a:tabLst>
            </a:pPr>
            <a:r>
              <a:rPr lang="nl-NL" sz="2200" dirty="0" smtClean="0">
                <a:solidFill>
                  <a:schemeClr val="tx2"/>
                </a:solidFill>
                <a:sym typeface="Wingdings"/>
              </a:rPr>
              <a:t> </a:t>
            </a:r>
            <a:r>
              <a:rPr lang="nl-NL" sz="2200" dirty="0" err="1" smtClean="0">
                <a:solidFill>
                  <a:schemeClr val="tx2"/>
                </a:solidFill>
                <a:sym typeface="Wingdings"/>
              </a:rPr>
              <a:t>There</a:t>
            </a:r>
            <a:r>
              <a:rPr lang="nl-NL" sz="2200" dirty="0" smtClean="0">
                <a:solidFill>
                  <a:schemeClr val="tx2"/>
                </a:solidFill>
                <a:sym typeface="Wingdings"/>
              </a:rPr>
              <a:t> has to </a:t>
            </a:r>
            <a:r>
              <a:rPr lang="nl-NL" sz="2200" dirty="0" err="1" smtClean="0">
                <a:solidFill>
                  <a:schemeClr val="tx2"/>
                </a:solidFill>
                <a:sym typeface="Wingdings"/>
              </a:rPr>
              <a:t>be</a:t>
            </a:r>
            <a:r>
              <a:rPr lang="nl-NL" sz="2200" dirty="0" smtClean="0">
                <a:solidFill>
                  <a:schemeClr val="tx2"/>
                </a:solidFill>
                <a:sym typeface="Wingdings"/>
              </a:rPr>
              <a:t> </a:t>
            </a:r>
            <a:r>
              <a:rPr lang="nl-NL" sz="2200" dirty="0" err="1" smtClean="0">
                <a:solidFill>
                  <a:schemeClr val="tx2"/>
                </a:solidFill>
                <a:sym typeface="Wingdings"/>
              </a:rPr>
              <a:t>enough</a:t>
            </a:r>
            <a:r>
              <a:rPr lang="nl-NL" sz="2200" dirty="0" smtClean="0">
                <a:solidFill>
                  <a:schemeClr val="tx2"/>
                </a:solidFill>
                <a:sym typeface="Wingdings"/>
              </a:rPr>
              <a:t> </a:t>
            </a:r>
            <a:r>
              <a:rPr lang="nl-NL" sz="2200" dirty="0" err="1" smtClean="0">
                <a:solidFill>
                  <a:schemeClr val="tx2"/>
                </a:solidFill>
                <a:sym typeface="Wingdings"/>
              </a:rPr>
              <a:t>structure</a:t>
            </a:r>
            <a:r>
              <a:rPr lang="nl-NL" sz="2200" dirty="0" smtClean="0">
                <a:solidFill>
                  <a:schemeClr val="tx2"/>
                </a:solidFill>
                <a:sym typeface="Wingdings"/>
              </a:rPr>
              <a:t> in the </a:t>
            </a:r>
            <a:r>
              <a:rPr lang="nl-NL" sz="2200" dirty="0" err="1" smtClean="0">
                <a:solidFill>
                  <a:schemeClr val="tx2"/>
                </a:solidFill>
                <a:sym typeface="Wingdings"/>
              </a:rPr>
              <a:t>ellipsis</a:t>
            </a:r>
            <a:endParaRPr lang="nl-NL" sz="2200" dirty="0" smtClean="0">
              <a:solidFill>
                <a:schemeClr val="tx2"/>
              </a:solidFill>
              <a:sym typeface="Wingdings"/>
            </a:endParaRPr>
          </a:p>
          <a:p>
            <a:pPr marL="0" indent="0" eaLnBrk="1" hangingPunct="1">
              <a:lnSpc>
                <a:spcPct val="80000"/>
              </a:lnSpc>
              <a:spcAft>
                <a:spcPts val="600"/>
              </a:spcAft>
              <a:buNone/>
              <a:tabLst>
                <a:tab pos="357188" algn="l"/>
                <a:tab pos="536575" algn="l"/>
                <a:tab pos="714375" algn="l"/>
                <a:tab pos="898525" algn="l"/>
                <a:tab pos="1082675" algn="l"/>
                <a:tab pos="1528763" algn="l"/>
                <a:tab pos="1885950" algn="l"/>
              </a:tabLst>
            </a:pPr>
            <a:r>
              <a:rPr lang="nl-NL" sz="2200" dirty="0" smtClean="0">
                <a:solidFill>
                  <a:schemeClr val="tx2"/>
                </a:solidFill>
                <a:sym typeface="Wingdings"/>
              </a:rPr>
              <a:t> 	site to host the </a:t>
            </a:r>
            <a:r>
              <a:rPr lang="nl-NL" sz="2200" dirty="0" err="1" smtClean="0">
                <a:solidFill>
                  <a:schemeClr val="tx2"/>
                </a:solidFill>
                <a:sym typeface="Wingdings"/>
              </a:rPr>
              <a:t>movement</a:t>
            </a:r>
            <a:r>
              <a:rPr lang="nl-NL" sz="2200" dirty="0" smtClean="0">
                <a:solidFill>
                  <a:schemeClr val="tx2"/>
                </a:solidFill>
                <a:sym typeface="Wingdings"/>
              </a:rPr>
              <a:t> </a:t>
            </a:r>
            <a:r>
              <a:rPr lang="nl-NL" sz="2200" dirty="0" err="1" smtClean="0">
                <a:solidFill>
                  <a:schemeClr val="tx2"/>
                </a:solidFill>
                <a:sym typeface="Wingdings"/>
              </a:rPr>
              <a:t>trace</a:t>
            </a:r>
            <a:r>
              <a:rPr lang="nl-NL" sz="2200" dirty="0" smtClean="0">
                <a:solidFill>
                  <a:schemeClr val="tx2"/>
                </a:solidFill>
                <a:sym typeface="Wingdings"/>
              </a:rPr>
              <a:t>/</a:t>
            </a:r>
            <a:r>
              <a:rPr lang="nl-NL" sz="2200" dirty="0" err="1" smtClean="0">
                <a:solidFill>
                  <a:schemeClr val="tx2"/>
                </a:solidFill>
                <a:sym typeface="Wingdings"/>
              </a:rPr>
              <a:t>copy</a:t>
            </a:r>
            <a:r>
              <a:rPr lang="nl-NL" sz="2200" dirty="0" smtClean="0">
                <a:solidFill>
                  <a:schemeClr val="tx2"/>
                </a:solidFill>
                <a:sym typeface="Wingdings"/>
              </a:rPr>
              <a:t>.</a:t>
            </a:r>
            <a:endParaRPr lang="nl-BE" sz="2200" dirty="0" smtClean="0">
              <a:solidFill>
                <a:srgbClr val="006666"/>
              </a:solidFill>
              <a:sym typeface="Wingdings" pitchFamily="-110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8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8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58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8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58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8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5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587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587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587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587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15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587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587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587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587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8723" grpId="0" build="p"/>
      <p:bldP spid="158723" grpId="1" build="p"/>
      <p:bldP spid="158723" grpId="2" build="p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BE" sz="3400" dirty="0" smtClean="0">
                <a:solidFill>
                  <a:schemeClr val="accent1"/>
                </a:solidFill>
              </a:rPr>
              <a:t>3. Deletion analysis (5)</a:t>
            </a:r>
            <a:endParaRPr lang="nl-NL" sz="3400" dirty="0">
              <a:solidFill>
                <a:schemeClr val="accent1"/>
              </a:solidFill>
            </a:endParaRPr>
          </a:p>
        </p:txBody>
      </p:sp>
      <p:sp>
        <p:nvSpPr>
          <p:cNvPr id="158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1600" y="2133600"/>
            <a:ext cx="7315200" cy="4038600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spcAft>
                <a:spcPts val="600"/>
              </a:spcAft>
              <a:buNone/>
              <a:tabLst>
                <a:tab pos="357188" algn="l"/>
                <a:tab pos="536575" algn="l"/>
                <a:tab pos="714375" algn="l"/>
                <a:tab pos="898525" algn="l"/>
                <a:tab pos="1082675" algn="l"/>
                <a:tab pos="1528763" algn="l"/>
                <a:tab pos="1885950" algn="l"/>
              </a:tabLst>
            </a:pPr>
            <a:r>
              <a:rPr lang="en-US" sz="2200" kern="1200" dirty="0" err="1" smtClean="0">
                <a:solidFill>
                  <a:schemeClr val="tx2"/>
                </a:solidFill>
                <a:latin typeface="Verdana"/>
                <a:ea typeface="Arial" pitchFamily="-112" charset="0"/>
                <a:cs typeface="Verdana"/>
                <a:sym typeface="Wingdings"/>
              </a:rPr>
              <a:t></a:t>
            </a:r>
            <a:r>
              <a:rPr lang="en-US" sz="2200" kern="1200" dirty="0" smtClean="0">
                <a:solidFill>
                  <a:schemeClr val="tx2"/>
                </a:solidFill>
                <a:latin typeface="Verdana"/>
                <a:ea typeface="Arial" pitchFamily="-112" charset="0"/>
                <a:cs typeface="Verdana"/>
                <a:sym typeface="Wingdings"/>
              </a:rPr>
              <a:t> Preposition stranding</a:t>
            </a:r>
          </a:p>
          <a:p>
            <a:pPr marL="0" indent="0" eaLnBrk="1" hangingPunct="1">
              <a:lnSpc>
                <a:spcPct val="80000"/>
              </a:lnSpc>
              <a:spcAft>
                <a:spcPts val="600"/>
              </a:spcAft>
              <a:buNone/>
              <a:tabLst>
                <a:tab pos="357188" algn="l"/>
                <a:tab pos="536575" algn="l"/>
                <a:tab pos="714375" algn="l"/>
                <a:tab pos="898525" algn="l"/>
                <a:tab pos="1082675" algn="l"/>
                <a:tab pos="1528763" algn="l"/>
                <a:tab pos="1885950" algn="l"/>
              </a:tabLst>
            </a:pPr>
            <a:endParaRPr lang="nl-BE" sz="1200" dirty="0" smtClean="0">
              <a:solidFill>
                <a:srgbClr val="006666"/>
              </a:solidFill>
              <a:sym typeface="Wingdings" pitchFamily="-110" charset="2"/>
            </a:endParaRPr>
          </a:p>
          <a:p>
            <a:pPr marL="0" indent="0" eaLnBrk="1" hangingPunct="1">
              <a:lnSpc>
                <a:spcPct val="80000"/>
              </a:lnSpc>
              <a:spcAft>
                <a:spcPts val="600"/>
              </a:spcAft>
              <a:buNone/>
              <a:tabLst>
                <a:tab pos="357188" algn="l"/>
                <a:tab pos="536575" algn="l"/>
                <a:tab pos="714375" algn="l"/>
                <a:tab pos="898525" algn="l"/>
                <a:tab pos="1082675" algn="l"/>
                <a:tab pos="1528763" algn="l"/>
                <a:tab pos="1885950" algn="l"/>
              </a:tabLst>
            </a:pPr>
            <a:r>
              <a:rPr lang="nl-BE" sz="2200" dirty="0" smtClean="0">
                <a:solidFill>
                  <a:srgbClr val="006666"/>
                </a:solidFill>
                <a:sym typeface="Wingdings" pitchFamily="-110" charset="2"/>
              </a:rPr>
              <a:t>Some languages can strand a preposition under</a:t>
            </a:r>
          </a:p>
          <a:p>
            <a:pPr marL="0" indent="0" eaLnBrk="1" hangingPunct="1">
              <a:lnSpc>
                <a:spcPct val="80000"/>
              </a:lnSpc>
              <a:spcAft>
                <a:spcPts val="600"/>
              </a:spcAft>
              <a:buNone/>
              <a:tabLst>
                <a:tab pos="357188" algn="l"/>
                <a:tab pos="536575" algn="l"/>
                <a:tab pos="714375" algn="l"/>
                <a:tab pos="898525" algn="l"/>
                <a:tab pos="1082675" algn="l"/>
                <a:tab pos="1528763" algn="l"/>
                <a:tab pos="1885950" algn="l"/>
              </a:tabLst>
            </a:pPr>
            <a:r>
              <a:rPr lang="nl-BE" sz="2200" i="1" dirty="0" smtClean="0">
                <a:solidFill>
                  <a:srgbClr val="006666"/>
                </a:solidFill>
                <a:sym typeface="Wingdings" pitchFamily="-110" charset="2"/>
              </a:rPr>
              <a:t>wh</a:t>
            </a:r>
            <a:r>
              <a:rPr lang="nl-BE" sz="2200" dirty="0" smtClean="0">
                <a:solidFill>
                  <a:srgbClr val="006666"/>
                </a:solidFill>
                <a:sym typeface="Wingdings" pitchFamily="-110" charset="2"/>
              </a:rPr>
              <a:t> movement; others have to piedpipe the P:</a:t>
            </a:r>
          </a:p>
          <a:p>
            <a:pPr marL="0" indent="0" eaLnBrk="1" hangingPunct="1">
              <a:lnSpc>
                <a:spcPct val="80000"/>
              </a:lnSpc>
              <a:spcAft>
                <a:spcPts val="600"/>
              </a:spcAft>
              <a:buNone/>
              <a:tabLst>
                <a:tab pos="357188" algn="l"/>
                <a:tab pos="536575" algn="l"/>
                <a:tab pos="714375" algn="l"/>
                <a:tab pos="898525" algn="l"/>
                <a:tab pos="1082675" algn="l"/>
                <a:tab pos="1528763" algn="l"/>
                <a:tab pos="1885950" algn="l"/>
              </a:tabLst>
            </a:pPr>
            <a:endParaRPr lang="nl-BE" sz="1200" dirty="0" smtClean="0">
              <a:solidFill>
                <a:srgbClr val="006666"/>
              </a:solidFill>
              <a:sym typeface="Wingdings" pitchFamily="-110" charset="2"/>
            </a:endParaRPr>
          </a:p>
          <a:p>
            <a:pPr marL="0" indent="0" eaLnBrk="1" hangingPunct="1">
              <a:lnSpc>
                <a:spcPct val="80000"/>
              </a:lnSpc>
              <a:spcAft>
                <a:spcPts val="600"/>
              </a:spcAft>
              <a:buNone/>
              <a:tabLst>
                <a:tab pos="357188" algn="l"/>
                <a:tab pos="536575" algn="l"/>
                <a:tab pos="714375" algn="l"/>
                <a:tab pos="898525" algn="l"/>
                <a:tab pos="1082675" algn="l"/>
                <a:tab pos="1528763" algn="l"/>
                <a:tab pos="1885950" algn="l"/>
              </a:tabLst>
            </a:pPr>
            <a:r>
              <a:rPr lang="nl-BE" sz="2200" dirty="0" smtClean="0">
                <a:solidFill>
                  <a:srgbClr val="006666"/>
                </a:solidFill>
                <a:sym typeface="Wingdings" pitchFamily="-110" charset="2"/>
              </a:rPr>
              <a:t>(21)	a. 	 Who does he want to speak </a:t>
            </a:r>
            <a:r>
              <a:rPr lang="nl-BE" sz="2200" b="1" dirty="0" smtClean="0">
                <a:solidFill>
                  <a:srgbClr val="006666"/>
                </a:solidFill>
                <a:sym typeface="Wingdings" pitchFamily="-110" charset="2"/>
              </a:rPr>
              <a:t>with </a:t>
            </a:r>
            <a:r>
              <a:rPr lang="nl-BE" sz="2200" dirty="0" smtClean="0">
                <a:solidFill>
                  <a:srgbClr val="006666"/>
                </a:solidFill>
                <a:sym typeface="Wingdings" pitchFamily="-110" charset="2"/>
              </a:rPr>
              <a:t>t</a:t>
            </a:r>
            <a:r>
              <a:rPr lang="nl-BE" sz="2200" baseline="-25000" dirty="0" smtClean="0">
                <a:solidFill>
                  <a:srgbClr val="006666"/>
                </a:solidFill>
                <a:sym typeface="Wingdings" pitchFamily="-110" charset="2"/>
              </a:rPr>
              <a:t>who</a:t>
            </a:r>
            <a:r>
              <a:rPr lang="nl-BE" sz="2200" dirty="0" smtClean="0">
                <a:solidFill>
                  <a:srgbClr val="006666"/>
                </a:solidFill>
                <a:sym typeface="Wingdings" pitchFamily="-110" charset="2"/>
              </a:rPr>
              <a:t>?</a:t>
            </a:r>
          </a:p>
          <a:p>
            <a:pPr marL="0" indent="0" eaLnBrk="1" hangingPunct="1">
              <a:lnSpc>
                <a:spcPct val="80000"/>
              </a:lnSpc>
              <a:spcAft>
                <a:spcPts val="600"/>
              </a:spcAft>
              <a:buNone/>
              <a:tabLst>
                <a:tab pos="357188" algn="l"/>
                <a:tab pos="536575" algn="l"/>
                <a:tab pos="714375" algn="l"/>
                <a:tab pos="898525" algn="l"/>
                <a:tab pos="1082675" algn="l"/>
                <a:tab pos="1528763" algn="l"/>
                <a:tab pos="1885950" algn="l"/>
              </a:tabLst>
            </a:pPr>
            <a:r>
              <a:rPr lang="nl-BE" sz="2200" dirty="0" smtClean="0">
                <a:solidFill>
                  <a:srgbClr val="006666"/>
                </a:solidFill>
                <a:sym typeface="Wingdings" pitchFamily="-110" charset="2"/>
              </a:rPr>
              <a:t>			b.	 With who does he want to speak t</a:t>
            </a:r>
            <a:r>
              <a:rPr lang="nl-BE" sz="2200" baseline="-25000" dirty="0" smtClean="0">
                <a:solidFill>
                  <a:srgbClr val="006666"/>
                </a:solidFill>
                <a:sym typeface="Wingdings" pitchFamily="-110" charset="2"/>
              </a:rPr>
              <a:t>with who</a:t>
            </a:r>
            <a:r>
              <a:rPr lang="nl-BE" sz="2200" dirty="0" smtClean="0">
                <a:solidFill>
                  <a:srgbClr val="006666"/>
                </a:solidFill>
                <a:sym typeface="Wingdings" pitchFamily="-110" charset="2"/>
              </a:rPr>
              <a:t>?</a:t>
            </a:r>
            <a:endParaRPr lang="nl-BE" sz="1800" dirty="0" smtClean="0">
              <a:solidFill>
                <a:srgbClr val="006666"/>
              </a:solidFill>
              <a:sym typeface="Wingdings" pitchFamily="-110" charset="2"/>
            </a:endParaRPr>
          </a:p>
          <a:p>
            <a:pPr marL="0" indent="0" eaLnBrk="1" hangingPunct="1">
              <a:lnSpc>
                <a:spcPct val="80000"/>
              </a:lnSpc>
              <a:spcAft>
                <a:spcPts val="600"/>
              </a:spcAft>
              <a:buNone/>
              <a:tabLst>
                <a:tab pos="357188" algn="l"/>
                <a:tab pos="536575" algn="l"/>
                <a:tab pos="714375" algn="l"/>
                <a:tab pos="898525" algn="l"/>
                <a:tab pos="1082675" algn="l"/>
                <a:tab pos="1528763" algn="l"/>
                <a:tab pos="1885950" algn="l"/>
              </a:tabLst>
            </a:pPr>
            <a:endParaRPr lang="nl-BE" sz="2200" dirty="0" smtClean="0">
              <a:solidFill>
                <a:srgbClr val="006666"/>
              </a:solidFill>
              <a:sym typeface="Wingdings" pitchFamily="-110" charset="2"/>
            </a:endParaRPr>
          </a:p>
          <a:p>
            <a:pPr marL="0" indent="0" eaLnBrk="1" hangingPunct="1">
              <a:lnSpc>
                <a:spcPct val="80000"/>
              </a:lnSpc>
              <a:spcAft>
                <a:spcPts val="600"/>
              </a:spcAft>
              <a:buNone/>
              <a:tabLst>
                <a:tab pos="357188" algn="l"/>
                <a:tab pos="536575" algn="l"/>
                <a:tab pos="714375" algn="l"/>
                <a:tab pos="898525" algn="l"/>
                <a:tab pos="1082675" algn="l"/>
                <a:tab pos="1528763" algn="l"/>
                <a:tab pos="1885950" algn="l"/>
              </a:tabLst>
            </a:pPr>
            <a:r>
              <a:rPr lang="nl-BE" sz="2200" dirty="0" smtClean="0">
                <a:solidFill>
                  <a:srgbClr val="006666"/>
                </a:solidFill>
                <a:sym typeface="Wingdings" pitchFamily="-110" charset="2"/>
              </a:rPr>
              <a:t>(22)	a.*Qui veut-il parler </a:t>
            </a:r>
            <a:r>
              <a:rPr lang="nl-BE" sz="2200" b="1" dirty="0" smtClean="0">
                <a:solidFill>
                  <a:srgbClr val="006666"/>
                </a:solidFill>
                <a:sym typeface="Wingdings" pitchFamily="-110" charset="2"/>
              </a:rPr>
              <a:t>avec </a:t>
            </a:r>
            <a:r>
              <a:rPr lang="nl-BE" sz="2200" dirty="0" smtClean="0">
                <a:solidFill>
                  <a:srgbClr val="006666"/>
                </a:solidFill>
                <a:sym typeface="Wingdings" pitchFamily="-110" charset="2"/>
              </a:rPr>
              <a:t>t</a:t>
            </a:r>
            <a:r>
              <a:rPr lang="nl-BE" sz="2200" baseline="-25000" dirty="0" smtClean="0">
                <a:solidFill>
                  <a:srgbClr val="006666"/>
                </a:solidFill>
                <a:sym typeface="Wingdings" pitchFamily="-110" charset="2"/>
              </a:rPr>
              <a:t>qui</a:t>
            </a:r>
            <a:r>
              <a:rPr lang="nl-BE" sz="2200" dirty="0" smtClean="0">
                <a:solidFill>
                  <a:srgbClr val="006666"/>
                </a:solidFill>
                <a:sym typeface="Wingdings" pitchFamily="-110" charset="2"/>
              </a:rPr>
              <a:t>?  </a:t>
            </a:r>
            <a:r>
              <a:rPr lang="nl-BE" sz="1800" dirty="0" smtClean="0">
                <a:solidFill>
                  <a:srgbClr val="006666"/>
                </a:solidFill>
                <a:sym typeface="Wingdings" pitchFamily="-110" charset="2"/>
              </a:rPr>
              <a:t>(French)</a:t>
            </a:r>
            <a:endParaRPr lang="nl-BE" sz="2200" dirty="0" smtClean="0">
              <a:solidFill>
                <a:srgbClr val="006666"/>
              </a:solidFill>
              <a:sym typeface="Wingdings" pitchFamily="-110" charset="2"/>
            </a:endParaRPr>
          </a:p>
          <a:p>
            <a:pPr marL="0" indent="0" eaLnBrk="1" hangingPunct="1">
              <a:lnSpc>
                <a:spcPct val="80000"/>
              </a:lnSpc>
              <a:spcAft>
                <a:spcPts val="600"/>
              </a:spcAft>
              <a:buNone/>
              <a:tabLst>
                <a:tab pos="357188" algn="l"/>
                <a:tab pos="536575" algn="l"/>
                <a:tab pos="714375" algn="l"/>
                <a:tab pos="898525" algn="l"/>
                <a:tab pos="1082675" algn="l"/>
                <a:tab pos="1528763" algn="l"/>
                <a:tab pos="1885950" algn="l"/>
              </a:tabLst>
            </a:pPr>
            <a:r>
              <a:rPr lang="nl-BE" sz="2200" dirty="0" smtClean="0">
                <a:solidFill>
                  <a:srgbClr val="006666"/>
                </a:solidFill>
                <a:sym typeface="Wingdings" pitchFamily="-110" charset="2"/>
              </a:rPr>
              <a:t>			b.  Avec qui veut-il parler t</a:t>
            </a:r>
            <a:r>
              <a:rPr lang="nl-BE" sz="2200" baseline="-25000" dirty="0" smtClean="0">
                <a:solidFill>
                  <a:srgbClr val="006666"/>
                </a:solidFill>
                <a:sym typeface="Wingdings" pitchFamily="-110" charset="2"/>
              </a:rPr>
              <a:t>avec qui</a:t>
            </a:r>
            <a:r>
              <a:rPr lang="nl-BE" sz="2200" dirty="0" smtClean="0">
                <a:solidFill>
                  <a:srgbClr val="006666"/>
                </a:solidFill>
                <a:sym typeface="Wingdings" pitchFamily="-110" charset="2"/>
              </a:rPr>
              <a:t>?</a:t>
            </a:r>
            <a:endParaRPr lang="nl-BE" sz="1800" dirty="0" smtClean="0">
              <a:solidFill>
                <a:srgbClr val="006666"/>
              </a:solidFill>
              <a:sym typeface="Wingdings" pitchFamily="-110" charset="2"/>
            </a:endParaRPr>
          </a:p>
          <a:p>
            <a:pPr marL="0" indent="0" eaLnBrk="1" hangingPunct="1">
              <a:lnSpc>
                <a:spcPct val="80000"/>
              </a:lnSpc>
              <a:spcAft>
                <a:spcPts val="600"/>
              </a:spcAft>
              <a:buNone/>
              <a:tabLst>
                <a:tab pos="357188" algn="l"/>
                <a:tab pos="536575" algn="l"/>
                <a:tab pos="714375" algn="l"/>
                <a:tab pos="898525" algn="l"/>
                <a:tab pos="1082675" algn="l"/>
                <a:tab pos="1528763" algn="l"/>
                <a:tab pos="1885950" algn="l"/>
              </a:tabLst>
            </a:pPr>
            <a:endParaRPr lang="en-US" sz="2200" dirty="0" smtClean="0">
              <a:solidFill>
                <a:schemeClr val="tx2"/>
              </a:solidFill>
              <a:sym typeface="Wingdings" pitchFamily="-110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8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8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8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8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87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87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87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87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8723" grpId="0" build="p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BE" sz="3400" dirty="0" smtClean="0">
                <a:solidFill>
                  <a:schemeClr val="accent1"/>
                </a:solidFill>
              </a:rPr>
              <a:t>3. Deletion analysis (6)</a:t>
            </a:r>
            <a:endParaRPr lang="nl-NL" sz="3400" dirty="0">
              <a:solidFill>
                <a:schemeClr val="accent1"/>
              </a:solidFill>
            </a:endParaRPr>
          </a:p>
        </p:txBody>
      </p:sp>
      <p:sp>
        <p:nvSpPr>
          <p:cNvPr id="158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1600" y="2286000"/>
            <a:ext cx="7315200" cy="3962400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spcAft>
                <a:spcPts val="600"/>
              </a:spcAft>
              <a:buNone/>
              <a:tabLst>
                <a:tab pos="357188" algn="l"/>
                <a:tab pos="536575" algn="l"/>
                <a:tab pos="714375" algn="l"/>
                <a:tab pos="898525" algn="l"/>
                <a:tab pos="1082675" algn="l"/>
                <a:tab pos="1528763" algn="l"/>
                <a:tab pos="1885950" algn="l"/>
              </a:tabLst>
            </a:pPr>
            <a:r>
              <a:rPr lang="en-US" sz="2200" kern="1200" dirty="0" smtClean="0">
                <a:solidFill>
                  <a:schemeClr val="tx2"/>
                </a:solidFill>
                <a:latin typeface="Verdana"/>
                <a:ea typeface="Arial" pitchFamily="-112" charset="0"/>
                <a:cs typeface="Verdana"/>
                <a:sym typeface="Wingdings"/>
              </a:rPr>
              <a:t>The same contrast is observed in ellipsis:</a:t>
            </a:r>
          </a:p>
          <a:p>
            <a:pPr marL="0" indent="0" eaLnBrk="1" hangingPunct="1">
              <a:lnSpc>
                <a:spcPct val="80000"/>
              </a:lnSpc>
              <a:spcAft>
                <a:spcPts val="600"/>
              </a:spcAft>
              <a:buNone/>
              <a:tabLst>
                <a:tab pos="357188" algn="l"/>
                <a:tab pos="536575" algn="l"/>
                <a:tab pos="714375" algn="l"/>
                <a:tab pos="898525" algn="l"/>
                <a:tab pos="1082675" algn="l"/>
                <a:tab pos="1528763" algn="l"/>
                <a:tab pos="1885950" algn="l"/>
              </a:tabLst>
            </a:pPr>
            <a:endParaRPr lang="nl-BE" sz="1200" dirty="0" smtClean="0">
              <a:solidFill>
                <a:srgbClr val="006666"/>
              </a:solidFill>
              <a:sym typeface="Wingdings" pitchFamily="-110" charset="2"/>
            </a:endParaRPr>
          </a:p>
          <a:p>
            <a:pPr marL="0" indent="0" eaLnBrk="1" hangingPunct="1">
              <a:lnSpc>
                <a:spcPct val="80000"/>
              </a:lnSpc>
              <a:spcAft>
                <a:spcPts val="600"/>
              </a:spcAft>
              <a:buNone/>
              <a:tabLst>
                <a:tab pos="357188" algn="l"/>
                <a:tab pos="536575" algn="l"/>
                <a:tab pos="714375" algn="l"/>
                <a:tab pos="898525" algn="l"/>
                <a:tab pos="1082675" algn="l"/>
                <a:tab pos="1528763" algn="l"/>
                <a:tab pos="1885950" algn="l"/>
              </a:tabLst>
            </a:pPr>
            <a:r>
              <a:rPr lang="nl-BE" sz="2200" dirty="0" smtClean="0">
                <a:solidFill>
                  <a:srgbClr val="006666"/>
                </a:solidFill>
                <a:sym typeface="Wingdings" pitchFamily="-110" charset="2"/>
              </a:rPr>
              <a:t>(23)	a. 	He wants to speak with someone, but I</a:t>
            </a:r>
          </a:p>
          <a:p>
            <a:pPr marL="0" indent="0" eaLnBrk="1" hangingPunct="1">
              <a:lnSpc>
                <a:spcPct val="80000"/>
              </a:lnSpc>
              <a:spcAft>
                <a:spcPts val="600"/>
              </a:spcAft>
              <a:buNone/>
              <a:tabLst>
                <a:tab pos="357188" algn="l"/>
                <a:tab pos="536575" algn="l"/>
                <a:tab pos="714375" algn="l"/>
                <a:tab pos="898525" algn="l"/>
                <a:tab pos="1082675" algn="l"/>
                <a:tab pos="1528763" algn="l"/>
                <a:tab pos="1885950" algn="l"/>
              </a:tabLst>
            </a:pPr>
            <a:r>
              <a:rPr lang="nl-BE" sz="2200" dirty="0" smtClean="0">
                <a:solidFill>
                  <a:srgbClr val="006666"/>
                </a:solidFill>
                <a:sym typeface="Wingdings" pitchFamily="-110" charset="2"/>
              </a:rPr>
              <a:t> 				 	don’t know (</a:t>
            </a:r>
            <a:r>
              <a:rPr lang="nl-BE" sz="2200" b="1" dirty="0" smtClean="0">
                <a:solidFill>
                  <a:srgbClr val="006666"/>
                </a:solidFill>
                <a:sym typeface="Wingdings" pitchFamily="-110" charset="2"/>
              </a:rPr>
              <a:t>with</a:t>
            </a:r>
            <a:r>
              <a:rPr lang="nl-BE" sz="2200" dirty="0" smtClean="0">
                <a:solidFill>
                  <a:srgbClr val="006666"/>
                </a:solidFill>
                <a:sym typeface="Wingdings" pitchFamily="-110" charset="2"/>
              </a:rPr>
              <a:t>) who.</a:t>
            </a:r>
          </a:p>
          <a:p>
            <a:pPr marL="0" indent="0" eaLnBrk="1" hangingPunct="1">
              <a:lnSpc>
                <a:spcPct val="80000"/>
              </a:lnSpc>
              <a:spcAft>
                <a:spcPts val="600"/>
              </a:spcAft>
              <a:buNone/>
              <a:tabLst>
                <a:tab pos="357188" algn="l"/>
                <a:tab pos="536575" algn="l"/>
                <a:tab pos="714375" algn="l"/>
                <a:tab pos="898525" algn="l"/>
                <a:tab pos="1082675" algn="l"/>
                <a:tab pos="1528763" algn="l"/>
                <a:tab pos="1885950" algn="l"/>
              </a:tabLst>
            </a:pPr>
            <a:r>
              <a:rPr lang="nl-BE" sz="2200" dirty="0" smtClean="0">
                <a:solidFill>
                  <a:srgbClr val="006666"/>
                </a:solidFill>
                <a:sym typeface="Wingdings" pitchFamily="-110" charset="2"/>
              </a:rPr>
              <a:t>			b.	Il veut parler avec quelqu’un, mais je ne</a:t>
            </a:r>
          </a:p>
          <a:p>
            <a:pPr marL="0" indent="0" eaLnBrk="1" hangingPunct="1">
              <a:lnSpc>
                <a:spcPct val="80000"/>
              </a:lnSpc>
              <a:spcAft>
                <a:spcPts val="600"/>
              </a:spcAft>
              <a:buNone/>
              <a:tabLst>
                <a:tab pos="357188" algn="l"/>
                <a:tab pos="536575" algn="l"/>
                <a:tab pos="714375" algn="l"/>
                <a:tab pos="898525" algn="l"/>
                <a:tab pos="1082675" algn="l"/>
                <a:tab pos="1528763" algn="l"/>
                <a:tab pos="1885950" algn="l"/>
              </a:tabLst>
            </a:pPr>
            <a:r>
              <a:rPr lang="nl-BE" sz="2200" dirty="0" smtClean="0">
                <a:solidFill>
                  <a:srgbClr val="006666"/>
                </a:solidFill>
                <a:sym typeface="Wingdings" pitchFamily="-110" charset="2"/>
              </a:rPr>
              <a:t> 					sais pas *(</a:t>
            </a:r>
            <a:r>
              <a:rPr lang="nl-BE" sz="2200" b="1" dirty="0" smtClean="0">
                <a:solidFill>
                  <a:srgbClr val="006666"/>
                </a:solidFill>
                <a:sym typeface="Wingdings" pitchFamily="-110" charset="2"/>
              </a:rPr>
              <a:t>avec</a:t>
            </a:r>
            <a:r>
              <a:rPr lang="nl-BE" sz="2200" dirty="0" smtClean="0">
                <a:solidFill>
                  <a:srgbClr val="006666"/>
                </a:solidFill>
                <a:sym typeface="Wingdings" pitchFamily="-110" charset="2"/>
              </a:rPr>
              <a:t>) qui?  </a:t>
            </a:r>
            <a:r>
              <a:rPr lang="nl-BE" sz="1800" dirty="0" smtClean="0">
                <a:solidFill>
                  <a:srgbClr val="006666"/>
                </a:solidFill>
                <a:sym typeface="Wingdings" pitchFamily="-110" charset="2"/>
              </a:rPr>
              <a:t>(French)</a:t>
            </a:r>
          </a:p>
          <a:p>
            <a:pPr marL="0" indent="0" eaLnBrk="1" hangingPunct="1">
              <a:lnSpc>
                <a:spcPct val="80000"/>
              </a:lnSpc>
              <a:spcAft>
                <a:spcPts val="600"/>
              </a:spcAft>
              <a:buNone/>
              <a:tabLst>
                <a:tab pos="357188" algn="l"/>
                <a:tab pos="536575" algn="l"/>
                <a:tab pos="714375" algn="l"/>
                <a:tab pos="898525" algn="l"/>
                <a:tab pos="1082675" algn="l"/>
                <a:tab pos="1528763" algn="l"/>
                <a:tab pos="1885950" algn="l"/>
              </a:tabLst>
            </a:pPr>
            <a:endParaRPr lang="en-US" sz="1200" dirty="0" smtClean="0">
              <a:solidFill>
                <a:schemeClr val="tx2"/>
              </a:solidFill>
              <a:sym typeface="Wingdings" pitchFamily="-110" charset="2"/>
            </a:endParaRPr>
          </a:p>
          <a:p>
            <a:pPr marL="0" indent="0" eaLnBrk="1" hangingPunct="1">
              <a:lnSpc>
                <a:spcPct val="80000"/>
              </a:lnSpc>
              <a:spcAft>
                <a:spcPts val="600"/>
              </a:spcAft>
              <a:buNone/>
              <a:tabLst>
                <a:tab pos="357188" algn="l"/>
                <a:tab pos="536575" algn="l"/>
                <a:tab pos="714375" algn="l"/>
                <a:tab pos="898525" algn="l"/>
                <a:tab pos="1082675" algn="l"/>
                <a:tab pos="1528763" algn="l"/>
                <a:tab pos="1885950" algn="l"/>
              </a:tabLst>
            </a:pPr>
            <a:r>
              <a:rPr lang="en-US" sz="2200" dirty="0" smtClean="0">
                <a:solidFill>
                  <a:schemeClr val="tx2"/>
                </a:solidFill>
                <a:sym typeface="Wingdings" pitchFamily="-110" charset="2"/>
              </a:rPr>
              <a:t>Interpretation:</a:t>
            </a:r>
          </a:p>
          <a:p>
            <a:pPr marL="0" indent="0" eaLnBrk="1" hangingPunct="1">
              <a:lnSpc>
                <a:spcPct val="80000"/>
              </a:lnSpc>
              <a:spcAft>
                <a:spcPts val="600"/>
              </a:spcAft>
              <a:buNone/>
              <a:tabLst>
                <a:tab pos="357188" algn="l"/>
                <a:tab pos="536575" algn="l"/>
                <a:tab pos="714375" algn="l"/>
                <a:tab pos="898525" algn="l"/>
                <a:tab pos="1082675" algn="l"/>
                <a:tab pos="1528763" algn="l"/>
                <a:tab pos="1885950" algn="l"/>
              </a:tabLst>
            </a:pPr>
            <a:r>
              <a:rPr lang="en-US" sz="2200" dirty="0" smtClean="0">
                <a:solidFill>
                  <a:schemeClr val="tx2"/>
                </a:solidFill>
                <a:sym typeface="Wingdings" pitchFamily="-110" charset="2"/>
              </a:rPr>
              <a:t>a. …I don’t know who he wants to speak with </a:t>
            </a:r>
            <a:r>
              <a:rPr lang="en-US" sz="2200" dirty="0" err="1" smtClean="0">
                <a:solidFill>
                  <a:schemeClr val="tx2"/>
                </a:solidFill>
                <a:sym typeface="Wingdings" pitchFamily="-110" charset="2"/>
              </a:rPr>
              <a:t>t</a:t>
            </a:r>
            <a:r>
              <a:rPr lang="en-US" sz="2200" baseline="-25000" dirty="0" err="1" smtClean="0">
                <a:solidFill>
                  <a:schemeClr val="tx2"/>
                </a:solidFill>
                <a:sym typeface="Wingdings" pitchFamily="-110" charset="2"/>
              </a:rPr>
              <a:t>who</a:t>
            </a:r>
            <a:r>
              <a:rPr lang="en-US" sz="2200" dirty="0" smtClean="0">
                <a:solidFill>
                  <a:schemeClr val="tx2"/>
                </a:solidFill>
                <a:sym typeface="Wingdings" pitchFamily="-110" charset="2"/>
              </a:rPr>
              <a:t>.</a:t>
            </a:r>
          </a:p>
          <a:p>
            <a:pPr marL="0" indent="0" eaLnBrk="1" hangingPunct="1">
              <a:lnSpc>
                <a:spcPct val="80000"/>
              </a:lnSpc>
              <a:spcAft>
                <a:spcPts val="600"/>
              </a:spcAft>
              <a:buNone/>
              <a:tabLst>
                <a:tab pos="357188" algn="l"/>
                <a:tab pos="536575" algn="l"/>
                <a:tab pos="714375" algn="l"/>
                <a:tab pos="898525" algn="l"/>
                <a:tab pos="1082675" algn="l"/>
                <a:tab pos="1528763" algn="l"/>
                <a:tab pos="1885950" algn="l"/>
              </a:tabLst>
            </a:pPr>
            <a:r>
              <a:rPr lang="en-US" sz="2200" dirty="0" err="1" smtClean="0">
                <a:solidFill>
                  <a:schemeClr val="tx2"/>
                </a:solidFill>
                <a:sym typeface="Wingdings" pitchFamily="-110" charset="2"/>
              </a:rPr>
              <a:t>b</a:t>
            </a:r>
            <a:r>
              <a:rPr lang="en-US" sz="2200" dirty="0" smtClean="0">
                <a:solidFill>
                  <a:schemeClr val="tx2"/>
                </a:solidFill>
                <a:sym typeface="Wingdings" pitchFamily="-110" charset="2"/>
              </a:rPr>
              <a:t>.*…je ne sais pas qui </a:t>
            </a:r>
            <a:r>
              <a:rPr lang="en-US" sz="2200" dirty="0" err="1" smtClean="0">
                <a:solidFill>
                  <a:schemeClr val="tx2"/>
                </a:solidFill>
                <a:sym typeface="Wingdings" pitchFamily="-110" charset="2"/>
              </a:rPr>
              <a:t>il</a:t>
            </a:r>
            <a:r>
              <a:rPr lang="en-US" sz="2200" dirty="0" smtClean="0">
                <a:solidFill>
                  <a:schemeClr val="tx2"/>
                </a:solidFill>
                <a:sym typeface="Wingdings" pitchFamily="-110" charset="2"/>
              </a:rPr>
              <a:t> </a:t>
            </a:r>
            <a:r>
              <a:rPr lang="en-US" sz="2200" dirty="0" err="1" smtClean="0">
                <a:solidFill>
                  <a:schemeClr val="tx2"/>
                </a:solidFill>
                <a:sym typeface="Wingdings" pitchFamily="-110" charset="2"/>
              </a:rPr>
              <a:t>veut</a:t>
            </a:r>
            <a:r>
              <a:rPr lang="en-US" sz="2200" dirty="0" smtClean="0">
                <a:solidFill>
                  <a:schemeClr val="tx2"/>
                </a:solidFill>
                <a:sym typeface="Wingdings" pitchFamily="-110" charset="2"/>
              </a:rPr>
              <a:t> </a:t>
            </a:r>
            <a:r>
              <a:rPr lang="en-US" sz="2200" dirty="0" err="1" smtClean="0">
                <a:solidFill>
                  <a:schemeClr val="tx2"/>
                </a:solidFill>
                <a:sym typeface="Wingdings" pitchFamily="-110" charset="2"/>
              </a:rPr>
              <a:t>parler</a:t>
            </a:r>
            <a:r>
              <a:rPr lang="en-US" sz="2200" dirty="0" smtClean="0">
                <a:solidFill>
                  <a:schemeClr val="tx2"/>
                </a:solidFill>
                <a:sym typeface="Wingdings" pitchFamily="-110" charset="2"/>
              </a:rPr>
              <a:t> avec </a:t>
            </a:r>
            <a:r>
              <a:rPr lang="en-US" sz="2200" dirty="0" err="1" smtClean="0">
                <a:solidFill>
                  <a:schemeClr val="tx2"/>
                </a:solidFill>
                <a:sym typeface="Wingdings" pitchFamily="-110" charset="2"/>
              </a:rPr>
              <a:t>t</a:t>
            </a:r>
            <a:r>
              <a:rPr lang="en-US" sz="2200" baseline="-25000" dirty="0" err="1" smtClean="0">
                <a:solidFill>
                  <a:schemeClr val="tx2"/>
                </a:solidFill>
                <a:sym typeface="Wingdings" pitchFamily="-110" charset="2"/>
              </a:rPr>
              <a:t>qui</a:t>
            </a:r>
            <a:r>
              <a:rPr lang="en-US" sz="2200" dirty="0" smtClean="0">
                <a:solidFill>
                  <a:schemeClr val="tx2"/>
                </a:solidFill>
                <a:sym typeface="Wingdings" pitchFamily="-110" charset="2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8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8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58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8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58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58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58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58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587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587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587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8723" grpId="0" build="p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BE" sz="3400" dirty="0" smtClean="0">
                <a:solidFill>
                  <a:schemeClr val="accent1"/>
                </a:solidFill>
              </a:rPr>
              <a:t>3. Deletion analysis (7)</a:t>
            </a:r>
            <a:endParaRPr lang="nl-NL" sz="3400" dirty="0">
              <a:solidFill>
                <a:schemeClr val="accent1"/>
              </a:solidFill>
            </a:endParaRPr>
          </a:p>
        </p:txBody>
      </p:sp>
      <p:sp>
        <p:nvSpPr>
          <p:cNvPr id="158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1600" y="2743200"/>
            <a:ext cx="7315200" cy="3505200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spcAft>
                <a:spcPts val="600"/>
              </a:spcAft>
              <a:buNone/>
              <a:tabLst>
                <a:tab pos="357188" algn="l"/>
                <a:tab pos="536575" algn="l"/>
                <a:tab pos="714375" algn="l"/>
                <a:tab pos="898525" algn="l"/>
                <a:tab pos="1082675" algn="l"/>
                <a:tab pos="1528763" algn="l"/>
                <a:tab pos="1885950" algn="l"/>
              </a:tabLst>
            </a:pPr>
            <a:r>
              <a:rPr lang="nl-NL" sz="2200" dirty="0" smtClean="0">
                <a:solidFill>
                  <a:schemeClr val="tx2"/>
                </a:solidFill>
                <a:sym typeface="Wingdings"/>
              </a:rPr>
              <a:t> </a:t>
            </a:r>
            <a:r>
              <a:rPr lang="nl-NL" sz="2200" dirty="0" err="1" smtClean="0">
                <a:solidFill>
                  <a:schemeClr val="tx2"/>
                </a:solidFill>
                <a:sym typeface="Wingdings"/>
              </a:rPr>
              <a:t>This</a:t>
            </a:r>
            <a:r>
              <a:rPr lang="nl-NL" sz="2200" dirty="0" smtClean="0">
                <a:solidFill>
                  <a:schemeClr val="tx2"/>
                </a:solidFill>
                <a:sym typeface="Wingdings"/>
              </a:rPr>
              <a:t> </a:t>
            </a:r>
            <a:r>
              <a:rPr lang="nl-NL" sz="2200" dirty="0" err="1" smtClean="0">
                <a:solidFill>
                  <a:schemeClr val="tx2"/>
                </a:solidFill>
                <a:sym typeface="Wingdings"/>
              </a:rPr>
              <a:t>correlation</a:t>
            </a:r>
            <a:r>
              <a:rPr lang="nl-NL" sz="2200" dirty="0" smtClean="0">
                <a:solidFill>
                  <a:schemeClr val="tx2"/>
                </a:solidFill>
                <a:sym typeface="Wingdings"/>
              </a:rPr>
              <a:t> is </a:t>
            </a:r>
            <a:r>
              <a:rPr lang="nl-NL" sz="2200" dirty="0" err="1" smtClean="0">
                <a:solidFill>
                  <a:schemeClr val="tx2"/>
                </a:solidFill>
                <a:sym typeface="Wingdings"/>
              </a:rPr>
              <a:t>expected</a:t>
            </a:r>
            <a:r>
              <a:rPr lang="nl-NL" sz="2200" dirty="0" smtClean="0">
                <a:solidFill>
                  <a:schemeClr val="tx2"/>
                </a:solidFill>
                <a:sym typeface="Wingdings"/>
              </a:rPr>
              <a:t> </a:t>
            </a:r>
            <a:r>
              <a:rPr lang="nl-NL" sz="2200" dirty="0" err="1" smtClean="0">
                <a:solidFill>
                  <a:schemeClr val="tx2"/>
                </a:solidFill>
                <a:sym typeface="Wingdings"/>
              </a:rPr>
              <a:t>if</a:t>
            </a:r>
            <a:r>
              <a:rPr lang="nl-NL" sz="2200" dirty="0" smtClean="0">
                <a:solidFill>
                  <a:schemeClr val="tx2"/>
                </a:solidFill>
                <a:sym typeface="Wingdings"/>
              </a:rPr>
              <a:t> the </a:t>
            </a:r>
            <a:r>
              <a:rPr lang="nl-NL" sz="2200" dirty="0" err="1" smtClean="0">
                <a:solidFill>
                  <a:schemeClr val="tx2"/>
                </a:solidFill>
                <a:sym typeface="Wingdings"/>
              </a:rPr>
              <a:t>ellipsis</a:t>
            </a:r>
            <a:r>
              <a:rPr lang="nl-NL" sz="2200" dirty="0" smtClean="0">
                <a:solidFill>
                  <a:schemeClr val="tx2"/>
                </a:solidFill>
                <a:sym typeface="Wingdings"/>
              </a:rPr>
              <a:t> site is</a:t>
            </a:r>
          </a:p>
          <a:p>
            <a:pPr marL="0" indent="0" eaLnBrk="1" hangingPunct="1">
              <a:lnSpc>
                <a:spcPct val="80000"/>
              </a:lnSpc>
              <a:spcAft>
                <a:spcPts val="600"/>
              </a:spcAft>
              <a:buNone/>
              <a:tabLst>
                <a:tab pos="357188" algn="l"/>
                <a:tab pos="536575" algn="l"/>
                <a:tab pos="714375" algn="l"/>
                <a:tab pos="898525" algn="l"/>
                <a:tab pos="1082675" algn="l"/>
                <a:tab pos="1528763" algn="l"/>
                <a:tab pos="1885950" algn="l"/>
              </a:tabLst>
            </a:pPr>
            <a:r>
              <a:rPr lang="nl-NL" sz="2200" dirty="0" smtClean="0">
                <a:solidFill>
                  <a:schemeClr val="tx2"/>
                </a:solidFill>
                <a:sym typeface="Wingdings"/>
              </a:rPr>
              <a:t> 	a </a:t>
            </a:r>
            <a:r>
              <a:rPr lang="nl-NL" sz="2200" dirty="0" err="1" smtClean="0">
                <a:solidFill>
                  <a:schemeClr val="tx2"/>
                </a:solidFill>
                <a:sym typeface="Wingdings"/>
              </a:rPr>
              <a:t>fully-fledged</a:t>
            </a:r>
            <a:r>
              <a:rPr lang="nl-NL" sz="2200" dirty="0" smtClean="0">
                <a:solidFill>
                  <a:schemeClr val="tx2"/>
                </a:solidFill>
                <a:sym typeface="Wingdings"/>
              </a:rPr>
              <a:t> </a:t>
            </a:r>
            <a:r>
              <a:rPr lang="nl-NL" sz="2200" dirty="0" err="1" smtClean="0">
                <a:solidFill>
                  <a:schemeClr val="tx2"/>
                </a:solidFill>
                <a:sym typeface="Wingdings"/>
              </a:rPr>
              <a:t>structure</a:t>
            </a:r>
            <a:r>
              <a:rPr lang="nl-NL" sz="2200" dirty="0" smtClean="0">
                <a:solidFill>
                  <a:schemeClr val="tx2"/>
                </a:solidFill>
                <a:sym typeface="Wingdings"/>
              </a:rPr>
              <a:t>:</a:t>
            </a:r>
          </a:p>
          <a:p>
            <a:pPr marL="0" indent="0" eaLnBrk="1" hangingPunct="1">
              <a:lnSpc>
                <a:spcPct val="80000"/>
              </a:lnSpc>
              <a:spcAft>
                <a:spcPts val="600"/>
              </a:spcAft>
              <a:buNone/>
              <a:tabLst>
                <a:tab pos="357188" algn="l"/>
                <a:tab pos="536575" algn="l"/>
                <a:tab pos="714375" algn="l"/>
                <a:tab pos="898525" algn="l"/>
                <a:tab pos="1082675" algn="l"/>
                <a:tab pos="1528763" algn="l"/>
                <a:tab pos="1885950" algn="l"/>
              </a:tabLst>
            </a:pPr>
            <a:r>
              <a:rPr lang="nl-NL" sz="2200" dirty="0" smtClean="0">
                <a:solidFill>
                  <a:schemeClr val="tx2"/>
                </a:solidFill>
                <a:sym typeface="Wingdings"/>
              </a:rPr>
              <a:t> </a:t>
            </a:r>
          </a:p>
          <a:p>
            <a:pPr marL="0" indent="0" eaLnBrk="1" hangingPunct="1">
              <a:lnSpc>
                <a:spcPct val="80000"/>
              </a:lnSpc>
              <a:spcAft>
                <a:spcPts val="600"/>
              </a:spcAft>
              <a:buNone/>
              <a:tabLst>
                <a:tab pos="357188" algn="l"/>
                <a:tab pos="536575" algn="l"/>
                <a:tab pos="714375" algn="l"/>
                <a:tab pos="898525" algn="l"/>
                <a:tab pos="1082675" algn="l"/>
                <a:tab pos="1528763" algn="l"/>
                <a:tab pos="1885950" algn="l"/>
              </a:tabLst>
            </a:pPr>
            <a:r>
              <a:rPr lang="nl-BE" sz="2200" dirty="0" smtClean="0">
                <a:solidFill>
                  <a:srgbClr val="006666"/>
                </a:solidFill>
                <a:sym typeface="Wingdings" pitchFamily="-110" charset="2"/>
              </a:rPr>
              <a:t>	The same restrictions hold in ellipsis as in non-</a:t>
            </a:r>
          </a:p>
          <a:p>
            <a:pPr marL="0" indent="0" eaLnBrk="1" hangingPunct="1">
              <a:lnSpc>
                <a:spcPct val="80000"/>
              </a:lnSpc>
              <a:spcAft>
                <a:spcPts val="600"/>
              </a:spcAft>
              <a:buNone/>
              <a:tabLst>
                <a:tab pos="357188" algn="l"/>
                <a:tab pos="536575" algn="l"/>
                <a:tab pos="714375" algn="l"/>
                <a:tab pos="898525" algn="l"/>
                <a:tab pos="1082675" algn="l"/>
                <a:tab pos="1528763" algn="l"/>
                <a:tab pos="1885950" algn="l"/>
              </a:tabLst>
            </a:pPr>
            <a:r>
              <a:rPr lang="nl-BE" sz="2200" dirty="0" smtClean="0">
                <a:solidFill>
                  <a:srgbClr val="006666"/>
                </a:solidFill>
                <a:sym typeface="Wingdings" pitchFamily="-110" charset="2"/>
              </a:rPr>
              <a:t>	ellipsis.				       </a:t>
            </a:r>
            <a:r>
              <a:rPr lang="en-US" sz="1800" dirty="0" smtClean="0">
                <a:solidFill>
                  <a:schemeClr val="tx2"/>
                </a:solidFill>
                <a:sym typeface="Wingdings" pitchFamily="-110" charset="2"/>
              </a:rPr>
              <a:t>(Merchant 2001, 2004)</a:t>
            </a:r>
            <a:endParaRPr lang="nl-BE" sz="1800" dirty="0" smtClean="0">
              <a:solidFill>
                <a:srgbClr val="006666"/>
              </a:solidFill>
              <a:sym typeface="Wingdings" pitchFamily="-110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58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58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8723" grpId="1" build="p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BE" sz="3400" dirty="0" smtClean="0">
                <a:solidFill>
                  <a:schemeClr val="accent1"/>
                </a:solidFill>
              </a:rPr>
              <a:t>3. Deletion analysis (8)</a:t>
            </a:r>
            <a:endParaRPr lang="nl-NL" sz="3400" dirty="0">
              <a:solidFill>
                <a:schemeClr val="accent1"/>
              </a:solidFill>
            </a:endParaRPr>
          </a:p>
        </p:txBody>
      </p:sp>
      <p:sp>
        <p:nvSpPr>
          <p:cNvPr id="158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1600" y="1981200"/>
            <a:ext cx="7772400" cy="4648200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spcAft>
                <a:spcPts val="600"/>
              </a:spcAft>
              <a:buNone/>
              <a:tabLst>
                <a:tab pos="357188" algn="l"/>
                <a:tab pos="536575" algn="l"/>
                <a:tab pos="714375" algn="l"/>
                <a:tab pos="898525" algn="l"/>
                <a:tab pos="1082675" algn="l"/>
                <a:tab pos="1528763" algn="l"/>
                <a:tab pos="1885950" algn="l"/>
              </a:tabLst>
            </a:pPr>
            <a:r>
              <a:rPr lang="en-US" sz="2200" kern="1200" dirty="0" err="1" smtClean="0">
                <a:solidFill>
                  <a:schemeClr val="tx2"/>
                </a:solidFill>
                <a:latin typeface="Verdana"/>
                <a:ea typeface="Arial" pitchFamily="-112" charset="0"/>
                <a:cs typeface="Verdana"/>
                <a:sym typeface="Wingdings"/>
              </a:rPr>
              <a:t></a:t>
            </a:r>
            <a:r>
              <a:rPr lang="en-US" sz="2200" kern="1200" dirty="0" smtClean="0">
                <a:solidFill>
                  <a:schemeClr val="tx2"/>
                </a:solidFill>
                <a:latin typeface="Verdana"/>
                <a:ea typeface="Arial" pitchFamily="-112" charset="0"/>
                <a:cs typeface="Verdana"/>
                <a:sym typeface="Wingdings"/>
              </a:rPr>
              <a:t> Case assignment</a:t>
            </a:r>
          </a:p>
          <a:p>
            <a:pPr marL="0" indent="0" eaLnBrk="1" hangingPunct="1">
              <a:lnSpc>
                <a:spcPct val="80000"/>
              </a:lnSpc>
              <a:spcAft>
                <a:spcPts val="600"/>
              </a:spcAft>
              <a:buNone/>
              <a:tabLst>
                <a:tab pos="357188" algn="l"/>
                <a:tab pos="536575" algn="l"/>
                <a:tab pos="714375" algn="l"/>
                <a:tab pos="898525" algn="l"/>
                <a:tab pos="1082675" algn="l"/>
                <a:tab pos="1528763" algn="l"/>
                <a:tab pos="1885950" algn="l"/>
              </a:tabLst>
            </a:pPr>
            <a:endParaRPr lang="nl-BE" sz="1200" dirty="0" smtClean="0">
              <a:solidFill>
                <a:srgbClr val="006666"/>
              </a:solidFill>
              <a:sym typeface="Wingdings" pitchFamily="-110" charset="2"/>
            </a:endParaRPr>
          </a:p>
          <a:p>
            <a:pPr marL="0" indent="0" eaLnBrk="1" hangingPunct="1">
              <a:lnSpc>
                <a:spcPct val="80000"/>
              </a:lnSpc>
              <a:spcAft>
                <a:spcPts val="600"/>
              </a:spcAft>
              <a:buNone/>
              <a:tabLst>
                <a:tab pos="357188" algn="l"/>
                <a:tab pos="536575" algn="l"/>
                <a:tab pos="714375" algn="l"/>
                <a:tab pos="898525" algn="l"/>
                <a:tab pos="1082675" algn="l"/>
                <a:tab pos="1528763" algn="l"/>
                <a:tab pos="1885950" algn="l"/>
              </a:tabLst>
            </a:pPr>
            <a:r>
              <a:rPr lang="nl-BE" sz="2200" dirty="0" smtClean="0">
                <a:solidFill>
                  <a:srgbClr val="006666"/>
                </a:solidFill>
                <a:sym typeface="Wingdings" pitchFamily="-110" charset="2"/>
              </a:rPr>
              <a:t>Case is the same in ellipsis as in non-ellipsis:</a:t>
            </a:r>
          </a:p>
          <a:p>
            <a:pPr>
              <a:buNone/>
            </a:pPr>
            <a:endParaRPr lang="nl-BE" sz="1200" dirty="0" smtClean="0">
              <a:solidFill>
                <a:srgbClr val="006666"/>
              </a:solidFill>
              <a:sym typeface="Wingdings"/>
            </a:endParaRPr>
          </a:p>
          <a:p>
            <a:pPr>
              <a:buNone/>
            </a:pPr>
            <a:r>
              <a:rPr lang="nl-BE" sz="2200" dirty="0" smtClean="0">
                <a:solidFill>
                  <a:srgbClr val="006666"/>
                </a:solidFill>
                <a:sym typeface="Wingdings"/>
              </a:rPr>
              <a:t>(24)a.</a:t>
            </a:r>
            <a:r>
              <a:rPr lang="nl-BE" sz="2200" dirty="0" smtClean="0">
                <a:solidFill>
                  <a:srgbClr val="269999"/>
                </a:solidFill>
                <a:sym typeface="Wingdings"/>
              </a:rPr>
              <a:t>Er  will     jemandem schmeicheln, aber sie</a:t>
            </a:r>
          </a:p>
          <a:p>
            <a:pPr>
              <a:buNone/>
            </a:pPr>
            <a:r>
              <a:rPr lang="nl-BE" sz="2200" i="1" dirty="0" smtClean="0">
                <a:solidFill>
                  <a:srgbClr val="006666"/>
                </a:solidFill>
                <a:sym typeface="Wingdings"/>
              </a:rPr>
              <a:t>		he wants someone    flatter           but  they</a:t>
            </a:r>
          </a:p>
          <a:p>
            <a:pPr>
              <a:buNone/>
            </a:pPr>
            <a:r>
              <a:rPr lang="nl-BE" sz="2200" dirty="0" smtClean="0">
                <a:solidFill>
                  <a:srgbClr val="006666"/>
                </a:solidFill>
                <a:sym typeface="Wingdings"/>
              </a:rPr>
              <a:t> 		</a:t>
            </a:r>
            <a:r>
              <a:rPr lang="nl-BE" sz="2200" dirty="0" smtClean="0">
                <a:solidFill>
                  <a:srgbClr val="269999"/>
                </a:solidFill>
                <a:sym typeface="Wingdings"/>
              </a:rPr>
              <a:t>wissen nicht *wen   /wem.</a:t>
            </a:r>
          </a:p>
          <a:p>
            <a:pPr>
              <a:buNone/>
            </a:pPr>
            <a:r>
              <a:rPr lang="nl-BE" sz="2200" i="1" dirty="0" smtClean="0">
                <a:solidFill>
                  <a:srgbClr val="006666"/>
                </a:solidFill>
                <a:sym typeface="Wingdings"/>
              </a:rPr>
              <a:t>		know   not     who</a:t>
            </a:r>
            <a:r>
              <a:rPr lang="nl-BE" sz="2200" i="1" baseline="-25000" dirty="0" smtClean="0">
                <a:solidFill>
                  <a:srgbClr val="006666"/>
                </a:solidFill>
                <a:sym typeface="Wingdings"/>
              </a:rPr>
              <a:t>acc</a:t>
            </a:r>
            <a:r>
              <a:rPr lang="nl-BE" sz="2200" i="1" dirty="0" smtClean="0">
                <a:solidFill>
                  <a:srgbClr val="006666"/>
                </a:solidFill>
                <a:sym typeface="Wingdings"/>
              </a:rPr>
              <a:t>/who</a:t>
            </a:r>
            <a:r>
              <a:rPr lang="nl-BE" sz="2200" i="1" baseline="-25000" dirty="0" smtClean="0">
                <a:solidFill>
                  <a:srgbClr val="006666"/>
                </a:solidFill>
                <a:sym typeface="Wingdings"/>
              </a:rPr>
              <a:t>dat</a:t>
            </a:r>
            <a:endParaRPr lang="nl-BE" sz="2200" dirty="0" smtClean="0">
              <a:solidFill>
                <a:srgbClr val="006666"/>
              </a:solidFill>
              <a:sym typeface="Wingdings"/>
            </a:endParaRPr>
          </a:p>
          <a:p>
            <a:pPr>
              <a:buNone/>
            </a:pPr>
            <a:r>
              <a:rPr lang="en-US" sz="2200" dirty="0" smtClean="0">
                <a:solidFill>
                  <a:schemeClr val="tx2"/>
                </a:solidFill>
                <a:sym typeface="Wingdings" pitchFamily="-110" charset="2"/>
              </a:rPr>
              <a:t>	   </a:t>
            </a:r>
            <a:r>
              <a:rPr lang="en-US" sz="2200" dirty="0" err="1" smtClean="0">
                <a:solidFill>
                  <a:schemeClr val="tx2"/>
                </a:solidFill>
                <a:sym typeface="Wingdings" pitchFamily="-110" charset="2"/>
              </a:rPr>
              <a:t>b</a:t>
            </a:r>
            <a:r>
              <a:rPr lang="en-US" sz="2200" dirty="0" smtClean="0">
                <a:solidFill>
                  <a:schemeClr val="tx2"/>
                </a:solidFill>
                <a:sym typeface="Wingdings" pitchFamily="-110" charset="2"/>
              </a:rPr>
              <a:t>.</a:t>
            </a:r>
            <a:r>
              <a:rPr lang="nl-BE" sz="2200" dirty="0" smtClean="0">
                <a:solidFill>
                  <a:srgbClr val="269999"/>
                </a:solidFill>
                <a:sym typeface="Wingdings"/>
              </a:rPr>
              <a:t> Er  will     jemandem schmeicheln, aber sie</a:t>
            </a:r>
          </a:p>
          <a:p>
            <a:pPr>
              <a:buNone/>
            </a:pPr>
            <a:r>
              <a:rPr lang="nl-BE" sz="2200" i="1" dirty="0" smtClean="0">
                <a:solidFill>
                  <a:srgbClr val="006666"/>
                </a:solidFill>
                <a:sym typeface="Wingdings"/>
              </a:rPr>
              <a:t>		he wants someone    flatter           but  they</a:t>
            </a:r>
          </a:p>
          <a:p>
            <a:pPr>
              <a:buNone/>
            </a:pPr>
            <a:r>
              <a:rPr lang="nl-BE" sz="2200" dirty="0" smtClean="0">
                <a:solidFill>
                  <a:srgbClr val="006666"/>
                </a:solidFill>
                <a:sym typeface="Wingdings"/>
              </a:rPr>
              <a:t> 		</a:t>
            </a:r>
            <a:r>
              <a:rPr lang="nl-BE" sz="2200" dirty="0" smtClean="0">
                <a:solidFill>
                  <a:srgbClr val="269999"/>
                </a:solidFill>
                <a:sym typeface="Wingdings"/>
              </a:rPr>
              <a:t>wissen nicht *wen/wem er will     schmeicheln.</a:t>
            </a:r>
          </a:p>
          <a:p>
            <a:pPr>
              <a:buNone/>
            </a:pPr>
            <a:r>
              <a:rPr lang="nl-BE" sz="2200" i="1" dirty="0" smtClean="0">
                <a:solidFill>
                  <a:srgbClr val="006666"/>
                </a:solidFill>
                <a:sym typeface="Wingdings"/>
              </a:rPr>
              <a:t>		know   not     who</a:t>
            </a:r>
            <a:r>
              <a:rPr lang="nl-BE" sz="2200" i="1" baseline="-25000" dirty="0" smtClean="0">
                <a:solidFill>
                  <a:srgbClr val="006666"/>
                </a:solidFill>
                <a:sym typeface="Wingdings"/>
              </a:rPr>
              <a:t>             </a:t>
            </a:r>
            <a:r>
              <a:rPr lang="nl-BE" sz="2200" i="1" dirty="0" smtClean="0">
                <a:solidFill>
                  <a:srgbClr val="006666"/>
                </a:solidFill>
                <a:sym typeface="Wingdings"/>
              </a:rPr>
              <a:t>he wants flatter</a:t>
            </a:r>
            <a:endParaRPr lang="nl-BE" sz="2200" dirty="0" smtClean="0">
              <a:solidFill>
                <a:srgbClr val="006666"/>
              </a:solidFill>
              <a:sym typeface="Wingdings"/>
            </a:endParaRPr>
          </a:p>
          <a:p>
            <a:pPr marL="0" indent="0" eaLnBrk="1" hangingPunct="1">
              <a:lnSpc>
                <a:spcPct val="80000"/>
              </a:lnSpc>
              <a:spcAft>
                <a:spcPts val="600"/>
              </a:spcAft>
              <a:buNone/>
              <a:tabLst>
                <a:tab pos="357188" algn="l"/>
                <a:tab pos="536575" algn="l"/>
                <a:tab pos="714375" algn="l"/>
                <a:tab pos="898525" algn="l"/>
                <a:tab pos="1082675" algn="l"/>
                <a:tab pos="1528763" algn="l"/>
                <a:tab pos="1885950" algn="l"/>
              </a:tabLst>
            </a:pPr>
            <a:endParaRPr lang="en-US" sz="2200" dirty="0" smtClean="0">
              <a:solidFill>
                <a:schemeClr val="tx2"/>
              </a:solidFill>
              <a:sym typeface="Wingdings" pitchFamily="-110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58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8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58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58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8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8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587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587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587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587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587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587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587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587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5872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5872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8723" grpId="0" uiExpand="1" build="p"/>
      <p:bldP spid="158723" grpId="1" build="p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BE" sz="3400" dirty="0" smtClean="0">
                <a:solidFill>
                  <a:schemeClr val="accent1"/>
                </a:solidFill>
              </a:rPr>
              <a:t>3. Deletion analysis (9)</a:t>
            </a:r>
            <a:endParaRPr lang="nl-NL" sz="3400" dirty="0">
              <a:solidFill>
                <a:schemeClr val="accent1"/>
              </a:solidFill>
            </a:endParaRPr>
          </a:p>
        </p:txBody>
      </p:sp>
      <p:sp>
        <p:nvSpPr>
          <p:cNvPr id="158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1600" y="1981200"/>
            <a:ext cx="7315200" cy="4648200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spcAft>
                <a:spcPts val="600"/>
              </a:spcAft>
              <a:buNone/>
              <a:tabLst>
                <a:tab pos="357188" algn="l"/>
                <a:tab pos="536575" algn="l"/>
                <a:tab pos="714375" algn="l"/>
                <a:tab pos="898525" algn="l"/>
                <a:tab pos="1082675" algn="l"/>
                <a:tab pos="1528763" algn="l"/>
                <a:tab pos="1885950" algn="l"/>
              </a:tabLst>
            </a:pPr>
            <a:r>
              <a:rPr lang="en-US" sz="2200" kern="1200" dirty="0" err="1" smtClean="0">
                <a:solidFill>
                  <a:srgbClr val="006666"/>
                </a:solidFill>
                <a:latin typeface="Verdana"/>
                <a:ea typeface="Arial" pitchFamily="-112" charset="0"/>
                <a:cs typeface="Verdana"/>
                <a:sym typeface="Wingdings"/>
              </a:rPr>
              <a:t></a:t>
            </a:r>
            <a:r>
              <a:rPr lang="en-US" sz="2200" kern="1200" dirty="0" smtClean="0">
                <a:solidFill>
                  <a:srgbClr val="006666"/>
                </a:solidFill>
                <a:latin typeface="Verdana"/>
                <a:ea typeface="Arial" pitchFamily="-112" charset="0"/>
                <a:cs typeface="Verdana"/>
                <a:sym typeface="Wingdings"/>
              </a:rPr>
              <a:t> </a:t>
            </a:r>
            <a:r>
              <a:rPr lang="en-US" sz="2200" kern="1200" dirty="0" smtClean="0">
                <a:solidFill>
                  <a:schemeClr val="tx2"/>
                </a:solidFill>
                <a:latin typeface="Verdana"/>
                <a:ea typeface="Arial" pitchFamily="-112" charset="0"/>
                <a:cs typeface="Verdana"/>
                <a:sym typeface="Wingdings"/>
              </a:rPr>
              <a:t>Binding facts</a:t>
            </a:r>
          </a:p>
          <a:p>
            <a:pPr marL="0" indent="0" eaLnBrk="1" hangingPunct="1">
              <a:lnSpc>
                <a:spcPct val="80000"/>
              </a:lnSpc>
              <a:spcAft>
                <a:spcPts val="600"/>
              </a:spcAft>
              <a:buNone/>
              <a:tabLst>
                <a:tab pos="357188" algn="l"/>
                <a:tab pos="536575" algn="l"/>
                <a:tab pos="714375" algn="l"/>
                <a:tab pos="898525" algn="l"/>
                <a:tab pos="1082675" algn="l"/>
                <a:tab pos="1528763" algn="l"/>
                <a:tab pos="1885950" algn="l"/>
              </a:tabLst>
            </a:pPr>
            <a:endParaRPr lang="nl-BE" sz="1200" dirty="0" smtClean="0">
              <a:solidFill>
                <a:srgbClr val="006666"/>
              </a:solidFill>
              <a:sym typeface="Wingdings" pitchFamily="-110" charset="2"/>
            </a:endParaRPr>
          </a:p>
          <a:p>
            <a:pPr marL="0" indent="0" eaLnBrk="1" hangingPunct="1">
              <a:lnSpc>
                <a:spcPct val="80000"/>
              </a:lnSpc>
              <a:spcAft>
                <a:spcPts val="600"/>
              </a:spcAft>
              <a:buNone/>
              <a:tabLst>
                <a:tab pos="357188" algn="l"/>
                <a:tab pos="536575" algn="l"/>
                <a:tab pos="714375" algn="l"/>
                <a:tab pos="898525" algn="l"/>
                <a:tab pos="1082675" algn="l"/>
                <a:tab pos="1528763" algn="l"/>
                <a:tab pos="1885950" algn="l"/>
              </a:tabLst>
            </a:pPr>
            <a:r>
              <a:rPr lang="nl-BE" sz="2200" dirty="0" smtClean="0">
                <a:solidFill>
                  <a:srgbClr val="006666"/>
                </a:solidFill>
                <a:sym typeface="Wingdings" pitchFamily="-110" charset="2"/>
              </a:rPr>
              <a:t>Binding theory applies in ellipsis as in non-ellipsis:</a:t>
            </a:r>
          </a:p>
          <a:p>
            <a:pPr>
              <a:buNone/>
            </a:pPr>
            <a:endParaRPr lang="nl-BE" sz="1200" dirty="0" smtClean="0">
              <a:solidFill>
                <a:srgbClr val="006666"/>
              </a:solidFill>
              <a:sym typeface="Wingdings"/>
            </a:endParaRPr>
          </a:p>
          <a:p>
            <a:pPr>
              <a:buNone/>
            </a:pPr>
            <a:r>
              <a:rPr lang="nl-BE" sz="2200" dirty="0" smtClean="0">
                <a:solidFill>
                  <a:srgbClr val="006666"/>
                </a:solidFill>
                <a:sym typeface="Wingdings"/>
              </a:rPr>
              <a:t>(25)	Who does Patrick</a:t>
            </a:r>
            <a:r>
              <a:rPr lang="nl-BE" sz="2200" baseline="-25000" dirty="0" smtClean="0">
                <a:solidFill>
                  <a:srgbClr val="006666"/>
                </a:solidFill>
                <a:sym typeface="Wingdings"/>
              </a:rPr>
              <a:t>i</a:t>
            </a:r>
            <a:r>
              <a:rPr lang="nl-BE" sz="2200" dirty="0" smtClean="0">
                <a:solidFill>
                  <a:srgbClr val="006666"/>
                </a:solidFill>
                <a:sym typeface="Wingdings"/>
              </a:rPr>
              <a:t> like?</a:t>
            </a:r>
          </a:p>
          <a:p>
            <a:pPr>
              <a:buNone/>
            </a:pPr>
            <a:r>
              <a:rPr lang="en-US" sz="2200" dirty="0" smtClean="0">
                <a:solidFill>
                  <a:schemeClr val="tx2"/>
                </a:solidFill>
                <a:sym typeface="Wingdings" pitchFamily="-110" charset="2"/>
              </a:rPr>
              <a:t>		a. </a:t>
            </a:r>
            <a:r>
              <a:rPr lang="en-US" sz="2200" dirty="0" err="1" smtClean="0">
                <a:solidFill>
                  <a:schemeClr val="tx2"/>
                </a:solidFill>
                <a:sym typeface="Wingdings" pitchFamily="-110" charset="2"/>
              </a:rPr>
              <a:t>Himself</a:t>
            </a:r>
            <a:r>
              <a:rPr lang="en-US" sz="2200" baseline="-25000" dirty="0" err="1" smtClean="0">
                <a:solidFill>
                  <a:schemeClr val="tx2"/>
                </a:solidFill>
                <a:sym typeface="Wingdings" pitchFamily="-110" charset="2"/>
              </a:rPr>
              <a:t>i</a:t>
            </a:r>
            <a:r>
              <a:rPr lang="en-US" sz="2200" dirty="0" smtClean="0">
                <a:solidFill>
                  <a:schemeClr val="tx2"/>
                </a:solidFill>
                <a:sym typeface="Wingdings" pitchFamily="-110" charset="2"/>
              </a:rPr>
              <a:t>/*</a:t>
            </a:r>
            <a:r>
              <a:rPr lang="en-US" sz="2200" dirty="0" err="1" smtClean="0">
                <a:solidFill>
                  <a:schemeClr val="tx2"/>
                </a:solidFill>
                <a:sym typeface="Wingdings" pitchFamily="-110" charset="2"/>
              </a:rPr>
              <a:t>Him</a:t>
            </a:r>
            <a:r>
              <a:rPr lang="en-US" sz="2200" baseline="-25000" dirty="0" err="1" smtClean="0">
                <a:solidFill>
                  <a:schemeClr val="tx2"/>
                </a:solidFill>
                <a:sym typeface="Wingdings" pitchFamily="-110" charset="2"/>
              </a:rPr>
              <a:t>i</a:t>
            </a:r>
            <a:r>
              <a:rPr lang="en-US" sz="2200" dirty="0" smtClean="0">
                <a:solidFill>
                  <a:schemeClr val="tx2"/>
                </a:solidFill>
                <a:sym typeface="Wingdings" pitchFamily="-110" charset="2"/>
              </a:rPr>
              <a:t>.</a:t>
            </a:r>
          </a:p>
          <a:p>
            <a:pPr>
              <a:buNone/>
            </a:pPr>
            <a:r>
              <a:rPr lang="en-US" sz="2200" dirty="0" smtClean="0">
                <a:solidFill>
                  <a:schemeClr val="tx2"/>
                </a:solidFill>
                <a:sym typeface="Wingdings" pitchFamily="-110" charset="2"/>
              </a:rPr>
              <a:t>		</a:t>
            </a:r>
            <a:r>
              <a:rPr lang="en-US" sz="2200" dirty="0" err="1" smtClean="0">
                <a:solidFill>
                  <a:schemeClr val="tx2"/>
                </a:solidFill>
                <a:sym typeface="Wingdings" pitchFamily="-110" charset="2"/>
              </a:rPr>
              <a:t>b</a:t>
            </a:r>
            <a:r>
              <a:rPr lang="en-US" sz="2200" dirty="0" smtClean="0">
                <a:solidFill>
                  <a:schemeClr val="tx2"/>
                </a:solidFill>
                <a:sym typeface="Wingdings" pitchFamily="-110" charset="2"/>
              </a:rPr>
              <a:t>. </a:t>
            </a:r>
            <a:r>
              <a:rPr lang="en-US" sz="2200" dirty="0" err="1" smtClean="0">
                <a:solidFill>
                  <a:schemeClr val="tx2"/>
                </a:solidFill>
                <a:sym typeface="Wingdings" pitchFamily="-110" charset="2"/>
              </a:rPr>
              <a:t>Patrick</a:t>
            </a:r>
            <a:r>
              <a:rPr lang="en-US" sz="2200" baseline="-25000" dirty="0" err="1" smtClean="0">
                <a:solidFill>
                  <a:schemeClr val="tx2"/>
                </a:solidFill>
                <a:sym typeface="Wingdings" pitchFamily="-110" charset="2"/>
              </a:rPr>
              <a:t>i</a:t>
            </a:r>
            <a:r>
              <a:rPr lang="en-US" sz="2200" dirty="0" smtClean="0">
                <a:solidFill>
                  <a:schemeClr val="tx2"/>
                </a:solidFill>
                <a:sym typeface="Wingdings" pitchFamily="-110" charset="2"/>
              </a:rPr>
              <a:t> likes </a:t>
            </a:r>
            <a:r>
              <a:rPr lang="en-US" sz="2200" dirty="0" err="1" smtClean="0">
                <a:solidFill>
                  <a:schemeClr val="tx2"/>
                </a:solidFill>
                <a:sym typeface="Wingdings" pitchFamily="-110" charset="2"/>
              </a:rPr>
              <a:t>himself</a:t>
            </a:r>
            <a:r>
              <a:rPr lang="en-US" sz="2200" baseline="-25000" dirty="0" err="1" smtClean="0">
                <a:solidFill>
                  <a:schemeClr val="tx2"/>
                </a:solidFill>
                <a:sym typeface="Wingdings" pitchFamily="-110" charset="2"/>
              </a:rPr>
              <a:t>i</a:t>
            </a:r>
            <a:r>
              <a:rPr lang="en-US" sz="2200" dirty="0" smtClean="0">
                <a:solidFill>
                  <a:schemeClr val="tx2"/>
                </a:solidFill>
                <a:sym typeface="Wingdings" pitchFamily="-110" charset="2"/>
              </a:rPr>
              <a:t>/*</a:t>
            </a:r>
            <a:r>
              <a:rPr lang="en-US" sz="2200" dirty="0" err="1" smtClean="0">
                <a:solidFill>
                  <a:schemeClr val="tx2"/>
                </a:solidFill>
                <a:sym typeface="Wingdings" pitchFamily="-110" charset="2"/>
              </a:rPr>
              <a:t>him</a:t>
            </a:r>
            <a:r>
              <a:rPr lang="en-US" sz="2200" baseline="-25000" dirty="0" err="1" smtClean="0">
                <a:solidFill>
                  <a:schemeClr val="tx2"/>
                </a:solidFill>
                <a:sym typeface="Wingdings" pitchFamily="-110" charset="2"/>
              </a:rPr>
              <a:t>i</a:t>
            </a:r>
            <a:r>
              <a:rPr lang="en-US" sz="2200" dirty="0" smtClean="0">
                <a:solidFill>
                  <a:schemeClr val="tx2"/>
                </a:solidFill>
                <a:sym typeface="Wingdings" pitchFamily="-110" charset="2"/>
              </a:rPr>
              <a:t>.</a:t>
            </a:r>
          </a:p>
          <a:p>
            <a:pPr>
              <a:buNone/>
            </a:pPr>
            <a:endParaRPr lang="en-US" sz="2200" dirty="0" smtClean="0">
              <a:solidFill>
                <a:schemeClr val="tx2"/>
              </a:solidFill>
              <a:sym typeface="Wingdings" pitchFamily="-110" charset="2"/>
            </a:endParaRPr>
          </a:p>
          <a:p>
            <a:pPr>
              <a:buNone/>
            </a:pPr>
            <a:r>
              <a:rPr lang="en-US" sz="2200" dirty="0" smtClean="0">
                <a:solidFill>
                  <a:schemeClr val="tx2"/>
                </a:solidFill>
                <a:sym typeface="Wingdings" pitchFamily="-110" charset="2"/>
              </a:rPr>
              <a:t>(26)	Where is </a:t>
            </a:r>
            <a:r>
              <a:rPr lang="en-US" sz="2200" dirty="0" err="1" smtClean="0">
                <a:solidFill>
                  <a:schemeClr val="tx2"/>
                </a:solidFill>
                <a:sym typeface="Wingdings" pitchFamily="-110" charset="2"/>
              </a:rPr>
              <a:t>he</a:t>
            </a:r>
            <a:r>
              <a:rPr lang="en-US" sz="2200" baseline="-25000" dirty="0" err="1" smtClean="0">
                <a:solidFill>
                  <a:schemeClr val="tx2"/>
                </a:solidFill>
                <a:sym typeface="Wingdings" pitchFamily="-110" charset="2"/>
              </a:rPr>
              <a:t>i</a:t>
            </a:r>
            <a:r>
              <a:rPr lang="en-US" sz="2200" dirty="0" smtClean="0">
                <a:solidFill>
                  <a:schemeClr val="tx2"/>
                </a:solidFill>
                <a:sym typeface="Wingdings" pitchFamily="-110" charset="2"/>
              </a:rPr>
              <a:t> now?</a:t>
            </a:r>
          </a:p>
          <a:p>
            <a:pPr>
              <a:buNone/>
            </a:pPr>
            <a:r>
              <a:rPr lang="en-US" sz="2200" dirty="0" smtClean="0">
                <a:solidFill>
                  <a:schemeClr val="tx2"/>
                </a:solidFill>
                <a:sym typeface="Wingdings" pitchFamily="-110" charset="2"/>
              </a:rPr>
              <a:t>		a. In </a:t>
            </a:r>
            <a:r>
              <a:rPr lang="en-US" sz="2200" dirty="0" err="1" smtClean="0">
                <a:solidFill>
                  <a:schemeClr val="tx2"/>
                </a:solidFill>
                <a:sym typeface="Wingdings" pitchFamily="-110" charset="2"/>
              </a:rPr>
              <a:t>his</a:t>
            </a:r>
            <a:r>
              <a:rPr lang="en-US" sz="2200" baseline="-25000" dirty="0" err="1" smtClean="0">
                <a:solidFill>
                  <a:schemeClr val="tx2"/>
                </a:solidFill>
                <a:sym typeface="Wingdings" pitchFamily="-110" charset="2"/>
              </a:rPr>
              <a:t>i</a:t>
            </a:r>
            <a:r>
              <a:rPr lang="en-US" sz="2200" dirty="0" smtClean="0">
                <a:solidFill>
                  <a:schemeClr val="tx2"/>
                </a:solidFill>
                <a:sym typeface="Wingdings" pitchFamily="-110" charset="2"/>
              </a:rPr>
              <a:t>/*</a:t>
            </a:r>
            <a:r>
              <a:rPr lang="en-US" sz="2200" dirty="0" err="1" smtClean="0">
                <a:solidFill>
                  <a:schemeClr val="tx2"/>
                </a:solidFill>
                <a:sym typeface="Wingdings" pitchFamily="-110" charset="2"/>
              </a:rPr>
              <a:t>Patrick</a:t>
            </a:r>
            <a:r>
              <a:rPr lang="en-US" sz="2200" baseline="-25000" dirty="0" err="1" smtClean="0">
                <a:solidFill>
                  <a:schemeClr val="tx2"/>
                </a:solidFill>
                <a:sym typeface="Wingdings" pitchFamily="-110" charset="2"/>
              </a:rPr>
              <a:t>i</a:t>
            </a:r>
            <a:r>
              <a:rPr lang="en-US" sz="2200" dirty="0" err="1" smtClean="0">
                <a:solidFill>
                  <a:schemeClr val="tx2"/>
                </a:solidFill>
                <a:sym typeface="Wingdings" pitchFamily="-110" charset="2"/>
              </a:rPr>
              <a:t>’s</a:t>
            </a:r>
            <a:r>
              <a:rPr lang="en-US" sz="2200" dirty="0" smtClean="0">
                <a:solidFill>
                  <a:schemeClr val="tx2"/>
                </a:solidFill>
                <a:sym typeface="Wingdings" pitchFamily="-110" charset="2"/>
              </a:rPr>
              <a:t> flat.</a:t>
            </a:r>
          </a:p>
          <a:p>
            <a:pPr>
              <a:buNone/>
            </a:pPr>
            <a:r>
              <a:rPr lang="en-US" sz="2200" dirty="0" smtClean="0">
                <a:solidFill>
                  <a:schemeClr val="tx2"/>
                </a:solidFill>
                <a:sym typeface="Wingdings" pitchFamily="-110" charset="2"/>
              </a:rPr>
              <a:t>		</a:t>
            </a:r>
            <a:r>
              <a:rPr lang="en-US" sz="2200" dirty="0" err="1" smtClean="0">
                <a:solidFill>
                  <a:schemeClr val="tx2"/>
                </a:solidFill>
                <a:sym typeface="Wingdings" pitchFamily="-110" charset="2"/>
              </a:rPr>
              <a:t>b</a:t>
            </a:r>
            <a:r>
              <a:rPr lang="en-US" sz="2200" dirty="0" smtClean="0">
                <a:solidFill>
                  <a:schemeClr val="tx2"/>
                </a:solidFill>
                <a:sym typeface="Wingdings" pitchFamily="-110" charset="2"/>
              </a:rPr>
              <a:t>. He is in </a:t>
            </a:r>
            <a:r>
              <a:rPr lang="en-US" sz="2200" dirty="0" err="1" smtClean="0">
                <a:solidFill>
                  <a:schemeClr val="tx2"/>
                </a:solidFill>
                <a:sym typeface="Wingdings" pitchFamily="-110" charset="2"/>
              </a:rPr>
              <a:t>his</a:t>
            </a:r>
            <a:r>
              <a:rPr lang="en-US" sz="2200" baseline="-25000" dirty="0" err="1" smtClean="0">
                <a:solidFill>
                  <a:schemeClr val="tx2"/>
                </a:solidFill>
                <a:sym typeface="Wingdings" pitchFamily="-110" charset="2"/>
              </a:rPr>
              <a:t>i</a:t>
            </a:r>
            <a:r>
              <a:rPr lang="en-US" sz="2200" dirty="0" smtClean="0">
                <a:solidFill>
                  <a:schemeClr val="tx2"/>
                </a:solidFill>
                <a:sym typeface="Wingdings" pitchFamily="-110" charset="2"/>
              </a:rPr>
              <a:t>/*</a:t>
            </a:r>
            <a:r>
              <a:rPr lang="en-US" sz="2200" dirty="0" err="1" smtClean="0">
                <a:solidFill>
                  <a:schemeClr val="tx2"/>
                </a:solidFill>
                <a:sym typeface="Wingdings" pitchFamily="-110" charset="2"/>
              </a:rPr>
              <a:t>Patrick</a:t>
            </a:r>
            <a:r>
              <a:rPr lang="en-US" sz="2200" baseline="-25000" dirty="0" err="1" smtClean="0">
                <a:solidFill>
                  <a:schemeClr val="tx2"/>
                </a:solidFill>
                <a:sym typeface="Wingdings" pitchFamily="-110" charset="2"/>
              </a:rPr>
              <a:t>i</a:t>
            </a:r>
            <a:r>
              <a:rPr lang="en-US" sz="2200" dirty="0" err="1" smtClean="0">
                <a:solidFill>
                  <a:schemeClr val="tx2"/>
                </a:solidFill>
                <a:sym typeface="Wingdings" pitchFamily="-110" charset="2"/>
              </a:rPr>
              <a:t>’s</a:t>
            </a:r>
            <a:r>
              <a:rPr lang="en-US" sz="2200" dirty="0" smtClean="0">
                <a:solidFill>
                  <a:schemeClr val="tx2"/>
                </a:solidFill>
                <a:sym typeface="Wingdings" pitchFamily="-110" charset="2"/>
              </a:rPr>
              <a:t> flat.</a:t>
            </a:r>
          </a:p>
          <a:p>
            <a:pPr>
              <a:buNone/>
            </a:pPr>
            <a:r>
              <a:rPr lang="en-US" sz="1800" dirty="0" smtClean="0">
                <a:solidFill>
                  <a:schemeClr val="tx2"/>
                </a:solidFill>
                <a:sym typeface="Wingdings" pitchFamily="-110" charset="2"/>
              </a:rPr>
              <a:t>					         (Merchant 2001, 2004)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58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8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58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58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58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58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587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587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587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587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587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587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5872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5872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8723" grpId="0" uiExpand="1" build="p"/>
      <p:bldP spid="158723" grpId="1" build="p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BE" sz="3400" dirty="0" smtClean="0">
                <a:solidFill>
                  <a:schemeClr val="accent1"/>
                </a:solidFill>
              </a:rPr>
              <a:t>3. Deletion analysis (10)</a:t>
            </a:r>
            <a:endParaRPr lang="nl-NL" sz="3400" dirty="0">
              <a:solidFill>
                <a:schemeClr val="accent1"/>
              </a:solidFill>
            </a:endParaRPr>
          </a:p>
        </p:txBody>
      </p:sp>
      <p:sp>
        <p:nvSpPr>
          <p:cNvPr id="158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1600" y="2057400"/>
            <a:ext cx="7315200" cy="3886200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spcAft>
                <a:spcPts val="600"/>
              </a:spcAft>
              <a:buNone/>
              <a:tabLst>
                <a:tab pos="357188" algn="l"/>
                <a:tab pos="536575" algn="l"/>
                <a:tab pos="714375" algn="l"/>
                <a:tab pos="898525" algn="l"/>
                <a:tab pos="1082675" algn="l"/>
                <a:tab pos="1528763" algn="l"/>
                <a:tab pos="1885950" algn="l"/>
              </a:tabLst>
            </a:pPr>
            <a:r>
              <a:rPr lang="en-US" sz="2200" kern="1200" dirty="0" err="1" smtClean="0">
                <a:solidFill>
                  <a:schemeClr val="tx2"/>
                </a:solidFill>
                <a:latin typeface="Verdana"/>
                <a:ea typeface="Arial" pitchFamily="-112" charset="0"/>
                <a:cs typeface="Verdana"/>
                <a:sym typeface="Wingdings"/>
              </a:rPr>
              <a:t></a:t>
            </a:r>
            <a:r>
              <a:rPr lang="nl-BE" sz="2200" dirty="0" smtClean="0">
                <a:solidFill>
                  <a:schemeClr val="tx2"/>
                </a:solidFill>
                <a:latin typeface="Verdana"/>
                <a:cs typeface="Verdana"/>
                <a:sym typeface="Wingdings" pitchFamily="-110" charset="2"/>
              </a:rPr>
              <a:t> </a:t>
            </a:r>
            <a:r>
              <a:rPr lang="nl-BE" sz="2200" dirty="0" smtClean="0">
                <a:solidFill>
                  <a:schemeClr val="tx2"/>
                </a:solidFill>
                <a:sym typeface="Wingdings" pitchFamily="-110" charset="2"/>
              </a:rPr>
              <a:t>Island effects and VP ellipsis:</a:t>
            </a:r>
          </a:p>
          <a:p>
            <a:pPr marL="0" indent="0" eaLnBrk="1" hangingPunct="1">
              <a:lnSpc>
                <a:spcPct val="80000"/>
              </a:lnSpc>
              <a:spcAft>
                <a:spcPts val="1200"/>
              </a:spcAft>
              <a:buNone/>
              <a:tabLst>
                <a:tab pos="357188" algn="l"/>
                <a:tab pos="536575" algn="l"/>
                <a:tab pos="714375" algn="l"/>
                <a:tab pos="898525" algn="l"/>
                <a:tab pos="1082675" algn="l"/>
                <a:tab pos="1528763" algn="l"/>
                <a:tab pos="1885950" algn="l"/>
              </a:tabLst>
            </a:pPr>
            <a:endParaRPr lang="nl-BE" sz="1200" dirty="0" smtClean="0">
              <a:solidFill>
                <a:schemeClr val="tx2"/>
              </a:solidFill>
              <a:sym typeface="Wingdings" pitchFamily="-110" charset="2"/>
            </a:endParaRPr>
          </a:p>
          <a:p>
            <a:pPr marL="0" indent="0" eaLnBrk="1" hangingPunct="1">
              <a:lnSpc>
                <a:spcPct val="80000"/>
              </a:lnSpc>
              <a:spcAft>
                <a:spcPts val="1200"/>
              </a:spcAft>
              <a:buNone/>
              <a:tabLst>
                <a:tab pos="357188" algn="l"/>
                <a:tab pos="536575" algn="l"/>
                <a:tab pos="714375" algn="l"/>
                <a:tab pos="898525" algn="l"/>
                <a:tab pos="1082675" algn="l"/>
                <a:tab pos="1528763" algn="l"/>
                <a:tab pos="1885950" algn="l"/>
              </a:tabLst>
            </a:pPr>
            <a:r>
              <a:rPr lang="nl-BE" sz="2200" dirty="0" smtClean="0">
                <a:solidFill>
                  <a:schemeClr val="tx2"/>
                </a:solidFill>
                <a:sym typeface="Wingdings" pitchFamily="-110" charset="2"/>
              </a:rPr>
              <a:t>Remember sluicing?</a:t>
            </a:r>
          </a:p>
          <a:p>
            <a:pPr marL="0" indent="0" eaLnBrk="1" hangingPunct="1">
              <a:lnSpc>
                <a:spcPct val="80000"/>
              </a:lnSpc>
              <a:spcAft>
                <a:spcPts val="1200"/>
              </a:spcAft>
              <a:buNone/>
              <a:tabLst>
                <a:tab pos="357188" algn="l"/>
                <a:tab pos="536575" algn="l"/>
                <a:tab pos="714375" algn="l"/>
                <a:tab pos="898525" algn="l"/>
                <a:tab pos="1082675" algn="l"/>
                <a:tab pos="1528763" algn="l"/>
                <a:tab pos="1885950" algn="l"/>
              </a:tabLst>
            </a:pPr>
            <a:endParaRPr lang="nl-BE" sz="1200" dirty="0" smtClean="0">
              <a:solidFill>
                <a:schemeClr val="tx2"/>
              </a:solidFill>
              <a:sym typeface="Wingdings" pitchFamily="-110" charset="2"/>
            </a:endParaRPr>
          </a:p>
          <a:p>
            <a:pPr marL="0" indent="0" eaLnBrk="1" hangingPunct="1">
              <a:lnSpc>
                <a:spcPct val="80000"/>
              </a:lnSpc>
              <a:spcAft>
                <a:spcPts val="1200"/>
              </a:spcAft>
              <a:buNone/>
              <a:tabLst>
                <a:tab pos="357188" algn="l"/>
                <a:tab pos="536575" algn="l"/>
                <a:tab pos="714375" algn="l"/>
                <a:tab pos="898525" algn="l"/>
                <a:tab pos="1082675" algn="l"/>
                <a:tab pos="1528763" algn="l"/>
                <a:tab pos="1885950" algn="l"/>
              </a:tabLst>
            </a:pPr>
            <a:r>
              <a:rPr lang="nl-BE" sz="2200" dirty="0" smtClean="0">
                <a:solidFill>
                  <a:schemeClr val="tx2"/>
                </a:solidFill>
                <a:sym typeface="Wingdings" pitchFamily="-110" charset="2"/>
              </a:rPr>
              <a:t>(27)	They want to hire </a:t>
            </a:r>
            <a:r>
              <a:rPr lang="en-US" sz="2200" dirty="0" smtClean="0">
                <a:solidFill>
                  <a:schemeClr val="tx2"/>
                </a:solidFill>
              </a:rPr>
              <a:t>[</a:t>
            </a:r>
            <a:r>
              <a:rPr lang="nl-BE" sz="2200" dirty="0" smtClean="0">
                <a:solidFill>
                  <a:schemeClr val="tx2"/>
                </a:solidFill>
                <a:sym typeface="Wingdings" pitchFamily="-110" charset="2"/>
              </a:rPr>
              <a:t>someone who speaks a</a:t>
            </a:r>
          </a:p>
          <a:p>
            <a:pPr marL="0" indent="0" eaLnBrk="1" hangingPunct="1">
              <a:lnSpc>
                <a:spcPct val="80000"/>
              </a:lnSpc>
              <a:spcAft>
                <a:spcPts val="1200"/>
              </a:spcAft>
              <a:buNone/>
              <a:tabLst>
                <a:tab pos="357188" algn="l"/>
                <a:tab pos="536575" algn="l"/>
                <a:tab pos="714375" algn="l"/>
                <a:tab pos="898525" algn="l"/>
                <a:tab pos="1082675" algn="l"/>
                <a:tab pos="1528763" algn="l"/>
                <a:tab pos="1885950" algn="l"/>
              </a:tabLst>
            </a:pPr>
            <a:r>
              <a:rPr lang="nl-BE" sz="2200" dirty="0" smtClean="0">
                <a:solidFill>
                  <a:schemeClr val="tx2"/>
                </a:solidFill>
                <a:sym typeface="Wingdings" pitchFamily="-110" charset="2"/>
              </a:rPr>
              <a:t> 			Balkan language</a:t>
            </a:r>
            <a:r>
              <a:rPr lang="en-US" sz="2200" dirty="0" smtClean="0">
                <a:solidFill>
                  <a:schemeClr val="tx2"/>
                </a:solidFill>
              </a:rPr>
              <a:t>], but </a:t>
            </a:r>
            <a:r>
              <a:rPr lang="nl-BE" sz="2200" dirty="0" smtClean="0">
                <a:solidFill>
                  <a:schemeClr val="tx2"/>
                </a:solidFill>
                <a:sym typeface="Wingdings" pitchFamily="-110" charset="2"/>
              </a:rPr>
              <a:t>I don’t know </a:t>
            </a:r>
            <a:r>
              <a:rPr lang="en-US" sz="2200" dirty="0" smtClean="0">
                <a:solidFill>
                  <a:schemeClr val="tx2"/>
                </a:solidFill>
              </a:rPr>
              <a:t>[</a:t>
            </a:r>
            <a:r>
              <a:rPr lang="nl-BE" sz="2200" dirty="0" smtClean="0">
                <a:solidFill>
                  <a:schemeClr val="tx2"/>
                </a:solidFill>
                <a:sym typeface="Wingdings" pitchFamily="-110" charset="2"/>
              </a:rPr>
              <a:t>which</a:t>
            </a:r>
          </a:p>
          <a:p>
            <a:pPr marL="0" indent="0" eaLnBrk="1" hangingPunct="1">
              <a:lnSpc>
                <a:spcPct val="80000"/>
              </a:lnSpc>
              <a:spcAft>
                <a:spcPts val="1200"/>
              </a:spcAft>
              <a:buNone/>
              <a:tabLst>
                <a:tab pos="357188" algn="l"/>
                <a:tab pos="536575" algn="l"/>
                <a:tab pos="714375" algn="l"/>
                <a:tab pos="898525" algn="l"/>
                <a:tab pos="1082675" algn="l"/>
                <a:tab pos="1528763" algn="l"/>
                <a:tab pos="1885950" algn="l"/>
              </a:tabLst>
            </a:pPr>
            <a:r>
              <a:rPr lang="nl-BE" sz="2200" dirty="0" smtClean="0">
                <a:solidFill>
                  <a:schemeClr val="tx2"/>
                </a:solidFill>
                <a:sym typeface="Wingdings" pitchFamily="-110" charset="2"/>
              </a:rPr>
              <a:t>	 		Balkan language</a:t>
            </a:r>
            <a:r>
              <a:rPr lang="en-US" sz="2200" dirty="0" smtClean="0">
                <a:solidFill>
                  <a:schemeClr val="tx2"/>
                </a:solidFill>
              </a:rPr>
              <a:t>]</a:t>
            </a:r>
            <a:r>
              <a:rPr lang="en-US" sz="2200" baseline="-25000" dirty="0" err="1" smtClean="0">
                <a:solidFill>
                  <a:schemeClr val="tx2"/>
                </a:solidFill>
              </a:rPr>
              <a:t>i</a:t>
            </a:r>
            <a:r>
              <a:rPr lang="en-US" sz="2200" dirty="0" smtClean="0">
                <a:solidFill>
                  <a:schemeClr val="tx2"/>
                </a:solidFill>
                <a:sym typeface="Wingdings" pitchFamily="-110" charset="2"/>
              </a:rPr>
              <a:t> </a:t>
            </a:r>
            <a:r>
              <a:rPr lang="en-US" sz="2200" dirty="0" smtClean="0">
                <a:solidFill>
                  <a:schemeClr val="tx2"/>
                </a:solidFill>
              </a:rPr>
              <a:t>[</a:t>
            </a:r>
            <a:r>
              <a:rPr lang="en-US" sz="2200" strike="sngStrike" dirty="0" smtClean="0">
                <a:solidFill>
                  <a:srgbClr val="006666"/>
                </a:solidFill>
              </a:rPr>
              <a:t>they want to hire</a:t>
            </a:r>
          </a:p>
          <a:p>
            <a:pPr marL="0" indent="0" eaLnBrk="1" hangingPunct="1">
              <a:lnSpc>
                <a:spcPct val="80000"/>
              </a:lnSpc>
              <a:spcAft>
                <a:spcPts val="1200"/>
              </a:spcAft>
              <a:buNone/>
              <a:tabLst>
                <a:tab pos="357188" algn="l"/>
                <a:tab pos="536575" algn="l"/>
                <a:tab pos="714375" algn="l"/>
                <a:tab pos="898525" algn="l"/>
                <a:tab pos="1082675" algn="l"/>
                <a:tab pos="1528763" algn="l"/>
                <a:tab pos="1885950" algn="l"/>
              </a:tabLst>
            </a:pPr>
            <a:r>
              <a:rPr lang="en-US" sz="2200" dirty="0" smtClean="0">
                <a:solidFill>
                  <a:srgbClr val="006666"/>
                </a:solidFill>
              </a:rPr>
              <a:t> 			</a:t>
            </a:r>
            <a:r>
              <a:rPr lang="en-US" sz="2200" strike="sngStrike" dirty="0" smtClean="0">
                <a:solidFill>
                  <a:srgbClr val="006666"/>
                </a:solidFill>
              </a:rPr>
              <a:t>someone who speaks </a:t>
            </a:r>
            <a:r>
              <a:rPr lang="en-US" sz="2200" strike="sngStrike" dirty="0" err="1" smtClean="0">
                <a:solidFill>
                  <a:srgbClr val="006666"/>
                </a:solidFill>
              </a:rPr>
              <a:t>t</a:t>
            </a:r>
            <a:r>
              <a:rPr lang="en-US" sz="2200" strike="sngStrike" baseline="-25000" dirty="0" err="1" smtClean="0">
                <a:solidFill>
                  <a:srgbClr val="006666"/>
                </a:solidFill>
              </a:rPr>
              <a:t>i</a:t>
            </a:r>
            <a:r>
              <a:rPr lang="en-US" sz="2200" dirty="0" smtClean="0">
                <a:solidFill>
                  <a:schemeClr val="tx2"/>
                </a:solidFill>
              </a:rPr>
              <a:t>]</a:t>
            </a:r>
            <a:r>
              <a:rPr lang="en-US" sz="2200" dirty="0" smtClean="0">
                <a:solidFill>
                  <a:schemeClr val="tx2"/>
                </a:solidFill>
                <a:sym typeface="Wingdings" pitchFamily="-110" charset="2"/>
              </a:rPr>
              <a:t>.</a:t>
            </a:r>
            <a:r>
              <a:rPr lang="nl-BE" sz="2200" dirty="0" smtClean="0">
                <a:solidFill>
                  <a:schemeClr val="tx2"/>
                </a:solidFill>
                <a:sym typeface="Wingdings" pitchFamily="-110" charset="2"/>
              </a:rPr>
              <a:t>		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58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8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8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58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58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8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58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587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87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8723" grpId="1" build="p"/>
      <p:bldP spid="158723" grpId="2" uiExpand="1" build="p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BE" sz="3400" dirty="0" smtClean="0">
                <a:solidFill>
                  <a:schemeClr val="accent1"/>
                </a:solidFill>
              </a:rPr>
              <a:t>3. Deletion analysis (11)</a:t>
            </a:r>
            <a:endParaRPr lang="nl-NL" sz="3400" dirty="0">
              <a:solidFill>
                <a:schemeClr val="accent1"/>
              </a:solidFill>
            </a:endParaRPr>
          </a:p>
        </p:txBody>
      </p:sp>
      <p:sp>
        <p:nvSpPr>
          <p:cNvPr id="158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1600" y="2057400"/>
            <a:ext cx="7315200" cy="3886200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spcAft>
                <a:spcPts val="1200"/>
              </a:spcAft>
              <a:buNone/>
              <a:tabLst>
                <a:tab pos="357188" algn="l"/>
                <a:tab pos="536575" algn="l"/>
                <a:tab pos="714375" algn="l"/>
                <a:tab pos="898525" algn="l"/>
                <a:tab pos="1082675" algn="l"/>
                <a:tab pos="1528763" algn="l"/>
                <a:tab pos="1885950" algn="l"/>
              </a:tabLst>
            </a:pPr>
            <a:r>
              <a:rPr lang="nl-BE" sz="2200" dirty="0" smtClean="0">
                <a:solidFill>
                  <a:schemeClr val="tx2"/>
                </a:solidFill>
                <a:sym typeface="Wingdings" pitchFamily="-110" charset="2"/>
              </a:rPr>
              <a:t>VP ellipsis is island-sensitive:</a:t>
            </a:r>
          </a:p>
          <a:p>
            <a:pPr marL="0" indent="0" eaLnBrk="1" hangingPunct="1">
              <a:lnSpc>
                <a:spcPct val="80000"/>
              </a:lnSpc>
              <a:spcAft>
                <a:spcPts val="1200"/>
              </a:spcAft>
              <a:buNone/>
              <a:tabLst>
                <a:tab pos="357188" algn="l"/>
                <a:tab pos="536575" algn="l"/>
                <a:tab pos="714375" algn="l"/>
                <a:tab pos="898525" algn="l"/>
                <a:tab pos="1082675" algn="l"/>
                <a:tab pos="1528763" algn="l"/>
                <a:tab pos="1885950" algn="l"/>
              </a:tabLst>
            </a:pPr>
            <a:endParaRPr lang="nl-BE" sz="1200" dirty="0" smtClean="0">
              <a:solidFill>
                <a:schemeClr val="tx2"/>
              </a:solidFill>
              <a:sym typeface="Wingdings" pitchFamily="-110" charset="2"/>
            </a:endParaRPr>
          </a:p>
          <a:p>
            <a:pPr marL="0" indent="0" eaLnBrk="1" hangingPunct="1">
              <a:lnSpc>
                <a:spcPct val="80000"/>
              </a:lnSpc>
              <a:spcAft>
                <a:spcPts val="1200"/>
              </a:spcAft>
              <a:buNone/>
              <a:tabLst>
                <a:tab pos="357188" algn="l"/>
                <a:tab pos="536575" algn="l"/>
                <a:tab pos="714375" algn="l"/>
                <a:tab pos="898525" algn="l"/>
                <a:tab pos="1082675" algn="l"/>
                <a:tab pos="1528763" algn="l"/>
                <a:tab pos="1885950" algn="l"/>
              </a:tabLst>
            </a:pPr>
            <a:r>
              <a:rPr lang="nl-BE" sz="2200" dirty="0" smtClean="0">
                <a:solidFill>
                  <a:schemeClr val="tx2"/>
                </a:solidFill>
                <a:sym typeface="Wingdings" pitchFamily="-110" charset="2"/>
              </a:rPr>
              <a:t>(28)	a.*I don’t know </a:t>
            </a:r>
            <a:r>
              <a:rPr lang="en-US" sz="2200" dirty="0" smtClean="0">
                <a:solidFill>
                  <a:schemeClr val="tx2"/>
                </a:solidFill>
              </a:rPr>
              <a:t>[</a:t>
            </a:r>
            <a:r>
              <a:rPr lang="nl-BE" sz="2200" dirty="0" smtClean="0">
                <a:solidFill>
                  <a:schemeClr val="tx2"/>
                </a:solidFill>
                <a:sym typeface="Wingdings" pitchFamily="-110" charset="2"/>
              </a:rPr>
              <a:t>which Balkan language</a:t>
            </a:r>
            <a:r>
              <a:rPr lang="en-US" sz="2200" dirty="0" smtClean="0">
                <a:solidFill>
                  <a:schemeClr val="tx2"/>
                </a:solidFill>
              </a:rPr>
              <a:t>]</a:t>
            </a:r>
            <a:r>
              <a:rPr lang="en-US" sz="2200" baseline="-25000" dirty="0" err="1" smtClean="0">
                <a:solidFill>
                  <a:schemeClr val="tx2"/>
                </a:solidFill>
              </a:rPr>
              <a:t>i</a:t>
            </a:r>
            <a:endParaRPr lang="en-US" sz="2200" dirty="0" smtClean="0">
              <a:solidFill>
                <a:schemeClr val="tx2"/>
              </a:solidFill>
            </a:endParaRPr>
          </a:p>
          <a:p>
            <a:pPr marL="0" indent="0" eaLnBrk="1" hangingPunct="1">
              <a:lnSpc>
                <a:spcPct val="80000"/>
              </a:lnSpc>
              <a:spcAft>
                <a:spcPts val="1200"/>
              </a:spcAft>
              <a:buNone/>
              <a:tabLst>
                <a:tab pos="357188" algn="l"/>
                <a:tab pos="536575" algn="l"/>
                <a:tab pos="714375" algn="l"/>
                <a:tab pos="898525" algn="l"/>
                <a:tab pos="1082675" algn="l"/>
                <a:tab pos="1528763" algn="l"/>
                <a:tab pos="1885950" algn="l"/>
              </a:tabLst>
            </a:pPr>
            <a:r>
              <a:rPr lang="nl-BE" sz="2200" dirty="0" smtClean="0">
                <a:solidFill>
                  <a:schemeClr val="tx2"/>
                </a:solidFill>
                <a:sym typeface="Wingdings" pitchFamily="-110" charset="2"/>
              </a:rPr>
              <a:t> 					Susan knows </a:t>
            </a:r>
            <a:r>
              <a:rPr lang="en-US" sz="2200" dirty="0" smtClean="0">
                <a:solidFill>
                  <a:schemeClr val="tx2"/>
                </a:solidFill>
              </a:rPr>
              <a:t>[</a:t>
            </a:r>
            <a:r>
              <a:rPr lang="nl-BE" sz="2200" dirty="0" smtClean="0">
                <a:solidFill>
                  <a:schemeClr val="tx2"/>
                </a:solidFill>
                <a:sym typeface="Wingdings" pitchFamily="-110" charset="2"/>
              </a:rPr>
              <a:t>someone who speaks t</a:t>
            </a:r>
            <a:r>
              <a:rPr lang="nl-BE" sz="2200" baseline="-25000" dirty="0" smtClean="0">
                <a:solidFill>
                  <a:schemeClr val="tx2"/>
                </a:solidFill>
                <a:sym typeface="Wingdings" pitchFamily="-110" charset="2"/>
              </a:rPr>
              <a:t>i</a:t>
            </a:r>
            <a:r>
              <a:rPr lang="en-US" sz="2200" dirty="0" smtClean="0">
                <a:solidFill>
                  <a:schemeClr val="tx2"/>
                </a:solidFill>
              </a:rPr>
              <a:t>]</a:t>
            </a:r>
            <a:r>
              <a:rPr lang="nl-BE" sz="2200" dirty="0" smtClean="0">
                <a:solidFill>
                  <a:schemeClr val="tx2"/>
                </a:solidFill>
                <a:sym typeface="Wingdings" pitchFamily="-110" charset="2"/>
              </a:rPr>
              <a:t>.</a:t>
            </a:r>
          </a:p>
          <a:p>
            <a:pPr marL="0" indent="0" eaLnBrk="1" hangingPunct="1">
              <a:lnSpc>
                <a:spcPct val="80000"/>
              </a:lnSpc>
              <a:spcAft>
                <a:spcPts val="1200"/>
              </a:spcAft>
              <a:buNone/>
              <a:tabLst>
                <a:tab pos="357188" algn="l"/>
                <a:tab pos="536575" algn="l"/>
                <a:tab pos="714375" algn="l"/>
                <a:tab pos="898525" algn="l"/>
                <a:tab pos="1082675" algn="l"/>
                <a:tab pos="1528763" algn="l"/>
                <a:tab pos="1885950" algn="l"/>
              </a:tabLst>
            </a:pPr>
            <a:r>
              <a:rPr lang="nl-BE" sz="2200" dirty="0" smtClean="0">
                <a:solidFill>
                  <a:schemeClr val="tx2"/>
                </a:solidFill>
                <a:sym typeface="Wingdings" pitchFamily="-110" charset="2"/>
              </a:rPr>
              <a:t>			b.*Steve knows someone who speaks</a:t>
            </a:r>
          </a:p>
          <a:p>
            <a:pPr marL="0" indent="0" eaLnBrk="1" hangingPunct="1">
              <a:lnSpc>
                <a:spcPct val="80000"/>
              </a:lnSpc>
              <a:spcAft>
                <a:spcPts val="1200"/>
              </a:spcAft>
              <a:buNone/>
              <a:tabLst>
                <a:tab pos="357188" algn="l"/>
                <a:tab pos="536575" algn="l"/>
                <a:tab pos="714375" algn="l"/>
                <a:tab pos="898525" algn="l"/>
                <a:tab pos="1082675" algn="l"/>
                <a:tab pos="1528763" algn="l"/>
                <a:tab pos="1885950" algn="l"/>
              </a:tabLst>
            </a:pPr>
            <a:r>
              <a:rPr lang="nl-BE" sz="2200" dirty="0" smtClean="0">
                <a:solidFill>
                  <a:schemeClr val="tx2"/>
                </a:solidFill>
                <a:sym typeface="Wingdings" pitchFamily="-110" charset="2"/>
              </a:rPr>
              <a:t>					 Romanian</a:t>
            </a:r>
            <a:r>
              <a:rPr lang="en-US" sz="2200" dirty="0" smtClean="0">
                <a:solidFill>
                  <a:schemeClr val="tx2"/>
                </a:solidFill>
              </a:rPr>
              <a:t>, but </a:t>
            </a:r>
            <a:r>
              <a:rPr lang="nl-BE" sz="2200" dirty="0" smtClean="0">
                <a:solidFill>
                  <a:schemeClr val="tx2"/>
                </a:solidFill>
                <a:sym typeface="Wingdings" pitchFamily="-110" charset="2"/>
              </a:rPr>
              <a:t>I don’t know </a:t>
            </a:r>
            <a:r>
              <a:rPr lang="en-US" sz="2200" dirty="0" smtClean="0">
                <a:solidFill>
                  <a:schemeClr val="tx2"/>
                </a:solidFill>
              </a:rPr>
              <a:t>[</a:t>
            </a:r>
            <a:r>
              <a:rPr lang="nl-BE" sz="2200" dirty="0" smtClean="0">
                <a:solidFill>
                  <a:schemeClr val="tx2"/>
                </a:solidFill>
                <a:sym typeface="Wingdings" pitchFamily="-110" charset="2"/>
              </a:rPr>
              <a:t>which</a:t>
            </a:r>
          </a:p>
          <a:p>
            <a:pPr marL="0" indent="0" eaLnBrk="1" hangingPunct="1">
              <a:lnSpc>
                <a:spcPct val="80000"/>
              </a:lnSpc>
              <a:spcAft>
                <a:spcPts val="1200"/>
              </a:spcAft>
              <a:buNone/>
              <a:tabLst>
                <a:tab pos="357188" algn="l"/>
                <a:tab pos="536575" algn="l"/>
                <a:tab pos="714375" algn="l"/>
                <a:tab pos="898525" algn="l"/>
                <a:tab pos="1082675" algn="l"/>
                <a:tab pos="1528763" algn="l"/>
                <a:tab pos="1885950" algn="l"/>
              </a:tabLst>
            </a:pPr>
            <a:r>
              <a:rPr lang="nl-BE" sz="2200" dirty="0" smtClean="0">
                <a:solidFill>
                  <a:schemeClr val="tx2"/>
                </a:solidFill>
                <a:sym typeface="Wingdings" pitchFamily="-110" charset="2"/>
              </a:rPr>
              <a:t>	 				 Balkan language</a:t>
            </a:r>
            <a:r>
              <a:rPr lang="en-US" sz="2200" dirty="0" smtClean="0">
                <a:solidFill>
                  <a:schemeClr val="tx2"/>
                </a:solidFill>
              </a:rPr>
              <a:t>]</a:t>
            </a:r>
            <a:r>
              <a:rPr lang="en-US" sz="2200" baseline="-25000" dirty="0" err="1" smtClean="0">
                <a:solidFill>
                  <a:schemeClr val="tx2"/>
                </a:solidFill>
              </a:rPr>
              <a:t>i</a:t>
            </a:r>
            <a:r>
              <a:rPr lang="en-US" sz="2200" dirty="0" smtClean="0">
                <a:solidFill>
                  <a:schemeClr val="tx2"/>
                </a:solidFill>
                <a:sym typeface="Wingdings" pitchFamily="-110" charset="2"/>
              </a:rPr>
              <a:t> Susan does </a:t>
            </a:r>
            <a:r>
              <a:rPr lang="en-US" sz="2200" dirty="0" smtClean="0">
                <a:solidFill>
                  <a:schemeClr val="tx2"/>
                </a:solidFill>
              </a:rPr>
              <a:t>[</a:t>
            </a:r>
            <a:r>
              <a:rPr lang="en-US" sz="2200" strike="sngStrike" dirty="0" smtClean="0">
                <a:solidFill>
                  <a:srgbClr val="006666"/>
                </a:solidFill>
              </a:rPr>
              <a:t>know</a:t>
            </a:r>
          </a:p>
          <a:p>
            <a:pPr marL="0" indent="0" eaLnBrk="1" hangingPunct="1">
              <a:lnSpc>
                <a:spcPct val="80000"/>
              </a:lnSpc>
              <a:spcAft>
                <a:spcPts val="1200"/>
              </a:spcAft>
              <a:buNone/>
              <a:tabLst>
                <a:tab pos="357188" algn="l"/>
                <a:tab pos="536575" algn="l"/>
                <a:tab pos="714375" algn="l"/>
                <a:tab pos="898525" algn="l"/>
                <a:tab pos="1082675" algn="l"/>
                <a:tab pos="1528763" algn="l"/>
                <a:tab pos="1885950" algn="l"/>
              </a:tabLst>
            </a:pPr>
            <a:r>
              <a:rPr lang="en-US" sz="2200" dirty="0" smtClean="0">
                <a:solidFill>
                  <a:srgbClr val="006666"/>
                </a:solidFill>
              </a:rPr>
              <a:t> 					 </a:t>
            </a:r>
            <a:r>
              <a:rPr lang="en-US" sz="2200" strike="sngStrike" dirty="0" smtClean="0">
                <a:solidFill>
                  <a:srgbClr val="006666"/>
                </a:solidFill>
              </a:rPr>
              <a:t>someone who speaks </a:t>
            </a:r>
            <a:r>
              <a:rPr lang="en-US" sz="2200" strike="sngStrike" dirty="0" err="1" smtClean="0">
                <a:solidFill>
                  <a:srgbClr val="006666"/>
                </a:solidFill>
              </a:rPr>
              <a:t>t</a:t>
            </a:r>
            <a:r>
              <a:rPr lang="en-US" sz="2200" strike="sngStrike" baseline="-25000" dirty="0" err="1" smtClean="0">
                <a:solidFill>
                  <a:srgbClr val="006666"/>
                </a:solidFill>
              </a:rPr>
              <a:t>i</a:t>
            </a:r>
            <a:r>
              <a:rPr lang="en-US" sz="2200" dirty="0" smtClean="0">
                <a:solidFill>
                  <a:schemeClr val="tx2"/>
                </a:solidFill>
              </a:rPr>
              <a:t>]</a:t>
            </a:r>
            <a:r>
              <a:rPr lang="nl-BE" sz="2200" dirty="0" smtClean="0">
                <a:solidFill>
                  <a:schemeClr val="tx2"/>
                </a:solidFill>
                <a:sym typeface="Wingdings" pitchFamily="-110" charset="2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8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8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58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8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58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58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58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58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8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8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587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587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8723" grpId="1" build="p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BE" sz="3400" dirty="0" smtClean="0">
                <a:solidFill>
                  <a:schemeClr val="accent1"/>
                </a:solidFill>
              </a:rPr>
              <a:t>3. Deletion analysis (12)</a:t>
            </a:r>
            <a:endParaRPr lang="nl-NL" sz="3400" dirty="0">
              <a:solidFill>
                <a:schemeClr val="accent1"/>
              </a:solidFill>
            </a:endParaRPr>
          </a:p>
        </p:txBody>
      </p:sp>
      <p:sp>
        <p:nvSpPr>
          <p:cNvPr id="158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1600" y="2057400"/>
            <a:ext cx="7315200" cy="3886200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spcAft>
                <a:spcPts val="600"/>
              </a:spcAft>
              <a:buNone/>
              <a:tabLst>
                <a:tab pos="357188" algn="l"/>
                <a:tab pos="536575" algn="l"/>
                <a:tab pos="714375" algn="l"/>
                <a:tab pos="898525" algn="l"/>
                <a:tab pos="1082675" algn="l"/>
                <a:tab pos="1528763" algn="l"/>
                <a:tab pos="1885950" algn="l"/>
              </a:tabLst>
            </a:pPr>
            <a:r>
              <a:rPr lang="nl-BE" sz="2200" dirty="0" smtClean="0">
                <a:solidFill>
                  <a:schemeClr val="tx2"/>
                </a:solidFill>
                <a:sym typeface="Wingdings" pitchFamily="-110" charset="2"/>
              </a:rPr>
              <a:t>! The island-sensitivity data provide an argument</a:t>
            </a:r>
          </a:p>
          <a:p>
            <a:pPr marL="0" indent="0" eaLnBrk="1" hangingPunct="1">
              <a:lnSpc>
                <a:spcPct val="80000"/>
              </a:lnSpc>
              <a:spcAft>
                <a:spcPts val="1200"/>
              </a:spcAft>
              <a:buNone/>
              <a:tabLst>
                <a:tab pos="357188" algn="l"/>
                <a:tab pos="536575" algn="l"/>
                <a:tab pos="714375" algn="l"/>
                <a:tab pos="898525" algn="l"/>
                <a:tab pos="1082675" algn="l"/>
                <a:tab pos="1528763" algn="l"/>
                <a:tab pos="1885950" algn="l"/>
              </a:tabLst>
            </a:pPr>
            <a:r>
              <a:rPr lang="nl-BE" sz="2200" dirty="0" smtClean="0">
                <a:solidFill>
                  <a:schemeClr val="tx2"/>
                </a:solidFill>
                <a:sym typeface="Wingdings" pitchFamily="-110" charset="2"/>
              </a:rPr>
              <a:t>for and against unpronounced syntactic structure.</a:t>
            </a:r>
          </a:p>
          <a:p>
            <a:pPr marL="0" indent="0" eaLnBrk="1" hangingPunct="1">
              <a:lnSpc>
                <a:spcPct val="80000"/>
              </a:lnSpc>
              <a:spcAft>
                <a:spcPts val="1200"/>
              </a:spcAft>
              <a:buNone/>
              <a:tabLst>
                <a:tab pos="357188" algn="l"/>
                <a:tab pos="536575" algn="l"/>
                <a:tab pos="714375" algn="l"/>
                <a:tab pos="898525" algn="l"/>
                <a:tab pos="1082675" algn="l"/>
                <a:tab pos="1528763" algn="l"/>
                <a:tab pos="1885950" algn="l"/>
              </a:tabLst>
            </a:pPr>
            <a:endParaRPr lang="nl-BE" sz="2200" dirty="0" smtClean="0">
              <a:solidFill>
                <a:schemeClr val="tx2"/>
              </a:solidFill>
              <a:sym typeface="Wingdings" pitchFamily="-110" charset="2"/>
            </a:endParaRPr>
          </a:p>
          <a:p>
            <a:pPr marL="0" indent="0" eaLnBrk="1" hangingPunct="1">
              <a:lnSpc>
                <a:spcPct val="80000"/>
              </a:lnSpc>
              <a:spcAft>
                <a:spcPts val="600"/>
              </a:spcAft>
              <a:buNone/>
              <a:tabLst>
                <a:tab pos="357188" algn="l"/>
                <a:tab pos="536575" algn="l"/>
                <a:tab pos="714375" algn="l"/>
                <a:tab pos="898525" algn="l"/>
                <a:tab pos="1082675" algn="l"/>
                <a:tab pos="1528763" algn="l"/>
                <a:tab pos="1885950" algn="l"/>
              </a:tabLst>
            </a:pPr>
            <a:r>
              <a:rPr lang="nl-NL" sz="2200" dirty="0" smtClean="0">
                <a:solidFill>
                  <a:schemeClr val="tx2"/>
                </a:solidFill>
                <a:sym typeface="Wingdings"/>
              </a:rPr>
              <a:t> </a:t>
            </a:r>
            <a:r>
              <a:rPr lang="nl-NL" sz="2200" dirty="0" err="1" smtClean="0">
                <a:solidFill>
                  <a:schemeClr val="tx2"/>
                </a:solidFill>
                <a:sym typeface="Wingdings"/>
              </a:rPr>
              <a:t>Relying</a:t>
            </a:r>
            <a:r>
              <a:rPr lang="nl-NL" sz="2200" dirty="0" smtClean="0">
                <a:solidFill>
                  <a:schemeClr val="tx2"/>
                </a:solidFill>
                <a:sym typeface="Wingdings"/>
              </a:rPr>
              <a:t> </a:t>
            </a:r>
            <a:r>
              <a:rPr lang="nl-NL" sz="2200" dirty="0" err="1" smtClean="0">
                <a:solidFill>
                  <a:schemeClr val="tx2"/>
                </a:solidFill>
                <a:sym typeface="Wingdings"/>
              </a:rPr>
              <a:t>on</a:t>
            </a:r>
            <a:r>
              <a:rPr lang="nl-NL" sz="2200" dirty="0" smtClean="0">
                <a:solidFill>
                  <a:schemeClr val="tx2"/>
                </a:solidFill>
                <a:sym typeface="Wingdings"/>
              </a:rPr>
              <a:t> the </a:t>
            </a:r>
            <a:r>
              <a:rPr lang="nl-NL" sz="2200" dirty="0" err="1" smtClean="0">
                <a:solidFill>
                  <a:schemeClr val="tx2"/>
                </a:solidFill>
                <a:sym typeface="Wingdings"/>
              </a:rPr>
              <a:t>other</a:t>
            </a:r>
            <a:r>
              <a:rPr lang="nl-NL" sz="2200" dirty="0" smtClean="0">
                <a:solidFill>
                  <a:schemeClr val="tx2"/>
                </a:solidFill>
                <a:sym typeface="Wingdings"/>
              </a:rPr>
              <a:t> </a:t>
            </a:r>
            <a:r>
              <a:rPr lang="nl-NL" sz="2200" dirty="0" err="1" smtClean="0">
                <a:solidFill>
                  <a:schemeClr val="tx2"/>
                </a:solidFill>
                <a:sym typeface="Wingdings"/>
              </a:rPr>
              <a:t>arguments</a:t>
            </a:r>
            <a:r>
              <a:rPr lang="nl-NL" sz="2200" dirty="0" smtClean="0">
                <a:solidFill>
                  <a:schemeClr val="tx2"/>
                </a:solidFill>
                <a:sym typeface="Wingdings"/>
              </a:rPr>
              <a:t> in </a:t>
            </a:r>
            <a:r>
              <a:rPr lang="nl-NL" sz="2200" dirty="0" err="1" smtClean="0">
                <a:solidFill>
                  <a:schemeClr val="tx2"/>
                </a:solidFill>
                <a:sym typeface="Wingdings"/>
              </a:rPr>
              <a:t>favor</a:t>
            </a:r>
            <a:r>
              <a:rPr lang="nl-NL" sz="2200" dirty="0" smtClean="0">
                <a:solidFill>
                  <a:schemeClr val="tx2"/>
                </a:solidFill>
                <a:sym typeface="Wingdings"/>
              </a:rPr>
              <a:t> of </a:t>
            </a:r>
            <a:r>
              <a:rPr lang="nl-NL" sz="2200" dirty="0" err="1" smtClean="0">
                <a:solidFill>
                  <a:schemeClr val="tx2"/>
                </a:solidFill>
                <a:sym typeface="Wingdings"/>
              </a:rPr>
              <a:t>syn</a:t>
            </a:r>
            <a:r>
              <a:rPr lang="nl-NL" sz="2200" dirty="0" smtClean="0">
                <a:solidFill>
                  <a:schemeClr val="tx2"/>
                </a:solidFill>
                <a:sym typeface="Wingdings"/>
              </a:rPr>
              <a:t>-</a:t>
            </a:r>
          </a:p>
          <a:p>
            <a:pPr marL="0" indent="0" eaLnBrk="1" hangingPunct="1">
              <a:lnSpc>
                <a:spcPct val="80000"/>
              </a:lnSpc>
              <a:spcAft>
                <a:spcPts val="600"/>
              </a:spcAft>
              <a:buNone/>
              <a:tabLst>
                <a:tab pos="357188" algn="l"/>
                <a:tab pos="536575" algn="l"/>
                <a:tab pos="714375" algn="l"/>
                <a:tab pos="898525" algn="l"/>
                <a:tab pos="1082675" algn="l"/>
                <a:tab pos="1528763" algn="l"/>
                <a:tab pos="1885950" algn="l"/>
              </a:tabLst>
            </a:pPr>
            <a:r>
              <a:rPr lang="nl-NL" sz="2200" dirty="0" smtClean="0">
                <a:solidFill>
                  <a:schemeClr val="tx2"/>
                </a:solidFill>
                <a:sym typeface="Wingdings"/>
              </a:rPr>
              <a:t> 	</a:t>
            </a:r>
            <a:r>
              <a:rPr lang="nl-NL" sz="2200" dirty="0" err="1" smtClean="0">
                <a:solidFill>
                  <a:schemeClr val="tx2"/>
                </a:solidFill>
                <a:sym typeface="Wingdings"/>
              </a:rPr>
              <a:t>tactic</a:t>
            </a:r>
            <a:r>
              <a:rPr lang="nl-NL" sz="2200" dirty="0" smtClean="0">
                <a:solidFill>
                  <a:schemeClr val="tx2"/>
                </a:solidFill>
                <a:sym typeface="Wingdings"/>
              </a:rPr>
              <a:t> </a:t>
            </a:r>
            <a:r>
              <a:rPr lang="nl-NL" sz="2200" dirty="0" err="1" smtClean="0">
                <a:solidFill>
                  <a:schemeClr val="tx2"/>
                </a:solidFill>
                <a:sym typeface="Wingdings"/>
              </a:rPr>
              <a:t>structure</a:t>
            </a:r>
            <a:r>
              <a:rPr lang="nl-NL" sz="2200" dirty="0" smtClean="0">
                <a:solidFill>
                  <a:schemeClr val="tx2"/>
                </a:solidFill>
                <a:sym typeface="Wingdings"/>
              </a:rPr>
              <a:t>, Merchant (2001) </a:t>
            </a:r>
            <a:r>
              <a:rPr lang="nl-NL" sz="2200" dirty="0" err="1" smtClean="0">
                <a:solidFill>
                  <a:schemeClr val="tx2"/>
                </a:solidFill>
                <a:sym typeface="Wingdings"/>
              </a:rPr>
              <a:t>argues</a:t>
            </a:r>
            <a:r>
              <a:rPr lang="nl-NL" sz="2200" dirty="0" smtClean="0">
                <a:solidFill>
                  <a:schemeClr val="tx2"/>
                </a:solidFill>
                <a:sym typeface="Wingdings"/>
              </a:rPr>
              <a:t> </a:t>
            </a:r>
            <a:r>
              <a:rPr lang="nl-NL" sz="2200" dirty="0" err="1" smtClean="0">
                <a:solidFill>
                  <a:schemeClr val="tx2"/>
                </a:solidFill>
                <a:sym typeface="Wingdings"/>
              </a:rPr>
              <a:t>that</a:t>
            </a:r>
            <a:endParaRPr lang="nl-NL" sz="2200" dirty="0" smtClean="0">
              <a:solidFill>
                <a:schemeClr val="tx2"/>
              </a:solidFill>
              <a:sym typeface="Wingdings"/>
            </a:endParaRPr>
          </a:p>
          <a:p>
            <a:pPr marL="0" indent="0" eaLnBrk="1" hangingPunct="1">
              <a:lnSpc>
                <a:spcPct val="80000"/>
              </a:lnSpc>
              <a:spcAft>
                <a:spcPts val="600"/>
              </a:spcAft>
              <a:buNone/>
              <a:tabLst>
                <a:tab pos="357188" algn="l"/>
                <a:tab pos="536575" algn="l"/>
                <a:tab pos="714375" algn="l"/>
                <a:tab pos="898525" algn="l"/>
                <a:tab pos="1082675" algn="l"/>
                <a:tab pos="1528763" algn="l"/>
                <a:tab pos="1885950" algn="l"/>
              </a:tabLst>
            </a:pPr>
            <a:r>
              <a:rPr lang="nl-NL" sz="2200" dirty="0" smtClean="0">
                <a:solidFill>
                  <a:schemeClr val="tx2"/>
                </a:solidFill>
                <a:sym typeface="Wingdings"/>
              </a:rPr>
              <a:t> 	</a:t>
            </a:r>
            <a:r>
              <a:rPr lang="nl-NL" sz="2200" dirty="0" err="1" smtClean="0">
                <a:solidFill>
                  <a:schemeClr val="tx2"/>
                </a:solidFill>
                <a:sym typeface="Wingdings"/>
              </a:rPr>
              <a:t>sluicing</a:t>
            </a:r>
            <a:r>
              <a:rPr lang="nl-NL" sz="2200" dirty="0" smtClean="0">
                <a:solidFill>
                  <a:schemeClr val="tx2"/>
                </a:solidFill>
                <a:sym typeface="Wingdings"/>
              </a:rPr>
              <a:t> (high </a:t>
            </a:r>
            <a:r>
              <a:rPr lang="nl-NL" sz="2200" dirty="0" err="1" smtClean="0">
                <a:solidFill>
                  <a:schemeClr val="tx2"/>
                </a:solidFill>
                <a:sym typeface="Wingdings"/>
              </a:rPr>
              <a:t>ellipsis</a:t>
            </a:r>
            <a:r>
              <a:rPr lang="nl-NL" sz="2200" dirty="0" smtClean="0">
                <a:solidFill>
                  <a:schemeClr val="tx2"/>
                </a:solidFill>
                <a:sym typeface="Wingdings"/>
              </a:rPr>
              <a:t>) </a:t>
            </a:r>
            <a:r>
              <a:rPr lang="nl-NL" sz="2200" dirty="0" err="1" smtClean="0">
                <a:solidFill>
                  <a:schemeClr val="tx2"/>
                </a:solidFill>
                <a:sym typeface="Wingdings"/>
              </a:rPr>
              <a:t>can</a:t>
            </a:r>
            <a:r>
              <a:rPr lang="nl-NL" sz="2200" dirty="0" smtClean="0">
                <a:solidFill>
                  <a:schemeClr val="tx2"/>
                </a:solidFill>
                <a:sym typeface="Wingdings"/>
              </a:rPr>
              <a:t> </a:t>
            </a:r>
            <a:r>
              <a:rPr lang="nl-NL" sz="2200" dirty="0" err="1" smtClean="0">
                <a:solidFill>
                  <a:schemeClr val="tx2"/>
                </a:solidFill>
                <a:sym typeface="Wingdings"/>
              </a:rPr>
              <a:t>repair</a:t>
            </a:r>
            <a:r>
              <a:rPr lang="nl-NL" sz="2200" dirty="0" smtClean="0">
                <a:solidFill>
                  <a:schemeClr val="tx2"/>
                </a:solidFill>
                <a:sym typeface="Wingdings"/>
              </a:rPr>
              <a:t> </a:t>
            </a:r>
            <a:r>
              <a:rPr lang="nl-NL" sz="2200" dirty="0" err="1" smtClean="0">
                <a:solidFill>
                  <a:schemeClr val="tx2"/>
                </a:solidFill>
                <a:sym typeface="Wingdings"/>
              </a:rPr>
              <a:t>island</a:t>
            </a:r>
            <a:r>
              <a:rPr lang="nl-NL" sz="2200" dirty="0" smtClean="0">
                <a:solidFill>
                  <a:schemeClr val="tx2"/>
                </a:solidFill>
                <a:sym typeface="Wingdings"/>
              </a:rPr>
              <a:t> </a:t>
            </a:r>
            <a:r>
              <a:rPr lang="nl-NL" sz="2200" dirty="0" err="1" smtClean="0">
                <a:solidFill>
                  <a:schemeClr val="tx2"/>
                </a:solidFill>
                <a:sym typeface="Wingdings"/>
              </a:rPr>
              <a:t>violat</a:t>
            </a:r>
            <a:r>
              <a:rPr lang="nl-NL" sz="2200" dirty="0" smtClean="0">
                <a:solidFill>
                  <a:schemeClr val="tx2"/>
                </a:solidFill>
                <a:sym typeface="Wingdings"/>
              </a:rPr>
              <a:t>-</a:t>
            </a:r>
          </a:p>
          <a:p>
            <a:pPr marL="0" indent="0" eaLnBrk="1" hangingPunct="1">
              <a:lnSpc>
                <a:spcPct val="80000"/>
              </a:lnSpc>
              <a:spcAft>
                <a:spcPts val="1200"/>
              </a:spcAft>
              <a:buNone/>
              <a:tabLst>
                <a:tab pos="357188" algn="l"/>
                <a:tab pos="536575" algn="l"/>
                <a:tab pos="714375" algn="l"/>
                <a:tab pos="898525" algn="l"/>
                <a:tab pos="1082675" algn="l"/>
                <a:tab pos="1528763" algn="l"/>
                <a:tab pos="1885950" algn="l"/>
              </a:tabLst>
            </a:pPr>
            <a:r>
              <a:rPr lang="nl-NL" sz="2200" dirty="0" smtClean="0">
                <a:solidFill>
                  <a:schemeClr val="tx2"/>
                </a:solidFill>
                <a:sym typeface="Wingdings"/>
              </a:rPr>
              <a:t> 	</a:t>
            </a:r>
            <a:r>
              <a:rPr lang="nl-NL" sz="2200" dirty="0" err="1" smtClean="0">
                <a:solidFill>
                  <a:schemeClr val="tx2"/>
                </a:solidFill>
                <a:sym typeface="Wingdings"/>
              </a:rPr>
              <a:t>ions</a:t>
            </a:r>
            <a:r>
              <a:rPr lang="nl-NL" sz="2200" dirty="0" smtClean="0">
                <a:solidFill>
                  <a:schemeClr val="tx2"/>
                </a:solidFill>
                <a:sym typeface="Wingdings"/>
              </a:rPr>
              <a:t>, </a:t>
            </a:r>
            <a:r>
              <a:rPr lang="nl-NL" sz="2200" dirty="0" err="1" smtClean="0">
                <a:solidFill>
                  <a:schemeClr val="tx2"/>
                </a:solidFill>
                <a:sym typeface="Wingdings"/>
              </a:rPr>
              <a:t>while</a:t>
            </a:r>
            <a:r>
              <a:rPr lang="nl-NL" sz="2200" dirty="0" smtClean="0">
                <a:solidFill>
                  <a:schemeClr val="tx2"/>
                </a:solidFill>
                <a:sym typeface="Wingdings"/>
              </a:rPr>
              <a:t> VP </a:t>
            </a:r>
            <a:r>
              <a:rPr lang="nl-NL" sz="2200" dirty="0" err="1" smtClean="0">
                <a:solidFill>
                  <a:schemeClr val="tx2"/>
                </a:solidFill>
                <a:sym typeface="Wingdings"/>
              </a:rPr>
              <a:t>ellipsis</a:t>
            </a:r>
            <a:r>
              <a:rPr lang="nl-NL" sz="2200" dirty="0" smtClean="0">
                <a:solidFill>
                  <a:schemeClr val="tx2"/>
                </a:solidFill>
                <a:sym typeface="Wingdings"/>
              </a:rPr>
              <a:t> (low </a:t>
            </a:r>
            <a:r>
              <a:rPr lang="nl-NL" sz="2200" dirty="0" err="1" smtClean="0">
                <a:solidFill>
                  <a:schemeClr val="tx2"/>
                </a:solidFill>
                <a:sym typeface="Wingdings"/>
              </a:rPr>
              <a:t>ellipsis</a:t>
            </a:r>
            <a:r>
              <a:rPr lang="nl-NL" sz="2200" dirty="0" smtClean="0">
                <a:solidFill>
                  <a:schemeClr val="tx2"/>
                </a:solidFill>
                <a:sym typeface="Wingdings"/>
              </a:rPr>
              <a:t>) </a:t>
            </a:r>
            <a:r>
              <a:rPr lang="nl-NL" sz="2200" dirty="0" err="1" smtClean="0">
                <a:solidFill>
                  <a:schemeClr val="tx2"/>
                </a:solidFill>
                <a:sym typeface="Wingdings"/>
              </a:rPr>
              <a:t>cannot</a:t>
            </a:r>
            <a:r>
              <a:rPr lang="nl-NL" sz="2200" dirty="0" smtClean="0">
                <a:solidFill>
                  <a:schemeClr val="tx2"/>
                </a:solidFill>
                <a:sym typeface="Wingdings"/>
              </a:rPr>
              <a:t>.</a:t>
            </a:r>
          </a:p>
          <a:p>
            <a:pPr marL="0" indent="0" eaLnBrk="1" hangingPunct="1">
              <a:lnSpc>
                <a:spcPct val="80000"/>
              </a:lnSpc>
              <a:spcAft>
                <a:spcPts val="1200"/>
              </a:spcAft>
              <a:buNone/>
              <a:tabLst>
                <a:tab pos="357188" algn="l"/>
                <a:tab pos="536575" algn="l"/>
                <a:tab pos="714375" algn="l"/>
                <a:tab pos="898525" algn="l"/>
                <a:tab pos="1082675" algn="l"/>
                <a:tab pos="1528763" algn="l"/>
                <a:tab pos="1885950" algn="l"/>
              </a:tabLst>
            </a:pPr>
            <a:endParaRPr lang="nl-NL" sz="1200" dirty="0" smtClean="0">
              <a:solidFill>
                <a:schemeClr val="tx2"/>
              </a:solidFill>
              <a:sym typeface="Wingdings"/>
            </a:endParaRPr>
          </a:p>
          <a:p>
            <a:pPr marL="0" indent="0" eaLnBrk="1" hangingPunct="1">
              <a:lnSpc>
                <a:spcPct val="80000"/>
              </a:lnSpc>
              <a:spcAft>
                <a:spcPts val="1200"/>
              </a:spcAft>
              <a:buNone/>
              <a:tabLst>
                <a:tab pos="357188" algn="l"/>
                <a:tab pos="536575" algn="l"/>
                <a:tab pos="714375" algn="l"/>
                <a:tab pos="898525" algn="l"/>
                <a:tab pos="1082675" algn="l"/>
                <a:tab pos="1528763" algn="l"/>
                <a:tab pos="1885950" algn="l"/>
              </a:tabLst>
            </a:pPr>
            <a:r>
              <a:rPr lang="nl-NL" sz="2200" dirty="0" smtClean="0">
                <a:solidFill>
                  <a:schemeClr val="tx2"/>
                </a:solidFill>
                <a:sym typeface="Wingdings"/>
              </a:rPr>
              <a:t>= </a:t>
            </a:r>
            <a:r>
              <a:rPr lang="nl-NL" sz="2200" dirty="0" err="1" smtClean="0">
                <a:solidFill>
                  <a:schemeClr val="accent1">
                    <a:lumMod val="75000"/>
                  </a:schemeClr>
                </a:solidFill>
                <a:sym typeface="Wingdings"/>
              </a:rPr>
              <a:t>repair</a:t>
            </a:r>
            <a:r>
              <a:rPr lang="nl-NL" sz="2200" dirty="0" smtClean="0">
                <a:solidFill>
                  <a:schemeClr val="accent1">
                    <a:lumMod val="75000"/>
                  </a:schemeClr>
                </a:solidFill>
                <a:sym typeface="Wingdings"/>
              </a:rPr>
              <a:t> </a:t>
            </a:r>
            <a:r>
              <a:rPr lang="nl-NL" sz="2200" dirty="0" err="1" smtClean="0">
                <a:solidFill>
                  <a:schemeClr val="accent1">
                    <a:lumMod val="75000"/>
                  </a:schemeClr>
                </a:solidFill>
                <a:sym typeface="Wingdings"/>
              </a:rPr>
              <a:t>by</a:t>
            </a:r>
            <a:r>
              <a:rPr lang="nl-NL" sz="2200" dirty="0" smtClean="0">
                <a:solidFill>
                  <a:schemeClr val="accent1">
                    <a:lumMod val="75000"/>
                  </a:schemeClr>
                </a:solidFill>
                <a:sym typeface="Wingdings"/>
              </a:rPr>
              <a:t> </a:t>
            </a:r>
            <a:r>
              <a:rPr lang="nl-NL" sz="2200" dirty="0" err="1" smtClean="0">
                <a:solidFill>
                  <a:schemeClr val="accent1">
                    <a:lumMod val="75000"/>
                  </a:schemeClr>
                </a:solidFill>
                <a:sym typeface="Wingdings"/>
              </a:rPr>
              <a:t>ellipsis</a:t>
            </a:r>
            <a:endParaRPr lang="nl-BE" sz="2200" dirty="0" smtClean="0">
              <a:solidFill>
                <a:schemeClr val="accent1">
                  <a:lumMod val="75000"/>
                </a:schemeClr>
              </a:solidFill>
              <a:sym typeface="Wingdings" pitchFamily="-110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58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8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8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58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58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58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8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58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58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58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58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58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58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58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58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58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587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587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587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587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8723" grpId="0" build="p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BE" sz="3400" dirty="0" smtClean="0">
                <a:solidFill>
                  <a:schemeClr val="accent1"/>
                </a:solidFill>
              </a:rPr>
              <a:t>Silence best speaks the mind</a:t>
            </a:r>
            <a:endParaRPr lang="nl-NL" sz="3400" dirty="0">
              <a:solidFill>
                <a:schemeClr val="accent1"/>
              </a:solidFill>
            </a:endParaRP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1600" y="2057400"/>
            <a:ext cx="7313612" cy="3125787"/>
          </a:xfrm>
        </p:spPr>
        <p:txBody>
          <a:bodyPr/>
          <a:lstStyle/>
          <a:p>
            <a:pPr marL="609600" indent="-609600" eaLnBrk="1" hangingPunct="1">
              <a:spcAft>
                <a:spcPts val="600"/>
              </a:spcAft>
              <a:buFontTx/>
              <a:buAutoNum type="arabicPeriod"/>
            </a:pPr>
            <a:r>
              <a:rPr lang="nl-BE" sz="2800" dirty="0" smtClean="0">
                <a:solidFill>
                  <a:schemeClr val="tx2"/>
                </a:solidFill>
              </a:rPr>
              <a:t>WYSIWYG</a:t>
            </a:r>
          </a:p>
          <a:p>
            <a:pPr marL="609600" indent="-609600" eaLnBrk="1" hangingPunct="1">
              <a:spcAft>
                <a:spcPts val="600"/>
              </a:spcAft>
              <a:buFontTx/>
              <a:buAutoNum type="arabicPeriod"/>
            </a:pPr>
            <a:r>
              <a:rPr lang="nl-BE" sz="2800" dirty="0" smtClean="0">
                <a:solidFill>
                  <a:schemeClr val="tx2"/>
                </a:solidFill>
              </a:rPr>
              <a:t>WYSI</a:t>
            </a:r>
            <a:r>
              <a:rPr lang="nl-BE" sz="2800" b="1" dirty="0" smtClean="0">
                <a:solidFill>
                  <a:schemeClr val="tx2"/>
                </a:solidFill>
              </a:rPr>
              <a:t>A</a:t>
            </a:r>
            <a:r>
              <a:rPr lang="nl-BE" sz="2800" dirty="0" smtClean="0">
                <a:solidFill>
                  <a:schemeClr val="tx2"/>
                </a:solidFill>
              </a:rPr>
              <a:t>WYG (proform analysis)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nl-BE" sz="2800" dirty="0" smtClean="0">
                <a:solidFill>
                  <a:schemeClr val="tx2"/>
                </a:solidFill>
              </a:rPr>
              <a:t>WYSI</a:t>
            </a:r>
            <a:r>
              <a:rPr lang="nl-BE" sz="2800" b="1" dirty="0" smtClean="0">
                <a:solidFill>
                  <a:schemeClr val="tx2"/>
                </a:solidFill>
              </a:rPr>
              <a:t>N</a:t>
            </a:r>
            <a:r>
              <a:rPr lang="nl-BE" sz="2800" dirty="0" smtClean="0">
                <a:solidFill>
                  <a:schemeClr val="tx2"/>
                </a:solidFill>
              </a:rPr>
              <a:t>WYG (deletion analysis)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nl-BE" sz="2800" dirty="0" smtClean="0">
                <a:solidFill>
                  <a:schemeClr val="tx2"/>
                </a:solidFill>
              </a:rPr>
              <a:t>Ellipsis repair effects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nl-BE" sz="2800" dirty="0" smtClean="0">
                <a:solidFill>
                  <a:schemeClr val="tx2"/>
                </a:solidFill>
              </a:rPr>
              <a:t>Reconciling analyses</a:t>
            </a:r>
          </a:p>
          <a:p>
            <a:pPr marL="609600" indent="-609600" eaLnBrk="1" hangingPunct="1">
              <a:buNone/>
            </a:pPr>
            <a:endParaRPr lang="nl-BE" sz="2800" dirty="0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962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962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259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BE" sz="3400" dirty="0" smtClean="0">
                <a:solidFill>
                  <a:schemeClr val="accent1"/>
                </a:solidFill>
              </a:rPr>
              <a:t>Silence best speaks the mind (1)</a:t>
            </a:r>
            <a:endParaRPr lang="nl-NL" sz="3400" dirty="0">
              <a:solidFill>
                <a:schemeClr val="accent1"/>
              </a:solidFill>
            </a:endParaRPr>
          </a:p>
        </p:txBody>
      </p:sp>
      <p:sp>
        <p:nvSpPr>
          <p:cNvPr id="155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1600" y="2209800"/>
            <a:ext cx="7594600" cy="3735387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Tx/>
              <a:buNone/>
              <a:tabLst>
                <a:tab pos="898525" algn="l"/>
                <a:tab pos="1082675" algn="l"/>
                <a:tab pos="1885950" algn="l"/>
                <a:tab pos="3048000" algn="l"/>
              </a:tabLst>
              <a:defRPr/>
            </a:pPr>
            <a:r>
              <a:rPr lang="nl-BE" sz="2400" dirty="0" smtClean="0">
                <a:solidFill>
                  <a:schemeClr val="tx2"/>
                </a:solidFill>
              </a:rPr>
              <a:t>Consider an elliptical sentence:</a:t>
            </a:r>
            <a:endParaRPr lang="nl-BE" sz="2400" dirty="0" smtClean="0">
              <a:solidFill>
                <a:schemeClr val="tx2"/>
              </a:solidFill>
              <a:sym typeface="Wingdings" pitchFamily="-110" charset="2"/>
            </a:endParaRPr>
          </a:p>
          <a:p>
            <a:pPr marL="0" indent="0" eaLnBrk="1" hangingPunct="1">
              <a:lnSpc>
                <a:spcPct val="90000"/>
              </a:lnSpc>
              <a:buFontTx/>
              <a:buNone/>
              <a:tabLst>
                <a:tab pos="898525" algn="l"/>
                <a:tab pos="1082675" algn="l"/>
                <a:tab pos="1885950" algn="l"/>
                <a:tab pos="3048000" algn="l"/>
              </a:tabLst>
              <a:defRPr/>
            </a:pPr>
            <a:endParaRPr lang="nl-BE" sz="2200" dirty="0" smtClean="0">
              <a:solidFill>
                <a:schemeClr val="tx2"/>
              </a:solidFill>
            </a:endParaRPr>
          </a:p>
          <a:p>
            <a:pPr marL="457200" indent="-457200"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 typeface="Wingdings" pitchFamily="-110" charset="2"/>
              <a:buNone/>
              <a:tabLst>
                <a:tab pos="0" algn="l"/>
                <a:tab pos="357188" algn="l"/>
                <a:tab pos="536575" algn="l"/>
                <a:tab pos="1971675" algn="l"/>
                <a:tab pos="2328863" algn="l"/>
              </a:tabLst>
              <a:defRPr/>
            </a:pPr>
            <a:r>
              <a:rPr lang="en-US" sz="2400" dirty="0" smtClean="0">
                <a:solidFill>
                  <a:schemeClr val="tx2"/>
                </a:solidFill>
              </a:rPr>
              <a:t>(1) Ryan has seen the man with binoculars, and 	</a:t>
            </a:r>
            <a:r>
              <a:rPr lang="en-US" sz="2400" dirty="0" err="1" smtClean="0">
                <a:solidFill>
                  <a:schemeClr val="tx2"/>
                </a:solidFill>
              </a:rPr>
              <a:t>Jasmin</a:t>
            </a:r>
            <a:r>
              <a:rPr lang="en-US" sz="2400" dirty="0" smtClean="0">
                <a:solidFill>
                  <a:schemeClr val="tx2"/>
                </a:solidFill>
              </a:rPr>
              <a:t> has,  too.</a:t>
            </a:r>
          </a:p>
          <a:p>
            <a:pPr marL="457200" indent="-457200"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 typeface="Wingdings" pitchFamily="-110" charset="2"/>
              <a:buNone/>
              <a:tabLst>
                <a:tab pos="0" algn="l"/>
                <a:tab pos="357188" algn="l"/>
                <a:tab pos="536575" algn="l"/>
                <a:tab pos="1971675" algn="l"/>
                <a:tab pos="2328863" algn="l"/>
              </a:tabLst>
              <a:defRPr/>
            </a:pPr>
            <a:endParaRPr lang="en-US" sz="2400" dirty="0" smtClean="0">
              <a:solidFill>
                <a:schemeClr val="tx2"/>
              </a:solidFill>
            </a:endParaRPr>
          </a:p>
          <a:p>
            <a:pPr marL="457200" indent="-457200"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 typeface="Wingdings" pitchFamily="-110" charset="2"/>
              <a:buNone/>
              <a:tabLst>
                <a:tab pos="0" algn="l"/>
                <a:tab pos="357188" algn="l"/>
                <a:tab pos="536575" algn="l"/>
                <a:tab pos="1971675" algn="l"/>
                <a:tab pos="2328863" algn="l"/>
              </a:tabLst>
              <a:defRPr/>
            </a:pPr>
            <a:r>
              <a:rPr lang="en-US" sz="2400" dirty="0" smtClean="0">
                <a:solidFill>
                  <a:schemeClr val="tx2"/>
                </a:solidFill>
              </a:rPr>
              <a:t>Every utterance consists of 3 parts (roughly):</a:t>
            </a:r>
          </a:p>
          <a:p>
            <a:pPr marL="457200" indent="-457200"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 typeface="Wingdings" pitchFamily="-110" charset="2"/>
              <a:buNone/>
              <a:tabLst>
                <a:tab pos="0" algn="l"/>
                <a:tab pos="357188" algn="l"/>
                <a:tab pos="536575" algn="l"/>
                <a:tab pos="1971675" algn="l"/>
                <a:tab pos="2328863" algn="l"/>
              </a:tabLst>
              <a:defRPr/>
            </a:pPr>
            <a:endParaRPr lang="en-US" sz="2400" dirty="0" smtClean="0">
              <a:solidFill>
                <a:schemeClr val="tx2"/>
              </a:solidFill>
            </a:endParaRPr>
          </a:p>
          <a:p>
            <a:pPr marL="457200" indent="-457200" eaLnBrk="1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Char char="•"/>
              <a:tabLst>
                <a:tab pos="0" algn="l"/>
                <a:tab pos="357188" algn="l"/>
                <a:tab pos="536575" algn="l"/>
                <a:tab pos="1971675" algn="l"/>
                <a:tab pos="2328863" algn="l"/>
              </a:tabLst>
              <a:defRPr/>
            </a:pPr>
            <a:r>
              <a:rPr lang="en-US" sz="2400" dirty="0" smtClean="0">
                <a:solidFill>
                  <a:schemeClr val="tx2"/>
                </a:solidFill>
              </a:rPr>
              <a:t>Phonology (pronunciation</a:t>
            </a:r>
            <a:r>
              <a:rPr lang="en-US" sz="2400" smtClean="0">
                <a:solidFill>
                  <a:schemeClr val="tx2"/>
                </a:solidFill>
              </a:rPr>
              <a:t>, form)</a:t>
            </a:r>
            <a:endParaRPr lang="en-US" sz="2400" dirty="0" smtClean="0">
              <a:solidFill>
                <a:schemeClr val="tx2"/>
              </a:solidFill>
            </a:endParaRPr>
          </a:p>
          <a:p>
            <a:pPr marL="457200" indent="-457200" eaLnBrk="1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Char char="•"/>
              <a:tabLst>
                <a:tab pos="0" algn="l"/>
                <a:tab pos="357188" algn="l"/>
                <a:tab pos="536575" algn="l"/>
                <a:tab pos="1971675" algn="l"/>
                <a:tab pos="2328863" algn="l"/>
              </a:tabLst>
              <a:defRPr/>
            </a:pPr>
            <a:r>
              <a:rPr lang="en-US" sz="2400" dirty="0" smtClean="0">
                <a:solidFill>
                  <a:schemeClr val="tx2"/>
                </a:solidFill>
              </a:rPr>
              <a:t>Semantics (interpretation)</a:t>
            </a:r>
          </a:p>
          <a:p>
            <a:pPr marL="457200" indent="-457200"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Char char="•"/>
              <a:tabLst>
                <a:tab pos="0" algn="l"/>
                <a:tab pos="357188" algn="l"/>
                <a:tab pos="536575" algn="l"/>
                <a:tab pos="1971675" algn="l"/>
                <a:tab pos="2328863" algn="l"/>
              </a:tabLst>
              <a:defRPr/>
            </a:pPr>
            <a:r>
              <a:rPr lang="en-US" sz="2400" dirty="0" smtClean="0">
                <a:solidFill>
                  <a:schemeClr val="tx2"/>
                </a:solidFill>
              </a:rPr>
              <a:t>Syntax (hierarchical structure)</a:t>
            </a:r>
          </a:p>
          <a:p>
            <a:pPr marL="457200" indent="-457200"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 typeface="Wingdings" pitchFamily="-110" charset="2"/>
              <a:buNone/>
              <a:tabLst>
                <a:tab pos="0" algn="l"/>
                <a:tab pos="357188" algn="l"/>
                <a:tab pos="536575" algn="l"/>
                <a:tab pos="1971675" algn="l"/>
                <a:tab pos="2328863" algn="l"/>
              </a:tabLst>
              <a:defRPr/>
            </a:pPr>
            <a:endParaRPr lang="en-US" sz="24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55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55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5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55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55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55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55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5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556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556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556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556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5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556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556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556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556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5651" grpId="0" build="p" bldLvl="5"/>
      <p:bldP spid="155651" grpId="1" build="p"/>
      <p:bldP spid="155651" grpId="2" build="p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BE" sz="3400" dirty="0" smtClean="0">
                <a:solidFill>
                  <a:schemeClr val="accent1"/>
                </a:solidFill>
              </a:rPr>
              <a:t>4. Ellipsis repair effects (1)</a:t>
            </a:r>
            <a:endParaRPr lang="nl-NL" sz="3400" dirty="0">
              <a:solidFill>
                <a:schemeClr val="accent1"/>
              </a:solidFill>
            </a:endParaRPr>
          </a:p>
        </p:txBody>
      </p:sp>
      <p:sp>
        <p:nvSpPr>
          <p:cNvPr id="165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0013" y="2285999"/>
            <a:ext cx="7523162" cy="4038601"/>
          </a:xfrm>
        </p:spPr>
        <p:txBody>
          <a:bodyPr/>
          <a:lstStyle/>
          <a:p>
            <a:pPr marL="714375" indent="-714375" eaLnBrk="1" hangingPunct="1">
              <a:spcBef>
                <a:spcPct val="0"/>
              </a:spcBef>
              <a:buClrTx/>
              <a:buSzTx/>
              <a:buFontTx/>
              <a:buNone/>
              <a:tabLst>
                <a:tab pos="0" algn="l"/>
                <a:tab pos="714375" algn="l"/>
                <a:tab pos="985838" algn="l"/>
                <a:tab pos="1885950" algn="l"/>
              </a:tabLst>
            </a:pPr>
            <a:r>
              <a:rPr lang="en-US" sz="2200" dirty="0" smtClean="0">
                <a:solidFill>
                  <a:srgbClr val="269999"/>
                </a:solidFill>
              </a:rPr>
              <a:t>Ellipsis repair: island effects</a:t>
            </a:r>
          </a:p>
          <a:p>
            <a:pPr marL="714375" indent="-714375" eaLnBrk="1" hangingPunct="1">
              <a:spcBef>
                <a:spcPct val="0"/>
              </a:spcBef>
              <a:buClrTx/>
              <a:buSzTx/>
              <a:buFontTx/>
              <a:buNone/>
              <a:tabLst>
                <a:tab pos="0" algn="l"/>
                <a:tab pos="714375" algn="l"/>
                <a:tab pos="985838" algn="l"/>
                <a:tab pos="1885950" algn="l"/>
              </a:tabLst>
            </a:pPr>
            <a:endParaRPr lang="en-US" sz="2200" b="1" dirty="0" smtClean="0">
              <a:solidFill>
                <a:srgbClr val="269999"/>
              </a:solidFill>
            </a:endParaRPr>
          </a:p>
          <a:p>
            <a:pPr marL="714375" indent="-714375" eaLnBrk="1" hangingPunct="1">
              <a:spcBef>
                <a:spcPct val="0"/>
              </a:spcBef>
              <a:buClrTx/>
              <a:buSzTx/>
              <a:buFontTx/>
              <a:buNone/>
              <a:tabLst>
                <a:tab pos="0" algn="l"/>
                <a:tab pos="714375" algn="l"/>
                <a:tab pos="985838" algn="l"/>
                <a:tab pos="1885950" algn="l"/>
              </a:tabLst>
            </a:pPr>
            <a:r>
              <a:rPr lang="en-US" sz="2200" dirty="0" smtClean="0">
                <a:solidFill>
                  <a:srgbClr val="269999"/>
                </a:solidFill>
              </a:rPr>
              <a:t>Merchant (2008):</a:t>
            </a:r>
          </a:p>
          <a:p>
            <a:pPr marL="714375" indent="-714375" eaLnBrk="1" hangingPunct="1">
              <a:spcBef>
                <a:spcPct val="0"/>
              </a:spcBef>
              <a:buClrTx/>
              <a:buSzTx/>
              <a:buFontTx/>
              <a:buNone/>
              <a:tabLst>
                <a:tab pos="0" algn="l"/>
                <a:tab pos="714375" algn="l"/>
                <a:tab pos="985838" algn="l"/>
                <a:tab pos="1885950" algn="l"/>
              </a:tabLst>
            </a:pPr>
            <a:r>
              <a:rPr lang="en-US" sz="2200" b="1" dirty="0" smtClean="0">
                <a:solidFill>
                  <a:schemeClr val="tx2"/>
                </a:solidFill>
              </a:rPr>
              <a:t>Claims</a:t>
            </a:r>
          </a:p>
          <a:p>
            <a:pPr marL="714375" indent="-714375" eaLnBrk="1" hangingPunct="1">
              <a:spcBef>
                <a:spcPct val="0"/>
              </a:spcBef>
              <a:buClrTx/>
              <a:buSzTx/>
              <a:buFontTx/>
              <a:buChar char="•"/>
              <a:tabLst>
                <a:tab pos="0" algn="l"/>
                <a:tab pos="714375" algn="l"/>
                <a:tab pos="985838" algn="l"/>
                <a:tab pos="1885950" algn="l"/>
              </a:tabLst>
            </a:pPr>
            <a:r>
              <a:rPr lang="en-US" sz="2200" dirty="0" smtClean="0">
                <a:solidFill>
                  <a:schemeClr val="tx2"/>
                </a:solidFill>
              </a:rPr>
              <a:t>Islands: PF phenomenon</a:t>
            </a:r>
          </a:p>
          <a:p>
            <a:pPr marL="714375" indent="-714375" eaLnBrk="1" hangingPunct="1">
              <a:spcBef>
                <a:spcPct val="0"/>
              </a:spcBef>
              <a:buClrTx/>
              <a:buSzTx/>
              <a:buFontTx/>
              <a:buChar char="•"/>
              <a:tabLst>
                <a:tab pos="0" algn="l"/>
                <a:tab pos="714375" algn="l"/>
                <a:tab pos="985838" algn="l"/>
                <a:tab pos="1885950" algn="l"/>
              </a:tabLst>
            </a:pPr>
            <a:r>
              <a:rPr lang="en-US" sz="2200" dirty="0" smtClean="0">
                <a:solidFill>
                  <a:schemeClr val="tx2"/>
                </a:solidFill>
              </a:rPr>
              <a:t>Not the island node itself, but the </a:t>
            </a:r>
            <a:r>
              <a:rPr lang="en-US" sz="2200" i="1" dirty="0" err="1" smtClean="0">
                <a:solidFill>
                  <a:schemeClr val="tx2"/>
                </a:solidFill>
              </a:rPr>
              <a:t>wh</a:t>
            </a:r>
            <a:r>
              <a:rPr lang="en-US" sz="2200" i="1" dirty="0" smtClean="0">
                <a:solidFill>
                  <a:schemeClr val="tx2"/>
                </a:solidFill>
              </a:rPr>
              <a:t> </a:t>
            </a:r>
            <a:r>
              <a:rPr lang="en-US" sz="2200" dirty="0" smtClean="0">
                <a:solidFill>
                  <a:schemeClr val="tx2"/>
                </a:solidFill>
              </a:rPr>
              <a:t>traces cause the crash.</a:t>
            </a:r>
          </a:p>
          <a:p>
            <a:pPr marL="714375" indent="-714375" eaLnBrk="1" hangingPunct="1">
              <a:spcBef>
                <a:spcPct val="0"/>
              </a:spcBef>
              <a:buClrTx/>
              <a:buSzTx/>
              <a:buFontTx/>
              <a:buChar char="•"/>
              <a:tabLst>
                <a:tab pos="0" algn="l"/>
                <a:tab pos="714375" algn="l"/>
                <a:tab pos="985838" algn="l"/>
                <a:tab pos="1885950" algn="l"/>
              </a:tabLst>
            </a:pPr>
            <a:r>
              <a:rPr lang="en-US" sz="2200" dirty="0" smtClean="0">
                <a:solidFill>
                  <a:schemeClr val="tx2"/>
                </a:solidFill>
              </a:rPr>
              <a:t>Sluicing elides the offending traces. </a:t>
            </a:r>
          </a:p>
          <a:p>
            <a:pPr marL="714375" indent="-714375" eaLnBrk="1" hangingPunct="1">
              <a:spcBef>
                <a:spcPct val="0"/>
              </a:spcBef>
              <a:buClrTx/>
              <a:buSzTx/>
              <a:buNone/>
              <a:tabLst>
                <a:tab pos="0" algn="l"/>
                <a:tab pos="714375" algn="l"/>
                <a:tab pos="985838" algn="l"/>
                <a:tab pos="1885950" algn="l"/>
              </a:tabLst>
            </a:pPr>
            <a:r>
              <a:rPr lang="en-US" sz="2200" dirty="0" smtClean="0">
                <a:solidFill>
                  <a:schemeClr val="tx2"/>
                </a:solidFill>
                <a:sym typeface="Wingdings"/>
              </a:rPr>
              <a:t>		</a:t>
            </a:r>
            <a:r>
              <a:rPr lang="nl-NL" sz="2200" dirty="0" smtClean="0">
                <a:solidFill>
                  <a:schemeClr val="tx2"/>
                </a:solidFill>
                <a:sym typeface="Wingdings"/>
              </a:rPr>
              <a:t> </a:t>
            </a:r>
            <a:r>
              <a:rPr lang="nl-NL" sz="2200" dirty="0" err="1" smtClean="0">
                <a:solidFill>
                  <a:schemeClr val="tx2"/>
                </a:solidFill>
                <a:sym typeface="Wingdings"/>
              </a:rPr>
              <a:t>no</a:t>
            </a:r>
            <a:r>
              <a:rPr lang="nl-NL" sz="2200" dirty="0" smtClean="0">
                <a:solidFill>
                  <a:schemeClr val="tx2"/>
                </a:solidFill>
                <a:sym typeface="Wingdings"/>
              </a:rPr>
              <a:t> PF crash</a:t>
            </a:r>
          </a:p>
          <a:p>
            <a:pPr marL="714375" indent="-714375" eaLnBrk="1" hangingPunct="1">
              <a:spcBef>
                <a:spcPct val="0"/>
              </a:spcBef>
              <a:buClrTx/>
              <a:buSzTx/>
              <a:buFontTx/>
              <a:buChar char="•"/>
              <a:tabLst>
                <a:tab pos="0" algn="l"/>
                <a:tab pos="714375" algn="l"/>
                <a:tab pos="985838" algn="l"/>
                <a:tab pos="1885950" algn="l"/>
              </a:tabLst>
            </a:pPr>
            <a:r>
              <a:rPr lang="nl-NL" sz="2200" dirty="0" smtClean="0">
                <a:solidFill>
                  <a:schemeClr val="tx2"/>
                </a:solidFill>
                <a:sym typeface="Wingdings"/>
              </a:rPr>
              <a:t>VP </a:t>
            </a:r>
            <a:r>
              <a:rPr lang="nl-NL" sz="2200" dirty="0" err="1" smtClean="0">
                <a:solidFill>
                  <a:schemeClr val="tx2"/>
                </a:solidFill>
                <a:sym typeface="Wingdings"/>
              </a:rPr>
              <a:t>ellipsis</a:t>
            </a:r>
            <a:r>
              <a:rPr lang="nl-NL" sz="2200" dirty="0" smtClean="0">
                <a:solidFill>
                  <a:schemeClr val="tx2"/>
                </a:solidFill>
                <a:sym typeface="Wingdings"/>
              </a:rPr>
              <a:t> </a:t>
            </a:r>
            <a:r>
              <a:rPr lang="nl-NL" sz="2200" dirty="0" err="1" smtClean="0">
                <a:solidFill>
                  <a:schemeClr val="tx2"/>
                </a:solidFill>
                <a:sym typeface="Wingdings"/>
              </a:rPr>
              <a:t>doesn’t</a:t>
            </a:r>
            <a:r>
              <a:rPr lang="nl-NL" sz="2200" dirty="0" smtClean="0">
                <a:solidFill>
                  <a:schemeClr val="tx2"/>
                </a:solidFill>
                <a:sym typeface="Wingdings"/>
              </a:rPr>
              <a:t> </a:t>
            </a:r>
            <a:r>
              <a:rPr lang="nl-NL" sz="2200" dirty="0" err="1" smtClean="0">
                <a:solidFill>
                  <a:schemeClr val="tx2"/>
                </a:solidFill>
                <a:sym typeface="Wingdings"/>
              </a:rPr>
              <a:t>elide</a:t>
            </a:r>
            <a:r>
              <a:rPr lang="nl-NL" sz="2200" dirty="0" smtClean="0">
                <a:solidFill>
                  <a:schemeClr val="tx2"/>
                </a:solidFill>
                <a:sym typeface="Wingdings"/>
              </a:rPr>
              <a:t> the </a:t>
            </a:r>
            <a:r>
              <a:rPr lang="nl-NL" sz="2200" dirty="0" err="1" smtClean="0">
                <a:solidFill>
                  <a:schemeClr val="tx2"/>
                </a:solidFill>
                <a:sym typeface="Wingdings"/>
              </a:rPr>
              <a:t>offending</a:t>
            </a:r>
            <a:r>
              <a:rPr lang="nl-NL" sz="2200" dirty="0" smtClean="0">
                <a:solidFill>
                  <a:schemeClr val="tx2"/>
                </a:solidFill>
                <a:sym typeface="Wingdings"/>
              </a:rPr>
              <a:t> </a:t>
            </a:r>
            <a:r>
              <a:rPr lang="nl-NL" sz="2200" dirty="0" err="1" smtClean="0">
                <a:solidFill>
                  <a:schemeClr val="tx2"/>
                </a:solidFill>
                <a:sym typeface="Wingdings"/>
              </a:rPr>
              <a:t>traces</a:t>
            </a:r>
            <a:r>
              <a:rPr lang="nl-NL" sz="2200" dirty="0" smtClean="0">
                <a:solidFill>
                  <a:schemeClr val="tx2"/>
                </a:solidFill>
                <a:sym typeface="Wingdings"/>
              </a:rPr>
              <a:t>. </a:t>
            </a:r>
          </a:p>
          <a:p>
            <a:pPr marL="714375" indent="-714375" eaLnBrk="1" hangingPunct="1">
              <a:spcBef>
                <a:spcPct val="0"/>
              </a:spcBef>
              <a:buClrTx/>
              <a:buSzTx/>
              <a:buNone/>
              <a:tabLst>
                <a:tab pos="0" algn="l"/>
                <a:tab pos="714375" algn="l"/>
                <a:tab pos="985838" algn="l"/>
                <a:tab pos="1885950" algn="l"/>
              </a:tabLst>
            </a:pPr>
            <a:r>
              <a:rPr lang="nl-NL" sz="2200" dirty="0" smtClean="0">
                <a:solidFill>
                  <a:schemeClr val="tx2"/>
                </a:solidFill>
                <a:sym typeface="Wingdings"/>
              </a:rPr>
              <a:t>		 PF crash</a:t>
            </a:r>
            <a:endParaRPr lang="en-US" sz="22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65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65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65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65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65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7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658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658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900" decel="100000" fill="hold"/>
                                        <p:tgtEl>
                                          <p:spTgt spid="1658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658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1658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7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658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658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900" decel="100000" fill="hold"/>
                                        <p:tgtEl>
                                          <p:spTgt spid="1658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658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5891" grpId="0" build="p"/>
      <p:bldP spid="165891" grpId="1" uiExpand="1" build="p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BE" sz="3400" dirty="0" smtClean="0">
                <a:solidFill>
                  <a:schemeClr val="accent1"/>
                </a:solidFill>
              </a:rPr>
              <a:t>4. Ellipsis repair effects (2)</a:t>
            </a:r>
            <a:endParaRPr lang="nl-NL" sz="3400" dirty="0">
              <a:solidFill>
                <a:schemeClr val="accent1"/>
              </a:solidFill>
            </a:endParaRPr>
          </a:p>
        </p:txBody>
      </p:sp>
      <p:sp>
        <p:nvSpPr>
          <p:cNvPr id="165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1600" y="2057400"/>
            <a:ext cx="7467600" cy="4419600"/>
          </a:xfrm>
        </p:spPr>
        <p:txBody>
          <a:bodyPr/>
          <a:lstStyle/>
          <a:p>
            <a:pPr marL="714375" indent="-714375" eaLnBrk="1" hangingPunct="1">
              <a:spcBef>
                <a:spcPct val="0"/>
              </a:spcBef>
              <a:buClrTx/>
              <a:buSzTx/>
              <a:buFontTx/>
              <a:buNone/>
              <a:tabLst>
                <a:tab pos="0" algn="l"/>
                <a:tab pos="714375" algn="l"/>
                <a:tab pos="985838" algn="l"/>
                <a:tab pos="1885950" algn="l"/>
              </a:tabLst>
            </a:pPr>
            <a:r>
              <a:rPr lang="en-US" sz="2200" dirty="0" smtClean="0">
                <a:solidFill>
                  <a:srgbClr val="269999"/>
                </a:solidFill>
              </a:rPr>
              <a:t>Sluicing: island-insensitive</a:t>
            </a:r>
          </a:p>
          <a:p>
            <a:pPr marL="714375" indent="-714375" eaLnBrk="1" hangingPunct="1">
              <a:spcBef>
                <a:spcPct val="0"/>
              </a:spcBef>
              <a:buClrTx/>
              <a:buSzTx/>
              <a:buFontTx/>
              <a:buNone/>
              <a:tabLst>
                <a:tab pos="0" algn="l"/>
                <a:tab pos="714375" algn="l"/>
                <a:tab pos="985838" algn="l"/>
                <a:tab pos="1885950" algn="l"/>
              </a:tabLst>
            </a:pPr>
            <a:endParaRPr lang="en-US" sz="2200" b="1" dirty="0" smtClean="0">
              <a:solidFill>
                <a:srgbClr val="269999"/>
              </a:solidFill>
            </a:endParaRPr>
          </a:p>
          <a:p>
            <a:pPr marL="714375" indent="-714375" eaLnBrk="1" hangingPunct="1">
              <a:spcBef>
                <a:spcPct val="0"/>
              </a:spcBef>
              <a:buClrTx/>
              <a:buSzTx/>
              <a:buFontTx/>
              <a:buNone/>
              <a:tabLst>
                <a:tab pos="0" algn="l"/>
                <a:tab pos="714375" algn="l"/>
                <a:tab pos="985838" algn="l"/>
                <a:tab pos="1885950" algn="l"/>
              </a:tabLst>
            </a:pPr>
            <a:r>
              <a:rPr lang="en-US" sz="2200" dirty="0" smtClean="0">
                <a:solidFill>
                  <a:schemeClr val="tx2"/>
                </a:solidFill>
              </a:rPr>
              <a:t>Relative clause island (complex NP)</a:t>
            </a:r>
          </a:p>
          <a:p>
            <a:pPr marL="714375" indent="-714375" eaLnBrk="1" hangingPunct="1">
              <a:spcBef>
                <a:spcPct val="0"/>
              </a:spcBef>
              <a:buClrTx/>
              <a:buSzTx/>
              <a:buNone/>
              <a:tabLst>
                <a:tab pos="0" algn="l"/>
                <a:tab pos="714375" algn="l"/>
                <a:tab pos="985838" algn="l"/>
                <a:tab pos="1885950" algn="l"/>
              </a:tabLst>
            </a:pPr>
            <a:endParaRPr lang="en-US" sz="2200" dirty="0" smtClean="0">
              <a:solidFill>
                <a:schemeClr val="tx2"/>
              </a:solidFill>
              <a:sym typeface="Wingdings"/>
            </a:endParaRPr>
          </a:p>
          <a:p>
            <a:pPr marL="0" indent="0" eaLnBrk="1" hangingPunct="1">
              <a:lnSpc>
                <a:spcPct val="80000"/>
              </a:lnSpc>
              <a:spcAft>
                <a:spcPts val="600"/>
              </a:spcAft>
              <a:buNone/>
              <a:tabLst>
                <a:tab pos="357188" algn="l"/>
                <a:tab pos="536575" algn="l"/>
                <a:tab pos="714375" algn="l"/>
                <a:tab pos="898525" algn="l"/>
                <a:tab pos="1082675" algn="l"/>
                <a:tab pos="1528763" algn="l"/>
                <a:tab pos="1885950" algn="l"/>
              </a:tabLst>
            </a:pPr>
            <a:r>
              <a:rPr lang="en-US" sz="2000" dirty="0" smtClean="0">
                <a:solidFill>
                  <a:schemeClr val="tx2"/>
                </a:solidFill>
                <a:sym typeface="Wingdings" pitchFamily="-110" charset="2"/>
              </a:rPr>
              <a:t>(29)*I don’t remember which Balkan language they</a:t>
            </a:r>
          </a:p>
          <a:p>
            <a:pPr marL="0" indent="0" eaLnBrk="1" hangingPunct="1">
              <a:lnSpc>
                <a:spcPct val="80000"/>
              </a:lnSpc>
              <a:spcAft>
                <a:spcPts val="0"/>
              </a:spcAft>
              <a:buNone/>
              <a:tabLst>
                <a:tab pos="357188" algn="l"/>
                <a:tab pos="536575" algn="l"/>
                <a:tab pos="714375" algn="l"/>
                <a:tab pos="898525" algn="l"/>
                <a:tab pos="1082675" algn="l"/>
                <a:tab pos="1528763" algn="l"/>
                <a:tab pos="1885950" algn="l"/>
              </a:tabLst>
            </a:pPr>
            <a:r>
              <a:rPr lang="en-US" sz="2000" dirty="0" smtClean="0">
                <a:solidFill>
                  <a:schemeClr val="tx2"/>
                </a:solidFill>
                <a:sym typeface="Wingdings" pitchFamily="-110" charset="2"/>
              </a:rPr>
              <a:t> 			</a:t>
            </a:r>
            <a:r>
              <a:rPr lang="nl-BE" sz="2000" dirty="0" smtClean="0">
                <a:solidFill>
                  <a:schemeClr val="tx2"/>
                </a:solidFill>
                <a:sym typeface="Wingdings" pitchFamily="-110" charset="2"/>
              </a:rPr>
              <a:t>want to hire someone </a:t>
            </a:r>
            <a:r>
              <a:rPr lang="en-US" sz="2000" dirty="0" smtClean="0">
                <a:solidFill>
                  <a:schemeClr val="tx2"/>
                </a:solidFill>
              </a:rPr>
              <a:t>[</a:t>
            </a:r>
            <a:r>
              <a:rPr lang="nl-BE" sz="2000" dirty="0" smtClean="0">
                <a:solidFill>
                  <a:schemeClr val="tx2"/>
                </a:solidFill>
                <a:sym typeface="Wingdings" pitchFamily="-110" charset="2"/>
              </a:rPr>
              <a:t>who speaks t</a:t>
            </a:r>
            <a:r>
              <a:rPr lang="nl-BE" sz="2000" baseline="-25000" dirty="0" smtClean="0">
                <a:solidFill>
                  <a:schemeClr val="tx2"/>
                </a:solidFill>
                <a:sym typeface="Wingdings" pitchFamily="-110" charset="2"/>
              </a:rPr>
              <a:t>which Balkan</a:t>
            </a:r>
          </a:p>
          <a:p>
            <a:pPr marL="0" indent="0" eaLnBrk="1" hangingPunct="1">
              <a:lnSpc>
                <a:spcPct val="80000"/>
              </a:lnSpc>
              <a:spcAft>
                <a:spcPts val="1200"/>
              </a:spcAft>
              <a:buNone/>
              <a:tabLst>
                <a:tab pos="357188" algn="l"/>
                <a:tab pos="536575" algn="l"/>
                <a:tab pos="714375" algn="l"/>
                <a:tab pos="898525" algn="l"/>
                <a:tab pos="1082675" algn="l"/>
                <a:tab pos="1528763" algn="l"/>
                <a:tab pos="1885950" algn="l"/>
              </a:tabLst>
            </a:pPr>
            <a:r>
              <a:rPr lang="nl-BE" sz="2000" baseline="-25000" dirty="0" smtClean="0">
                <a:solidFill>
                  <a:schemeClr val="tx2"/>
                </a:solidFill>
                <a:sym typeface="Wingdings" pitchFamily="-110" charset="2"/>
              </a:rPr>
              <a:t> 					language</a:t>
            </a:r>
            <a:r>
              <a:rPr lang="en-US" sz="2000" dirty="0" smtClean="0">
                <a:solidFill>
                  <a:schemeClr val="tx2"/>
                </a:solidFill>
              </a:rPr>
              <a:t>]</a:t>
            </a:r>
            <a:r>
              <a:rPr lang="en-US" sz="2200" dirty="0" smtClean="0">
                <a:solidFill>
                  <a:schemeClr val="tx2"/>
                </a:solidFill>
                <a:sym typeface="Wingdings"/>
              </a:rPr>
              <a:t>	</a:t>
            </a:r>
          </a:p>
          <a:p>
            <a:pPr marL="0" indent="0" eaLnBrk="1" hangingPunct="1">
              <a:lnSpc>
                <a:spcPct val="80000"/>
              </a:lnSpc>
              <a:spcAft>
                <a:spcPts val="1200"/>
              </a:spcAft>
              <a:buNone/>
              <a:tabLst>
                <a:tab pos="357188" algn="l"/>
                <a:tab pos="536575" algn="l"/>
                <a:tab pos="714375" algn="l"/>
                <a:tab pos="898525" algn="l"/>
                <a:tab pos="1082675" algn="l"/>
                <a:tab pos="1528763" algn="l"/>
                <a:tab pos="1885950" algn="l"/>
              </a:tabLst>
            </a:pPr>
            <a:endParaRPr lang="en-US" sz="1200" dirty="0" smtClean="0">
              <a:solidFill>
                <a:schemeClr val="tx2"/>
              </a:solidFill>
              <a:sym typeface="Wingdings"/>
            </a:endParaRPr>
          </a:p>
          <a:p>
            <a:pPr marL="0" indent="0" eaLnBrk="1" hangingPunct="1">
              <a:lnSpc>
                <a:spcPct val="80000"/>
              </a:lnSpc>
              <a:spcAft>
                <a:spcPts val="600"/>
              </a:spcAft>
              <a:buNone/>
              <a:tabLst>
                <a:tab pos="357188" algn="l"/>
                <a:tab pos="536575" algn="l"/>
                <a:tab pos="714375" algn="l"/>
                <a:tab pos="898525" algn="l"/>
                <a:tab pos="1082675" algn="l"/>
                <a:tab pos="1528763" algn="l"/>
                <a:tab pos="1885950" algn="l"/>
              </a:tabLst>
            </a:pPr>
            <a:r>
              <a:rPr lang="en-US" sz="2000" dirty="0" smtClean="0">
                <a:solidFill>
                  <a:schemeClr val="tx2"/>
                </a:solidFill>
                <a:sym typeface="Wingdings"/>
              </a:rPr>
              <a:t>(30)	</a:t>
            </a:r>
            <a:r>
              <a:rPr lang="nl-BE" sz="2000" dirty="0" smtClean="0">
                <a:solidFill>
                  <a:schemeClr val="tx2"/>
                </a:solidFill>
                <a:sym typeface="Wingdings" pitchFamily="-110" charset="2"/>
              </a:rPr>
              <a:t>They want to hire someone </a:t>
            </a:r>
            <a:r>
              <a:rPr lang="en-US" sz="2000" dirty="0" smtClean="0">
                <a:solidFill>
                  <a:schemeClr val="tx2"/>
                </a:solidFill>
              </a:rPr>
              <a:t>[</a:t>
            </a:r>
            <a:r>
              <a:rPr lang="nl-BE" sz="2000" dirty="0" smtClean="0">
                <a:solidFill>
                  <a:schemeClr val="tx2"/>
                </a:solidFill>
                <a:sym typeface="Wingdings" pitchFamily="-110" charset="2"/>
              </a:rPr>
              <a:t>who speaks a Balkan</a:t>
            </a:r>
          </a:p>
          <a:p>
            <a:pPr marL="0" indent="0" eaLnBrk="1" hangingPunct="1">
              <a:lnSpc>
                <a:spcPct val="80000"/>
              </a:lnSpc>
              <a:spcAft>
                <a:spcPts val="600"/>
              </a:spcAft>
              <a:buNone/>
              <a:tabLst>
                <a:tab pos="357188" algn="l"/>
                <a:tab pos="536575" algn="l"/>
                <a:tab pos="714375" algn="l"/>
                <a:tab pos="898525" algn="l"/>
                <a:tab pos="1082675" algn="l"/>
                <a:tab pos="1528763" algn="l"/>
                <a:tab pos="1885950" algn="l"/>
              </a:tabLst>
            </a:pPr>
            <a:r>
              <a:rPr lang="nl-BE" sz="2000" dirty="0" smtClean="0">
                <a:solidFill>
                  <a:schemeClr val="tx2"/>
                </a:solidFill>
                <a:sym typeface="Wingdings" pitchFamily="-110" charset="2"/>
              </a:rPr>
              <a:t> 			language</a:t>
            </a:r>
            <a:r>
              <a:rPr lang="en-US" sz="2000" dirty="0" smtClean="0">
                <a:solidFill>
                  <a:schemeClr val="tx2"/>
                </a:solidFill>
              </a:rPr>
              <a:t>], but </a:t>
            </a:r>
            <a:r>
              <a:rPr lang="nl-BE" sz="2000" dirty="0" smtClean="0">
                <a:solidFill>
                  <a:schemeClr val="tx2"/>
                </a:solidFill>
                <a:sym typeface="Wingdings" pitchFamily="-110" charset="2"/>
              </a:rPr>
              <a:t>I don’t know </a:t>
            </a:r>
            <a:r>
              <a:rPr lang="en-US" sz="2000" dirty="0" smtClean="0">
                <a:solidFill>
                  <a:schemeClr val="tx2"/>
                </a:solidFill>
              </a:rPr>
              <a:t>[</a:t>
            </a:r>
            <a:r>
              <a:rPr lang="nl-BE" sz="2000" dirty="0" smtClean="0">
                <a:solidFill>
                  <a:schemeClr val="tx2"/>
                </a:solidFill>
                <a:sym typeface="Wingdings" pitchFamily="-110" charset="2"/>
              </a:rPr>
              <a:t>which Balkan lang-</a:t>
            </a:r>
          </a:p>
          <a:p>
            <a:pPr marL="0" indent="0" eaLnBrk="1" hangingPunct="1">
              <a:lnSpc>
                <a:spcPct val="80000"/>
              </a:lnSpc>
              <a:spcAft>
                <a:spcPts val="0"/>
              </a:spcAft>
              <a:buNone/>
              <a:tabLst>
                <a:tab pos="357188" algn="l"/>
                <a:tab pos="536575" algn="l"/>
                <a:tab pos="714375" algn="l"/>
                <a:tab pos="898525" algn="l"/>
                <a:tab pos="1082675" algn="l"/>
                <a:tab pos="1528763" algn="l"/>
                <a:tab pos="1885950" algn="l"/>
              </a:tabLst>
            </a:pPr>
            <a:r>
              <a:rPr lang="nl-BE" sz="2000" dirty="0" smtClean="0">
                <a:solidFill>
                  <a:schemeClr val="tx2"/>
                </a:solidFill>
                <a:sym typeface="Wingdings" pitchFamily="-110" charset="2"/>
              </a:rPr>
              <a:t>	 		uage</a:t>
            </a:r>
            <a:r>
              <a:rPr lang="en-US" sz="2000" dirty="0" smtClean="0">
                <a:solidFill>
                  <a:schemeClr val="tx2"/>
                </a:solidFill>
              </a:rPr>
              <a:t>]</a:t>
            </a:r>
            <a:r>
              <a:rPr lang="en-US" sz="2000" baseline="-25000" dirty="0" err="1" smtClean="0">
                <a:solidFill>
                  <a:schemeClr val="tx2"/>
                </a:solidFill>
              </a:rPr>
              <a:t>i</a:t>
            </a:r>
            <a:r>
              <a:rPr lang="en-US" sz="2000" dirty="0" smtClean="0">
                <a:solidFill>
                  <a:schemeClr val="tx2"/>
                </a:solidFill>
                <a:sym typeface="Wingdings" pitchFamily="-110" charset="2"/>
              </a:rPr>
              <a:t> </a:t>
            </a:r>
            <a:r>
              <a:rPr lang="en-US" sz="2000" dirty="0" smtClean="0">
                <a:solidFill>
                  <a:schemeClr val="tx2"/>
                </a:solidFill>
              </a:rPr>
              <a:t>[</a:t>
            </a:r>
            <a:r>
              <a:rPr lang="en-US" sz="2000" strike="sngStrike" dirty="0" smtClean="0">
                <a:solidFill>
                  <a:srgbClr val="006666"/>
                </a:solidFill>
              </a:rPr>
              <a:t>they want to hire someone who speaks </a:t>
            </a:r>
            <a:r>
              <a:rPr lang="en-US" sz="2000" strike="sngStrike" dirty="0" err="1" smtClean="0">
                <a:solidFill>
                  <a:srgbClr val="006666"/>
                </a:solidFill>
              </a:rPr>
              <a:t>t</a:t>
            </a:r>
            <a:r>
              <a:rPr lang="en-US" sz="2000" strike="sngStrike" baseline="-25000" dirty="0" err="1" smtClean="0">
                <a:solidFill>
                  <a:srgbClr val="006666"/>
                </a:solidFill>
              </a:rPr>
              <a:t>i</a:t>
            </a:r>
            <a:r>
              <a:rPr lang="en-US" sz="2000" dirty="0" smtClean="0">
                <a:solidFill>
                  <a:schemeClr val="tx2"/>
                </a:solidFill>
              </a:rPr>
              <a:t>]</a:t>
            </a:r>
            <a:r>
              <a:rPr lang="en-US" sz="2000" dirty="0" smtClean="0">
                <a:solidFill>
                  <a:schemeClr val="tx2"/>
                </a:solidFill>
                <a:sym typeface="Wingdings" pitchFamily="-110" charset="2"/>
              </a:rPr>
              <a:t>.</a:t>
            </a:r>
          </a:p>
          <a:p>
            <a:pPr marL="0" indent="0" eaLnBrk="1" hangingPunct="1">
              <a:lnSpc>
                <a:spcPct val="80000"/>
              </a:lnSpc>
              <a:spcAft>
                <a:spcPts val="0"/>
              </a:spcAft>
              <a:buNone/>
              <a:tabLst>
                <a:tab pos="357188" algn="l"/>
                <a:tab pos="536575" algn="l"/>
                <a:tab pos="714375" algn="l"/>
                <a:tab pos="898525" algn="l"/>
                <a:tab pos="1082675" algn="l"/>
                <a:tab pos="1528763" algn="l"/>
                <a:tab pos="1885950" algn="l"/>
              </a:tabLst>
            </a:pPr>
            <a:endParaRPr lang="en-US" sz="1600" dirty="0" smtClean="0">
              <a:solidFill>
                <a:schemeClr val="tx2"/>
              </a:solidFill>
              <a:sym typeface="Wingdings" pitchFamily="-110" charset="2"/>
            </a:endParaRPr>
          </a:p>
          <a:p>
            <a:pPr marL="0" indent="0" eaLnBrk="1" hangingPunct="1">
              <a:lnSpc>
                <a:spcPct val="80000"/>
              </a:lnSpc>
              <a:spcAft>
                <a:spcPts val="600"/>
              </a:spcAft>
              <a:buNone/>
              <a:tabLst>
                <a:tab pos="357188" algn="l"/>
                <a:tab pos="536575" algn="l"/>
                <a:tab pos="714375" algn="l"/>
                <a:tab pos="898525" algn="l"/>
                <a:tab pos="1082675" algn="l"/>
                <a:tab pos="1528763" algn="l"/>
                <a:tab pos="1885950" algn="l"/>
              </a:tabLst>
            </a:pPr>
            <a:r>
              <a:rPr lang="en-US" sz="2200" dirty="0" smtClean="0">
                <a:solidFill>
                  <a:schemeClr val="tx2"/>
                </a:solidFill>
                <a:sym typeface="Wingdings"/>
              </a:rPr>
              <a:t>	</a:t>
            </a:r>
            <a:endParaRPr lang="en-US" sz="22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65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7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65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65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900" decel="100000" fill="hold"/>
                                        <p:tgtEl>
                                          <p:spTgt spid="165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65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37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65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65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900" decel="100000" fill="hold"/>
                                        <p:tgtEl>
                                          <p:spTgt spid="165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65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37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65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65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900" decel="100000" fill="hold"/>
                                        <p:tgtEl>
                                          <p:spTgt spid="165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65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7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658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658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900" decel="100000" fill="hold"/>
                                        <p:tgtEl>
                                          <p:spTgt spid="1658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658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37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658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658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900" decel="100000" fill="hold"/>
                                        <p:tgtEl>
                                          <p:spTgt spid="1658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658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37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658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658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900" decel="100000" fill="hold"/>
                                        <p:tgtEl>
                                          <p:spTgt spid="1658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658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5891" grpId="0" build="p"/>
      <p:bldP spid="165891" grpId="1" build="p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BE" sz="3400" dirty="0" smtClean="0">
                <a:solidFill>
                  <a:schemeClr val="accent1"/>
                </a:solidFill>
              </a:rPr>
              <a:t>4. Ellipsis repair effects (3)</a:t>
            </a:r>
            <a:endParaRPr lang="nl-NL" sz="3400" dirty="0">
              <a:solidFill>
                <a:schemeClr val="accent1"/>
              </a:solidFill>
            </a:endParaRPr>
          </a:p>
        </p:txBody>
      </p:sp>
      <p:sp>
        <p:nvSpPr>
          <p:cNvPr id="165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1600" y="1828800"/>
            <a:ext cx="7772400" cy="4876800"/>
          </a:xfrm>
        </p:spPr>
        <p:txBody>
          <a:bodyPr/>
          <a:lstStyle/>
          <a:p>
            <a:pPr marL="714375" indent="-714375" eaLnBrk="1" hangingPunct="1">
              <a:spcBef>
                <a:spcPct val="0"/>
              </a:spcBef>
              <a:buClrTx/>
              <a:buSzTx/>
              <a:buFontTx/>
              <a:buNone/>
              <a:tabLst>
                <a:tab pos="0" algn="l"/>
                <a:tab pos="714375" algn="l"/>
                <a:tab pos="985838" algn="l"/>
                <a:tab pos="1885950" algn="l"/>
              </a:tabLst>
            </a:pPr>
            <a:r>
              <a:rPr lang="en-US" sz="2200" dirty="0" smtClean="0">
                <a:solidFill>
                  <a:schemeClr val="tx2"/>
                </a:solidFill>
              </a:rPr>
              <a:t>Left Branch condition</a:t>
            </a:r>
          </a:p>
          <a:p>
            <a:pPr marL="714375" indent="-714375" eaLnBrk="1" hangingPunct="1">
              <a:spcBef>
                <a:spcPct val="0"/>
              </a:spcBef>
              <a:buClrTx/>
              <a:buSzTx/>
              <a:buNone/>
              <a:tabLst>
                <a:tab pos="0" algn="l"/>
                <a:tab pos="714375" algn="l"/>
                <a:tab pos="985838" algn="l"/>
                <a:tab pos="1885950" algn="l"/>
              </a:tabLst>
            </a:pPr>
            <a:endParaRPr lang="en-US" sz="1200" dirty="0" smtClean="0">
              <a:solidFill>
                <a:schemeClr val="tx2"/>
              </a:solidFill>
              <a:sym typeface="Wingdings"/>
            </a:endParaRPr>
          </a:p>
          <a:p>
            <a:pPr marL="0" indent="0" eaLnBrk="1" hangingPunct="1">
              <a:lnSpc>
                <a:spcPct val="80000"/>
              </a:lnSpc>
              <a:spcAft>
                <a:spcPts val="0"/>
              </a:spcAft>
              <a:buNone/>
              <a:tabLst>
                <a:tab pos="357188" algn="l"/>
                <a:tab pos="536575" algn="l"/>
                <a:tab pos="714375" algn="l"/>
                <a:tab pos="898525" algn="l"/>
                <a:tab pos="1082675" algn="l"/>
                <a:tab pos="1528763" algn="l"/>
                <a:tab pos="1885950" algn="l"/>
              </a:tabLst>
            </a:pPr>
            <a:r>
              <a:rPr lang="en-US" sz="2000" dirty="0" smtClean="0">
                <a:solidFill>
                  <a:schemeClr val="tx2"/>
                </a:solidFill>
                <a:sym typeface="Wingdings" pitchFamily="-110" charset="2"/>
              </a:rPr>
              <a:t>(31)*I don’t </a:t>
            </a:r>
            <a:r>
              <a:rPr lang="nl-BE" sz="2000" dirty="0" smtClean="0">
                <a:solidFill>
                  <a:schemeClr val="tx2"/>
                </a:solidFill>
                <a:sym typeface="Wingdings" pitchFamily="-110" charset="2"/>
              </a:rPr>
              <a:t>know how big </a:t>
            </a:r>
            <a:r>
              <a:rPr lang="en-US" sz="2000" dirty="0" smtClean="0">
                <a:solidFill>
                  <a:schemeClr val="tx2"/>
                </a:solidFill>
              </a:rPr>
              <a:t>[</a:t>
            </a:r>
            <a:r>
              <a:rPr lang="nl-BE" sz="2000" dirty="0" smtClean="0">
                <a:solidFill>
                  <a:schemeClr val="tx2"/>
                </a:solidFill>
                <a:sym typeface="Wingdings" pitchFamily="-110" charset="2"/>
              </a:rPr>
              <a:t>she bought a t</a:t>
            </a:r>
            <a:r>
              <a:rPr lang="nl-BE" sz="2000" baseline="-25000" dirty="0" smtClean="0">
                <a:solidFill>
                  <a:schemeClr val="tx2"/>
                </a:solidFill>
                <a:sym typeface="Wingdings" pitchFamily="-110" charset="2"/>
              </a:rPr>
              <a:t>how big</a:t>
            </a:r>
            <a:r>
              <a:rPr lang="nl-BE" sz="2000" dirty="0" smtClean="0">
                <a:solidFill>
                  <a:schemeClr val="tx2"/>
                </a:solidFill>
                <a:sym typeface="Wingdings" pitchFamily="-110" charset="2"/>
              </a:rPr>
              <a:t> car</a:t>
            </a:r>
            <a:r>
              <a:rPr lang="en-US" sz="2000" dirty="0" smtClean="0">
                <a:solidFill>
                  <a:schemeClr val="tx2"/>
                </a:solidFill>
              </a:rPr>
              <a:t>].</a:t>
            </a:r>
          </a:p>
          <a:p>
            <a:pPr marL="0" indent="0" eaLnBrk="1" hangingPunct="1">
              <a:lnSpc>
                <a:spcPct val="80000"/>
              </a:lnSpc>
              <a:spcAft>
                <a:spcPts val="0"/>
              </a:spcAft>
              <a:buNone/>
              <a:tabLst>
                <a:tab pos="357188" algn="l"/>
                <a:tab pos="536575" algn="l"/>
                <a:tab pos="714375" algn="l"/>
                <a:tab pos="898525" algn="l"/>
                <a:tab pos="1082675" algn="l"/>
                <a:tab pos="1528763" algn="l"/>
                <a:tab pos="1885950" algn="l"/>
              </a:tabLst>
            </a:pPr>
            <a:endParaRPr lang="en-US" sz="1200" dirty="0" smtClean="0">
              <a:solidFill>
                <a:schemeClr val="tx2"/>
              </a:solidFill>
            </a:endParaRPr>
          </a:p>
          <a:p>
            <a:pPr marL="0" indent="0" eaLnBrk="1" hangingPunct="1">
              <a:lnSpc>
                <a:spcPct val="80000"/>
              </a:lnSpc>
              <a:spcAft>
                <a:spcPts val="600"/>
              </a:spcAft>
              <a:buNone/>
              <a:tabLst>
                <a:tab pos="357188" algn="l"/>
                <a:tab pos="536575" algn="l"/>
                <a:tab pos="714375" algn="l"/>
                <a:tab pos="898525" algn="l"/>
                <a:tab pos="1082675" algn="l"/>
                <a:tab pos="1528763" algn="l"/>
                <a:tab pos="1885950" algn="l"/>
              </a:tabLst>
            </a:pPr>
            <a:r>
              <a:rPr lang="en-US" sz="2000" dirty="0" smtClean="0">
                <a:solidFill>
                  <a:schemeClr val="tx2"/>
                </a:solidFill>
                <a:sym typeface="Wingdings"/>
              </a:rPr>
              <a:t>(32)	</a:t>
            </a:r>
            <a:r>
              <a:rPr lang="nl-BE" sz="2000" dirty="0" smtClean="0">
                <a:solidFill>
                  <a:schemeClr val="tx2"/>
                </a:solidFill>
                <a:sym typeface="Wingdings" pitchFamily="-110" charset="2"/>
              </a:rPr>
              <a:t>She bought </a:t>
            </a:r>
            <a:r>
              <a:rPr lang="en-US" sz="2000" dirty="0" smtClean="0">
                <a:solidFill>
                  <a:schemeClr val="tx2"/>
                </a:solidFill>
              </a:rPr>
              <a:t>[</a:t>
            </a:r>
            <a:r>
              <a:rPr lang="nl-BE" sz="2000" dirty="0" smtClean="0">
                <a:solidFill>
                  <a:schemeClr val="tx2"/>
                </a:solidFill>
                <a:sym typeface="Wingdings" pitchFamily="-110" charset="2"/>
              </a:rPr>
              <a:t>a big car</a:t>
            </a:r>
            <a:r>
              <a:rPr lang="en-US" sz="2000" dirty="0" smtClean="0">
                <a:solidFill>
                  <a:schemeClr val="tx2"/>
                </a:solidFill>
              </a:rPr>
              <a:t>], but </a:t>
            </a:r>
            <a:r>
              <a:rPr lang="nl-BE" sz="2000" dirty="0" smtClean="0">
                <a:solidFill>
                  <a:schemeClr val="tx2"/>
                </a:solidFill>
                <a:sym typeface="Wingdings" pitchFamily="-110" charset="2"/>
              </a:rPr>
              <a:t>I don’t know </a:t>
            </a:r>
            <a:r>
              <a:rPr lang="en-US" sz="2000" dirty="0" smtClean="0">
                <a:solidFill>
                  <a:schemeClr val="tx2"/>
                </a:solidFill>
              </a:rPr>
              <a:t>[</a:t>
            </a:r>
            <a:r>
              <a:rPr lang="nl-BE" sz="2000" dirty="0" smtClean="0">
                <a:solidFill>
                  <a:schemeClr val="tx2"/>
                </a:solidFill>
                <a:sym typeface="Wingdings" pitchFamily="-110" charset="2"/>
              </a:rPr>
              <a:t>how big</a:t>
            </a:r>
            <a:r>
              <a:rPr lang="en-US" sz="2000" dirty="0" smtClean="0">
                <a:solidFill>
                  <a:schemeClr val="tx2"/>
                </a:solidFill>
              </a:rPr>
              <a:t>]</a:t>
            </a:r>
            <a:r>
              <a:rPr lang="en-US" sz="2000" baseline="-25000" dirty="0" err="1" smtClean="0">
                <a:solidFill>
                  <a:schemeClr val="tx2"/>
                </a:solidFill>
              </a:rPr>
              <a:t>i</a:t>
            </a:r>
            <a:endParaRPr lang="en-US" sz="2000" baseline="-25000" dirty="0" smtClean="0">
              <a:solidFill>
                <a:schemeClr val="tx2"/>
              </a:solidFill>
            </a:endParaRPr>
          </a:p>
          <a:p>
            <a:pPr marL="0" indent="0" eaLnBrk="1" hangingPunct="1">
              <a:lnSpc>
                <a:spcPct val="80000"/>
              </a:lnSpc>
              <a:spcAft>
                <a:spcPts val="0"/>
              </a:spcAft>
              <a:buNone/>
              <a:tabLst>
                <a:tab pos="357188" algn="l"/>
                <a:tab pos="536575" algn="l"/>
                <a:tab pos="714375" algn="l"/>
                <a:tab pos="898525" algn="l"/>
                <a:tab pos="1082675" algn="l"/>
                <a:tab pos="1528763" algn="l"/>
                <a:tab pos="1885950" algn="l"/>
              </a:tabLst>
            </a:pPr>
            <a:r>
              <a:rPr lang="en-US" sz="2000" dirty="0" smtClean="0">
                <a:solidFill>
                  <a:schemeClr val="tx2"/>
                </a:solidFill>
                <a:sym typeface="Wingdings" pitchFamily="-110" charset="2"/>
              </a:rPr>
              <a:t> 			</a:t>
            </a:r>
            <a:r>
              <a:rPr lang="en-US" sz="2000" dirty="0" smtClean="0">
                <a:solidFill>
                  <a:schemeClr val="tx2"/>
                </a:solidFill>
              </a:rPr>
              <a:t>[</a:t>
            </a:r>
            <a:r>
              <a:rPr lang="en-US" sz="2000" strike="sngStrike" dirty="0" smtClean="0">
                <a:solidFill>
                  <a:srgbClr val="006666"/>
                </a:solidFill>
              </a:rPr>
              <a:t>she bought a </a:t>
            </a:r>
            <a:r>
              <a:rPr lang="en-US" sz="2000" strike="sngStrike" dirty="0" err="1" smtClean="0">
                <a:solidFill>
                  <a:srgbClr val="006666"/>
                </a:solidFill>
              </a:rPr>
              <a:t>t</a:t>
            </a:r>
            <a:r>
              <a:rPr lang="en-US" sz="2000" strike="sngStrike" baseline="-25000" dirty="0" err="1" smtClean="0">
                <a:solidFill>
                  <a:srgbClr val="006666"/>
                </a:solidFill>
              </a:rPr>
              <a:t>i</a:t>
            </a:r>
            <a:r>
              <a:rPr lang="en-US" sz="2000" strike="sngStrike" baseline="-25000" dirty="0" smtClean="0">
                <a:solidFill>
                  <a:srgbClr val="006666"/>
                </a:solidFill>
              </a:rPr>
              <a:t> </a:t>
            </a:r>
            <a:r>
              <a:rPr lang="en-US" sz="2000" strike="sngStrike" dirty="0" smtClean="0">
                <a:solidFill>
                  <a:srgbClr val="006666"/>
                </a:solidFill>
              </a:rPr>
              <a:t>car</a:t>
            </a:r>
            <a:r>
              <a:rPr lang="en-US" sz="2000" dirty="0" smtClean="0">
                <a:solidFill>
                  <a:schemeClr val="tx2"/>
                </a:solidFill>
              </a:rPr>
              <a:t>]</a:t>
            </a:r>
            <a:r>
              <a:rPr lang="en-US" sz="2000" dirty="0" smtClean="0">
                <a:solidFill>
                  <a:schemeClr val="tx2"/>
                </a:solidFill>
                <a:sym typeface="Wingdings" pitchFamily="-110" charset="2"/>
              </a:rPr>
              <a:t>.</a:t>
            </a:r>
          </a:p>
          <a:p>
            <a:pPr marL="0" indent="0" eaLnBrk="1" hangingPunct="1">
              <a:lnSpc>
                <a:spcPct val="80000"/>
              </a:lnSpc>
              <a:spcAft>
                <a:spcPts val="0"/>
              </a:spcAft>
              <a:buNone/>
              <a:tabLst>
                <a:tab pos="357188" algn="l"/>
                <a:tab pos="536575" algn="l"/>
                <a:tab pos="714375" algn="l"/>
                <a:tab pos="898525" algn="l"/>
                <a:tab pos="1082675" algn="l"/>
                <a:tab pos="1528763" algn="l"/>
                <a:tab pos="1885950" algn="l"/>
              </a:tabLst>
            </a:pPr>
            <a:endParaRPr lang="en-US" sz="2000" dirty="0" smtClean="0">
              <a:solidFill>
                <a:schemeClr val="tx2"/>
              </a:solidFill>
              <a:sym typeface="Wingdings"/>
            </a:endParaRPr>
          </a:p>
          <a:p>
            <a:pPr marL="0" indent="0" eaLnBrk="1" hangingPunct="1">
              <a:lnSpc>
                <a:spcPct val="80000"/>
              </a:lnSpc>
              <a:spcAft>
                <a:spcPts val="0"/>
              </a:spcAft>
              <a:buNone/>
              <a:tabLst>
                <a:tab pos="357188" algn="l"/>
                <a:tab pos="536575" algn="l"/>
                <a:tab pos="714375" algn="l"/>
                <a:tab pos="898525" algn="l"/>
                <a:tab pos="1082675" algn="l"/>
                <a:tab pos="1528763" algn="l"/>
                <a:tab pos="1885950" algn="l"/>
              </a:tabLst>
            </a:pPr>
            <a:r>
              <a:rPr lang="en-US" sz="2200" dirty="0" smtClean="0">
                <a:solidFill>
                  <a:schemeClr val="tx2"/>
                </a:solidFill>
                <a:sym typeface="Wingdings"/>
              </a:rPr>
              <a:t>Adjunct island</a:t>
            </a:r>
          </a:p>
          <a:p>
            <a:pPr marL="0" indent="0" eaLnBrk="1" hangingPunct="1">
              <a:lnSpc>
                <a:spcPct val="80000"/>
              </a:lnSpc>
              <a:spcAft>
                <a:spcPts val="0"/>
              </a:spcAft>
              <a:buNone/>
              <a:tabLst>
                <a:tab pos="357188" algn="l"/>
                <a:tab pos="536575" algn="l"/>
                <a:tab pos="714375" algn="l"/>
                <a:tab pos="898525" algn="l"/>
                <a:tab pos="1082675" algn="l"/>
                <a:tab pos="1528763" algn="l"/>
                <a:tab pos="1885950" algn="l"/>
              </a:tabLst>
            </a:pPr>
            <a:endParaRPr lang="en-US" sz="1200" dirty="0" smtClean="0">
              <a:solidFill>
                <a:schemeClr val="tx2"/>
              </a:solidFill>
              <a:sym typeface="Wingdings"/>
            </a:endParaRPr>
          </a:p>
          <a:p>
            <a:pPr marL="0" indent="0" eaLnBrk="1" hangingPunct="1">
              <a:lnSpc>
                <a:spcPct val="80000"/>
              </a:lnSpc>
              <a:spcAft>
                <a:spcPts val="0"/>
              </a:spcAft>
              <a:buNone/>
              <a:tabLst>
                <a:tab pos="357188" algn="l"/>
                <a:tab pos="536575" algn="l"/>
                <a:tab pos="714375" algn="l"/>
                <a:tab pos="898525" algn="l"/>
                <a:tab pos="1082675" algn="l"/>
                <a:tab pos="1528763" algn="l"/>
                <a:tab pos="1885950" algn="l"/>
              </a:tabLst>
            </a:pPr>
            <a:r>
              <a:rPr lang="en-US" sz="2000" dirty="0" smtClean="0">
                <a:solidFill>
                  <a:schemeClr val="tx2"/>
                </a:solidFill>
                <a:sym typeface="Wingdings"/>
              </a:rPr>
              <a:t>(33)*Ben will be mad if Abby talks to one of the teachers,</a:t>
            </a:r>
          </a:p>
          <a:p>
            <a:pPr marL="0" indent="0" eaLnBrk="1" hangingPunct="1">
              <a:lnSpc>
                <a:spcPct val="80000"/>
              </a:lnSpc>
              <a:spcAft>
                <a:spcPts val="0"/>
              </a:spcAft>
              <a:buNone/>
              <a:tabLst>
                <a:tab pos="357188" algn="l"/>
                <a:tab pos="536575" algn="l"/>
                <a:tab pos="714375" algn="l"/>
                <a:tab pos="898525" algn="l"/>
                <a:tab pos="1082675" algn="l"/>
                <a:tab pos="1528763" algn="l"/>
                <a:tab pos="1885950" algn="l"/>
              </a:tabLst>
            </a:pPr>
            <a:r>
              <a:rPr lang="en-US" sz="2000" dirty="0" smtClean="0">
                <a:solidFill>
                  <a:schemeClr val="tx2"/>
                </a:solidFill>
                <a:sym typeface="Wingdings"/>
              </a:rPr>
              <a:t> 			but she couldn’t remember which </a:t>
            </a:r>
            <a:r>
              <a:rPr lang="en-US" sz="2000" dirty="0" smtClean="0">
                <a:solidFill>
                  <a:srgbClr val="006666"/>
                </a:solidFill>
              </a:rPr>
              <a:t>Ben will be mad </a:t>
            </a:r>
            <a:r>
              <a:rPr lang="en-US" sz="2000" dirty="0" smtClean="0">
                <a:solidFill>
                  <a:schemeClr val="tx2"/>
                </a:solidFill>
              </a:rPr>
              <a:t>[</a:t>
            </a:r>
            <a:r>
              <a:rPr lang="en-US" sz="2000" dirty="0" smtClean="0">
                <a:solidFill>
                  <a:srgbClr val="006666"/>
                </a:solidFill>
              </a:rPr>
              <a:t>if</a:t>
            </a:r>
          </a:p>
          <a:p>
            <a:pPr marL="0" indent="0" eaLnBrk="1" hangingPunct="1">
              <a:lnSpc>
                <a:spcPct val="80000"/>
              </a:lnSpc>
              <a:spcAft>
                <a:spcPts val="1200"/>
              </a:spcAft>
              <a:buNone/>
              <a:tabLst>
                <a:tab pos="357188" algn="l"/>
                <a:tab pos="536575" algn="l"/>
                <a:tab pos="714375" algn="l"/>
                <a:tab pos="898525" algn="l"/>
                <a:tab pos="1082675" algn="l"/>
                <a:tab pos="1528763" algn="l"/>
                <a:tab pos="1885950" algn="l"/>
              </a:tabLst>
            </a:pPr>
            <a:r>
              <a:rPr lang="en-US" sz="2000" dirty="0" smtClean="0">
                <a:solidFill>
                  <a:srgbClr val="006666"/>
                </a:solidFill>
              </a:rPr>
              <a:t>			she talks to </a:t>
            </a:r>
            <a:r>
              <a:rPr lang="en-US" sz="2000" dirty="0" err="1" smtClean="0">
                <a:solidFill>
                  <a:srgbClr val="006666"/>
                </a:solidFill>
              </a:rPr>
              <a:t>t</a:t>
            </a:r>
            <a:r>
              <a:rPr lang="en-US" sz="2000" baseline="-25000" dirty="0" err="1" smtClean="0">
                <a:solidFill>
                  <a:srgbClr val="006666"/>
                </a:solidFill>
              </a:rPr>
              <a:t>which</a:t>
            </a:r>
            <a:r>
              <a:rPr lang="en-US" sz="2000" dirty="0" smtClean="0">
                <a:solidFill>
                  <a:schemeClr val="tx2"/>
                </a:solidFill>
              </a:rPr>
              <a:t>]</a:t>
            </a:r>
            <a:r>
              <a:rPr lang="en-US" sz="2000" dirty="0" smtClean="0">
                <a:solidFill>
                  <a:schemeClr val="tx2"/>
                </a:solidFill>
                <a:sym typeface="Wingdings"/>
              </a:rPr>
              <a:t>.</a:t>
            </a:r>
          </a:p>
          <a:p>
            <a:pPr marL="0" indent="0" eaLnBrk="1" hangingPunct="1">
              <a:lnSpc>
                <a:spcPct val="80000"/>
              </a:lnSpc>
              <a:spcAft>
                <a:spcPts val="0"/>
              </a:spcAft>
              <a:buNone/>
              <a:tabLst>
                <a:tab pos="357188" algn="l"/>
                <a:tab pos="536575" algn="l"/>
                <a:tab pos="714375" algn="l"/>
                <a:tab pos="898525" algn="l"/>
                <a:tab pos="1082675" algn="l"/>
                <a:tab pos="1528763" algn="l"/>
                <a:tab pos="1885950" algn="l"/>
              </a:tabLst>
            </a:pPr>
            <a:r>
              <a:rPr lang="en-US" sz="2000" dirty="0" smtClean="0">
                <a:solidFill>
                  <a:schemeClr val="tx2"/>
                </a:solidFill>
                <a:sym typeface="Wingdings"/>
              </a:rPr>
              <a:t>(34)	Ben will be mad if Abby talks to one of the teachers,</a:t>
            </a:r>
          </a:p>
          <a:p>
            <a:pPr marL="0" indent="0" eaLnBrk="1" hangingPunct="1">
              <a:lnSpc>
                <a:spcPct val="80000"/>
              </a:lnSpc>
              <a:spcAft>
                <a:spcPts val="0"/>
              </a:spcAft>
              <a:buNone/>
              <a:tabLst>
                <a:tab pos="357188" algn="l"/>
                <a:tab pos="536575" algn="l"/>
                <a:tab pos="714375" algn="l"/>
                <a:tab pos="898525" algn="l"/>
                <a:tab pos="1082675" algn="l"/>
                <a:tab pos="1528763" algn="l"/>
                <a:tab pos="1885950" algn="l"/>
              </a:tabLst>
            </a:pPr>
            <a:r>
              <a:rPr lang="en-US" sz="2000" dirty="0" smtClean="0">
                <a:solidFill>
                  <a:schemeClr val="tx2"/>
                </a:solidFill>
                <a:sym typeface="Wingdings"/>
              </a:rPr>
              <a:t> 			but she couldn’t remember which (of the teachers)</a:t>
            </a:r>
          </a:p>
          <a:p>
            <a:pPr marL="0" indent="0" eaLnBrk="1" hangingPunct="1">
              <a:lnSpc>
                <a:spcPct val="80000"/>
              </a:lnSpc>
              <a:spcAft>
                <a:spcPts val="1200"/>
              </a:spcAft>
              <a:buNone/>
              <a:tabLst>
                <a:tab pos="357188" algn="l"/>
                <a:tab pos="536575" algn="l"/>
                <a:tab pos="714375" algn="l"/>
                <a:tab pos="898525" algn="l"/>
                <a:tab pos="1082675" algn="l"/>
                <a:tab pos="1528763" algn="l"/>
                <a:tab pos="1885950" algn="l"/>
              </a:tabLst>
            </a:pPr>
            <a:r>
              <a:rPr lang="en-US" sz="2000" dirty="0" smtClean="0">
                <a:solidFill>
                  <a:schemeClr val="tx2"/>
                </a:solidFill>
                <a:sym typeface="Wingdings"/>
              </a:rPr>
              <a:t> 			</a:t>
            </a:r>
            <a:r>
              <a:rPr lang="en-US" sz="2000" dirty="0" smtClean="0">
                <a:solidFill>
                  <a:schemeClr val="tx2"/>
                </a:solidFill>
              </a:rPr>
              <a:t>[</a:t>
            </a:r>
            <a:r>
              <a:rPr lang="en-US" sz="2000" strike="sngStrike" dirty="0" smtClean="0">
                <a:solidFill>
                  <a:srgbClr val="006666"/>
                </a:solidFill>
              </a:rPr>
              <a:t>Ben will be mad if she talks to </a:t>
            </a:r>
            <a:r>
              <a:rPr lang="en-US" sz="2000" strike="sngStrike" dirty="0" err="1" smtClean="0">
                <a:solidFill>
                  <a:srgbClr val="006666"/>
                </a:solidFill>
              </a:rPr>
              <a:t>t</a:t>
            </a:r>
            <a:r>
              <a:rPr lang="en-US" sz="2000" strike="sngStrike" baseline="-25000" dirty="0" err="1" smtClean="0">
                <a:solidFill>
                  <a:srgbClr val="006666"/>
                </a:solidFill>
              </a:rPr>
              <a:t>i</a:t>
            </a:r>
            <a:r>
              <a:rPr lang="en-US" sz="2000" dirty="0" smtClean="0">
                <a:solidFill>
                  <a:schemeClr val="tx2"/>
                </a:solidFill>
              </a:rPr>
              <a:t>]</a:t>
            </a:r>
            <a:r>
              <a:rPr lang="en-US" sz="2000" dirty="0" smtClean="0">
                <a:solidFill>
                  <a:schemeClr val="tx2"/>
                </a:solidFill>
                <a:sym typeface="Wingdings"/>
              </a:rPr>
              <a:t>.</a:t>
            </a:r>
            <a:endParaRPr lang="en-US" sz="20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5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5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165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65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65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65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165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65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37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65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65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900" decel="100000" fill="hold"/>
                                        <p:tgtEl>
                                          <p:spTgt spid="165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65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7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658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658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900" decel="100000" fill="hold"/>
                                        <p:tgtEl>
                                          <p:spTgt spid="1658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658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7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658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658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900" decel="100000" fill="hold"/>
                                        <p:tgtEl>
                                          <p:spTgt spid="1658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658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37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658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658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900" decel="100000" fill="hold"/>
                                        <p:tgtEl>
                                          <p:spTgt spid="1658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658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37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6589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6589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900" decel="100000" fill="hold"/>
                                        <p:tgtEl>
                                          <p:spTgt spid="16589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6589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7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6589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6589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900" decel="100000" fill="hold"/>
                                        <p:tgtEl>
                                          <p:spTgt spid="16589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6589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37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6589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6589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900" decel="100000" fill="hold"/>
                                        <p:tgtEl>
                                          <p:spTgt spid="16589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6589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37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16589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6589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900" decel="100000" fill="hold"/>
                                        <p:tgtEl>
                                          <p:spTgt spid="16589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6589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5891" grpId="1" build="p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BE" sz="3400" dirty="0" smtClean="0">
                <a:solidFill>
                  <a:schemeClr val="accent1"/>
                </a:solidFill>
              </a:rPr>
              <a:t>4. Ellipsis repair effects (4)</a:t>
            </a:r>
            <a:endParaRPr lang="nl-NL" sz="3400" dirty="0">
              <a:solidFill>
                <a:schemeClr val="accent1"/>
              </a:solidFill>
            </a:endParaRPr>
          </a:p>
        </p:txBody>
      </p:sp>
      <p:sp>
        <p:nvSpPr>
          <p:cNvPr id="165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1600" y="2057400"/>
            <a:ext cx="7772400" cy="4419600"/>
          </a:xfrm>
        </p:spPr>
        <p:txBody>
          <a:bodyPr/>
          <a:lstStyle/>
          <a:p>
            <a:pPr marL="714375" indent="-714375" eaLnBrk="1" hangingPunct="1">
              <a:spcBef>
                <a:spcPct val="0"/>
              </a:spcBef>
              <a:buClrTx/>
              <a:buSzTx/>
              <a:buFontTx/>
              <a:buNone/>
              <a:tabLst>
                <a:tab pos="0" algn="l"/>
                <a:tab pos="714375" algn="l"/>
                <a:tab pos="985838" algn="l"/>
                <a:tab pos="1885950" algn="l"/>
              </a:tabLst>
            </a:pPr>
            <a:r>
              <a:rPr lang="en-US" sz="2200" dirty="0" smtClean="0">
                <a:solidFill>
                  <a:srgbClr val="269999"/>
                </a:solidFill>
              </a:rPr>
              <a:t>First attempt</a:t>
            </a:r>
          </a:p>
          <a:p>
            <a:pPr marL="714375" indent="-714375" eaLnBrk="1" hangingPunct="1">
              <a:spcBef>
                <a:spcPct val="0"/>
              </a:spcBef>
              <a:buClrTx/>
              <a:buSzTx/>
              <a:buFontTx/>
              <a:buNone/>
              <a:tabLst>
                <a:tab pos="0" algn="l"/>
                <a:tab pos="714375" algn="l"/>
                <a:tab pos="985838" algn="l"/>
                <a:tab pos="1885950" algn="l"/>
              </a:tabLst>
            </a:pPr>
            <a:endParaRPr lang="en-US" sz="2200" b="1" dirty="0" smtClean="0">
              <a:solidFill>
                <a:srgbClr val="269999"/>
              </a:solidFill>
            </a:endParaRPr>
          </a:p>
          <a:p>
            <a:pPr marL="714375" indent="-714375" eaLnBrk="1" hangingPunct="1">
              <a:spcBef>
                <a:spcPct val="0"/>
              </a:spcBef>
              <a:buClrTx/>
              <a:buSzTx/>
              <a:buFontTx/>
              <a:buNone/>
              <a:tabLst>
                <a:tab pos="0" algn="l"/>
                <a:tab pos="714375" algn="l"/>
                <a:tab pos="985838" algn="l"/>
                <a:tab pos="1885950" algn="l"/>
              </a:tabLst>
            </a:pPr>
            <a:r>
              <a:rPr lang="en-US" sz="2200" dirty="0" smtClean="0">
                <a:solidFill>
                  <a:schemeClr val="tx2"/>
                </a:solidFill>
              </a:rPr>
              <a:t>When a movement trace crosses an island node, it</a:t>
            </a:r>
          </a:p>
          <a:p>
            <a:pPr marL="714375" indent="-714375" eaLnBrk="1" hangingPunct="1">
              <a:spcBef>
                <a:spcPct val="0"/>
              </a:spcBef>
              <a:buClrTx/>
              <a:buSzTx/>
              <a:buFontTx/>
              <a:buNone/>
              <a:tabLst>
                <a:tab pos="0" algn="l"/>
                <a:tab pos="714375" algn="l"/>
                <a:tab pos="985838" algn="l"/>
                <a:tab pos="1885950" algn="l"/>
              </a:tabLst>
            </a:pPr>
            <a:r>
              <a:rPr lang="en-US" sz="2200" dirty="0" smtClean="0">
                <a:solidFill>
                  <a:schemeClr val="tx2"/>
                </a:solidFill>
              </a:rPr>
              <a:t>marks the island as ‘*’, leading to a crash at PF.</a:t>
            </a:r>
          </a:p>
          <a:p>
            <a:pPr marL="714375" indent="-714375" eaLnBrk="1" hangingPunct="1">
              <a:spcBef>
                <a:spcPct val="0"/>
              </a:spcBef>
              <a:buClrTx/>
              <a:buSzTx/>
              <a:buNone/>
              <a:tabLst>
                <a:tab pos="0" algn="l"/>
                <a:tab pos="714375" algn="l"/>
                <a:tab pos="985838" algn="l"/>
                <a:tab pos="1885950" algn="l"/>
              </a:tabLst>
            </a:pPr>
            <a:endParaRPr lang="en-US" sz="2200" dirty="0" smtClean="0">
              <a:solidFill>
                <a:schemeClr val="tx2"/>
              </a:solidFill>
              <a:sym typeface="Wingdings"/>
            </a:endParaRPr>
          </a:p>
          <a:p>
            <a:pPr marL="0" indent="0" eaLnBrk="1" hangingPunct="1">
              <a:lnSpc>
                <a:spcPct val="80000"/>
              </a:lnSpc>
              <a:spcAft>
                <a:spcPts val="600"/>
              </a:spcAft>
              <a:buNone/>
              <a:tabLst>
                <a:tab pos="357188" algn="l"/>
                <a:tab pos="536575" algn="l"/>
                <a:tab pos="714375" algn="l"/>
                <a:tab pos="898525" algn="l"/>
                <a:tab pos="1082675" algn="l"/>
                <a:tab pos="1528763" algn="l"/>
                <a:tab pos="1885950" algn="l"/>
              </a:tabLst>
            </a:pPr>
            <a:r>
              <a:rPr lang="en-US" sz="2000" dirty="0" smtClean="0">
                <a:solidFill>
                  <a:schemeClr val="tx2"/>
                </a:solidFill>
                <a:sym typeface="Wingdings" pitchFamily="-110" charset="2"/>
              </a:rPr>
              <a:t>(35)	…which Balkan language they want to hire </a:t>
            </a:r>
            <a:r>
              <a:rPr lang="nl-BE" sz="2000" dirty="0" smtClean="0">
                <a:solidFill>
                  <a:schemeClr val="tx2"/>
                </a:solidFill>
                <a:sym typeface="Wingdings" pitchFamily="-110" charset="2"/>
              </a:rPr>
              <a:t>some- </a:t>
            </a:r>
            <a:endParaRPr lang="en-US" sz="2000" dirty="0" smtClean="0">
              <a:solidFill>
                <a:schemeClr val="tx2"/>
              </a:solidFill>
              <a:sym typeface="Wingdings" pitchFamily="-110" charset="2"/>
            </a:endParaRPr>
          </a:p>
          <a:p>
            <a:pPr marL="0" indent="0" eaLnBrk="1" hangingPunct="1">
              <a:lnSpc>
                <a:spcPct val="80000"/>
              </a:lnSpc>
              <a:spcAft>
                <a:spcPts val="0"/>
              </a:spcAft>
              <a:buNone/>
              <a:tabLst>
                <a:tab pos="357188" algn="l"/>
                <a:tab pos="536575" algn="l"/>
                <a:tab pos="714375" algn="l"/>
                <a:tab pos="898525" algn="l"/>
                <a:tab pos="1082675" algn="l"/>
                <a:tab pos="1528763" algn="l"/>
                <a:tab pos="1885950" algn="l"/>
              </a:tabLst>
            </a:pPr>
            <a:r>
              <a:rPr lang="nl-BE" sz="2000" dirty="0" smtClean="0">
                <a:solidFill>
                  <a:schemeClr val="tx2"/>
                </a:solidFill>
                <a:sym typeface="Wingdings" pitchFamily="-110" charset="2"/>
              </a:rPr>
              <a:t>			one </a:t>
            </a:r>
            <a:r>
              <a:rPr lang="nl-BE" sz="2000" b="1" dirty="0" smtClean="0">
                <a:solidFill>
                  <a:schemeClr val="tx2"/>
                </a:solidFill>
                <a:sym typeface="Wingdings" pitchFamily="-110" charset="2"/>
              </a:rPr>
              <a:t>*</a:t>
            </a:r>
            <a:r>
              <a:rPr lang="en-US" sz="2000" dirty="0" smtClean="0">
                <a:solidFill>
                  <a:schemeClr val="tx2"/>
                </a:solidFill>
              </a:rPr>
              <a:t>[</a:t>
            </a:r>
            <a:r>
              <a:rPr lang="nl-BE" sz="2000" dirty="0" smtClean="0">
                <a:solidFill>
                  <a:schemeClr val="tx2"/>
                </a:solidFill>
                <a:sym typeface="Wingdings" pitchFamily="-110" charset="2"/>
              </a:rPr>
              <a:t>who speaks t</a:t>
            </a:r>
            <a:r>
              <a:rPr lang="nl-BE" sz="2000" baseline="-25000" dirty="0" smtClean="0">
                <a:solidFill>
                  <a:schemeClr val="tx2"/>
                </a:solidFill>
                <a:sym typeface="Wingdings" pitchFamily="-110" charset="2"/>
              </a:rPr>
              <a:t>which Balkan language</a:t>
            </a:r>
            <a:r>
              <a:rPr lang="en-US" sz="2000" dirty="0" smtClean="0">
                <a:solidFill>
                  <a:schemeClr val="tx2"/>
                </a:solidFill>
              </a:rPr>
              <a:t>].</a:t>
            </a:r>
          </a:p>
          <a:p>
            <a:pPr marL="0" indent="0" eaLnBrk="1" hangingPunct="1">
              <a:lnSpc>
                <a:spcPct val="80000"/>
              </a:lnSpc>
              <a:spcAft>
                <a:spcPts val="1200"/>
              </a:spcAft>
              <a:buNone/>
              <a:tabLst>
                <a:tab pos="357188" algn="l"/>
                <a:tab pos="536575" algn="l"/>
                <a:tab pos="714375" algn="l"/>
                <a:tab pos="898525" algn="l"/>
                <a:tab pos="1082675" algn="l"/>
                <a:tab pos="1528763" algn="l"/>
                <a:tab pos="1885950" algn="l"/>
              </a:tabLst>
            </a:pPr>
            <a:endParaRPr lang="en-US" sz="1200" dirty="0" smtClean="0">
              <a:solidFill>
                <a:schemeClr val="tx2"/>
              </a:solidFill>
              <a:sym typeface="Wingdings"/>
            </a:endParaRPr>
          </a:p>
          <a:p>
            <a:pPr marL="0" indent="0" eaLnBrk="1" hangingPunct="1">
              <a:lnSpc>
                <a:spcPct val="80000"/>
              </a:lnSpc>
              <a:spcAft>
                <a:spcPts val="1200"/>
              </a:spcAft>
              <a:buNone/>
              <a:tabLst>
                <a:tab pos="357188" algn="l"/>
                <a:tab pos="536575" algn="l"/>
                <a:tab pos="714375" algn="l"/>
                <a:tab pos="898525" algn="l"/>
                <a:tab pos="1082675" algn="l"/>
                <a:tab pos="1528763" algn="l"/>
                <a:tab pos="1885950" algn="l"/>
              </a:tabLst>
            </a:pPr>
            <a:r>
              <a:rPr lang="nl-NL" sz="2200" dirty="0" smtClean="0">
                <a:solidFill>
                  <a:schemeClr val="tx2"/>
                </a:solidFill>
                <a:sym typeface="Wingdings"/>
              </a:rPr>
              <a:t> Crash</a:t>
            </a:r>
            <a:r>
              <a:rPr lang="en-US" sz="2200" dirty="0" smtClean="0">
                <a:solidFill>
                  <a:schemeClr val="tx2"/>
                </a:solidFill>
                <a:sym typeface="Wingdings"/>
              </a:rPr>
              <a:t> at PF</a:t>
            </a:r>
          </a:p>
          <a:p>
            <a:pPr marL="0" indent="0" eaLnBrk="1" hangingPunct="1">
              <a:lnSpc>
                <a:spcPct val="80000"/>
              </a:lnSpc>
              <a:spcAft>
                <a:spcPts val="0"/>
              </a:spcAft>
              <a:buNone/>
              <a:tabLst>
                <a:tab pos="357188" algn="l"/>
                <a:tab pos="536575" algn="l"/>
                <a:tab pos="714375" algn="l"/>
                <a:tab pos="898525" algn="l"/>
                <a:tab pos="1082675" algn="l"/>
                <a:tab pos="1528763" algn="l"/>
                <a:tab pos="1885950" algn="l"/>
              </a:tabLst>
            </a:pPr>
            <a:endParaRPr lang="en-US" sz="1600" dirty="0" smtClean="0">
              <a:solidFill>
                <a:schemeClr val="tx2"/>
              </a:solidFill>
              <a:sym typeface="Wingdings" pitchFamily="-110" charset="2"/>
            </a:endParaRPr>
          </a:p>
          <a:p>
            <a:pPr marL="0" indent="0" eaLnBrk="1" hangingPunct="1">
              <a:lnSpc>
                <a:spcPct val="80000"/>
              </a:lnSpc>
              <a:spcAft>
                <a:spcPts val="600"/>
              </a:spcAft>
              <a:buNone/>
              <a:tabLst>
                <a:tab pos="357188" algn="l"/>
                <a:tab pos="536575" algn="l"/>
                <a:tab pos="714375" algn="l"/>
                <a:tab pos="898525" algn="l"/>
                <a:tab pos="1082675" algn="l"/>
                <a:tab pos="1528763" algn="l"/>
                <a:tab pos="1885950" algn="l"/>
              </a:tabLst>
            </a:pPr>
            <a:r>
              <a:rPr lang="en-US" sz="2200" dirty="0" smtClean="0">
                <a:solidFill>
                  <a:schemeClr val="tx2"/>
                </a:solidFill>
                <a:sym typeface="Wingdings"/>
              </a:rPr>
              <a:t>	</a:t>
            </a:r>
            <a:endParaRPr lang="en-US" sz="2200" dirty="0">
              <a:solidFill>
                <a:schemeClr val="tx2"/>
              </a:solidFill>
            </a:endParaRPr>
          </a:p>
        </p:txBody>
      </p:sp>
      <p:sp>
        <p:nvSpPr>
          <p:cNvPr id="4" name="Ovaal 3"/>
          <p:cNvSpPr/>
          <p:nvPr/>
        </p:nvSpPr>
        <p:spPr>
          <a:xfrm>
            <a:off x="2590800" y="4114800"/>
            <a:ext cx="533400" cy="533400"/>
          </a:xfrm>
          <a:prstGeom prst="ellipse">
            <a:avLst/>
          </a:prstGeom>
          <a:noFill/>
          <a:ln w="381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65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65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65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65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165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65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37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65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65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900" decel="100000" fill="hold"/>
                                        <p:tgtEl>
                                          <p:spTgt spid="165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65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5891" grpId="1" build="p"/>
      <p:bldP spid="165891" grpId="2" build="p"/>
      <p:bldP spid="4" grpId="0" animBg="1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BE" sz="3400" dirty="0" smtClean="0">
                <a:solidFill>
                  <a:schemeClr val="accent1"/>
                </a:solidFill>
              </a:rPr>
              <a:t>4. Ellipsis repair effects (5)</a:t>
            </a:r>
            <a:endParaRPr lang="nl-NL" sz="3400" dirty="0">
              <a:solidFill>
                <a:schemeClr val="accent1"/>
              </a:solidFill>
            </a:endParaRPr>
          </a:p>
        </p:txBody>
      </p:sp>
      <p:sp>
        <p:nvSpPr>
          <p:cNvPr id="165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1600" y="2438400"/>
            <a:ext cx="7315200" cy="4038600"/>
          </a:xfrm>
        </p:spPr>
        <p:txBody>
          <a:bodyPr/>
          <a:lstStyle/>
          <a:p>
            <a:pPr marL="714375" indent="-714375" eaLnBrk="1" hangingPunct="1">
              <a:spcBef>
                <a:spcPct val="0"/>
              </a:spcBef>
              <a:buClrTx/>
              <a:buSzTx/>
              <a:buFontTx/>
              <a:buNone/>
              <a:tabLst>
                <a:tab pos="0" algn="l"/>
                <a:tab pos="714375" algn="l"/>
                <a:tab pos="985838" algn="l"/>
                <a:tab pos="1885950" algn="l"/>
              </a:tabLst>
            </a:pPr>
            <a:r>
              <a:rPr lang="en-US" sz="2200" dirty="0" smtClean="0">
                <a:solidFill>
                  <a:schemeClr val="tx2"/>
                </a:solidFill>
              </a:rPr>
              <a:t>Ellipsis deletes the island at PF, so there is no</a:t>
            </a:r>
          </a:p>
          <a:p>
            <a:pPr marL="714375" indent="-714375" eaLnBrk="1" hangingPunct="1">
              <a:spcBef>
                <a:spcPct val="0"/>
              </a:spcBef>
              <a:buClrTx/>
              <a:buSzTx/>
              <a:buFontTx/>
              <a:buNone/>
              <a:tabLst>
                <a:tab pos="0" algn="l"/>
                <a:tab pos="714375" algn="l"/>
                <a:tab pos="985838" algn="l"/>
                <a:tab pos="1885950" algn="l"/>
              </a:tabLst>
            </a:pPr>
            <a:r>
              <a:rPr lang="en-US" sz="2200" dirty="0" smtClean="0">
                <a:solidFill>
                  <a:schemeClr val="tx2"/>
                </a:solidFill>
              </a:rPr>
              <a:t>more offending ‘*’:</a:t>
            </a:r>
          </a:p>
          <a:p>
            <a:pPr marL="0" indent="0" eaLnBrk="1" hangingPunct="1">
              <a:lnSpc>
                <a:spcPct val="80000"/>
              </a:lnSpc>
              <a:spcAft>
                <a:spcPts val="1200"/>
              </a:spcAft>
              <a:buNone/>
              <a:tabLst>
                <a:tab pos="357188" algn="l"/>
                <a:tab pos="536575" algn="l"/>
                <a:tab pos="714375" algn="l"/>
                <a:tab pos="898525" algn="l"/>
                <a:tab pos="1082675" algn="l"/>
                <a:tab pos="1528763" algn="l"/>
                <a:tab pos="1885950" algn="l"/>
              </a:tabLst>
            </a:pPr>
            <a:endParaRPr lang="en-US" sz="1200" dirty="0" smtClean="0">
              <a:solidFill>
                <a:schemeClr val="tx2"/>
              </a:solidFill>
              <a:sym typeface="Wingdings"/>
            </a:endParaRPr>
          </a:p>
          <a:p>
            <a:pPr marL="0" indent="0" eaLnBrk="1" hangingPunct="1">
              <a:lnSpc>
                <a:spcPct val="80000"/>
              </a:lnSpc>
              <a:spcAft>
                <a:spcPts val="600"/>
              </a:spcAft>
              <a:buNone/>
              <a:tabLst>
                <a:tab pos="357188" algn="l"/>
                <a:tab pos="536575" algn="l"/>
                <a:tab pos="714375" algn="l"/>
                <a:tab pos="898525" algn="l"/>
                <a:tab pos="1082675" algn="l"/>
                <a:tab pos="1528763" algn="l"/>
                <a:tab pos="1885950" algn="l"/>
              </a:tabLst>
            </a:pPr>
            <a:r>
              <a:rPr lang="en-US" sz="2000" dirty="0" smtClean="0">
                <a:solidFill>
                  <a:schemeClr val="tx2"/>
                </a:solidFill>
                <a:sym typeface="Wingdings"/>
              </a:rPr>
              <a:t>(36)	…</a:t>
            </a:r>
            <a:r>
              <a:rPr lang="en-US" sz="2000" dirty="0" smtClean="0">
                <a:solidFill>
                  <a:schemeClr val="tx2"/>
                </a:solidFill>
              </a:rPr>
              <a:t>, but </a:t>
            </a:r>
            <a:r>
              <a:rPr lang="nl-BE" sz="2000" dirty="0" smtClean="0">
                <a:solidFill>
                  <a:schemeClr val="tx2"/>
                </a:solidFill>
                <a:sym typeface="Wingdings" pitchFamily="-110" charset="2"/>
              </a:rPr>
              <a:t>I don’t know </a:t>
            </a:r>
            <a:r>
              <a:rPr lang="en-US" sz="2000" dirty="0" smtClean="0">
                <a:solidFill>
                  <a:schemeClr val="tx2"/>
                </a:solidFill>
              </a:rPr>
              <a:t>[</a:t>
            </a:r>
            <a:r>
              <a:rPr lang="nl-BE" sz="2000" dirty="0" smtClean="0">
                <a:solidFill>
                  <a:schemeClr val="tx2"/>
                </a:solidFill>
                <a:sym typeface="Wingdings" pitchFamily="-110" charset="2"/>
              </a:rPr>
              <a:t>which Balkan language</a:t>
            </a:r>
            <a:r>
              <a:rPr lang="en-US" sz="2000" dirty="0" smtClean="0">
                <a:solidFill>
                  <a:schemeClr val="tx2"/>
                </a:solidFill>
              </a:rPr>
              <a:t>]</a:t>
            </a:r>
            <a:r>
              <a:rPr lang="en-US" sz="2000" baseline="-25000" dirty="0" err="1" smtClean="0">
                <a:solidFill>
                  <a:schemeClr val="tx2"/>
                </a:solidFill>
              </a:rPr>
              <a:t>i</a:t>
            </a:r>
            <a:endParaRPr lang="en-US" sz="2000" baseline="-25000" dirty="0" smtClean="0">
              <a:solidFill>
                <a:schemeClr val="tx2"/>
              </a:solidFill>
            </a:endParaRPr>
          </a:p>
          <a:p>
            <a:pPr marL="0" indent="0" eaLnBrk="1" hangingPunct="1">
              <a:lnSpc>
                <a:spcPct val="80000"/>
              </a:lnSpc>
              <a:spcAft>
                <a:spcPts val="600"/>
              </a:spcAft>
              <a:buNone/>
              <a:tabLst>
                <a:tab pos="357188" algn="l"/>
                <a:tab pos="536575" algn="l"/>
                <a:tab pos="714375" algn="l"/>
                <a:tab pos="898525" algn="l"/>
                <a:tab pos="1082675" algn="l"/>
                <a:tab pos="1528763" algn="l"/>
                <a:tab pos="1885950" algn="l"/>
              </a:tabLst>
            </a:pPr>
            <a:r>
              <a:rPr lang="en-US" sz="2000" dirty="0" smtClean="0">
                <a:solidFill>
                  <a:schemeClr val="tx2"/>
                </a:solidFill>
                <a:sym typeface="Wingdings" pitchFamily="-110" charset="2"/>
              </a:rPr>
              <a:t> 			</a:t>
            </a:r>
            <a:r>
              <a:rPr lang="en-US" sz="2000" dirty="0" smtClean="0">
                <a:solidFill>
                  <a:schemeClr val="tx2"/>
                </a:solidFill>
              </a:rPr>
              <a:t>[</a:t>
            </a:r>
            <a:r>
              <a:rPr lang="en-US" sz="2000" strike="sngStrike" dirty="0" smtClean="0">
                <a:solidFill>
                  <a:srgbClr val="006666"/>
                </a:solidFill>
              </a:rPr>
              <a:t>they want to hire someone *</a:t>
            </a:r>
            <a:r>
              <a:rPr lang="en-US" sz="2000" dirty="0" smtClean="0">
                <a:solidFill>
                  <a:schemeClr val="tx2"/>
                </a:solidFill>
              </a:rPr>
              <a:t>[</a:t>
            </a:r>
            <a:r>
              <a:rPr lang="en-US" sz="2000" strike="sngStrike" dirty="0" smtClean="0">
                <a:solidFill>
                  <a:srgbClr val="006666"/>
                </a:solidFill>
              </a:rPr>
              <a:t>who speaks </a:t>
            </a:r>
            <a:r>
              <a:rPr lang="en-US" sz="2000" strike="sngStrike" dirty="0" err="1" smtClean="0">
                <a:solidFill>
                  <a:srgbClr val="006666"/>
                </a:solidFill>
              </a:rPr>
              <a:t>t</a:t>
            </a:r>
            <a:r>
              <a:rPr lang="en-US" sz="2000" strike="sngStrike" baseline="-25000" dirty="0" err="1" smtClean="0">
                <a:solidFill>
                  <a:srgbClr val="006666"/>
                </a:solidFill>
              </a:rPr>
              <a:t>i</a:t>
            </a:r>
            <a:r>
              <a:rPr lang="en-US" sz="2000" dirty="0" smtClean="0">
                <a:solidFill>
                  <a:schemeClr val="tx2"/>
                </a:solidFill>
              </a:rPr>
              <a:t>]]</a:t>
            </a:r>
            <a:r>
              <a:rPr lang="en-US" sz="2000" dirty="0" smtClean="0">
                <a:solidFill>
                  <a:schemeClr val="tx2"/>
                </a:solidFill>
                <a:sym typeface="Wingdings" pitchFamily="-110" charset="2"/>
              </a:rPr>
              <a:t>.</a:t>
            </a:r>
          </a:p>
          <a:p>
            <a:pPr marL="0" indent="0" eaLnBrk="1" hangingPunct="1">
              <a:lnSpc>
                <a:spcPct val="80000"/>
              </a:lnSpc>
              <a:spcAft>
                <a:spcPts val="0"/>
              </a:spcAft>
              <a:buNone/>
              <a:tabLst>
                <a:tab pos="357188" algn="l"/>
                <a:tab pos="536575" algn="l"/>
                <a:tab pos="714375" algn="l"/>
                <a:tab pos="898525" algn="l"/>
                <a:tab pos="1082675" algn="l"/>
                <a:tab pos="1528763" algn="l"/>
                <a:tab pos="1885950" algn="l"/>
              </a:tabLst>
            </a:pPr>
            <a:endParaRPr lang="en-US" sz="1600" dirty="0" smtClean="0">
              <a:solidFill>
                <a:schemeClr val="tx2"/>
              </a:solidFill>
              <a:sym typeface="Wingdings" pitchFamily="-110" charset="2"/>
            </a:endParaRPr>
          </a:p>
          <a:p>
            <a:pPr marL="0" indent="0" eaLnBrk="1" hangingPunct="1">
              <a:lnSpc>
                <a:spcPct val="80000"/>
              </a:lnSpc>
              <a:spcAft>
                <a:spcPts val="600"/>
              </a:spcAft>
              <a:buNone/>
              <a:tabLst>
                <a:tab pos="357188" algn="l"/>
                <a:tab pos="536575" algn="l"/>
                <a:tab pos="714375" algn="l"/>
                <a:tab pos="898525" algn="l"/>
                <a:tab pos="1082675" algn="l"/>
                <a:tab pos="1528763" algn="l"/>
                <a:tab pos="1885950" algn="l"/>
              </a:tabLst>
            </a:pPr>
            <a:r>
              <a:rPr lang="en-US" sz="2200" dirty="0" smtClean="0">
                <a:solidFill>
                  <a:schemeClr val="tx2"/>
                </a:solidFill>
                <a:sym typeface="Wingdings"/>
              </a:rPr>
              <a:t>	</a:t>
            </a:r>
            <a:endParaRPr lang="en-US" sz="2200" dirty="0">
              <a:solidFill>
                <a:schemeClr val="tx2"/>
              </a:solidFill>
            </a:endParaRPr>
          </a:p>
        </p:txBody>
      </p:sp>
      <p:sp>
        <p:nvSpPr>
          <p:cNvPr id="4" name="Ovaal 3"/>
          <p:cNvSpPr/>
          <p:nvPr/>
        </p:nvSpPr>
        <p:spPr>
          <a:xfrm>
            <a:off x="5638800" y="3810000"/>
            <a:ext cx="457200" cy="457200"/>
          </a:xfrm>
          <a:prstGeom prst="ellipse">
            <a:avLst/>
          </a:prstGeom>
          <a:noFill/>
          <a:ln w="381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5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5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165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65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65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65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165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65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2000"/>
                                        <p:tgtEl>
                                          <p:spTgt spid="165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5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5891" grpId="0" build="p"/>
      <p:bldP spid="165891" grpId="1" uiExpand="1" build="p"/>
      <p:bldP spid="4" grpId="0" animBg="1"/>
      <p:bldP spid="4" grpId="1" animBg="1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BE" sz="3400" dirty="0" smtClean="0">
                <a:solidFill>
                  <a:schemeClr val="accent1"/>
                </a:solidFill>
              </a:rPr>
              <a:t>4. Ellipsis repair effects (6)</a:t>
            </a:r>
            <a:endParaRPr lang="nl-NL" sz="3400" dirty="0">
              <a:solidFill>
                <a:schemeClr val="accent1"/>
              </a:solidFill>
            </a:endParaRPr>
          </a:p>
        </p:txBody>
      </p:sp>
      <p:sp>
        <p:nvSpPr>
          <p:cNvPr id="165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1600" y="2057400"/>
            <a:ext cx="7467600" cy="4572000"/>
          </a:xfrm>
        </p:spPr>
        <p:txBody>
          <a:bodyPr/>
          <a:lstStyle/>
          <a:p>
            <a:pPr marL="714375" indent="-714375" eaLnBrk="1" hangingPunct="1">
              <a:spcBef>
                <a:spcPct val="0"/>
              </a:spcBef>
              <a:buClrTx/>
              <a:buSzTx/>
              <a:buFontTx/>
              <a:buNone/>
              <a:tabLst>
                <a:tab pos="0" algn="l"/>
                <a:tab pos="714375" algn="l"/>
                <a:tab pos="985838" algn="l"/>
                <a:tab pos="1885950" algn="l"/>
              </a:tabLst>
            </a:pPr>
            <a:r>
              <a:rPr lang="en-US" sz="2200" dirty="0" smtClean="0">
                <a:solidFill>
                  <a:srgbClr val="269999"/>
                </a:solidFill>
              </a:rPr>
              <a:t>VP ellipsis: island-sensitive!</a:t>
            </a:r>
          </a:p>
          <a:p>
            <a:pPr marL="714375" indent="-714375" eaLnBrk="1" hangingPunct="1">
              <a:spcBef>
                <a:spcPct val="0"/>
              </a:spcBef>
              <a:buClrTx/>
              <a:buSzTx/>
              <a:buFontTx/>
              <a:buNone/>
              <a:tabLst>
                <a:tab pos="0" algn="l"/>
                <a:tab pos="714375" algn="l"/>
                <a:tab pos="985838" algn="l"/>
                <a:tab pos="1885950" algn="l"/>
              </a:tabLst>
            </a:pPr>
            <a:endParaRPr lang="en-US" sz="2200" b="1" dirty="0" smtClean="0">
              <a:solidFill>
                <a:srgbClr val="269999"/>
              </a:solidFill>
            </a:endParaRPr>
          </a:p>
          <a:p>
            <a:pPr marL="714375" indent="-714375" eaLnBrk="1" hangingPunct="1">
              <a:spcBef>
                <a:spcPct val="0"/>
              </a:spcBef>
              <a:buClrTx/>
              <a:buSzTx/>
              <a:buFontTx/>
              <a:buNone/>
              <a:tabLst>
                <a:tab pos="0" algn="l"/>
                <a:tab pos="714375" algn="l"/>
                <a:tab pos="985838" algn="l"/>
                <a:tab pos="1885950" algn="l"/>
              </a:tabLst>
            </a:pPr>
            <a:r>
              <a:rPr lang="en-US" sz="2200" dirty="0" smtClean="0">
                <a:solidFill>
                  <a:schemeClr val="tx2"/>
                </a:solidFill>
              </a:rPr>
              <a:t>Relative clause island (complex NP)</a:t>
            </a:r>
          </a:p>
          <a:p>
            <a:pPr marL="714375" indent="-714375" eaLnBrk="1" hangingPunct="1">
              <a:spcBef>
                <a:spcPct val="0"/>
              </a:spcBef>
              <a:buClrTx/>
              <a:buSzTx/>
              <a:buNone/>
              <a:tabLst>
                <a:tab pos="0" algn="l"/>
                <a:tab pos="714375" algn="l"/>
                <a:tab pos="985838" algn="l"/>
                <a:tab pos="1885950" algn="l"/>
              </a:tabLst>
            </a:pPr>
            <a:endParaRPr lang="en-US" sz="2200" dirty="0" smtClean="0">
              <a:solidFill>
                <a:schemeClr val="tx2"/>
              </a:solidFill>
              <a:sym typeface="Wingdings"/>
            </a:endParaRPr>
          </a:p>
          <a:p>
            <a:pPr marL="0" indent="0" eaLnBrk="1" hangingPunct="1">
              <a:lnSpc>
                <a:spcPct val="80000"/>
              </a:lnSpc>
              <a:spcAft>
                <a:spcPts val="600"/>
              </a:spcAft>
              <a:buNone/>
              <a:tabLst>
                <a:tab pos="357188" algn="l"/>
                <a:tab pos="536575" algn="l"/>
                <a:tab pos="714375" algn="l"/>
                <a:tab pos="898525" algn="l"/>
                <a:tab pos="1082675" algn="l"/>
                <a:tab pos="1528763" algn="l"/>
                <a:tab pos="1885950" algn="l"/>
              </a:tabLst>
            </a:pPr>
            <a:r>
              <a:rPr lang="en-US" sz="2000" dirty="0" smtClean="0">
                <a:solidFill>
                  <a:schemeClr val="tx2"/>
                </a:solidFill>
                <a:sym typeface="Wingdings" pitchFamily="-110" charset="2"/>
              </a:rPr>
              <a:t>(37)*I don’t remember which Balkan language Abby</a:t>
            </a:r>
          </a:p>
          <a:p>
            <a:pPr marL="0" indent="0" eaLnBrk="1" hangingPunct="1">
              <a:lnSpc>
                <a:spcPct val="80000"/>
              </a:lnSpc>
              <a:spcAft>
                <a:spcPts val="0"/>
              </a:spcAft>
              <a:buNone/>
              <a:tabLst>
                <a:tab pos="357188" algn="l"/>
                <a:tab pos="536575" algn="l"/>
                <a:tab pos="714375" algn="l"/>
                <a:tab pos="898525" algn="l"/>
                <a:tab pos="1082675" algn="l"/>
                <a:tab pos="1528763" algn="l"/>
                <a:tab pos="1885950" algn="l"/>
              </a:tabLst>
            </a:pPr>
            <a:r>
              <a:rPr lang="en-US" sz="2000" dirty="0" smtClean="0">
                <a:solidFill>
                  <a:schemeClr val="tx2"/>
                </a:solidFill>
                <a:sym typeface="Wingdings" pitchFamily="-110" charset="2"/>
              </a:rPr>
              <a:t> 			</a:t>
            </a:r>
            <a:r>
              <a:rPr lang="nl-BE" sz="2000" dirty="0" smtClean="0">
                <a:solidFill>
                  <a:schemeClr val="tx2"/>
                </a:solidFill>
                <a:sym typeface="Wingdings" pitchFamily="-110" charset="2"/>
              </a:rPr>
              <a:t>wants to hire someone </a:t>
            </a:r>
            <a:r>
              <a:rPr lang="en-US" sz="2000" dirty="0" smtClean="0">
                <a:solidFill>
                  <a:schemeClr val="tx2"/>
                </a:solidFill>
              </a:rPr>
              <a:t>[</a:t>
            </a:r>
            <a:r>
              <a:rPr lang="nl-BE" sz="2000" dirty="0" smtClean="0">
                <a:solidFill>
                  <a:schemeClr val="tx2"/>
                </a:solidFill>
                <a:sym typeface="Wingdings" pitchFamily="-110" charset="2"/>
              </a:rPr>
              <a:t>who speaks t</a:t>
            </a:r>
            <a:r>
              <a:rPr lang="nl-BE" sz="2000" baseline="-25000" dirty="0" smtClean="0">
                <a:solidFill>
                  <a:schemeClr val="tx2"/>
                </a:solidFill>
                <a:sym typeface="Wingdings" pitchFamily="-110" charset="2"/>
              </a:rPr>
              <a:t>which Balkan</a:t>
            </a:r>
          </a:p>
          <a:p>
            <a:pPr marL="0" indent="0" eaLnBrk="1" hangingPunct="1">
              <a:lnSpc>
                <a:spcPct val="80000"/>
              </a:lnSpc>
              <a:spcAft>
                <a:spcPts val="1200"/>
              </a:spcAft>
              <a:buNone/>
              <a:tabLst>
                <a:tab pos="357188" algn="l"/>
                <a:tab pos="536575" algn="l"/>
                <a:tab pos="714375" algn="l"/>
                <a:tab pos="898525" algn="l"/>
                <a:tab pos="1082675" algn="l"/>
                <a:tab pos="1528763" algn="l"/>
                <a:tab pos="1885950" algn="l"/>
              </a:tabLst>
            </a:pPr>
            <a:r>
              <a:rPr lang="nl-BE" sz="2000" baseline="-25000" dirty="0" smtClean="0">
                <a:solidFill>
                  <a:schemeClr val="tx2"/>
                </a:solidFill>
                <a:sym typeface="Wingdings" pitchFamily="-110" charset="2"/>
              </a:rPr>
              <a:t> 					language</a:t>
            </a:r>
            <a:r>
              <a:rPr lang="en-US" sz="2000" dirty="0" smtClean="0">
                <a:solidFill>
                  <a:schemeClr val="tx2"/>
                </a:solidFill>
              </a:rPr>
              <a:t>]</a:t>
            </a:r>
            <a:r>
              <a:rPr lang="en-US" sz="2200" dirty="0" smtClean="0">
                <a:solidFill>
                  <a:schemeClr val="tx2"/>
                </a:solidFill>
                <a:sym typeface="Wingdings"/>
              </a:rPr>
              <a:t>	</a:t>
            </a:r>
          </a:p>
          <a:p>
            <a:pPr marL="0" indent="0" eaLnBrk="1" hangingPunct="1">
              <a:lnSpc>
                <a:spcPct val="80000"/>
              </a:lnSpc>
              <a:spcAft>
                <a:spcPts val="1200"/>
              </a:spcAft>
              <a:buNone/>
              <a:tabLst>
                <a:tab pos="357188" algn="l"/>
                <a:tab pos="536575" algn="l"/>
                <a:tab pos="714375" algn="l"/>
                <a:tab pos="898525" algn="l"/>
                <a:tab pos="1082675" algn="l"/>
                <a:tab pos="1528763" algn="l"/>
                <a:tab pos="1885950" algn="l"/>
              </a:tabLst>
            </a:pPr>
            <a:endParaRPr lang="en-US" sz="1200" dirty="0" smtClean="0">
              <a:solidFill>
                <a:schemeClr val="tx2"/>
              </a:solidFill>
              <a:sym typeface="Wingdings"/>
            </a:endParaRPr>
          </a:p>
          <a:p>
            <a:pPr marL="0" indent="0" eaLnBrk="1" hangingPunct="1">
              <a:lnSpc>
                <a:spcPct val="80000"/>
              </a:lnSpc>
              <a:spcAft>
                <a:spcPts val="600"/>
              </a:spcAft>
              <a:buNone/>
              <a:tabLst>
                <a:tab pos="357188" algn="l"/>
                <a:tab pos="536575" algn="l"/>
                <a:tab pos="714375" algn="l"/>
                <a:tab pos="898525" algn="l"/>
                <a:tab pos="1082675" algn="l"/>
                <a:tab pos="1528763" algn="l"/>
                <a:tab pos="1885950" algn="l"/>
              </a:tabLst>
            </a:pPr>
            <a:r>
              <a:rPr lang="en-US" sz="2000" dirty="0" smtClean="0">
                <a:solidFill>
                  <a:schemeClr val="tx2"/>
                </a:solidFill>
                <a:sym typeface="Wingdings"/>
              </a:rPr>
              <a:t>(38)*</a:t>
            </a:r>
            <a:r>
              <a:rPr lang="nl-BE" sz="2000" dirty="0" smtClean="0">
                <a:solidFill>
                  <a:schemeClr val="tx2"/>
                </a:solidFill>
                <a:sym typeface="Wingdings" pitchFamily="-110" charset="2"/>
              </a:rPr>
              <a:t>Abby </a:t>
            </a:r>
            <a:r>
              <a:rPr lang="nl-BE" sz="2000" cap="small" dirty="0" smtClean="0">
                <a:solidFill>
                  <a:schemeClr val="tx2"/>
                </a:solidFill>
                <a:sym typeface="Wingdings" pitchFamily="-110" charset="2"/>
              </a:rPr>
              <a:t>does </a:t>
            </a:r>
            <a:r>
              <a:rPr lang="nl-BE" sz="2000" dirty="0" smtClean="0">
                <a:solidFill>
                  <a:schemeClr val="tx2"/>
                </a:solidFill>
                <a:sym typeface="Wingdings" pitchFamily="-110" charset="2"/>
              </a:rPr>
              <a:t>want to hire someone </a:t>
            </a:r>
            <a:r>
              <a:rPr lang="en-US" sz="2000" dirty="0" smtClean="0">
                <a:solidFill>
                  <a:schemeClr val="tx2"/>
                </a:solidFill>
              </a:rPr>
              <a:t>[</a:t>
            </a:r>
            <a:r>
              <a:rPr lang="nl-BE" sz="2000" dirty="0" smtClean="0">
                <a:solidFill>
                  <a:schemeClr val="tx2"/>
                </a:solidFill>
                <a:sym typeface="Wingdings" pitchFamily="-110" charset="2"/>
              </a:rPr>
              <a:t>who speaks</a:t>
            </a:r>
          </a:p>
          <a:p>
            <a:pPr marL="0" indent="0" eaLnBrk="1" hangingPunct="1">
              <a:lnSpc>
                <a:spcPct val="80000"/>
              </a:lnSpc>
              <a:spcAft>
                <a:spcPts val="600"/>
              </a:spcAft>
              <a:buNone/>
              <a:tabLst>
                <a:tab pos="357188" algn="l"/>
                <a:tab pos="536575" algn="l"/>
                <a:tab pos="714375" algn="l"/>
                <a:tab pos="898525" algn="l"/>
                <a:tab pos="1082675" algn="l"/>
                <a:tab pos="1528763" algn="l"/>
                <a:tab pos="1885950" algn="l"/>
              </a:tabLst>
            </a:pPr>
            <a:r>
              <a:rPr lang="nl-BE" sz="2000" dirty="0" smtClean="0">
                <a:solidFill>
                  <a:schemeClr val="tx2"/>
                </a:solidFill>
                <a:sym typeface="Wingdings" pitchFamily="-110" charset="2"/>
              </a:rPr>
              <a:t> 			Greek/a certain Balkan language</a:t>
            </a:r>
            <a:r>
              <a:rPr lang="en-US" sz="2000" dirty="0" smtClean="0">
                <a:solidFill>
                  <a:schemeClr val="tx2"/>
                </a:solidFill>
              </a:rPr>
              <a:t>], but </a:t>
            </a:r>
            <a:r>
              <a:rPr lang="nl-BE" sz="2000" dirty="0" smtClean="0">
                <a:solidFill>
                  <a:schemeClr val="tx2"/>
                </a:solidFill>
                <a:sym typeface="Wingdings" pitchFamily="-110" charset="2"/>
              </a:rPr>
              <a:t>I don’t</a:t>
            </a:r>
          </a:p>
          <a:p>
            <a:pPr marL="0" indent="0" eaLnBrk="1" hangingPunct="1">
              <a:lnSpc>
                <a:spcPct val="80000"/>
              </a:lnSpc>
              <a:spcAft>
                <a:spcPts val="600"/>
              </a:spcAft>
              <a:buNone/>
              <a:tabLst>
                <a:tab pos="357188" algn="l"/>
                <a:tab pos="536575" algn="l"/>
                <a:tab pos="714375" algn="l"/>
                <a:tab pos="898525" algn="l"/>
                <a:tab pos="1082675" algn="l"/>
                <a:tab pos="1528763" algn="l"/>
                <a:tab pos="1885950" algn="l"/>
              </a:tabLst>
            </a:pPr>
            <a:r>
              <a:rPr lang="nl-BE" sz="2000" dirty="0" smtClean="0">
                <a:solidFill>
                  <a:schemeClr val="tx2"/>
                </a:solidFill>
                <a:sym typeface="Wingdings" pitchFamily="-110" charset="2"/>
              </a:rPr>
              <a:t> 			know </a:t>
            </a:r>
            <a:r>
              <a:rPr lang="en-US" sz="2000" dirty="0" smtClean="0">
                <a:solidFill>
                  <a:schemeClr val="tx2"/>
                </a:solidFill>
              </a:rPr>
              <a:t>[</a:t>
            </a:r>
            <a:r>
              <a:rPr lang="nl-BE" sz="2000" dirty="0" smtClean="0">
                <a:solidFill>
                  <a:schemeClr val="tx2"/>
                </a:solidFill>
                <a:sym typeface="Wingdings" pitchFamily="-110" charset="2"/>
              </a:rPr>
              <a:t>which Balkan language</a:t>
            </a:r>
            <a:r>
              <a:rPr lang="en-US" sz="2000" dirty="0" smtClean="0">
                <a:solidFill>
                  <a:schemeClr val="tx2"/>
                </a:solidFill>
              </a:rPr>
              <a:t>]</a:t>
            </a:r>
            <a:r>
              <a:rPr lang="en-US" sz="2000" baseline="-25000" dirty="0" err="1" smtClean="0">
                <a:solidFill>
                  <a:schemeClr val="tx2"/>
                </a:solidFill>
              </a:rPr>
              <a:t>i</a:t>
            </a:r>
            <a:r>
              <a:rPr lang="en-US" sz="2000" dirty="0" smtClean="0">
                <a:solidFill>
                  <a:schemeClr val="tx2"/>
                </a:solidFill>
                <a:sym typeface="Wingdings" pitchFamily="-110" charset="2"/>
              </a:rPr>
              <a:t> she </a:t>
            </a:r>
            <a:r>
              <a:rPr lang="en-US" sz="2000" cap="small" dirty="0" smtClean="0">
                <a:solidFill>
                  <a:schemeClr val="tx2"/>
                </a:solidFill>
                <a:sym typeface="Wingdings" pitchFamily="-110" charset="2"/>
              </a:rPr>
              <a:t>doesn’t</a:t>
            </a:r>
            <a:r>
              <a:rPr lang="en-US" sz="2000" dirty="0" smtClean="0">
                <a:solidFill>
                  <a:schemeClr val="tx2"/>
                </a:solidFill>
                <a:sym typeface="Wingdings" pitchFamily="-110" charset="2"/>
              </a:rPr>
              <a:t> </a:t>
            </a:r>
            <a:r>
              <a:rPr lang="en-US" sz="2000" dirty="0" smtClean="0">
                <a:solidFill>
                  <a:schemeClr val="tx2"/>
                </a:solidFill>
              </a:rPr>
              <a:t>[</a:t>
            </a:r>
            <a:r>
              <a:rPr lang="en-US" sz="2000" strike="sngStrike" dirty="0" smtClean="0">
                <a:solidFill>
                  <a:srgbClr val="006666"/>
                </a:solidFill>
              </a:rPr>
              <a:t>want</a:t>
            </a:r>
          </a:p>
          <a:p>
            <a:pPr marL="0" indent="0" eaLnBrk="1" hangingPunct="1">
              <a:lnSpc>
                <a:spcPct val="80000"/>
              </a:lnSpc>
              <a:spcAft>
                <a:spcPts val="600"/>
              </a:spcAft>
              <a:buNone/>
              <a:tabLst>
                <a:tab pos="357188" algn="l"/>
                <a:tab pos="536575" algn="l"/>
                <a:tab pos="714375" algn="l"/>
                <a:tab pos="898525" algn="l"/>
                <a:tab pos="1082675" algn="l"/>
                <a:tab pos="1528763" algn="l"/>
                <a:tab pos="1885950" algn="l"/>
              </a:tabLst>
            </a:pPr>
            <a:r>
              <a:rPr lang="en-US" sz="2000" dirty="0" smtClean="0">
                <a:solidFill>
                  <a:srgbClr val="006666"/>
                </a:solidFill>
              </a:rPr>
              <a:t>			</a:t>
            </a:r>
            <a:r>
              <a:rPr lang="en-US" sz="2000" strike="sngStrike" dirty="0" smtClean="0">
                <a:solidFill>
                  <a:srgbClr val="006666"/>
                </a:solidFill>
              </a:rPr>
              <a:t>to hire someone who speaks </a:t>
            </a:r>
            <a:r>
              <a:rPr lang="en-US" sz="2000" strike="sngStrike" dirty="0" err="1" smtClean="0">
                <a:solidFill>
                  <a:srgbClr val="006666"/>
                </a:solidFill>
              </a:rPr>
              <a:t>t</a:t>
            </a:r>
            <a:r>
              <a:rPr lang="en-US" sz="2000" strike="sngStrike" baseline="-25000" dirty="0" err="1" smtClean="0">
                <a:solidFill>
                  <a:srgbClr val="006666"/>
                </a:solidFill>
              </a:rPr>
              <a:t>i</a:t>
            </a:r>
            <a:r>
              <a:rPr lang="en-US" sz="2000" dirty="0" smtClean="0">
                <a:solidFill>
                  <a:schemeClr val="tx2"/>
                </a:solidFill>
              </a:rPr>
              <a:t>]</a:t>
            </a:r>
            <a:r>
              <a:rPr lang="en-US" sz="2000" dirty="0" smtClean="0">
                <a:solidFill>
                  <a:schemeClr val="tx2"/>
                </a:solidFill>
                <a:sym typeface="Wingdings" pitchFamily="-110" charset="2"/>
              </a:rPr>
              <a:t>.</a:t>
            </a:r>
          </a:p>
          <a:p>
            <a:pPr marL="0" indent="0" eaLnBrk="1" hangingPunct="1">
              <a:lnSpc>
                <a:spcPct val="80000"/>
              </a:lnSpc>
              <a:spcAft>
                <a:spcPts val="0"/>
              </a:spcAft>
              <a:buNone/>
              <a:tabLst>
                <a:tab pos="357188" algn="l"/>
                <a:tab pos="536575" algn="l"/>
                <a:tab pos="714375" algn="l"/>
                <a:tab pos="898525" algn="l"/>
                <a:tab pos="1082675" algn="l"/>
                <a:tab pos="1528763" algn="l"/>
                <a:tab pos="1885950" algn="l"/>
              </a:tabLst>
            </a:pPr>
            <a:endParaRPr lang="en-US" sz="1600" dirty="0" smtClean="0">
              <a:solidFill>
                <a:schemeClr val="tx2"/>
              </a:solidFill>
              <a:sym typeface="Wingdings" pitchFamily="-110" charset="2"/>
            </a:endParaRPr>
          </a:p>
          <a:p>
            <a:pPr marL="0" indent="0" eaLnBrk="1" hangingPunct="1">
              <a:lnSpc>
                <a:spcPct val="80000"/>
              </a:lnSpc>
              <a:spcAft>
                <a:spcPts val="600"/>
              </a:spcAft>
              <a:buNone/>
              <a:tabLst>
                <a:tab pos="357188" algn="l"/>
                <a:tab pos="536575" algn="l"/>
                <a:tab pos="714375" algn="l"/>
                <a:tab pos="898525" algn="l"/>
                <a:tab pos="1082675" algn="l"/>
                <a:tab pos="1528763" algn="l"/>
                <a:tab pos="1885950" algn="l"/>
              </a:tabLst>
            </a:pPr>
            <a:r>
              <a:rPr lang="en-US" sz="2200" dirty="0" smtClean="0">
                <a:solidFill>
                  <a:schemeClr val="tx2"/>
                </a:solidFill>
                <a:sym typeface="Wingdings"/>
              </a:rPr>
              <a:t>	</a:t>
            </a:r>
            <a:endParaRPr lang="en-US" sz="22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65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7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65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65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900" decel="100000" fill="hold"/>
                                        <p:tgtEl>
                                          <p:spTgt spid="165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65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37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65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65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900" decel="100000" fill="hold"/>
                                        <p:tgtEl>
                                          <p:spTgt spid="165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65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37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65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65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900" decel="100000" fill="hold"/>
                                        <p:tgtEl>
                                          <p:spTgt spid="165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65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7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658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658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900" decel="100000" fill="hold"/>
                                        <p:tgtEl>
                                          <p:spTgt spid="1658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658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37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658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658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900" decel="100000" fill="hold"/>
                                        <p:tgtEl>
                                          <p:spTgt spid="1658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658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37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658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658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900" decel="100000" fill="hold"/>
                                        <p:tgtEl>
                                          <p:spTgt spid="1658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658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37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6589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6589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900" decel="100000" fill="hold"/>
                                        <p:tgtEl>
                                          <p:spTgt spid="16589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6589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5891" grpId="0" build="p"/>
      <p:bldP spid="165891" grpId="1" build="p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BE" sz="3400" dirty="0" smtClean="0">
                <a:solidFill>
                  <a:schemeClr val="accent1"/>
                </a:solidFill>
              </a:rPr>
              <a:t>4. Ellipsis repair effects (7)</a:t>
            </a:r>
            <a:endParaRPr lang="nl-NL" sz="3400" dirty="0">
              <a:solidFill>
                <a:schemeClr val="accent1"/>
              </a:solidFill>
            </a:endParaRPr>
          </a:p>
        </p:txBody>
      </p:sp>
      <p:sp>
        <p:nvSpPr>
          <p:cNvPr id="165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1600" y="1828800"/>
            <a:ext cx="7772400" cy="4876800"/>
          </a:xfrm>
        </p:spPr>
        <p:txBody>
          <a:bodyPr/>
          <a:lstStyle/>
          <a:p>
            <a:pPr marL="714375" indent="-714375" eaLnBrk="1" hangingPunct="1">
              <a:spcBef>
                <a:spcPct val="0"/>
              </a:spcBef>
              <a:buClrTx/>
              <a:buSzTx/>
              <a:buFontTx/>
              <a:buNone/>
              <a:tabLst>
                <a:tab pos="0" algn="l"/>
                <a:tab pos="714375" algn="l"/>
                <a:tab pos="985838" algn="l"/>
                <a:tab pos="1885950" algn="l"/>
              </a:tabLst>
            </a:pPr>
            <a:r>
              <a:rPr lang="en-US" sz="2200" dirty="0" smtClean="0">
                <a:solidFill>
                  <a:schemeClr val="tx2"/>
                </a:solidFill>
              </a:rPr>
              <a:t>Left Branch condition</a:t>
            </a:r>
          </a:p>
          <a:p>
            <a:pPr marL="714375" indent="-714375" eaLnBrk="1" hangingPunct="1">
              <a:spcBef>
                <a:spcPct val="0"/>
              </a:spcBef>
              <a:buClrTx/>
              <a:buSzTx/>
              <a:buNone/>
              <a:tabLst>
                <a:tab pos="0" algn="l"/>
                <a:tab pos="714375" algn="l"/>
                <a:tab pos="985838" algn="l"/>
                <a:tab pos="1885950" algn="l"/>
              </a:tabLst>
            </a:pPr>
            <a:endParaRPr lang="en-US" sz="1200" dirty="0" smtClean="0">
              <a:solidFill>
                <a:schemeClr val="tx2"/>
              </a:solidFill>
              <a:sym typeface="Wingdings"/>
            </a:endParaRPr>
          </a:p>
          <a:p>
            <a:pPr marL="0" indent="0" eaLnBrk="1" hangingPunct="1">
              <a:lnSpc>
                <a:spcPct val="80000"/>
              </a:lnSpc>
              <a:spcAft>
                <a:spcPts val="0"/>
              </a:spcAft>
              <a:buNone/>
              <a:tabLst>
                <a:tab pos="357188" algn="l"/>
                <a:tab pos="536575" algn="l"/>
                <a:tab pos="714375" algn="l"/>
                <a:tab pos="898525" algn="l"/>
                <a:tab pos="1082675" algn="l"/>
                <a:tab pos="1528763" algn="l"/>
                <a:tab pos="1885950" algn="l"/>
              </a:tabLst>
            </a:pPr>
            <a:r>
              <a:rPr lang="en-US" sz="2000" dirty="0" smtClean="0">
                <a:solidFill>
                  <a:schemeClr val="tx2"/>
                </a:solidFill>
                <a:sym typeface="Wingdings" pitchFamily="-110" charset="2"/>
              </a:rPr>
              <a:t>(39) *I don’t </a:t>
            </a:r>
            <a:r>
              <a:rPr lang="nl-BE" sz="2000" dirty="0" smtClean="0">
                <a:solidFill>
                  <a:schemeClr val="tx2"/>
                </a:solidFill>
                <a:sym typeface="Wingdings" pitchFamily="-110" charset="2"/>
              </a:rPr>
              <a:t>know how big </a:t>
            </a:r>
            <a:r>
              <a:rPr lang="en-US" sz="2000" dirty="0" smtClean="0">
                <a:solidFill>
                  <a:schemeClr val="tx2"/>
                </a:solidFill>
              </a:rPr>
              <a:t>[</a:t>
            </a:r>
            <a:r>
              <a:rPr lang="nl-BE" sz="2000" dirty="0" smtClean="0">
                <a:solidFill>
                  <a:schemeClr val="tx2"/>
                </a:solidFill>
                <a:sym typeface="Wingdings" pitchFamily="-110" charset="2"/>
              </a:rPr>
              <a:t>Ben bought a t</a:t>
            </a:r>
            <a:r>
              <a:rPr lang="nl-BE" sz="2000" baseline="-25000" dirty="0" smtClean="0">
                <a:solidFill>
                  <a:schemeClr val="tx2"/>
                </a:solidFill>
                <a:sym typeface="Wingdings" pitchFamily="-110" charset="2"/>
              </a:rPr>
              <a:t>how big</a:t>
            </a:r>
            <a:r>
              <a:rPr lang="nl-BE" sz="2000" dirty="0" smtClean="0">
                <a:solidFill>
                  <a:schemeClr val="tx2"/>
                </a:solidFill>
                <a:sym typeface="Wingdings" pitchFamily="-110" charset="2"/>
              </a:rPr>
              <a:t> car</a:t>
            </a:r>
            <a:r>
              <a:rPr lang="en-US" sz="2000" dirty="0" smtClean="0">
                <a:solidFill>
                  <a:schemeClr val="tx2"/>
                </a:solidFill>
              </a:rPr>
              <a:t>].</a:t>
            </a:r>
          </a:p>
          <a:p>
            <a:pPr marL="0" indent="0" eaLnBrk="1" hangingPunct="1">
              <a:lnSpc>
                <a:spcPct val="80000"/>
              </a:lnSpc>
              <a:spcAft>
                <a:spcPts val="0"/>
              </a:spcAft>
              <a:buNone/>
              <a:tabLst>
                <a:tab pos="357188" algn="l"/>
                <a:tab pos="536575" algn="l"/>
                <a:tab pos="714375" algn="l"/>
                <a:tab pos="898525" algn="l"/>
                <a:tab pos="1082675" algn="l"/>
                <a:tab pos="1528763" algn="l"/>
                <a:tab pos="1885950" algn="l"/>
              </a:tabLst>
            </a:pPr>
            <a:endParaRPr lang="en-US" sz="1200" dirty="0" smtClean="0">
              <a:solidFill>
                <a:schemeClr val="tx2"/>
              </a:solidFill>
            </a:endParaRPr>
          </a:p>
          <a:p>
            <a:pPr marL="0" indent="0" eaLnBrk="1" hangingPunct="1">
              <a:lnSpc>
                <a:spcPct val="80000"/>
              </a:lnSpc>
              <a:spcAft>
                <a:spcPts val="600"/>
              </a:spcAft>
              <a:buNone/>
              <a:tabLst>
                <a:tab pos="357188" algn="l"/>
                <a:tab pos="536575" algn="l"/>
                <a:tab pos="714375" algn="l"/>
                <a:tab pos="898525" algn="l"/>
                <a:tab pos="1082675" algn="l"/>
                <a:tab pos="1528763" algn="l"/>
                <a:tab pos="1885950" algn="l"/>
              </a:tabLst>
            </a:pPr>
            <a:r>
              <a:rPr lang="en-US" sz="2000" dirty="0" smtClean="0">
                <a:solidFill>
                  <a:schemeClr val="tx2"/>
                </a:solidFill>
                <a:sym typeface="Wingdings"/>
              </a:rPr>
              <a:t>(40) *</a:t>
            </a:r>
            <a:r>
              <a:rPr lang="nl-BE" sz="2000" dirty="0" smtClean="0">
                <a:solidFill>
                  <a:schemeClr val="tx2"/>
                </a:solidFill>
                <a:sym typeface="Wingdings" pitchFamily="-110" charset="2"/>
              </a:rPr>
              <a:t>Abby bought </a:t>
            </a:r>
            <a:r>
              <a:rPr lang="en-US" sz="2000" dirty="0" smtClean="0">
                <a:solidFill>
                  <a:schemeClr val="tx2"/>
                </a:solidFill>
              </a:rPr>
              <a:t>[</a:t>
            </a:r>
            <a:r>
              <a:rPr lang="nl-BE" sz="2000" dirty="0" smtClean="0">
                <a:solidFill>
                  <a:schemeClr val="tx2"/>
                </a:solidFill>
                <a:sym typeface="Wingdings" pitchFamily="-110" charset="2"/>
              </a:rPr>
              <a:t>a big car</a:t>
            </a:r>
            <a:r>
              <a:rPr lang="en-US" sz="2000" dirty="0" smtClean="0">
                <a:solidFill>
                  <a:schemeClr val="tx2"/>
                </a:solidFill>
              </a:rPr>
              <a:t>], but </a:t>
            </a:r>
            <a:r>
              <a:rPr lang="nl-BE" sz="2000" dirty="0" smtClean="0">
                <a:solidFill>
                  <a:schemeClr val="tx2"/>
                </a:solidFill>
                <a:sym typeface="Wingdings" pitchFamily="-110" charset="2"/>
              </a:rPr>
              <a:t>I don’t know </a:t>
            </a:r>
            <a:r>
              <a:rPr lang="en-US" sz="2000" dirty="0" smtClean="0">
                <a:solidFill>
                  <a:schemeClr val="tx2"/>
                </a:solidFill>
              </a:rPr>
              <a:t>[</a:t>
            </a:r>
            <a:r>
              <a:rPr lang="nl-BE" sz="2000" dirty="0" smtClean="0">
                <a:solidFill>
                  <a:schemeClr val="tx2"/>
                </a:solidFill>
                <a:sym typeface="Wingdings" pitchFamily="-110" charset="2"/>
              </a:rPr>
              <a:t>how big</a:t>
            </a:r>
            <a:r>
              <a:rPr lang="en-US" sz="2000" dirty="0" smtClean="0">
                <a:solidFill>
                  <a:schemeClr val="tx2"/>
                </a:solidFill>
              </a:rPr>
              <a:t>]</a:t>
            </a:r>
            <a:r>
              <a:rPr lang="en-US" sz="2000" baseline="-25000" dirty="0" err="1" smtClean="0">
                <a:solidFill>
                  <a:schemeClr val="tx2"/>
                </a:solidFill>
              </a:rPr>
              <a:t>i</a:t>
            </a:r>
            <a:endParaRPr lang="en-US" sz="2000" baseline="-25000" dirty="0" smtClean="0">
              <a:solidFill>
                <a:schemeClr val="tx2"/>
              </a:solidFill>
            </a:endParaRPr>
          </a:p>
          <a:p>
            <a:pPr marL="0" indent="0" eaLnBrk="1" hangingPunct="1">
              <a:lnSpc>
                <a:spcPct val="80000"/>
              </a:lnSpc>
              <a:spcAft>
                <a:spcPts val="0"/>
              </a:spcAft>
              <a:buNone/>
              <a:tabLst>
                <a:tab pos="357188" algn="l"/>
                <a:tab pos="536575" algn="l"/>
                <a:tab pos="714375" algn="l"/>
                <a:tab pos="898525" algn="l"/>
                <a:tab pos="1082675" algn="l"/>
                <a:tab pos="1528763" algn="l"/>
                <a:tab pos="1885950" algn="l"/>
              </a:tabLst>
            </a:pPr>
            <a:r>
              <a:rPr lang="en-US" sz="2000" dirty="0" smtClean="0">
                <a:solidFill>
                  <a:schemeClr val="tx2"/>
                </a:solidFill>
                <a:sym typeface="Wingdings" pitchFamily="-110" charset="2"/>
              </a:rPr>
              <a:t> 			 Ben did </a:t>
            </a:r>
            <a:r>
              <a:rPr lang="en-US" sz="2000" dirty="0" smtClean="0">
                <a:solidFill>
                  <a:schemeClr val="tx2"/>
                </a:solidFill>
              </a:rPr>
              <a:t>[</a:t>
            </a:r>
            <a:r>
              <a:rPr lang="en-US" sz="2000" strike="sngStrike" dirty="0" smtClean="0">
                <a:solidFill>
                  <a:srgbClr val="006666"/>
                </a:solidFill>
              </a:rPr>
              <a:t>buy a </a:t>
            </a:r>
            <a:r>
              <a:rPr lang="en-US" sz="2000" strike="sngStrike" dirty="0" err="1" smtClean="0">
                <a:solidFill>
                  <a:srgbClr val="006666"/>
                </a:solidFill>
              </a:rPr>
              <a:t>t</a:t>
            </a:r>
            <a:r>
              <a:rPr lang="en-US" sz="2000" strike="sngStrike" baseline="-25000" dirty="0" err="1" smtClean="0">
                <a:solidFill>
                  <a:srgbClr val="006666"/>
                </a:solidFill>
              </a:rPr>
              <a:t>i</a:t>
            </a:r>
            <a:r>
              <a:rPr lang="en-US" sz="2000" strike="sngStrike" baseline="-25000" dirty="0" smtClean="0">
                <a:solidFill>
                  <a:srgbClr val="006666"/>
                </a:solidFill>
              </a:rPr>
              <a:t> </a:t>
            </a:r>
            <a:r>
              <a:rPr lang="en-US" sz="2000" strike="sngStrike" dirty="0" smtClean="0">
                <a:solidFill>
                  <a:srgbClr val="006666"/>
                </a:solidFill>
              </a:rPr>
              <a:t>car</a:t>
            </a:r>
            <a:r>
              <a:rPr lang="en-US" sz="2000" dirty="0" smtClean="0">
                <a:solidFill>
                  <a:schemeClr val="tx2"/>
                </a:solidFill>
              </a:rPr>
              <a:t>]</a:t>
            </a:r>
            <a:r>
              <a:rPr lang="en-US" sz="2000" dirty="0" smtClean="0">
                <a:solidFill>
                  <a:schemeClr val="tx2"/>
                </a:solidFill>
                <a:sym typeface="Wingdings" pitchFamily="-110" charset="2"/>
              </a:rPr>
              <a:t>.</a:t>
            </a:r>
          </a:p>
          <a:p>
            <a:pPr marL="0" indent="0" eaLnBrk="1" hangingPunct="1">
              <a:lnSpc>
                <a:spcPct val="80000"/>
              </a:lnSpc>
              <a:spcAft>
                <a:spcPts val="0"/>
              </a:spcAft>
              <a:buNone/>
              <a:tabLst>
                <a:tab pos="357188" algn="l"/>
                <a:tab pos="536575" algn="l"/>
                <a:tab pos="714375" algn="l"/>
                <a:tab pos="898525" algn="l"/>
                <a:tab pos="1082675" algn="l"/>
                <a:tab pos="1528763" algn="l"/>
                <a:tab pos="1885950" algn="l"/>
              </a:tabLst>
            </a:pPr>
            <a:endParaRPr lang="en-US" sz="2000" dirty="0" smtClean="0">
              <a:solidFill>
                <a:schemeClr val="tx2"/>
              </a:solidFill>
              <a:sym typeface="Wingdings"/>
            </a:endParaRPr>
          </a:p>
          <a:p>
            <a:pPr marL="0" indent="0" eaLnBrk="1" hangingPunct="1">
              <a:lnSpc>
                <a:spcPct val="80000"/>
              </a:lnSpc>
              <a:spcAft>
                <a:spcPts val="0"/>
              </a:spcAft>
              <a:buNone/>
              <a:tabLst>
                <a:tab pos="357188" algn="l"/>
                <a:tab pos="536575" algn="l"/>
                <a:tab pos="714375" algn="l"/>
                <a:tab pos="898525" algn="l"/>
                <a:tab pos="1082675" algn="l"/>
                <a:tab pos="1528763" algn="l"/>
                <a:tab pos="1885950" algn="l"/>
              </a:tabLst>
            </a:pPr>
            <a:r>
              <a:rPr lang="en-US" sz="2200" dirty="0" smtClean="0">
                <a:solidFill>
                  <a:schemeClr val="tx2"/>
                </a:solidFill>
                <a:sym typeface="Wingdings"/>
              </a:rPr>
              <a:t>Adjunct island</a:t>
            </a:r>
          </a:p>
          <a:p>
            <a:pPr marL="0" indent="0" eaLnBrk="1" hangingPunct="1">
              <a:lnSpc>
                <a:spcPct val="80000"/>
              </a:lnSpc>
              <a:spcAft>
                <a:spcPts val="0"/>
              </a:spcAft>
              <a:buNone/>
              <a:tabLst>
                <a:tab pos="357188" algn="l"/>
                <a:tab pos="536575" algn="l"/>
                <a:tab pos="714375" algn="l"/>
                <a:tab pos="898525" algn="l"/>
                <a:tab pos="1082675" algn="l"/>
                <a:tab pos="1528763" algn="l"/>
                <a:tab pos="1885950" algn="l"/>
              </a:tabLst>
            </a:pPr>
            <a:endParaRPr lang="en-US" sz="1200" dirty="0" smtClean="0">
              <a:solidFill>
                <a:schemeClr val="tx2"/>
              </a:solidFill>
              <a:sym typeface="Wingdings"/>
            </a:endParaRPr>
          </a:p>
          <a:p>
            <a:pPr marL="0" indent="0" eaLnBrk="1" hangingPunct="1">
              <a:lnSpc>
                <a:spcPct val="80000"/>
              </a:lnSpc>
              <a:spcAft>
                <a:spcPts val="0"/>
              </a:spcAft>
              <a:buNone/>
              <a:tabLst>
                <a:tab pos="357188" algn="l"/>
                <a:tab pos="536575" algn="l"/>
                <a:tab pos="714375" algn="l"/>
                <a:tab pos="898525" algn="l"/>
                <a:tab pos="1082675" algn="l"/>
                <a:tab pos="1528763" algn="l"/>
                <a:tab pos="1885950" algn="l"/>
              </a:tabLst>
            </a:pPr>
            <a:r>
              <a:rPr lang="en-US" sz="2000" dirty="0" smtClean="0">
                <a:solidFill>
                  <a:schemeClr val="tx2"/>
                </a:solidFill>
                <a:sym typeface="Wingdings"/>
              </a:rPr>
              <a:t>(41)*Ben will be mad if Abby talks to Mr. </a:t>
            </a:r>
            <a:r>
              <a:rPr lang="en-US" sz="2000" dirty="0" err="1" smtClean="0">
                <a:solidFill>
                  <a:schemeClr val="tx2"/>
                </a:solidFill>
                <a:sym typeface="Wingdings"/>
              </a:rPr>
              <a:t>Ryberg</a:t>
            </a:r>
            <a:r>
              <a:rPr lang="en-US" sz="2000" dirty="0" smtClean="0">
                <a:solidFill>
                  <a:schemeClr val="tx2"/>
                </a:solidFill>
                <a:sym typeface="Wingdings"/>
              </a:rPr>
              <a:t>, and </a:t>
            </a:r>
          </a:p>
          <a:p>
            <a:pPr marL="0" indent="0" eaLnBrk="1" hangingPunct="1">
              <a:lnSpc>
                <a:spcPct val="80000"/>
              </a:lnSpc>
              <a:spcAft>
                <a:spcPts val="0"/>
              </a:spcAft>
              <a:buNone/>
              <a:tabLst>
                <a:tab pos="357188" algn="l"/>
                <a:tab pos="536575" algn="l"/>
                <a:tab pos="714375" algn="l"/>
                <a:tab pos="898525" algn="l"/>
                <a:tab pos="1082675" algn="l"/>
                <a:tab pos="1528763" algn="l"/>
                <a:tab pos="1885950" algn="l"/>
              </a:tabLst>
            </a:pPr>
            <a:r>
              <a:rPr lang="en-US" sz="2000" dirty="0" smtClean="0">
                <a:solidFill>
                  <a:schemeClr val="tx2"/>
                </a:solidFill>
                <a:sym typeface="Wingdings"/>
              </a:rPr>
              <a:t> 			guess which teacher </a:t>
            </a:r>
            <a:r>
              <a:rPr lang="en-US" sz="2000" dirty="0" smtClean="0">
                <a:solidFill>
                  <a:srgbClr val="006666"/>
                </a:solidFill>
              </a:rPr>
              <a:t>Jeff will be mad </a:t>
            </a:r>
            <a:r>
              <a:rPr lang="en-US" sz="2000" dirty="0" smtClean="0">
                <a:solidFill>
                  <a:schemeClr val="tx2"/>
                </a:solidFill>
              </a:rPr>
              <a:t>[</a:t>
            </a:r>
            <a:r>
              <a:rPr lang="en-US" sz="2000" dirty="0" smtClean="0">
                <a:solidFill>
                  <a:srgbClr val="006666"/>
                </a:solidFill>
              </a:rPr>
              <a:t>if she talks to</a:t>
            </a:r>
          </a:p>
          <a:p>
            <a:pPr marL="0" indent="0" eaLnBrk="1" hangingPunct="1">
              <a:lnSpc>
                <a:spcPct val="80000"/>
              </a:lnSpc>
              <a:spcAft>
                <a:spcPts val="0"/>
              </a:spcAft>
              <a:buNone/>
              <a:tabLst>
                <a:tab pos="357188" algn="l"/>
                <a:tab pos="536575" algn="l"/>
                <a:tab pos="714375" algn="l"/>
                <a:tab pos="898525" algn="l"/>
                <a:tab pos="1082675" algn="l"/>
                <a:tab pos="1528763" algn="l"/>
                <a:tab pos="1885950" algn="l"/>
              </a:tabLst>
            </a:pPr>
            <a:r>
              <a:rPr lang="en-US" sz="2000" dirty="0" smtClean="0">
                <a:solidFill>
                  <a:srgbClr val="006666"/>
                </a:solidFill>
              </a:rPr>
              <a:t> 			</a:t>
            </a:r>
            <a:r>
              <a:rPr lang="en-US" sz="2000" dirty="0" err="1" smtClean="0">
                <a:solidFill>
                  <a:srgbClr val="006666"/>
                </a:solidFill>
              </a:rPr>
              <a:t>t</a:t>
            </a:r>
            <a:r>
              <a:rPr lang="en-US" sz="2000" baseline="-25000" dirty="0" err="1" smtClean="0">
                <a:solidFill>
                  <a:srgbClr val="006666"/>
                </a:solidFill>
              </a:rPr>
              <a:t>which</a:t>
            </a:r>
            <a:r>
              <a:rPr lang="en-US" sz="2000" baseline="-25000" dirty="0" smtClean="0">
                <a:solidFill>
                  <a:srgbClr val="006666"/>
                </a:solidFill>
              </a:rPr>
              <a:t> teacher</a:t>
            </a:r>
            <a:r>
              <a:rPr lang="en-US" sz="2000" dirty="0" smtClean="0">
                <a:solidFill>
                  <a:schemeClr val="tx2"/>
                </a:solidFill>
              </a:rPr>
              <a:t>]</a:t>
            </a:r>
            <a:r>
              <a:rPr lang="en-US" sz="2000" dirty="0" smtClean="0">
                <a:solidFill>
                  <a:schemeClr val="tx2"/>
                </a:solidFill>
                <a:sym typeface="Wingdings"/>
              </a:rPr>
              <a:t>.</a:t>
            </a:r>
          </a:p>
          <a:p>
            <a:pPr marL="0" indent="0" eaLnBrk="1" hangingPunct="1">
              <a:lnSpc>
                <a:spcPct val="80000"/>
              </a:lnSpc>
              <a:spcAft>
                <a:spcPts val="0"/>
              </a:spcAft>
              <a:buNone/>
              <a:tabLst>
                <a:tab pos="357188" algn="l"/>
                <a:tab pos="536575" algn="l"/>
                <a:tab pos="714375" algn="l"/>
                <a:tab pos="898525" algn="l"/>
                <a:tab pos="1082675" algn="l"/>
                <a:tab pos="1528763" algn="l"/>
                <a:tab pos="1885950" algn="l"/>
              </a:tabLst>
            </a:pPr>
            <a:endParaRPr lang="en-US" sz="2000" dirty="0" smtClean="0">
              <a:solidFill>
                <a:schemeClr val="tx2"/>
              </a:solidFill>
              <a:sym typeface="Wingdings"/>
            </a:endParaRPr>
          </a:p>
          <a:p>
            <a:pPr marL="0" indent="0" eaLnBrk="1" hangingPunct="1">
              <a:lnSpc>
                <a:spcPct val="80000"/>
              </a:lnSpc>
              <a:spcAft>
                <a:spcPts val="0"/>
              </a:spcAft>
              <a:buNone/>
              <a:tabLst>
                <a:tab pos="357188" algn="l"/>
                <a:tab pos="536575" algn="l"/>
                <a:tab pos="714375" algn="l"/>
                <a:tab pos="898525" algn="l"/>
                <a:tab pos="1082675" algn="l"/>
                <a:tab pos="1528763" algn="l"/>
                <a:tab pos="1885950" algn="l"/>
              </a:tabLst>
            </a:pPr>
            <a:r>
              <a:rPr lang="en-US" sz="2000" dirty="0" smtClean="0">
                <a:solidFill>
                  <a:schemeClr val="tx2"/>
                </a:solidFill>
                <a:sym typeface="Wingdings"/>
              </a:rPr>
              <a:t>(42)*Ben will be mad if Abby talks to Mr. </a:t>
            </a:r>
            <a:r>
              <a:rPr lang="en-US" sz="2000" dirty="0" err="1" smtClean="0">
                <a:solidFill>
                  <a:schemeClr val="tx2"/>
                </a:solidFill>
                <a:sym typeface="Wingdings"/>
              </a:rPr>
              <a:t>Ryberg</a:t>
            </a:r>
            <a:r>
              <a:rPr lang="en-US" sz="2000" dirty="0" smtClean="0">
                <a:solidFill>
                  <a:schemeClr val="tx2"/>
                </a:solidFill>
                <a:sym typeface="Wingdings"/>
              </a:rPr>
              <a:t>, and</a:t>
            </a:r>
          </a:p>
          <a:p>
            <a:pPr marL="0" indent="0" eaLnBrk="1" hangingPunct="1">
              <a:lnSpc>
                <a:spcPct val="80000"/>
              </a:lnSpc>
              <a:spcAft>
                <a:spcPts val="0"/>
              </a:spcAft>
              <a:buNone/>
              <a:tabLst>
                <a:tab pos="357188" algn="l"/>
                <a:tab pos="536575" algn="l"/>
                <a:tab pos="714375" algn="l"/>
                <a:tab pos="898525" algn="l"/>
                <a:tab pos="1082675" algn="l"/>
                <a:tab pos="1528763" algn="l"/>
                <a:tab pos="1885950" algn="l"/>
              </a:tabLst>
            </a:pPr>
            <a:r>
              <a:rPr lang="en-US" sz="2000" dirty="0" smtClean="0">
                <a:solidFill>
                  <a:schemeClr val="tx2"/>
                </a:solidFill>
                <a:sym typeface="Wingdings"/>
              </a:rPr>
              <a:t> 			guess which teacher </a:t>
            </a:r>
            <a:r>
              <a:rPr lang="en-US" sz="2000" dirty="0" smtClean="0">
                <a:solidFill>
                  <a:srgbClr val="006666"/>
                </a:solidFill>
              </a:rPr>
              <a:t>Jeff will </a:t>
            </a:r>
            <a:r>
              <a:rPr lang="en-US" sz="2000" dirty="0" smtClean="0">
                <a:solidFill>
                  <a:schemeClr val="tx2"/>
                </a:solidFill>
              </a:rPr>
              <a:t>[</a:t>
            </a:r>
            <a:r>
              <a:rPr lang="en-US" sz="2000" strike="sngStrike" dirty="0" smtClean="0">
                <a:solidFill>
                  <a:srgbClr val="006666"/>
                </a:solidFill>
              </a:rPr>
              <a:t>be mad if she talks to</a:t>
            </a:r>
          </a:p>
          <a:p>
            <a:pPr marL="0" indent="0" eaLnBrk="1" hangingPunct="1">
              <a:lnSpc>
                <a:spcPct val="80000"/>
              </a:lnSpc>
              <a:spcAft>
                <a:spcPts val="0"/>
              </a:spcAft>
              <a:buNone/>
              <a:tabLst>
                <a:tab pos="357188" algn="l"/>
                <a:tab pos="536575" algn="l"/>
                <a:tab pos="714375" algn="l"/>
                <a:tab pos="898525" algn="l"/>
                <a:tab pos="1082675" algn="l"/>
                <a:tab pos="1528763" algn="l"/>
                <a:tab pos="1885950" algn="l"/>
              </a:tabLst>
            </a:pPr>
            <a:r>
              <a:rPr lang="en-US" sz="2000" dirty="0" smtClean="0">
                <a:solidFill>
                  <a:srgbClr val="006666"/>
                </a:solidFill>
              </a:rPr>
              <a:t> 			</a:t>
            </a:r>
            <a:r>
              <a:rPr lang="en-US" sz="2000" strike="sngStrike" dirty="0" err="1" smtClean="0">
                <a:solidFill>
                  <a:srgbClr val="006666"/>
                </a:solidFill>
              </a:rPr>
              <a:t>t</a:t>
            </a:r>
            <a:r>
              <a:rPr lang="en-US" sz="2000" strike="sngStrike" baseline="-25000" dirty="0" err="1" smtClean="0">
                <a:solidFill>
                  <a:srgbClr val="006666"/>
                </a:solidFill>
              </a:rPr>
              <a:t>i</a:t>
            </a:r>
            <a:r>
              <a:rPr lang="en-US" sz="2000" dirty="0" smtClean="0">
                <a:solidFill>
                  <a:schemeClr val="tx2"/>
                </a:solidFill>
              </a:rPr>
              <a:t>]</a:t>
            </a:r>
            <a:r>
              <a:rPr lang="en-US" sz="2000" dirty="0" smtClean="0">
                <a:solidFill>
                  <a:schemeClr val="tx2"/>
                </a:solidFill>
                <a:sym typeface="Wingdings"/>
              </a:rPr>
              <a:t>.</a:t>
            </a:r>
            <a:endParaRPr lang="en-US" sz="20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5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5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165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65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65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65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165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65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65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65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900" decel="100000" fill="hold"/>
                                        <p:tgtEl>
                                          <p:spTgt spid="165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65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658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658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900" decel="100000" fill="hold"/>
                                        <p:tgtEl>
                                          <p:spTgt spid="1658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658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658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658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900" decel="100000" fill="hold"/>
                                        <p:tgtEl>
                                          <p:spTgt spid="1658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658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658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658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900" decel="100000" fill="hold"/>
                                        <p:tgtEl>
                                          <p:spTgt spid="1658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658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6589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6589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900" decel="100000" fill="hold"/>
                                        <p:tgtEl>
                                          <p:spTgt spid="16589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6589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6589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6589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900" decel="100000" fill="hold"/>
                                        <p:tgtEl>
                                          <p:spTgt spid="16589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6589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6589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6589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900" decel="100000" fill="hold"/>
                                        <p:tgtEl>
                                          <p:spTgt spid="16589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6589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16589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6589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900" decel="100000" fill="hold"/>
                                        <p:tgtEl>
                                          <p:spTgt spid="16589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6589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5891" grpId="0" build="p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BE" sz="3400" dirty="0" smtClean="0">
                <a:solidFill>
                  <a:schemeClr val="accent1"/>
                </a:solidFill>
              </a:rPr>
              <a:t>4. Ellipsis repair effects (8)</a:t>
            </a:r>
            <a:endParaRPr lang="nl-NL" sz="3400" dirty="0">
              <a:solidFill>
                <a:schemeClr val="accent1"/>
              </a:solidFill>
            </a:endParaRPr>
          </a:p>
        </p:txBody>
      </p:sp>
      <p:sp>
        <p:nvSpPr>
          <p:cNvPr id="165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1600" y="2438400"/>
            <a:ext cx="7315200" cy="4038600"/>
          </a:xfrm>
        </p:spPr>
        <p:txBody>
          <a:bodyPr/>
          <a:lstStyle/>
          <a:p>
            <a:pPr marL="714375" indent="-714375" eaLnBrk="1" hangingPunct="1">
              <a:spcBef>
                <a:spcPct val="0"/>
              </a:spcBef>
              <a:buClrTx/>
              <a:buSzTx/>
              <a:buFontTx/>
              <a:buNone/>
              <a:tabLst>
                <a:tab pos="0" algn="l"/>
                <a:tab pos="714375" algn="l"/>
                <a:tab pos="985838" algn="l"/>
                <a:tab pos="1885950" algn="l"/>
              </a:tabLst>
            </a:pPr>
            <a:r>
              <a:rPr lang="en-US" sz="2200" dirty="0" smtClean="0">
                <a:solidFill>
                  <a:schemeClr val="tx2"/>
                </a:solidFill>
              </a:rPr>
              <a:t>! VP ellipsis also deletes the island at PF:</a:t>
            </a:r>
          </a:p>
          <a:p>
            <a:pPr marL="0" indent="0" eaLnBrk="1" hangingPunct="1">
              <a:lnSpc>
                <a:spcPct val="80000"/>
              </a:lnSpc>
              <a:spcAft>
                <a:spcPts val="1200"/>
              </a:spcAft>
              <a:buNone/>
              <a:tabLst>
                <a:tab pos="357188" algn="l"/>
                <a:tab pos="536575" algn="l"/>
                <a:tab pos="714375" algn="l"/>
                <a:tab pos="898525" algn="l"/>
                <a:tab pos="1082675" algn="l"/>
                <a:tab pos="1528763" algn="l"/>
                <a:tab pos="1885950" algn="l"/>
              </a:tabLst>
            </a:pPr>
            <a:endParaRPr lang="en-US" sz="1200" dirty="0" smtClean="0">
              <a:solidFill>
                <a:schemeClr val="tx2"/>
              </a:solidFill>
              <a:sym typeface="Wingdings"/>
            </a:endParaRPr>
          </a:p>
          <a:p>
            <a:pPr marL="0" indent="0" eaLnBrk="1" hangingPunct="1">
              <a:lnSpc>
                <a:spcPct val="80000"/>
              </a:lnSpc>
              <a:spcAft>
                <a:spcPts val="600"/>
              </a:spcAft>
              <a:buNone/>
              <a:tabLst>
                <a:tab pos="357188" algn="l"/>
                <a:tab pos="536575" algn="l"/>
                <a:tab pos="714375" algn="l"/>
                <a:tab pos="898525" algn="l"/>
                <a:tab pos="1082675" algn="l"/>
                <a:tab pos="1528763" algn="l"/>
                <a:tab pos="1885950" algn="l"/>
              </a:tabLst>
            </a:pPr>
            <a:r>
              <a:rPr lang="en-US" sz="2000" dirty="0" smtClean="0">
                <a:solidFill>
                  <a:schemeClr val="tx2"/>
                </a:solidFill>
                <a:sym typeface="Wingdings"/>
              </a:rPr>
              <a:t>(43)	…, </a:t>
            </a:r>
            <a:r>
              <a:rPr lang="en-US" sz="2000" dirty="0" smtClean="0">
                <a:solidFill>
                  <a:schemeClr val="tx2"/>
                </a:solidFill>
              </a:rPr>
              <a:t>but </a:t>
            </a:r>
            <a:r>
              <a:rPr lang="nl-BE" sz="2000" dirty="0" smtClean="0">
                <a:solidFill>
                  <a:schemeClr val="tx2"/>
                </a:solidFill>
                <a:sym typeface="Wingdings" pitchFamily="-110" charset="2"/>
              </a:rPr>
              <a:t>I don’t know </a:t>
            </a:r>
            <a:r>
              <a:rPr lang="en-US" sz="2000" dirty="0" smtClean="0">
                <a:solidFill>
                  <a:schemeClr val="tx2"/>
                </a:solidFill>
              </a:rPr>
              <a:t>[</a:t>
            </a:r>
            <a:r>
              <a:rPr lang="nl-BE" sz="2000" dirty="0" smtClean="0">
                <a:solidFill>
                  <a:schemeClr val="tx2"/>
                </a:solidFill>
                <a:sym typeface="Wingdings" pitchFamily="-110" charset="2"/>
              </a:rPr>
              <a:t>which Balkan language</a:t>
            </a:r>
            <a:r>
              <a:rPr lang="en-US" sz="2000" dirty="0" smtClean="0">
                <a:solidFill>
                  <a:schemeClr val="tx2"/>
                </a:solidFill>
              </a:rPr>
              <a:t>]</a:t>
            </a:r>
            <a:r>
              <a:rPr lang="en-US" sz="2000" baseline="-25000" dirty="0" err="1" smtClean="0">
                <a:solidFill>
                  <a:schemeClr val="tx2"/>
                </a:solidFill>
              </a:rPr>
              <a:t>i</a:t>
            </a:r>
            <a:r>
              <a:rPr lang="en-US" sz="2000" dirty="0" smtClean="0">
                <a:solidFill>
                  <a:schemeClr val="tx2"/>
                </a:solidFill>
                <a:sym typeface="Wingdings" pitchFamily="-110" charset="2"/>
              </a:rPr>
              <a:t> she</a:t>
            </a:r>
          </a:p>
          <a:p>
            <a:pPr marL="0" indent="0" eaLnBrk="1" hangingPunct="1">
              <a:lnSpc>
                <a:spcPct val="80000"/>
              </a:lnSpc>
              <a:spcAft>
                <a:spcPts val="600"/>
              </a:spcAft>
              <a:buNone/>
              <a:tabLst>
                <a:tab pos="357188" algn="l"/>
                <a:tab pos="536575" algn="l"/>
                <a:tab pos="714375" algn="l"/>
                <a:tab pos="898525" algn="l"/>
                <a:tab pos="1082675" algn="l"/>
                <a:tab pos="1528763" algn="l"/>
                <a:tab pos="1885950" algn="l"/>
              </a:tabLst>
            </a:pPr>
            <a:r>
              <a:rPr lang="en-US" sz="2000" dirty="0" smtClean="0">
                <a:solidFill>
                  <a:schemeClr val="tx2"/>
                </a:solidFill>
                <a:sym typeface="Wingdings" pitchFamily="-110" charset="2"/>
              </a:rPr>
              <a:t> 			</a:t>
            </a:r>
            <a:r>
              <a:rPr lang="en-US" sz="2000" cap="small" dirty="0" smtClean="0">
                <a:solidFill>
                  <a:schemeClr val="tx2"/>
                </a:solidFill>
                <a:sym typeface="Wingdings" pitchFamily="-110" charset="2"/>
              </a:rPr>
              <a:t>doesn’t</a:t>
            </a:r>
            <a:endParaRPr lang="en-US" sz="2000" dirty="0" smtClean="0">
              <a:solidFill>
                <a:schemeClr val="tx2"/>
              </a:solidFill>
              <a:sym typeface="Wingdings" pitchFamily="-110" charset="2"/>
            </a:endParaRPr>
          </a:p>
          <a:p>
            <a:pPr marL="0" indent="0" eaLnBrk="1" hangingPunct="1">
              <a:lnSpc>
                <a:spcPct val="80000"/>
              </a:lnSpc>
              <a:spcAft>
                <a:spcPts val="600"/>
              </a:spcAft>
              <a:buNone/>
              <a:tabLst>
                <a:tab pos="357188" algn="l"/>
                <a:tab pos="536575" algn="l"/>
                <a:tab pos="714375" algn="l"/>
                <a:tab pos="898525" algn="l"/>
                <a:tab pos="1082675" algn="l"/>
                <a:tab pos="1528763" algn="l"/>
                <a:tab pos="1885950" algn="l"/>
              </a:tabLst>
            </a:pPr>
            <a:r>
              <a:rPr lang="en-US" sz="2000" dirty="0" smtClean="0">
                <a:solidFill>
                  <a:schemeClr val="tx2"/>
                </a:solidFill>
                <a:sym typeface="Wingdings" pitchFamily="-110" charset="2"/>
              </a:rPr>
              <a:t>			</a:t>
            </a:r>
            <a:endParaRPr lang="en-US" sz="2200" dirty="0" smtClean="0">
              <a:solidFill>
                <a:schemeClr val="tx2"/>
              </a:solidFill>
              <a:sym typeface="Wingdings"/>
            </a:endParaRPr>
          </a:p>
          <a:p>
            <a:pPr marL="0" indent="0" eaLnBrk="1" hangingPunct="1">
              <a:lnSpc>
                <a:spcPct val="80000"/>
              </a:lnSpc>
              <a:spcAft>
                <a:spcPts val="600"/>
              </a:spcAft>
              <a:buNone/>
              <a:tabLst>
                <a:tab pos="357188" algn="l"/>
                <a:tab pos="536575" algn="l"/>
                <a:tab pos="714375" algn="l"/>
                <a:tab pos="898525" algn="l"/>
                <a:tab pos="1082675" algn="l"/>
                <a:tab pos="1528763" algn="l"/>
                <a:tab pos="1885950" algn="l"/>
              </a:tabLst>
            </a:pPr>
            <a:r>
              <a:rPr lang="nl-NL" sz="2200" dirty="0" smtClean="0">
                <a:solidFill>
                  <a:schemeClr val="tx2"/>
                </a:solidFill>
                <a:sym typeface="Wingdings"/>
              </a:rPr>
              <a:t> </a:t>
            </a:r>
            <a:r>
              <a:rPr lang="en-US" sz="2200" dirty="0" smtClean="0">
                <a:solidFill>
                  <a:schemeClr val="tx2"/>
                </a:solidFill>
                <a:sym typeface="Wingdings"/>
              </a:rPr>
              <a:t>N</a:t>
            </a:r>
            <a:r>
              <a:rPr lang="en-US" sz="2200" dirty="0" smtClean="0">
                <a:solidFill>
                  <a:schemeClr val="tx2"/>
                </a:solidFill>
              </a:rPr>
              <a:t>o more offending ‘*’: the example should be</a:t>
            </a:r>
          </a:p>
          <a:p>
            <a:pPr marL="0" indent="0" eaLnBrk="1" hangingPunct="1">
              <a:lnSpc>
                <a:spcPct val="80000"/>
              </a:lnSpc>
              <a:spcAft>
                <a:spcPts val="600"/>
              </a:spcAft>
              <a:buNone/>
              <a:tabLst>
                <a:tab pos="357188" algn="l"/>
                <a:tab pos="536575" algn="l"/>
                <a:tab pos="714375" algn="l"/>
                <a:tab pos="898525" algn="l"/>
                <a:tab pos="1082675" algn="l"/>
                <a:tab pos="1528763" algn="l"/>
                <a:tab pos="1885950" algn="l"/>
              </a:tabLst>
            </a:pPr>
            <a:r>
              <a:rPr lang="en-US" sz="2200" dirty="0" smtClean="0">
                <a:solidFill>
                  <a:schemeClr val="tx2"/>
                </a:solidFill>
              </a:rPr>
              <a:t> 									grammatical.</a:t>
            </a:r>
            <a:endParaRPr lang="en-US" sz="2200" dirty="0">
              <a:solidFill>
                <a:schemeClr val="tx2"/>
              </a:solidFill>
            </a:endParaRPr>
          </a:p>
        </p:txBody>
      </p:sp>
      <p:sp>
        <p:nvSpPr>
          <p:cNvPr id="4" name="Ovaal 3"/>
          <p:cNvSpPr/>
          <p:nvPr/>
        </p:nvSpPr>
        <p:spPr>
          <a:xfrm>
            <a:off x="6096000" y="3505200"/>
            <a:ext cx="457200" cy="457200"/>
          </a:xfrm>
          <a:prstGeom prst="ellipse">
            <a:avLst/>
          </a:prstGeom>
          <a:noFill/>
          <a:ln w="381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" name="Tekstvak 4"/>
          <p:cNvSpPr txBox="1"/>
          <p:nvPr/>
        </p:nvSpPr>
        <p:spPr>
          <a:xfrm>
            <a:off x="3124200" y="3505200"/>
            <a:ext cx="5562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2"/>
                </a:solidFill>
              </a:rPr>
              <a:t>[</a:t>
            </a:r>
            <a:r>
              <a:rPr lang="en-US" sz="2000" strike="sngStrike" dirty="0" smtClean="0">
                <a:solidFill>
                  <a:srgbClr val="006666"/>
                </a:solidFill>
              </a:rPr>
              <a:t>want to hire someone </a:t>
            </a:r>
            <a:r>
              <a:rPr lang="en-US" sz="2000" b="1" strike="sngStrike" dirty="0" smtClean="0">
                <a:solidFill>
                  <a:srgbClr val="006666"/>
                </a:solidFill>
              </a:rPr>
              <a:t>*</a:t>
            </a:r>
            <a:r>
              <a:rPr lang="en-US" sz="2000" dirty="0" smtClean="0">
                <a:solidFill>
                  <a:schemeClr val="tx2"/>
                </a:solidFill>
              </a:rPr>
              <a:t>[</a:t>
            </a:r>
            <a:r>
              <a:rPr lang="en-US" sz="2000" strike="sngStrike" dirty="0" smtClean="0">
                <a:solidFill>
                  <a:srgbClr val="006666"/>
                </a:solidFill>
              </a:rPr>
              <a:t>who speaks </a:t>
            </a:r>
            <a:r>
              <a:rPr lang="en-US" sz="2000" strike="sngStrike" dirty="0" err="1" smtClean="0">
                <a:solidFill>
                  <a:srgbClr val="006666"/>
                </a:solidFill>
              </a:rPr>
              <a:t>t</a:t>
            </a:r>
            <a:r>
              <a:rPr lang="en-US" sz="2000" strike="sngStrike" baseline="-25000" dirty="0" err="1" smtClean="0">
                <a:solidFill>
                  <a:srgbClr val="006666"/>
                </a:solidFill>
              </a:rPr>
              <a:t>i</a:t>
            </a:r>
            <a:r>
              <a:rPr lang="en-US" sz="2000" dirty="0" smtClean="0">
                <a:solidFill>
                  <a:schemeClr val="tx2"/>
                </a:solidFill>
              </a:rPr>
              <a:t>]]</a:t>
            </a:r>
            <a:r>
              <a:rPr lang="en-US" sz="2000" dirty="0" smtClean="0">
                <a:solidFill>
                  <a:schemeClr val="tx2"/>
                </a:solidFill>
                <a:sym typeface="Wingdings" pitchFamily="-110" charset="2"/>
              </a:rPr>
              <a:t>.</a:t>
            </a:r>
            <a:endParaRPr lang="nl-NL" sz="2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5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5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165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65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65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65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165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65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9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5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65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65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65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65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1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65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65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65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65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5891" grpId="0" build="p"/>
      <p:bldP spid="165891" grpId="1" build="p"/>
      <p:bldP spid="4" grpId="0" animBg="1"/>
      <p:bldP spid="4" grpId="1" animBg="1"/>
      <p:bldP spid="5" grpId="0"/>
      <p:bldP spid="5" grpId="1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BE" sz="3400" dirty="0" smtClean="0">
                <a:solidFill>
                  <a:schemeClr val="accent1"/>
                </a:solidFill>
              </a:rPr>
              <a:t>4. Ellipsis repair effects (9)</a:t>
            </a:r>
            <a:endParaRPr lang="nl-NL" sz="3400" dirty="0">
              <a:solidFill>
                <a:schemeClr val="accent1"/>
              </a:solidFill>
            </a:endParaRPr>
          </a:p>
        </p:txBody>
      </p:sp>
      <p:sp>
        <p:nvSpPr>
          <p:cNvPr id="165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1600" y="1981200"/>
            <a:ext cx="7315200" cy="4572000"/>
          </a:xfrm>
        </p:spPr>
        <p:txBody>
          <a:bodyPr/>
          <a:lstStyle/>
          <a:p>
            <a:pPr marL="714375" indent="-714375" eaLnBrk="1" hangingPunct="1">
              <a:spcBef>
                <a:spcPct val="0"/>
              </a:spcBef>
              <a:buClrTx/>
              <a:buSzTx/>
              <a:buFontTx/>
              <a:buNone/>
              <a:tabLst>
                <a:tab pos="0" algn="l"/>
                <a:tab pos="714375" algn="l"/>
                <a:tab pos="985838" algn="l"/>
                <a:tab pos="1885950" algn="l"/>
              </a:tabLst>
            </a:pPr>
            <a:r>
              <a:rPr lang="nl-BE" sz="2200" dirty="0" smtClean="0">
                <a:solidFill>
                  <a:schemeClr val="accent1">
                    <a:lumMod val="75000"/>
                  </a:schemeClr>
                </a:solidFill>
              </a:rPr>
              <a:t>Merchant (2008):</a:t>
            </a:r>
          </a:p>
          <a:p>
            <a:pPr marL="714375" indent="-714375" eaLnBrk="1" hangingPunct="1">
              <a:spcBef>
                <a:spcPct val="0"/>
              </a:spcBef>
              <a:buClrTx/>
              <a:buSzTx/>
              <a:buFontTx/>
              <a:buNone/>
              <a:tabLst>
                <a:tab pos="0" algn="l"/>
                <a:tab pos="714375" algn="l"/>
                <a:tab pos="985838" algn="l"/>
                <a:tab pos="1885950" algn="l"/>
              </a:tabLst>
            </a:pPr>
            <a:r>
              <a:rPr lang="nl-BE" sz="2200" dirty="0" smtClean="0">
                <a:solidFill>
                  <a:schemeClr val="tx2"/>
                </a:solidFill>
              </a:rPr>
              <a:t>‘*’ does not mark the island node; it marks the</a:t>
            </a:r>
          </a:p>
          <a:p>
            <a:pPr marL="714375" indent="-714375" eaLnBrk="1" hangingPunct="1">
              <a:spcBef>
                <a:spcPct val="0"/>
              </a:spcBef>
              <a:buClrTx/>
              <a:buSzTx/>
              <a:buFontTx/>
              <a:buNone/>
              <a:tabLst>
                <a:tab pos="0" algn="l"/>
                <a:tab pos="714375" algn="l"/>
                <a:tab pos="985838" algn="l"/>
                <a:tab pos="1885950" algn="l"/>
              </a:tabLst>
            </a:pPr>
            <a:r>
              <a:rPr lang="nl-BE" sz="2200" dirty="0" smtClean="0">
                <a:solidFill>
                  <a:schemeClr val="tx2"/>
                </a:solidFill>
              </a:rPr>
              <a:t>traces.</a:t>
            </a:r>
          </a:p>
          <a:p>
            <a:pPr marL="714375" indent="-714375" eaLnBrk="1" hangingPunct="1">
              <a:spcBef>
                <a:spcPct val="0"/>
              </a:spcBef>
              <a:buClrTx/>
              <a:buSzTx/>
              <a:buFontTx/>
              <a:buNone/>
              <a:tabLst>
                <a:tab pos="0" algn="l"/>
                <a:tab pos="714375" algn="l"/>
                <a:tab pos="985838" algn="l"/>
                <a:tab pos="1885950" algn="l"/>
              </a:tabLst>
            </a:pPr>
            <a:endParaRPr lang="nl-BE" sz="2200" dirty="0" smtClean="0">
              <a:solidFill>
                <a:schemeClr val="tx2"/>
              </a:solidFill>
            </a:endParaRPr>
          </a:p>
          <a:p>
            <a:pPr marL="714375" indent="-714375" eaLnBrk="1" hangingPunct="1">
              <a:spcBef>
                <a:spcPct val="0"/>
              </a:spcBef>
              <a:buClrTx/>
              <a:buSzTx/>
              <a:buFontTx/>
              <a:buNone/>
              <a:tabLst>
                <a:tab pos="0" algn="l"/>
                <a:tab pos="714375" algn="l"/>
                <a:tab pos="985838" algn="l"/>
                <a:tab pos="1885950" algn="l"/>
              </a:tabLst>
            </a:pPr>
            <a:r>
              <a:rPr lang="nl-NL" sz="2200" dirty="0" err="1" smtClean="0">
                <a:solidFill>
                  <a:schemeClr val="tx2"/>
                </a:solidFill>
                <a:sym typeface="Wingdings"/>
              </a:rPr>
              <a:t>Each</a:t>
            </a:r>
            <a:r>
              <a:rPr lang="nl-NL" sz="2200" dirty="0" smtClean="0">
                <a:solidFill>
                  <a:schemeClr val="tx2"/>
                </a:solidFill>
                <a:sym typeface="Wingdings"/>
              </a:rPr>
              <a:t> link in a </a:t>
            </a:r>
            <a:r>
              <a:rPr lang="nl-NL" sz="2200" i="1" dirty="0" err="1" smtClean="0">
                <a:solidFill>
                  <a:schemeClr val="tx2"/>
                </a:solidFill>
                <a:sym typeface="Wingdings"/>
              </a:rPr>
              <a:t>wh</a:t>
            </a:r>
            <a:r>
              <a:rPr lang="nl-NL" sz="2200" i="1" dirty="0" smtClean="0">
                <a:solidFill>
                  <a:schemeClr val="tx2"/>
                </a:solidFill>
                <a:sym typeface="Wingdings"/>
              </a:rPr>
              <a:t> </a:t>
            </a:r>
            <a:r>
              <a:rPr lang="nl-NL" sz="2200" dirty="0" err="1" smtClean="0">
                <a:solidFill>
                  <a:schemeClr val="tx2"/>
                </a:solidFill>
                <a:sym typeface="Wingdings"/>
              </a:rPr>
              <a:t>movement</a:t>
            </a:r>
            <a:r>
              <a:rPr lang="nl-NL" sz="2200" dirty="0" smtClean="0">
                <a:solidFill>
                  <a:schemeClr val="tx2"/>
                </a:solidFill>
                <a:sym typeface="Wingdings"/>
              </a:rPr>
              <a:t> </a:t>
            </a:r>
            <a:r>
              <a:rPr lang="nl-NL" sz="2200" dirty="0" err="1" smtClean="0">
                <a:solidFill>
                  <a:schemeClr val="tx2"/>
                </a:solidFill>
                <a:sym typeface="Wingdings"/>
              </a:rPr>
              <a:t>chain</a:t>
            </a:r>
            <a:r>
              <a:rPr lang="nl-NL" sz="2200" dirty="0" smtClean="0">
                <a:solidFill>
                  <a:schemeClr val="tx2"/>
                </a:solidFill>
                <a:sym typeface="Wingdings"/>
              </a:rPr>
              <a:t> must </a:t>
            </a:r>
            <a:r>
              <a:rPr lang="nl-NL" sz="2200" dirty="0" err="1" smtClean="0">
                <a:solidFill>
                  <a:schemeClr val="tx2"/>
                </a:solidFill>
                <a:sym typeface="Wingdings"/>
              </a:rPr>
              <a:t>be</a:t>
            </a:r>
            <a:r>
              <a:rPr lang="nl-NL" sz="2200" dirty="0" smtClean="0">
                <a:solidFill>
                  <a:schemeClr val="tx2"/>
                </a:solidFill>
                <a:sym typeface="Wingdings"/>
              </a:rPr>
              <a:t> </a:t>
            </a:r>
            <a:r>
              <a:rPr lang="nl-NL" sz="2200" dirty="0" err="1" smtClean="0">
                <a:solidFill>
                  <a:schemeClr val="tx2"/>
                </a:solidFill>
                <a:sym typeface="Wingdings"/>
              </a:rPr>
              <a:t>licen</a:t>
            </a:r>
            <a:r>
              <a:rPr lang="nl-NL" sz="2200" dirty="0" smtClean="0">
                <a:solidFill>
                  <a:schemeClr val="tx2"/>
                </a:solidFill>
                <a:sym typeface="Wingdings"/>
              </a:rPr>
              <a:t>-</a:t>
            </a:r>
          </a:p>
          <a:p>
            <a:pPr marL="714375" indent="-714375" eaLnBrk="1" hangingPunct="1">
              <a:spcBef>
                <a:spcPct val="0"/>
              </a:spcBef>
              <a:buClrTx/>
              <a:buSzTx/>
              <a:buFontTx/>
              <a:buNone/>
              <a:tabLst>
                <a:tab pos="0" algn="l"/>
                <a:tab pos="714375" algn="l"/>
                <a:tab pos="985838" algn="l"/>
                <a:tab pos="1885950" algn="l"/>
              </a:tabLst>
            </a:pPr>
            <a:r>
              <a:rPr lang="nl-NL" sz="2200" dirty="0" err="1" smtClean="0">
                <a:solidFill>
                  <a:schemeClr val="tx2"/>
                </a:solidFill>
                <a:sym typeface="Wingdings"/>
              </a:rPr>
              <a:t>sed</a:t>
            </a:r>
            <a:r>
              <a:rPr lang="nl-NL" sz="2200" dirty="0" smtClean="0">
                <a:solidFill>
                  <a:schemeClr val="tx2"/>
                </a:solidFill>
                <a:sym typeface="Wingdings"/>
              </a:rPr>
              <a:t> </a:t>
            </a:r>
            <a:r>
              <a:rPr lang="nl-NL" sz="2200" dirty="0" err="1" smtClean="0">
                <a:solidFill>
                  <a:schemeClr val="tx2"/>
                </a:solidFill>
                <a:sym typeface="Wingdings"/>
              </a:rPr>
              <a:t>either</a:t>
            </a:r>
            <a:r>
              <a:rPr lang="nl-NL" sz="2200" dirty="0" smtClean="0">
                <a:solidFill>
                  <a:schemeClr val="tx2"/>
                </a:solidFill>
                <a:sym typeface="Wingdings"/>
              </a:rPr>
              <a:t> </a:t>
            </a:r>
            <a:r>
              <a:rPr lang="nl-NL" sz="2200" dirty="0" err="1" smtClean="0">
                <a:solidFill>
                  <a:schemeClr val="tx2"/>
                </a:solidFill>
                <a:sym typeface="Wingdings"/>
              </a:rPr>
              <a:t>by</a:t>
            </a:r>
            <a:r>
              <a:rPr lang="nl-NL" sz="2200" dirty="0" smtClean="0">
                <a:solidFill>
                  <a:schemeClr val="tx2"/>
                </a:solidFill>
                <a:sym typeface="Wingdings"/>
              </a:rPr>
              <a:t> </a:t>
            </a:r>
            <a:r>
              <a:rPr lang="nl-NL" sz="2200" dirty="0" err="1" smtClean="0">
                <a:solidFill>
                  <a:schemeClr val="tx2"/>
                </a:solidFill>
                <a:sym typeface="Wingdings"/>
              </a:rPr>
              <a:t>locality</a:t>
            </a:r>
            <a:r>
              <a:rPr lang="nl-NL" sz="2200" dirty="0" smtClean="0">
                <a:solidFill>
                  <a:schemeClr val="tx2"/>
                </a:solidFill>
                <a:sym typeface="Wingdings"/>
              </a:rPr>
              <a:t> </a:t>
            </a:r>
            <a:r>
              <a:rPr lang="nl-NL" sz="2200" dirty="0" err="1" smtClean="0">
                <a:solidFill>
                  <a:schemeClr val="tx2"/>
                </a:solidFill>
                <a:sym typeface="Wingdings"/>
              </a:rPr>
              <a:t>or</a:t>
            </a:r>
            <a:r>
              <a:rPr lang="nl-NL" sz="2200" dirty="0" smtClean="0">
                <a:solidFill>
                  <a:schemeClr val="tx2"/>
                </a:solidFill>
                <a:sym typeface="Wingdings"/>
              </a:rPr>
              <a:t> </a:t>
            </a:r>
            <a:r>
              <a:rPr lang="nl-NL" sz="2200" dirty="0" err="1" smtClean="0">
                <a:solidFill>
                  <a:schemeClr val="tx2"/>
                </a:solidFill>
                <a:sym typeface="Wingdings"/>
              </a:rPr>
              <a:t>by</a:t>
            </a:r>
            <a:r>
              <a:rPr lang="nl-NL" sz="2200" dirty="0" smtClean="0">
                <a:solidFill>
                  <a:schemeClr val="tx2"/>
                </a:solidFill>
                <a:sym typeface="Wingdings"/>
              </a:rPr>
              <a:t> </a:t>
            </a:r>
            <a:r>
              <a:rPr lang="nl-NL" sz="2200" dirty="0" err="1" smtClean="0">
                <a:solidFill>
                  <a:schemeClr val="tx2"/>
                </a:solidFill>
                <a:sym typeface="Wingdings"/>
              </a:rPr>
              <a:t>being</a:t>
            </a:r>
            <a:r>
              <a:rPr lang="nl-NL" sz="2200" dirty="0" smtClean="0">
                <a:solidFill>
                  <a:schemeClr val="tx2"/>
                </a:solidFill>
                <a:sym typeface="Wingdings"/>
              </a:rPr>
              <a:t> in a </a:t>
            </a:r>
            <a:r>
              <a:rPr lang="nl-NL" sz="2200" dirty="0" err="1" smtClean="0">
                <a:solidFill>
                  <a:schemeClr val="tx2"/>
                </a:solidFill>
                <a:sym typeface="Wingdings"/>
              </a:rPr>
              <a:t>spec-head</a:t>
            </a:r>
            <a:endParaRPr lang="nl-NL" sz="2200" dirty="0" smtClean="0">
              <a:solidFill>
                <a:schemeClr val="tx2"/>
              </a:solidFill>
              <a:sym typeface="Wingdings"/>
            </a:endParaRPr>
          </a:p>
          <a:p>
            <a:pPr marL="714375" indent="-714375" eaLnBrk="1" hangingPunct="1">
              <a:spcBef>
                <a:spcPct val="0"/>
              </a:spcBef>
              <a:buClrTx/>
              <a:buSzTx/>
              <a:buFontTx/>
              <a:buNone/>
              <a:tabLst>
                <a:tab pos="0" algn="l"/>
                <a:tab pos="714375" algn="l"/>
                <a:tab pos="985838" algn="l"/>
                <a:tab pos="1885950" algn="l"/>
              </a:tabLst>
            </a:pPr>
            <a:r>
              <a:rPr lang="nl-NL" sz="2200" dirty="0" err="1" smtClean="0">
                <a:solidFill>
                  <a:schemeClr val="tx2"/>
                </a:solidFill>
                <a:sym typeface="Wingdings"/>
              </a:rPr>
              <a:t>relation</a:t>
            </a:r>
            <a:r>
              <a:rPr lang="nl-NL" sz="2200" dirty="0" smtClean="0">
                <a:solidFill>
                  <a:schemeClr val="tx2"/>
                </a:solidFill>
                <a:sym typeface="Wingdings"/>
              </a:rPr>
              <a:t> </a:t>
            </a:r>
            <a:r>
              <a:rPr lang="nl-NL" sz="2200" dirty="0" err="1" smtClean="0">
                <a:solidFill>
                  <a:schemeClr val="tx2"/>
                </a:solidFill>
                <a:sym typeface="Wingdings"/>
              </a:rPr>
              <a:t>with</a:t>
            </a:r>
            <a:r>
              <a:rPr lang="nl-NL" sz="2200" dirty="0" smtClean="0">
                <a:solidFill>
                  <a:schemeClr val="tx2"/>
                </a:solidFill>
                <a:sym typeface="Wingdings"/>
              </a:rPr>
              <a:t> a C (</a:t>
            </a:r>
            <a:r>
              <a:rPr lang="nl-NL" sz="2200" dirty="0" err="1" smtClean="0">
                <a:solidFill>
                  <a:schemeClr val="tx2"/>
                </a:solidFill>
                <a:sym typeface="Wingdings"/>
              </a:rPr>
              <a:t>or</a:t>
            </a:r>
            <a:r>
              <a:rPr lang="nl-NL" sz="2200" dirty="0" smtClean="0">
                <a:solidFill>
                  <a:schemeClr val="tx2"/>
                </a:solidFill>
                <a:sym typeface="Wingdings"/>
              </a:rPr>
              <a:t> </a:t>
            </a:r>
            <a:r>
              <a:rPr lang="nl-NL" sz="2200" dirty="0" err="1" smtClean="0">
                <a:solidFill>
                  <a:schemeClr val="tx2"/>
                </a:solidFill>
                <a:sym typeface="Wingdings"/>
              </a:rPr>
              <a:t>simply</a:t>
            </a:r>
            <a:r>
              <a:rPr lang="nl-NL" sz="2200" dirty="0" smtClean="0">
                <a:solidFill>
                  <a:schemeClr val="tx2"/>
                </a:solidFill>
                <a:sym typeface="Wingdings"/>
              </a:rPr>
              <a:t> </a:t>
            </a:r>
            <a:r>
              <a:rPr lang="nl-NL" sz="2200" dirty="0" err="1" smtClean="0">
                <a:solidFill>
                  <a:schemeClr val="tx2"/>
                </a:solidFill>
                <a:sym typeface="Wingdings"/>
              </a:rPr>
              <a:t>by</a:t>
            </a:r>
            <a:r>
              <a:rPr lang="nl-NL" sz="2200" dirty="0" smtClean="0">
                <a:solidFill>
                  <a:schemeClr val="tx2"/>
                </a:solidFill>
                <a:sym typeface="Wingdings"/>
              </a:rPr>
              <a:t> </a:t>
            </a:r>
            <a:r>
              <a:rPr lang="nl-NL" sz="2200" dirty="0" err="1" smtClean="0">
                <a:solidFill>
                  <a:schemeClr val="tx2"/>
                </a:solidFill>
                <a:sym typeface="Wingdings"/>
              </a:rPr>
              <a:t>being</a:t>
            </a:r>
            <a:r>
              <a:rPr lang="nl-NL" sz="2200" dirty="0" smtClean="0">
                <a:solidFill>
                  <a:schemeClr val="tx2"/>
                </a:solidFill>
                <a:sym typeface="Wingdings"/>
              </a:rPr>
              <a:t> </a:t>
            </a:r>
            <a:r>
              <a:rPr lang="nl-NL" sz="2200" dirty="0" err="1" smtClean="0">
                <a:solidFill>
                  <a:schemeClr val="tx2"/>
                </a:solidFill>
                <a:sym typeface="Wingdings"/>
              </a:rPr>
              <a:t>pronounced</a:t>
            </a:r>
            <a:r>
              <a:rPr lang="nl-NL" sz="2200" dirty="0" smtClean="0">
                <a:solidFill>
                  <a:schemeClr val="tx2"/>
                </a:solidFill>
                <a:sym typeface="Wingdings"/>
              </a:rPr>
              <a:t>).</a:t>
            </a:r>
          </a:p>
          <a:p>
            <a:pPr marL="714375" indent="-714375" eaLnBrk="1" hangingPunct="1">
              <a:spcBef>
                <a:spcPct val="0"/>
              </a:spcBef>
              <a:buClrTx/>
              <a:buSzTx/>
              <a:buFontTx/>
              <a:buNone/>
              <a:tabLst>
                <a:tab pos="0" algn="l"/>
                <a:tab pos="714375" algn="l"/>
                <a:tab pos="985838" algn="l"/>
                <a:tab pos="1885950" algn="l"/>
              </a:tabLst>
            </a:pPr>
            <a:endParaRPr lang="nl-NL" sz="2200" dirty="0" smtClean="0">
              <a:solidFill>
                <a:schemeClr val="tx2"/>
              </a:solidFill>
              <a:sym typeface="Wingdings"/>
            </a:endParaRPr>
          </a:p>
          <a:p>
            <a:pPr marL="714375" indent="-714375" eaLnBrk="1" hangingPunct="1">
              <a:spcBef>
                <a:spcPct val="0"/>
              </a:spcBef>
              <a:buClrTx/>
              <a:buSzTx/>
              <a:buFont typeface="Wingdings" charset="2"/>
              <a:buChar char="à"/>
              <a:tabLst>
                <a:tab pos="0" algn="l"/>
                <a:tab pos="714375" algn="l"/>
                <a:tab pos="985838" algn="l"/>
                <a:tab pos="1885950" algn="l"/>
              </a:tabLst>
            </a:pPr>
            <a:r>
              <a:rPr lang="nl-NL" sz="2200" dirty="0" err="1" smtClean="0">
                <a:solidFill>
                  <a:schemeClr val="tx2"/>
                </a:solidFill>
                <a:sym typeface="Wingdings"/>
              </a:rPr>
              <a:t>If</a:t>
            </a:r>
            <a:r>
              <a:rPr lang="nl-NL" sz="2200" dirty="0" smtClean="0">
                <a:solidFill>
                  <a:schemeClr val="tx2"/>
                </a:solidFill>
                <a:sym typeface="Wingdings"/>
              </a:rPr>
              <a:t> a </a:t>
            </a:r>
            <a:r>
              <a:rPr lang="nl-NL" sz="2200" i="1" dirty="0" err="1" smtClean="0">
                <a:solidFill>
                  <a:schemeClr val="tx2"/>
                </a:solidFill>
                <a:sym typeface="Wingdings"/>
              </a:rPr>
              <a:t>wh</a:t>
            </a:r>
            <a:r>
              <a:rPr lang="nl-NL" sz="2200" i="1" dirty="0" smtClean="0">
                <a:solidFill>
                  <a:schemeClr val="tx2"/>
                </a:solidFill>
                <a:sym typeface="Wingdings"/>
              </a:rPr>
              <a:t> </a:t>
            </a:r>
            <a:r>
              <a:rPr lang="nl-NL" sz="2200" dirty="0" err="1" smtClean="0">
                <a:solidFill>
                  <a:schemeClr val="tx2"/>
                </a:solidFill>
                <a:sym typeface="Wingdings"/>
              </a:rPr>
              <a:t>trace</a:t>
            </a:r>
            <a:r>
              <a:rPr lang="nl-NL" sz="2200" dirty="0" smtClean="0">
                <a:solidFill>
                  <a:schemeClr val="tx2"/>
                </a:solidFill>
                <a:sym typeface="Wingdings"/>
              </a:rPr>
              <a:t> </a:t>
            </a:r>
            <a:r>
              <a:rPr lang="nl-NL" sz="2200" dirty="0" err="1" smtClean="0">
                <a:solidFill>
                  <a:schemeClr val="tx2"/>
                </a:solidFill>
                <a:sym typeface="Wingdings"/>
              </a:rPr>
              <a:t>violates</a:t>
            </a:r>
            <a:r>
              <a:rPr lang="nl-NL" sz="2200" dirty="0" smtClean="0">
                <a:solidFill>
                  <a:schemeClr val="tx2"/>
                </a:solidFill>
                <a:sym typeface="Wingdings"/>
              </a:rPr>
              <a:t> </a:t>
            </a:r>
            <a:r>
              <a:rPr lang="nl-NL" sz="2200" dirty="0" err="1" smtClean="0">
                <a:solidFill>
                  <a:schemeClr val="tx2"/>
                </a:solidFill>
                <a:sym typeface="Wingdings"/>
              </a:rPr>
              <a:t>locality</a:t>
            </a:r>
            <a:r>
              <a:rPr lang="nl-NL" sz="2200" dirty="0" smtClean="0">
                <a:solidFill>
                  <a:schemeClr val="tx2"/>
                </a:solidFill>
                <a:sym typeface="Wingdings"/>
              </a:rPr>
              <a:t> </a:t>
            </a:r>
            <a:r>
              <a:rPr lang="nl-NL" sz="2200" dirty="0" err="1" smtClean="0">
                <a:solidFill>
                  <a:schemeClr val="tx2"/>
                </a:solidFill>
                <a:sym typeface="Wingdings"/>
              </a:rPr>
              <a:t>by</a:t>
            </a:r>
            <a:r>
              <a:rPr lang="nl-NL" sz="2200" dirty="0" smtClean="0">
                <a:solidFill>
                  <a:schemeClr val="tx2"/>
                </a:solidFill>
                <a:sym typeface="Wingdings"/>
              </a:rPr>
              <a:t> </a:t>
            </a:r>
            <a:r>
              <a:rPr lang="nl-NL" sz="2200" dirty="0" err="1" smtClean="0">
                <a:solidFill>
                  <a:schemeClr val="tx2"/>
                </a:solidFill>
                <a:sym typeface="Wingdings"/>
              </a:rPr>
              <a:t>crossing</a:t>
            </a:r>
            <a:r>
              <a:rPr lang="nl-NL" sz="2200" dirty="0" smtClean="0">
                <a:solidFill>
                  <a:schemeClr val="tx2"/>
                </a:solidFill>
                <a:sym typeface="Wingdings"/>
              </a:rPr>
              <a:t> </a:t>
            </a:r>
            <a:r>
              <a:rPr lang="nl-NL" sz="2200" dirty="0" err="1" smtClean="0">
                <a:solidFill>
                  <a:schemeClr val="tx2"/>
                </a:solidFill>
                <a:sym typeface="Wingdings"/>
              </a:rPr>
              <a:t>an</a:t>
            </a:r>
            <a:r>
              <a:rPr lang="nl-NL" sz="2200" dirty="0" smtClean="0">
                <a:solidFill>
                  <a:schemeClr val="tx2"/>
                </a:solidFill>
                <a:sym typeface="Wingdings"/>
              </a:rPr>
              <a:t> </a:t>
            </a:r>
            <a:r>
              <a:rPr lang="nl-NL" sz="2200" dirty="0" err="1" smtClean="0">
                <a:solidFill>
                  <a:schemeClr val="tx2"/>
                </a:solidFill>
                <a:sym typeface="Wingdings"/>
              </a:rPr>
              <a:t>island</a:t>
            </a:r>
            <a:r>
              <a:rPr lang="nl-NL" sz="2200" dirty="0" smtClean="0">
                <a:solidFill>
                  <a:schemeClr val="tx2"/>
                </a:solidFill>
                <a:sym typeface="Wingdings"/>
              </a:rPr>
              <a:t> node, </a:t>
            </a:r>
            <a:r>
              <a:rPr lang="nl-NL" sz="2200" dirty="0" err="1" smtClean="0">
                <a:solidFill>
                  <a:schemeClr val="tx2"/>
                </a:solidFill>
                <a:sym typeface="Wingdings"/>
              </a:rPr>
              <a:t>it</a:t>
            </a:r>
            <a:r>
              <a:rPr lang="nl-NL" sz="2200" dirty="0" smtClean="0">
                <a:solidFill>
                  <a:schemeClr val="tx2"/>
                </a:solidFill>
                <a:sym typeface="Wingdings"/>
              </a:rPr>
              <a:t> is </a:t>
            </a:r>
            <a:r>
              <a:rPr lang="nl-NL" sz="2200" dirty="0" err="1" smtClean="0">
                <a:solidFill>
                  <a:schemeClr val="tx2"/>
                </a:solidFill>
                <a:sym typeface="Wingdings"/>
              </a:rPr>
              <a:t>marked</a:t>
            </a:r>
            <a:r>
              <a:rPr lang="nl-NL" sz="2200" dirty="0" smtClean="0">
                <a:solidFill>
                  <a:schemeClr val="tx2"/>
                </a:solidFill>
                <a:sym typeface="Wingdings"/>
              </a:rPr>
              <a:t> </a:t>
            </a:r>
            <a:r>
              <a:rPr lang="nl-NL" sz="2200" dirty="0" err="1" smtClean="0">
                <a:solidFill>
                  <a:schemeClr val="tx2"/>
                </a:solidFill>
                <a:sym typeface="Wingdings"/>
              </a:rPr>
              <a:t>with</a:t>
            </a:r>
            <a:r>
              <a:rPr lang="nl-NL" sz="2200" dirty="0" smtClean="0">
                <a:solidFill>
                  <a:schemeClr val="tx2"/>
                </a:solidFill>
                <a:sym typeface="Wingdings"/>
              </a:rPr>
              <a:t> ‘*’.</a:t>
            </a:r>
          </a:p>
          <a:p>
            <a:pPr marL="714375" indent="-714375" eaLnBrk="1" hangingPunct="1">
              <a:spcBef>
                <a:spcPct val="0"/>
              </a:spcBef>
              <a:buClrTx/>
              <a:buSzTx/>
              <a:buFont typeface="Wingdings" charset="2"/>
              <a:buChar char="à"/>
              <a:tabLst>
                <a:tab pos="0" algn="l"/>
                <a:tab pos="714375" algn="l"/>
                <a:tab pos="985838" algn="l"/>
                <a:tab pos="1885950" algn="l"/>
              </a:tabLst>
            </a:pPr>
            <a:r>
              <a:rPr lang="nl-NL" sz="2200" dirty="0" smtClean="0">
                <a:solidFill>
                  <a:schemeClr val="tx2"/>
                </a:solidFill>
                <a:sym typeface="Wingdings"/>
              </a:rPr>
              <a:t>All later copies are </a:t>
            </a:r>
            <a:r>
              <a:rPr lang="nl-NL" sz="2200" dirty="0" err="1" smtClean="0">
                <a:solidFill>
                  <a:schemeClr val="tx2"/>
                </a:solidFill>
                <a:sym typeface="Wingdings"/>
              </a:rPr>
              <a:t>also</a:t>
            </a:r>
            <a:r>
              <a:rPr lang="nl-NL" sz="2200" dirty="0" smtClean="0">
                <a:solidFill>
                  <a:schemeClr val="tx2"/>
                </a:solidFill>
                <a:sym typeface="Wingdings"/>
              </a:rPr>
              <a:t> *-</a:t>
            </a:r>
            <a:r>
              <a:rPr lang="nl-NL" sz="2200" dirty="0" err="1" smtClean="0">
                <a:solidFill>
                  <a:schemeClr val="tx2"/>
                </a:solidFill>
                <a:sym typeface="Wingdings"/>
              </a:rPr>
              <a:t>marked</a:t>
            </a:r>
            <a:r>
              <a:rPr lang="nl-NL" sz="2200" dirty="0" smtClean="0">
                <a:solidFill>
                  <a:schemeClr val="tx2"/>
                </a:solidFill>
                <a:sym typeface="Wingdings"/>
              </a:rPr>
              <a:t>, </a:t>
            </a:r>
            <a:r>
              <a:rPr lang="nl-NL" sz="2200" dirty="0" err="1" smtClean="0">
                <a:solidFill>
                  <a:schemeClr val="tx2"/>
                </a:solidFill>
                <a:sym typeface="Wingdings"/>
              </a:rPr>
              <a:t>except</a:t>
            </a:r>
            <a:r>
              <a:rPr lang="nl-NL" sz="2200" dirty="0" smtClean="0">
                <a:solidFill>
                  <a:schemeClr val="tx2"/>
                </a:solidFill>
                <a:sym typeface="Wingdings"/>
              </a:rPr>
              <a:t> </a:t>
            </a:r>
            <a:r>
              <a:rPr lang="nl-NL" sz="2200" dirty="0" err="1" smtClean="0">
                <a:solidFill>
                  <a:schemeClr val="tx2"/>
                </a:solidFill>
                <a:sym typeface="Wingdings"/>
              </a:rPr>
              <a:t>for</a:t>
            </a:r>
            <a:r>
              <a:rPr lang="nl-NL" sz="2200" dirty="0" smtClean="0">
                <a:solidFill>
                  <a:schemeClr val="tx2"/>
                </a:solidFill>
                <a:sym typeface="Wingdings"/>
              </a:rPr>
              <a:t> the last </a:t>
            </a:r>
            <a:r>
              <a:rPr lang="nl-NL" sz="2200" dirty="0" err="1" smtClean="0">
                <a:solidFill>
                  <a:schemeClr val="tx2"/>
                </a:solidFill>
                <a:sym typeface="Wingdings"/>
              </a:rPr>
              <a:t>one</a:t>
            </a:r>
            <a:r>
              <a:rPr lang="nl-NL" sz="2200" dirty="0" smtClean="0">
                <a:solidFill>
                  <a:schemeClr val="tx2"/>
                </a:solidFill>
                <a:sym typeface="Wingdings"/>
              </a:rPr>
              <a:t>, </a:t>
            </a:r>
            <a:r>
              <a:rPr lang="nl-NL" sz="2200" dirty="0" err="1" smtClean="0">
                <a:solidFill>
                  <a:schemeClr val="tx2"/>
                </a:solidFill>
                <a:sym typeface="Wingdings"/>
              </a:rPr>
              <a:t>which</a:t>
            </a:r>
            <a:r>
              <a:rPr lang="nl-NL" sz="2200" dirty="0" smtClean="0">
                <a:solidFill>
                  <a:schemeClr val="tx2"/>
                </a:solidFill>
                <a:sym typeface="Wingdings"/>
              </a:rPr>
              <a:t> is </a:t>
            </a:r>
            <a:r>
              <a:rPr lang="nl-NL" sz="2200" dirty="0" err="1" smtClean="0">
                <a:solidFill>
                  <a:schemeClr val="tx2"/>
                </a:solidFill>
                <a:sym typeface="Wingdings"/>
              </a:rPr>
              <a:t>pronounced</a:t>
            </a:r>
            <a:r>
              <a:rPr lang="nl-NL" sz="2200" dirty="0" smtClean="0">
                <a:solidFill>
                  <a:schemeClr val="tx2"/>
                </a:solidFill>
                <a:sym typeface="Wingdings"/>
              </a:rPr>
              <a:t> and </a:t>
            </a:r>
            <a:r>
              <a:rPr lang="nl-NL" sz="2200" dirty="0" err="1" smtClean="0">
                <a:solidFill>
                  <a:schemeClr val="tx2"/>
                </a:solidFill>
                <a:sym typeface="Wingdings"/>
              </a:rPr>
              <a:t>licensed</a:t>
            </a:r>
            <a:r>
              <a:rPr lang="nl-NL" sz="2200" dirty="0" smtClean="0">
                <a:solidFill>
                  <a:schemeClr val="tx2"/>
                </a:solidFill>
                <a:sym typeface="Wingdings"/>
              </a:rPr>
              <a:t> </a:t>
            </a:r>
            <a:r>
              <a:rPr lang="nl-NL" sz="2200" dirty="0" err="1" smtClean="0">
                <a:solidFill>
                  <a:schemeClr val="tx2"/>
                </a:solidFill>
                <a:sym typeface="Wingdings"/>
              </a:rPr>
              <a:t>by</a:t>
            </a:r>
            <a:r>
              <a:rPr lang="nl-NL" sz="2200" dirty="0" smtClean="0">
                <a:solidFill>
                  <a:schemeClr val="tx2"/>
                </a:solidFill>
                <a:sym typeface="Wingdings"/>
              </a:rPr>
              <a:t> C.</a:t>
            </a:r>
            <a:endParaRPr lang="en-US" sz="22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65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65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65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5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658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658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658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658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5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658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658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658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658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5891" grpId="0" build="p"/>
      <p:bldP spid="165891" grpId="1" build="p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BE" sz="3400" dirty="0" smtClean="0">
                <a:solidFill>
                  <a:schemeClr val="accent1"/>
                </a:solidFill>
              </a:rPr>
              <a:t>4. Ellipsis repair effects (10)</a:t>
            </a:r>
            <a:endParaRPr lang="nl-NL" sz="3400" dirty="0">
              <a:solidFill>
                <a:schemeClr val="accent1"/>
              </a:solidFill>
            </a:endParaRPr>
          </a:p>
        </p:txBody>
      </p:sp>
      <p:sp>
        <p:nvSpPr>
          <p:cNvPr id="165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1600" y="2057400"/>
            <a:ext cx="7467600" cy="4419600"/>
          </a:xfrm>
        </p:spPr>
        <p:txBody>
          <a:bodyPr/>
          <a:lstStyle/>
          <a:p>
            <a:pPr marL="714375" indent="-714375" eaLnBrk="1" hangingPunct="1">
              <a:spcBef>
                <a:spcPct val="0"/>
              </a:spcBef>
              <a:buClrTx/>
              <a:buSzTx/>
              <a:buFontTx/>
              <a:buNone/>
              <a:tabLst>
                <a:tab pos="0" algn="l"/>
                <a:tab pos="714375" algn="l"/>
                <a:tab pos="985838" algn="l"/>
                <a:tab pos="1885950" algn="l"/>
              </a:tabLst>
            </a:pPr>
            <a:r>
              <a:rPr lang="en-US" sz="2200" dirty="0" smtClean="0">
                <a:solidFill>
                  <a:schemeClr val="tx2"/>
                </a:solidFill>
              </a:rPr>
              <a:t>Merchant (2008):</a:t>
            </a:r>
          </a:p>
          <a:p>
            <a:pPr marL="714375" indent="-714375" eaLnBrk="1" hangingPunct="1">
              <a:spcBef>
                <a:spcPct val="0"/>
              </a:spcBef>
              <a:buClrTx/>
              <a:buSzTx/>
              <a:buFontTx/>
              <a:buNone/>
              <a:tabLst>
                <a:tab pos="0" algn="l"/>
                <a:tab pos="714375" algn="l"/>
                <a:tab pos="985838" algn="l"/>
                <a:tab pos="1885950" algn="l"/>
              </a:tabLst>
            </a:pPr>
            <a:r>
              <a:rPr lang="en-US" sz="2200" dirty="0" smtClean="0">
                <a:solidFill>
                  <a:schemeClr val="tx2"/>
                </a:solidFill>
              </a:rPr>
              <a:t>Movement by adjunction to intervening maximal</a:t>
            </a:r>
          </a:p>
          <a:p>
            <a:pPr marL="714375" indent="-714375" eaLnBrk="1" hangingPunct="1">
              <a:spcBef>
                <a:spcPct val="0"/>
              </a:spcBef>
              <a:buClrTx/>
              <a:buSzTx/>
              <a:buFontTx/>
              <a:buNone/>
              <a:tabLst>
                <a:tab pos="0" algn="l"/>
                <a:tab pos="714375" algn="l"/>
                <a:tab pos="985838" algn="l"/>
                <a:tab pos="1885950" algn="l"/>
              </a:tabLst>
            </a:pPr>
            <a:r>
              <a:rPr lang="en-US" sz="2200" dirty="0" smtClean="0">
                <a:solidFill>
                  <a:schemeClr val="tx2"/>
                </a:solidFill>
              </a:rPr>
              <a:t>projections, VP and IP.</a:t>
            </a:r>
          </a:p>
          <a:p>
            <a:pPr marL="714375" indent="-714375" eaLnBrk="1" hangingPunct="1">
              <a:spcBef>
                <a:spcPct val="0"/>
              </a:spcBef>
              <a:buClrTx/>
              <a:buSzTx/>
              <a:buNone/>
              <a:tabLst>
                <a:tab pos="0" algn="l"/>
                <a:tab pos="714375" algn="l"/>
                <a:tab pos="985838" algn="l"/>
                <a:tab pos="1885950" algn="l"/>
              </a:tabLst>
            </a:pPr>
            <a:endParaRPr lang="en-US" sz="2200" dirty="0" smtClean="0">
              <a:solidFill>
                <a:schemeClr val="tx2"/>
              </a:solidFill>
              <a:sym typeface="Wingdings"/>
            </a:endParaRPr>
          </a:p>
          <a:p>
            <a:pPr marL="0" indent="0" eaLnBrk="1" hangingPunct="1">
              <a:lnSpc>
                <a:spcPct val="80000"/>
              </a:lnSpc>
              <a:spcAft>
                <a:spcPts val="600"/>
              </a:spcAft>
              <a:buNone/>
              <a:tabLst>
                <a:tab pos="357188" algn="l"/>
                <a:tab pos="536575" algn="l"/>
                <a:tab pos="714375" algn="l"/>
                <a:tab pos="898525" algn="l"/>
                <a:tab pos="1082675" algn="l"/>
                <a:tab pos="1528763" algn="l"/>
                <a:tab pos="1885950" algn="l"/>
              </a:tabLst>
            </a:pPr>
            <a:r>
              <a:rPr lang="en-US" sz="2000" dirty="0" smtClean="0">
                <a:solidFill>
                  <a:schemeClr val="tx2"/>
                </a:solidFill>
                <a:sym typeface="Wingdings" pitchFamily="-110" charset="2"/>
              </a:rPr>
              <a:t>(44)*I don’t remember </a:t>
            </a:r>
            <a:r>
              <a:rPr lang="en-US" sz="2000" dirty="0" smtClean="0">
                <a:solidFill>
                  <a:schemeClr val="tx2"/>
                </a:solidFill>
              </a:rPr>
              <a:t>[</a:t>
            </a:r>
            <a:r>
              <a:rPr lang="en-US" sz="2000" dirty="0" smtClean="0">
                <a:solidFill>
                  <a:schemeClr val="tx2"/>
                </a:solidFill>
                <a:sym typeface="Wingdings" pitchFamily="-110" charset="2"/>
              </a:rPr>
              <a:t>which Balkan </a:t>
            </a:r>
            <a:r>
              <a:rPr lang="en-US" sz="2000" dirty="0" err="1" smtClean="0">
                <a:solidFill>
                  <a:schemeClr val="tx2"/>
                </a:solidFill>
                <a:sym typeface="Wingdings" pitchFamily="-110" charset="2"/>
              </a:rPr>
              <a:t>language</a:t>
            </a:r>
            <a:r>
              <a:rPr lang="en-US" sz="2000" dirty="0" err="1" smtClean="0">
                <a:solidFill>
                  <a:schemeClr val="tx2"/>
                </a:solidFill>
              </a:rPr>
              <a:t>]</a:t>
            </a:r>
            <a:r>
              <a:rPr lang="en-US" sz="2000" baseline="-25000" dirty="0" err="1" smtClean="0">
                <a:solidFill>
                  <a:schemeClr val="tx2"/>
                </a:solidFill>
              </a:rPr>
              <a:t>i</a:t>
            </a:r>
            <a:r>
              <a:rPr lang="en-US" sz="2000" dirty="0" smtClean="0">
                <a:solidFill>
                  <a:schemeClr val="tx2"/>
                </a:solidFill>
                <a:sym typeface="Wingdings" pitchFamily="-110" charset="2"/>
              </a:rPr>
              <a:t> </a:t>
            </a:r>
            <a:r>
              <a:rPr lang="en-US" sz="2000" dirty="0" smtClean="0">
                <a:solidFill>
                  <a:schemeClr val="tx2"/>
                </a:solidFill>
              </a:rPr>
              <a:t>[*</a:t>
            </a:r>
            <a:r>
              <a:rPr lang="en-US" sz="2000" dirty="0" err="1" smtClean="0">
                <a:solidFill>
                  <a:schemeClr val="tx2"/>
                </a:solidFill>
              </a:rPr>
              <a:t>t</a:t>
            </a:r>
            <a:r>
              <a:rPr lang="en-US" sz="2000" baseline="-25000" dirty="0" err="1" smtClean="0">
                <a:solidFill>
                  <a:schemeClr val="tx2"/>
                </a:solidFill>
              </a:rPr>
              <a:t>i</a:t>
            </a:r>
            <a:r>
              <a:rPr lang="en-US" sz="2000" dirty="0" smtClean="0">
                <a:solidFill>
                  <a:schemeClr val="tx2"/>
                </a:solidFill>
              </a:rPr>
              <a:t> [</a:t>
            </a:r>
            <a:r>
              <a:rPr lang="en-US" sz="2000" baseline="-25000" dirty="0" smtClean="0">
                <a:solidFill>
                  <a:schemeClr val="tx2"/>
                </a:solidFill>
              </a:rPr>
              <a:t>IP</a:t>
            </a:r>
          </a:p>
          <a:p>
            <a:pPr marL="0" indent="0" eaLnBrk="1" hangingPunct="1">
              <a:lnSpc>
                <a:spcPct val="80000"/>
              </a:lnSpc>
              <a:spcAft>
                <a:spcPts val="600"/>
              </a:spcAft>
              <a:buNone/>
              <a:tabLst>
                <a:tab pos="357188" algn="l"/>
                <a:tab pos="536575" algn="l"/>
                <a:tab pos="714375" algn="l"/>
                <a:tab pos="898525" algn="l"/>
                <a:tab pos="1082675" algn="l"/>
                <a:tab pos="1528763" algn="l"/>
                <a:tab pos="1885950" algn="l"/>
              </a:tabLst>
            </a:pPr>
            <a:r>
              <a:rPr lang="en-US" sz="2000" dirty="0" smtClean="0">
                <a:solidFill>
                  <a:schemeClr val="tx2"/>
                </a:solidFill>
              </a:rPr>
              <a:t> 			</a:t>
            </a:r>
            <a:r>
              <a:rPr lang="en-US" sz="2000" dirty="0" smtClean="0">
                <a:solidFill>
                  <a:schemeClr val="tx2"/>
                </a:solidFill>
                <a:sym typeface="Wingdings" pitchFamily="-110" charset="2"/>
              </a:rPr>
              <a:t>they </a:t>
            </a:r>
            <a:r>
              <a:rPr lang="en-US" sz="2000" dirty="0" smtClean="0">
                <a:solidFill>
                  <a:schemeClr val="tx2"/>
                </a:solidFill>
              </a:rPr>
              <a:t>[*</a:t>
            </a:r>
            <a:r>
              <a:rPr lang="en-US" sz="2000" dirty="0" err="1" smtClean="0">
                <a:solidFill>
                  <a:schemeClr val="tx2"/>
                </a:solidFill>
              </a:rPr>
              <a:t>t</a:t>
            </a:r>
            <a:r>
              <a:rPr lang="en-US" sz="2000" baseline="-25000" dirty="0" err="1" smtClean="0">
                <a:solidFill>
                  <a:schemeClr val="tx2"/>
                </a:solidFill>
              </a:rPr>
              <a:t>i</a:t>
            </a:r>
            <a:r>
              <a:rPr lang="en-US" sz="2000" dirty="0" smtClean="0">
                <a:solidFill>
                  <a:schemeClr val="tx2"/>
                </a:solidFill>
              </a:rPr>
              <a:t> [</a:t>
            </a:r>
            <a:r>
              <a:rPr lang="en-US" sz="2000" baseline="-25000" dirty="0" smtClean="0">
                <a:solidFill>
                  <a:schemeClr val="tx2"/>
                </a:solidFill>
              </a:rPr>
              <a:t>VP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nl-BE" sz="2000" dirty="0" smtClean="0">
                <a:solidFill>
                  <a:schemeClr val="tx2"/>
                </a:solidFill>
                <a:sym typeface="Wingdings" pitchFamily="-110" charset="2"/>
              </a:rPr>
              <a:t>want to </a:t>
            </a:r>
            <a:r>
              <a:rPr lang="en-US" sz="2000" dirty="0" smtClean="0">
                <a:solidFill>
                  <a:schemeClr val="tx2"/>
                </a:solidFill>
              </a:rPr>
              <a:t>[*</a:t>
            </a:r>
            <a:r>
              <a:rPr lang="en-US" sz="2000" dirty="0" err="1" smtClean="0">
                <a:solidFill>
                  <a:schemeClr val="tx2"/>
                </a:solidFill>
              </a:rPr>
              <a:t>t</a:t>
            </a:r>
            <a:r>
              <a:rPr lang="en-US" sz="2000" baseline="-25000" dirty="0" err="1" smtClean="0">
                <a:solidFill>
                  <a:schemeClr val="tx2"/>
                </a:solidFill>
              </a:rPr>
              <a:t>i</a:t>
            </a:r>
            <a:r>
              <a:rPr lang="en-US" sz="2000" dirty="0" smtClean="0">
                <a:solidFill>
                  <a:schemeClr val="tx2"/>
                </a:solidFill>
              </a:rPr>
              <a:t> [</a:t>
            </a:r>
            <a:r>
              <a:rPr lang="en-US" sz="2000" baseline="-25000" dirty="0" smtClean="0">
                <a:solidFill>
                  <a:schemeClr val="tx2"/>
                </a:solidFill>
              </a:rPr>
              <a:t>VP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nl-BE" sz="2000" dirty="0" smtClean="0">
                <a:solidFill>
                  <a:schemeClr val="tx2"/>
                </a:solidFill>
                <a:sym typeface="Wingdings" pitchFamily="-110" charset="2"/>
              </a:rPr>
              <a:t>hire someone </a:t>
            </a:r>
            <a:r>
              <a:rPr lang="en-US" sz="2000" dirty="0" smtClean="0">
                <a:solidFill>
                  <a:schemeClr val="tx2"/>
                </a:solidFill>
              </a:rPr>
              <a:t>[*</a:t>
            </a:r>
            <a:r>
              <a:rPr lang="en-US" sz="2000" dirty="0" err="1" smtClean="0">
                <a:solidFill>
                  <a:schemeClr val="tx2"/>
                </a:solidFill>
              </a:rPr>
              <a:t>t</a:t>
            </a:r>
            <a:r>
              <a:rPr lang="en-US" sz="2000" baseline="-25000" dirty="0" err="1" smtClean="0">
                <a:solidFill>
                  <a:schemeClr val="tx2"/>
                </a:solidFill>
              </a:rPr>
              <a:t>i</a:t>
            </a:r>
            <a:r>
              <a:rPr lang="nl-BE" sz="2000" dirty="0" smtClean="0">
                <a:solidFill>
                  <a:schemeClr val="tx2"/>
                </a:solidFill>
                <a:sym typeface="Wingdings" pitchFamily="-110" charset="2"/>
              </a:rPr>
              <a:t> </a:t>
            </a:r>
            <a:r>
              <a:rPr lang="en-US" sz="2000" dirty="0" smtClean="0">
                <a:solidFill>
                  <a:schemeClr val="tx2"/>
                </a:solidFill>
              </a:rPr>
              <a:t>[</a:t>
            </a:r>
            <a:r>
              <a:rPr lang="nl-BE" sz="2000" dirty="0" smtClean="0">
                <a:solidFill>
                  <a:schemeClr val="tx2"/>
                </a:solidFill>
                <a:sym typeface="Wingdings" pitchFamily="-110" charset="2"/>
              </a:rPr>
              <a:t>who</a:t>
            </a:r>
          </a:p>
          <a:p>
            <a:pPr marL="0" indent="0" eaLnBrk="1" hangingPunct="1">
              <a:lnSpc>
                <a:spcPct val="80000"/>
              </a:lnSpc>
              <a:spcAft>
                <a:spcPts val="600"/>
              </a:spcAft>
              <a:buNone/>
              <a:tabLst>
                <a:tab pos="357188" algn="l"/>
                <a:tab pos="536575" algn="l"/>
                <a:tab pos="714375" algn="l"/>
                <a:tab pos="898525" algn="l"/>
                <a:tab pos="1082675" algn="l"/>
                <a:tab pos="1528763" algn="l"/>
                <a:tab pos="1885950" algn="l"/>
              </a:tabLst>
            </a:pPr>
            <a:r>
              <a:rPr lang="nl-BE" sz="2000" dirty="0" smtClean="0">
                <a:solidFill>
                  <a:schemeClr val="tx2"/>
                </a:solidFill>
                <a:sym typeface="Wingdings" pitchFamily="-110" charset="2"/>
              </a:rPr>
              <a:t> 			speaks t</a:t>
            </a:r>
            <a:r>
              <a:rPr lang="nl-BE" sz="2000" baseline="-25000" dirty="0" smtClean="0">
                <a:solidFill>
                  <a:schemeClr val="tx2"/>
                </a:solidFill>
                <a:sym typeface="Wingdings" pitchFamily="-110" charset="2"/>
              </a:rPr>
              <a:t>i</a:t>
            </a:r>
            <a:r>
              <a:rPr lang="en-US" sz="2000" dirty="0" smtClean="0">
                <a:solidFill>
                  <a:schemeClr val="tx2"/>
                </a:solidFill>
              </a:rPr>
              <a:t>]]]]]]]].</a:t>
            </a:r>
          </a:p>
          <a:p>
            <a:pPr marL="0" indent="0" eaLnBrk="1" hangingPunct="1">
              <a:lnSpc>
                <a:spcPct val="80000"/>
              </a:lnSpc>
              <a:spcAft>
                <a:spcPts val="600"/>
              </a:spcAft>
              <a:buNone/>
              <a:tabLst>
                <a:tab pos="357188" algn="l"/>
                <a:tab pos="536575" algn="l"/>
                <a:tab pos="714375" algn="l"/>
                <a:tab pos="898525" algn="l"/>
                <a:tab pos="1082675" algn="l"/>
                <a:tab pos="1528763" algn="l"/>
                <a:tab pos="1885950" algn="l"/>
              </a:tabLst>
            </a:pPr>
            <a:endParaRPr lang="en-US" sz="2000" dirty="0" smtClean="0">
              <a:solidFill>
                <a:schemeClr val="tx2"/>
              </a:solidFill>
              <a:sym typeface="Wingdings"/>
            </a:endParaRPr>
          </a:p>
          <a:p>
            <a:pPr marL="0" indent="0" eaLnBrk="1" hangingPunct="1">
              <a:lnSpc>
                <a:spcPct val="80000"/>
              </a:lnSpc>
              <a:spcAft>
                <a:spcPts val="600"/>
              </a:spcAft>
              <a:buNone/>
              <a:tabLst>
                <a:tab pos="357188" algn="l"/>
                <a:tab pos="536575" algn="l"/>
                <a:tab pos="714375" algn="l"/>
                <a:tab pos="898525" algn="l"/>
                <a:tab pos="1082675" algn="l"/>
                <a:tab pos="1528763" algn="l"/>
                <a:tab pos="1885950" algn="l"/>
              </a:tabLst>
            </a:pPr>
            <a:r>
              <a:rPr lang="nl-NL" sz="2000" dirty="0" smtClean="0">
                <a:solidFill>
                  <a:schemeClr val="tx2"/>
                </a:solidFill>
                <a:sym typeface="Wingdings"/>
              </a:rPr>
              <a:t> </a:t>
            </a:r>
            <a:r>
              <a:rPr lang="nl-NL" sz="2000" dirty="0" err="1" smtClean="0">
                <a:solidFill>
                  <a:schemeClr val="tx2"/>
                </a:solidFill>
                <a:sym typeface="Wingdings"/>
              </a:rPr>
              <a:t>Movement</a:t>
            </a:r>
            <a:r>
              <a:rPr lang="nl-NL" sz="2000" dirty="0" smtClean="0">
                <a:solidFill>
                  <a:schemeClr val="tx2"/>
                </a:solidFill>
                <a:sym typeface="Wingdings"/>
              </a:rPr>
              <a:t> out of </a:t>
            </a:r>
            <a:r>
              <a:rPr lang="nl-NL" sz="2000" dirty="0" err="1" smtClean="0">
                <a:solidFill>
                  <a:schemeClr val="tx2"/>
                </a:solidFill>
                <a:sym typeface="Wingdings"/>
              </a:rPr>
              <a:t>an</a:t>
            </a:r>
            <a:r>
              <a:rPr lang="nl-NL" sz="2000" dirty="0" smtClean="0">
                <a:solidFill>
                  <a:schemeClr val="tx2"/>
                </a:solidFill>
                <a:sym typeface="Wingdings"/>
              </a:rPr>
              <a:t> </a:t>
            </a:r>
            <a:r>
              <a:rPr lang="nl-NL" sz="2000" dirty="0" err="1" smtClean="0">
                <a:solidFill>
                  <a:schemeClr val="tx2"/>
                </a:solidFill>
                <a:sym typeface="Wingdings"/>
              </a:rPr>
              <a:t>island</a:t>
            </a:r>
            <a:r>
              <a:rPr lang="nl-NL" sz="2000" dirty="0" smtClean="0">
                <a:solidFill>
                  <a:schemeClr val="tx2"/>
                </a:solidFill>
                <a:sym typeface="Wingdings"/>
              </a:rPr>
              <a:t> is </a:t>
            </a:r>
            <a:r>
              <a:rPr lang="nl-NL" sz="2000" dirty="0" err="1" smtClean="0">
                <a:solidFill>
                  <a:schemeClr val="tx2"/>
                </a:solidFill>
                <a:sym typeface="Wingdings"/>
              </a:rPr>
              <a:t>ungrammatical</a:t>
            </a:r>
            <a:r>
              <a:rPr lang="nl-NL" sz="2000" dirty="0" smtClean="0">
                <a:solidFill>
                  <a:schemeClr val="tx2"/>
                </a:solidFill>
                <a:sym typeface="Wingdings"/>
              </a:rPr>
              <a:t>.</a:t>
            </a:r>
            <a:r>
              <a:rPr lang="en-US" sz="2000" dirty="0" smtClean="0">
                <a:solidFill>
                  <a:schemeClr val="tx2"/>
                </a:solidFill>
                <a:sym typeface="Wingdings"/>
              </a:rPr>
              <a:t>	</a:t>
            </a:r>
          </a:p>
          <a:p>
            <a:pPr marL="0" indent="0" eaLnBrk="1" hangingPunct="1">
              <a:lnSpc>
                <a:spcPct val="80000"/>
              </a:lnSpc>
              <a:spcAft>
                <a:spcPts val="1200"/>
              </a:spcAft>
              <a:buNone/>
              <a:tabLst>
                <a:tab pos="357188" algn="l"/>
                <a:tab pos="536575" algn="l"/>
                <a:tab pos="714375" algn="l"/>
                <a:tab pos="898525" algn="l"/>
                <a:tab pos="1082675" algn="l"/>
                <a:tab pos="1528763" algn="l"/>
                <a:tab pos="1885950" algn="l"/>
              </a:tabLst>
            </a:pPr>
            <a:endParaRPr lang="en-US" sz="1200" dirty="0" smtClean="0">
              <a:solidFill>
                <a:schemeClr val="tx2"/>
              </a:solidFill>
              <a:sym typeface="Wingdings"/>
            </a:endParaRPr>
          </a:p>
          <a:p>
            <a:pPr marL="0" indent="0" eaLnBrk="1" hangingPunct="1">
              <a:lnSpc>
                <a:spcPct val="80000"/>
              </a:lnSpc>
              <a:spcAft>
                <a:spcPts val="0"/>
              </a:spcAft>
              <a:buNone/>
              <a:tabLst>
                <a:tab pos="357188" algn="l"/>
                <a:tab pos="536575" algn="l"/>
                <a:tab pos="714375" algn="l"/>
                <a:tab pos="898525" algn="l"/>
                <a:tab pos="1082675" algn="l"/>
                <a:tab pos="1528763" algn="l"/>
                <a:tab pos="1885950" algn="l"/>
              </a:tabLst>
            </a:pPr>
            <a:endParaRPr lang="en-US" sz="1600" dirty="0" smtClean="0">
              <a:solidFill>
                <a:schemeClr val="tx2"/>
              </a:solidFill>
              <a:sym typeface="Wingdings" pitchFamily="-110" charset="2"/>
            </a:endParaRPr>
          </a:p>
          <a:p>
            <a:pPr marL="0" indent="0" eaLnBrk="1" hangingPunct="1">
              <a:lnSpc>
                <a:spcPct val="80000"/>
              </a:lnSpc>
              <a:spcAft>
                <a:spcPts val="600"/>
              </a:spcAft>
              <a:buNone/>
              <a:tabLst>
                <a:tab pos="357188" algn="l"/>
                <a:tab pos="536575" algn="l"/>
                <a:tab pos="714375" algn="l"/>
                <a:tab pos="898525" algn="l"/>
                <a:tab pos="1082675" algn="l"/>
                <a:tab pos="1528763" algn="l"/>
                <a:tab pos="1885950" algn="l"/>
              </a:tabLst>
            </a:pPr>
            <a:r>
              <a:rPr lang="en-US" sz="2200" dirty="0" smtClean="0">
                <a:solidFill>
                  <a:schemeClr val="tx2"/>
                </a:solidFill>
                <a:sym typeface="Wingdings"/>
              </a:rPr>
              <a:t>	</a:t>
            </a:r>
            <a:endParaRPr lang="en-US" sz="22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5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5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165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65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7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65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65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165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65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7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65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65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900" decel="100000" fill="hold"/>
                                        <p:tgtEl>
                                          <p:spTgt spid="165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65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5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658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658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658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658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5891" grpI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BE" sz="3400" dirty="0" smtClean="0">
                <a:solidFill>
                  <a:schemeClr val="accent1"/>
                </a:solidFill>
              </a:rPr>
              <a:t>Silence best speaks the mind (2)</a:t>
            </a:r>
            <a:endParaRPr lang="nl-NL" sz="3400" dirty="0">
              <a:solidFill>
                <a:schemeClr val="accent1"/>
              </a:solidFill>
            </a:endParaRPr>
          </a:p>
        </p:txBody>
      </p:sp>
      <p:sp>
        <p:nvSpPr>
          <p:cNvPr id="155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1600" y="2286000"/>
            <a:ext cx="7594600" cy="396240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spcAft>
                <a:spcPts val="600"/>
              </a:spcAft>
              <a:buFontTx/>
              <a:buNone/>
              <a:tabLst>
                <a:tab pos="898525" algn="l"/>
                <a:tab pos="1082675" algn="l"/>
                <a:tab pos="1885950" algn="l"/>
                <a:tab pos="3048000" algn="l"/>
              </a:tabLst>
            </a:pPr>
            <a:r>
              <a:rPr lang="nl-BE" sz="2200" dirty="0">
                <a:solidFill>
                  <a:schemeClr val="tx2"/>
                </a:solidFill>
              </a:rPr>
              <a:t>Ellipsis:</a:t>
            </a:r>
            <a:r>
              <a:rPr lang="nl-BE" sz="2200" dirty="0" smtClean="0">
                <a:solidFill>
                  <a:schemeClr val="tx2"/>
                </a:solidFill>
              </a:rPr>
              <a:t> semantics and </a:t>
            </a:r>
            <a:r>
              <a:rPr lang="nl-BE" sz="2200" dirty="0">
                <a:solidFill>
                  <a:schemeClr val="tx2"/>
                </a:solidFill>
              </a:rPr>
              <a:t>phonology do not </a:t>
            </a:r>
            <a:r>
              <a:rPr lang="nl-BE" sz="2200" dirty="0" smtClean="0">
                <a:solidFill>
                  <a:schemeClr val="tx2"/>
                </a:solidFill>
              </a:rPr>
              <a:t>match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  <a:tabLst>
                <a:tab pos="898525" algn="l"/>
                <a:tab pos="1082675" algn="l"/>
                <a:tab pos="1885950" algn="l"/>
                <a:tab pos="3048000" algn="l"/>
              </a:tabLst>
            </a:pPr>
            <a:endParaRPr lang="nl-BE" sz="2200" dirty="0" smtClean="0">
              <a:solidFill>
                <a:schemeClr val="accent2"/>
              </a:solidFill>
            </a:endParaRPr>
          </a:p>
          <a:p>
            <a:pPr marL="0" indent="0" eaLnBrk="1" hangingPunct="1">
              <a:lnSpc>
                <a:spcPct val="90000"/>
              </a:lnSpc>
              <a:buFontTx/>
              <a:buNone/>
              <a:tabLst>
                <a:tab pos="898525" algn="l"/>
                <a:tab pos="1082675" algn="l"/>
                <a:tab pos="1885950" algn="l"/>
                <a:tab pos="3048000" algn="l"/>
              </a:tabLst>
            </a:pPr>
            <a:r>
              <a:rPr lang="nl-BE" sz="2000" dirty="0" smtClean="0">
                <a:solidFill>
                  <a:schemeClr val="tx2"/>
                </a:solidFill>
                <a:sym typeface="Wingdings" pitchFamily="-110" charset="2"/>
              </a:rPr>
              <a:t>Semantics					Phonology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  <a:tabLst>
                <a:tab pos="898525" algn="l"/>
                <a:tab pos="1082675" algn="l"/>
                <a:tab pos="1885950" algn="l"/>
                <a:tab pos="3048000" algn="l"/>
              </a:tabLst>
            </a:pPr>
            <a:endParaRPr lang="nl-BE" sz="2000" dirty="0" smtClean="0">
              <a:solidFill>
                <a:schemeClr val="tx2"/>
              </a:solidFill>
              <a:sym typeface="Wingdings" pitchFamily="-110" charset="2"/>
            </a:endParaRPr>
          </a:p>
          <a:p>
            <a:pPr marL="0" indent="0" eaLnBrk="1" hangingPunct="1">
              <a:lnSpc>
                <a:spcPct val="90000"/>
              </a:lnSpc>
              <a:buFontTx/>
              <a:buNone/>
              <a:tabLst>
                <a:tab pos="898525" algn="l"/>
                <a:tab pos="1082675" algn="l"/>
                <a:tab pos="1885950" algn="l"/>
                <a:tab pos="3048000" algn="l"/>
              </a:tabLst>
            </a:pPr>
            <a:r>
              <a:rPr lang="nl-BE" sz="2000" dirty="0" smtClean="0">
                <a:solidFill>
                  <a:schemeClr val="tx2"/>
                </a:solidFill>
                <a:sym typeface="Wingdings" pitchFamily="-110" charset="2"/>
              </a:rPr>
              <a:t>				Syntax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  <a:tabLst>
                <a:tab pos="898525" algn="l"/>
                <a:tab pos="1082675" algn="l"/>
                <a:tab pos="1885950" algn="l"/>
                <a:tab pos="3048000" algn="l"/>
              </a:tabLst>
            </a:pPr>
            <a:endParaRPr lang="nl-BE" sz="2000" dirty="0" smtClean="0">
              <a:solidFill>
                <a:schemeClr val="tx2"/>
              </a:solidFill>
              <a:sym typeface="Wingdings" pitchFamily="-110" charset="2"/>
            </a:endParaRPr>
          </a:p>
          <a:p>
            <a:pPr marL="0" indent="0" eaLnBrk="1" hangingPunct="1">
              <a:lnSpc>
                <a:spcPct val="90000"/>
              </a:lnSpc>
              <a:buFontTx/>
              <a:buNone/>
              <a:tabLst>
                <a:tab pos="898525" algn="l"/>
                <a:tab pos="1082675" algn="l"/>
                <a:tab pos="1885950" algn="l"/>
                <a:tab pos="3048000" algn="l"/>
              </a:tabLst>
            </a:pPr>
            <a:r>
              <a:rPr lang="nl-BE" sz="2000" dirty="0" smtClean="0">
                <a:solidFill>
                  <a:schemeClr val="tx2"/>
                </a:solidFill>
                <a:sym typeface="Wingdings" pitchFamily="-110" charset="2"/>
              </a:rPr>
              <a:t> </a:t>
            </a:r>
            <a:r>
              <a:rPr lang="nl-BE" sz="2000" dirty="0" smtClean="0">
                <a:solidFill>
                  <a:schemeClr val="accent1">
                    <a:lumMod val="75000"/>
                  </a:schemeClr>
                </a:solidFill>
                <a:sym typeface="Wingdings" pitchFamily="-110" charset="2"/>
              </a:rPr>
              <a:t>Crucial question: what is present in the syntax?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  <a:tabLst>
                <a:tab pos="898525" algn="l"/>
                <a:tab pos="1082675" algn="l"/>
                <a:tab pos="1885950" algn="l"/>
                <a:tab pos="3048000" algn="l"/>
              </a:tabLst>
            </a:pPr>
            <a:endParaRPr lang="nl-BE" sz="2000" dirty="0" smtClean="0">
              <a:solidFill>
                <a:schemeClr val="tx2"/>
              </a:solidFill>
            </a:endParaRPr>
          </a:p>
          <a:p>
            <a:pPr marL="0" indent="0" eaLnBrk="1" hangingPunct="1">
              <a:lnSpc>
                <a:spcPct val="90000"/>
              </a:lnSpc>
              <a:spcAft>
                <a:spcPts val="600"/>
              </a:spcAft>
              <a:buFontTx/>
              <a:buNone/>
              <a:tabLst>
                <a:tab pos="898525" algn="l"/>
                <a:tab pos="1082675" algn="l"/>
                <a:tab pos="1885950" algn="l"/>
                <a:tab pos="3048000" algn="l"/>
              </a:tabLst>
            </a:pPr>
            <a:r>
              <a:rPr lang="nl-BE" sz="2000" dirty="0" smtClean="0">
                <a:solidFill>
                  <a:schemeClr val="tx2"/>
                </a:solidFill>
              </a:rPr>
              <a:t>Does the syntax match the interpretation?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  <a:tabLst>
                <a:tab pos="898525" algn="l"/>
                <a:tab pos="1082675" algn="l"/>
                <a:tab pos="1885950" algn="l"/>
                <a:tab pos="3048000" algn="l"/>
              </a:tabLst>
            </a:pPr>
            <a:r>
              <a:rPr lang="nl-BE" sz="2000" dirty="0" smtClean="0">
                <a:solidFill>
                  <a:schemeClr val="tx2"/>
                </a:solidFill>
              </a:rPr>
              <a:t>Does the syntax match what is pronounced?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  <a:tabLst>
                <a:tab pos="898525" algn="l"/>
                <a:tab pos="1082675" algn="l"/>
                <a:tab pos="1885950" algn="l"/>
                <a:tab pos="3048000" algn="l"/>
              </a:tabLst>
            </a:pPr>
            <a:endParaRPr lang="nl-BE" sz="2000" dirty="0">
              <a:solidFill>
                <a:schemeClr val="tx2"/>
              </a:solidFill>
              <a:sym typeface="Wingdings" pitchFamily="-110" charset="2"/>
            </a:endParaRPr>
          </a:p>
        </p:txBody>
      </p:sp>
      <p:cxnSp>
        <p:nvCxnSpPr>
          <p:cNvPr id="5" name="Rechte verbindingslijn met pijl 4"/>
          <p:cNvCxnSpPr/>
          <p:nvPr/>
        </p:nvCxnSpPr>
        <p:spPr>
          <a:xfrm>
            <a:off x="2971800" y="3276600"/>
            <a:ext cx="3810000" cy="1588"/>
          </a:xfrm>
          <a:prstGeom prst="straightConnector1">
            <a:avLst/>
          </a:prstGeom>
          <a:ln w="50800">
            <a:solidFill>
              <a:schemeClr val="accent1">
                <a:lumMod val="75000"/>
              </a:schemeClr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Rechte verbindingslijn met pijl 6"/>
          <p:cNvCxnSpPr/>
          <p:nvPr/>
        </p:nvCxnSpPr>
        <p:spPr>
          <a:xfrm flipV="1">
            <a:off x="5486400" y="3657600"/>
            <a:ext cx="1295400" cy="3048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Rechte verbindingslijn met pijl 8"/>
          <p:cNvCxnSpPr/>
          <p:nvPr/>
        </p:nvCxnSpPr>
        <p:spPr>
          <a:xfrm rot="10800000">
            <a:off x="2971800" y="3581400"/>
            <a:ext cx="1447800" cy="3810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55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5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5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55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 tmFilter="0, 0; .2, .5; .8, .5; 1, 0"/>
                                        <p:tgtEl>
                                          <p:spTgt spid="155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250" autoRev="1" fill="hold"/>
                                        <p:tgtEl>
                                          <p:spTgt spid="155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56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556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5651" grpId="0" uiExpand="1" build="p"/>
      <p:bldP spid="155651" grpId="1" uiExpand="1" build="p"/>
      <p:bldP spid="155651" grpId="2" uiExpand="1" build="p"/>
      <p:bldP spid="155651" grpId="3" uiExpand="1" build="p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BE" sz="3400" dirty="0" smtClean="0">
                <a:solidFill>
                  <a:schemeClr val="accent1"/>
                </a:solidFill>
              </a:rPr>
              <a:t>4. Ellipsis repair effects (11)</a:t>
            </a:r>
            <a:endParaRPr lang="nl-NL" sz="3400" dirty="0">
              <a:solidFill>
                <a:schemeClr val="accent1"/>
              </a:solidFill>
            </a:endParaRPr>
          </a:p>
        </p:txBody>
      </p:sp>
      <p:sp>
        <p:nvSpPr>
          <p:cNvPr id="165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1600" y="2057400"/>
            <a:ext cx="7467600" cy="4572000"/>
          </a:xfrm>
        </p:spPr>
        <p:txBody>
          <a:bodyPr/>
          <a:lstStyle/>
          <a:p>
            <a:pPr marL="714375" indent="-714375" eaLnBrk="1" hangingPunct="1">
              <a:spcBef>
                <a:spcPct val="0"/>
              </a:spcBef>
              <a:buClrTx/>
              <a:buSzTx/>
              <a:buFontTx/>
              <a:buNone/>
              <a:tabLst>
                <a:tab pos="0" algn="l"/>
                <a:tab pos="714375" algn="l"/>
                <a:tab pos="985838" algn="l"/>
                <a:tab pos="1885950" algn="l"/>
              </a:tabLst>
            </a:pPr>
            <a:endParaRPr lang="en-US" sz="2200" dirty="0">
              <a:solidFill>
                <a:schemeClr val="tx2"/>
              </a:solidFill>
            </a:endParaRP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71600" y="1828800"/>
            <a:ext cx="7543800" cy="4868214"/>
          </a:xfrm>
          <a:prstGeom prst="rect">
            <a:avLst/>
          </a:prstGeom>
        </p:spPr>
      </p:pic>
      <p:sp>
        <p:nvSpPr>
          <p:cNvPr id="5" name="Ovaal 4"/>
          <p:cNvSpPr/>
          <p:nvPr/>
        </p:nvSpPr>
        <p:spPr>
          <a:xfrm>
            <a:off x="3048000" y="3505200"/>
            <a:ext cx="762000" cy="685800"/>
          </a:xfrm>
          <a:prstGeom prst="ellipse">
            <a:avLst/>
          </a:prstGeom>
          <a:noFill/>
          <a:ln w="381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" name="Ovaal 5"/>
          <p:cNvSpPr/>
          <p:nvPr/>
        </p:nvSpPr>
        <p:spPr>
          <a:xfrm>
            <a:off x="4419600" y="5334000"/>
            <a:ext cx="762000" cy="685800"/>
          </a:xfrm>
          <a:prstGeom prst="ellipse">
            <a:avLst/>
          </a:prstGeom>
          <a:noFill/>
          <a:ln w="381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" name="Tekstvak 6"/>
          <p:cNvSpPr txBox="1"/>
          <p:nvPr/>
        </p:nvSpPr>
        <p:spPr>
          <a:xfrm>
            <a:off x="4495800" y="5410200"/>
            <a:ext cx="4572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dirty="0" smtClean="0">
                <a:solidFill>
                  <a:srgbClr val="006666"/>
                </a:solidFill>
              </a:rPr>
              <a:t>*</a:t>
            </a:r>
            <a:endParaRPr lang="nl-NL" sz="2200" dirty="0">
              <a:solidFill>
                <a:srgbClr val="006666"/>
              </a:solidFill>
            </a:endParaRPr>
          </a:p>
        </p:txBody>
      </p:sp>
      <p:sp>
        <p:nvSpPr>
          <p:cNvPr id="8" name="Tekstvak 7"/>
          <p:cNvSpPr txBox="1"/>
          <p:nvPr/>
        </p:nvSpPr>
        <p:spPr>
          <a:xfrm>
            <a:off x="3124200" y="3581400"/>
            <a:ext cx="4572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dirty="0" smtClean="0">
                <a:solidFill>
                  <a:srgbClr val="006666"/>
                </a:solidFill>
              </a:rPr>
              <a:t>*</a:t>
            </a:r>
            <a:endParaRPr lang="nl-NL" sz="2200" dirty="0">
              <a:solidFill>
                <a:srgbClr val="006666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BE" sz="3400" dirty="0" smtClean="0">
                <a:solidFill>
                  <a:schemeClr val="accent1"/>
                </a:solidFill>
              </a:rPr>
              <a:t>4. Ellipsis repair effects (12)</a:t>
            </a:r>
            <a:endParaRPr lang="nl-NL" sz="3400" dirty="0">
              <a:solidFill>
                <a:schemeClr val="accent1"/>
              </a:solidFill>
            </a:endParaRPr>
          </a:p>
        </p:txBody>
      </p:sp>
      <p:sp>
        <p:nvSpPr>
          <p:cNvPr id="165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1600" y="2057400"/>
            <a:ext cx="7467600" cy="4419600"/>
          </a:xfrm>
        </p:spPr>
        <p:txBody>
          <a:bodyPr/>
          <a:lstStyle/>
          <a:p>
            <a:pPr marL="714375" indent="-714375" eaLnBrk="1" hangingPunct="1">
              <a:spcBef>
                <a:spcPct val="0"/>
              </a:spcBef>
              <a:buClrTx/>
              <a:buSzTx/>
              <a:buFontTx/>
              <a:buNone/>
              <a:tabLst>
                <a:tab pos="0" algn="l"/>
                <a:tab pos="714375" algn="l"/>
                <a:tab pos="985838" algn="l"/>
                <a:tab pos="1885950" algn="l"/>
              </a:tabLst>
            </a:pPr>
            <a:r>
              <a:rPr lang="en-US" sz="2200" dirty="0" smtClean="0">
                <a:solidFill>
                  <a:schemeClr val="tx2"/>
                </a:solidFill>
              </a:rPr>
              <a:t>Ellipsis:</a:t>
            </a:r>
          </a:p>
          <a:p>
            <a:pPr marL="714375" indent="-714375" eaLnBrk="1" hangingPunct="1">
              <a:spcBef>
                <a:spcPct val="0"/>
              </a:spcBef>
              <a:buClrTx/>
              <a:buSzTx/>
              <a:buFontTx/>
              <a:buNone/>
              <a:tabLst>
                <a:tab pos="0" algn="l"/>
                <a:tab pos="714375" algn="l"/>
                <a:tab pos="985838" algn="l"/>
                <a:tab pos="1885950" algn="l"/>
              </a:tabLst>
            </a:pPr>
            <a:endParaRPr lang="en-US" sz="2200" dirty="0" smtClean="0">
              <a:solidFill>
                <a:schemeClr val="tx2"/>
              </a:solidFill>
            </a:endParaRPr>
          </a:p>
          <a:p>
            <a:pPr marL="714375" indent="-714375" eaLnBrk="1" hangingPunct="1">
              <a:spcBef>
                <a:spcPct val="0"/>
              </a:spcBef>
              <a:buClrTx/>
              <a:buSzTx/>
              <a:buFontTx/>
              <a:buNone/>
              <a:tabLst>
                <a:tab pos="0" algn="l"/>
                <a:tab pos="714375" algn="l"/>
                <a:tab pos="985838" algn="l"/>
                <a:tab pos="1885950" algn="l"/>
              </a:tabLst>
            </a:pPr>
            <a:r>
              <a:rPr lang="en-US" sz="2200" dirty="0" smtClean="0">
                <a:solidFill>
                  <a:schemeClr val="tx2"/>
                </a:solidFill>
              </a:rPr>
              <a:t>Sluicing elides all the *-marked traces:</a:t>
            </a:r>
          </a:p>
          <a:p>
            <a:pPr marL="714375" indent="-714375" eaLnBrk="1" hangingPunct="1">
              <a:spcBef>
                <a:spcPct val="0"/>
              </a:spcBef>
              <a:buClrTx/>
              <a:buSzTx/>
              <a:buNone/>
              <a:tabLst>
                <a:tab pos="0" algn="l"/>
                <a:tab pos="714375" algn="l"/>
                <a:tab pos="985838" algn="l"/>
                <a:tab pos="1885950" algn="l"/>
              </a:tabLst>
            </a:pPr>
            <a:endParaRPr lang="en-US" sz="2200" dirty="0" smtClean="0">
              <a:solidFill>
                <a:schemeClr val="tx2"/>
              </a:solidFill>
              <a:sym typeface="Wingdings"/>
            </a:endParaRPr>
          </a:p>
          <a:p>
            <a:pPr marL="0" indent="0" eaLnBrk="1" hangingPunct="1">
              <a:lnSpc>
                <a:spcPct val="80000"/>
              </a:lnSpc>
              <a:spcAft>
                <a:spcPts val="600"/>
              </a:spcAft>
              <a:buNone/>
              <a:tabLst>
                <a:tab pos="357188" algn="l"/>
                <a:tab pos="536575" algn="l"/>
                <a:tab pos="714375" algn="l"/>
                <a:tab pos="898525" algn="l"/>
                <a:tab pos="1082675" algn="l"/>
                <a:tab pos="1528763" algn="l"/>
                <a:tab pos="1885950" algn="l"/>
              </a:tabLst>
            </a:pPr>
            <a:r>
              <a:rPr lang="en-US" sz="2000" dirty="0" smtClean="0">
                <a:solidFill>
                  <a:schemeClr val="tx2"/>
                </a:solidFill>
                <a:sym typeface="Wingdings" pitchFamily="-110" charset="2"/>
              </a:rPr>
              <a:t>(45)	…, but I don’t know </a:t>
            </a:r>
            <a:r>
              <a:rPr lang="en-US" sz="2000" dirty="0" smtClean="0">
                <a:solidFill>
                  <a:schemeClr val="tx2"/>
                </a:solidFill>
              </a:rPr>
              <a:t>[</a:t>
            </a:r>
            <a:r>
              <a:rPr lang="en-US" sz="2000" dirty="0" smtClean="0">
                <a:solidFill>
                  <a:schemeClr val="tx2"/>
                </a:solidFill>
                <a:sym typeface="Wingdings" pitchFamily="-110" charset="2"/>
              </a:rPr>
              <a:t>which Balkan </a:t>
            </a:r>
            <a:r>
              <a:rPr lang="en-US" sz="2000" dirty="0" err="1" smtClean="0">
                <a:solidFill>
                  <a:schemeClr val="tx2"/>
                </a:solidFill>
                <a:sym typeface="Wingdings" pitchFamily="-110" charset="2"/>
              </a:rPr>
              <a:t>language</a:t>
            </a:r>
            <a:r>
              <a:rPr lang="en-US" sz="2000" dirty="0" err="1" smtClean="0">
                <a:solidFill>
                  <a:schemeClr val="tx2"/>
                </a:solidFill>
              </a:rPr>
              <a:t>]</a:t>
            </a:r>
            <a:r>
              <a:rPr lang="en-US" sz="2000" baseline="-25000" dirty="0" err="1" smtClean="0">
                <a:solidFill>
                  <a:schemeClr val="tx2"/>
                </a:solidFill>
              </a:rPr>
              <a:t>i</a:t>
            </a:r>
            <a:r>
              <a:rPr lang="en-US" sz="2000" dirty="0" smtClean="0">
                <a:solidFill>
                  <a:schemeClr val="tx2"/>
                </a:solidFill>
                <a:sym typeface="Wingdings" pitchFamily="-110" charset="2"/>
              </a:rPr>
              <a:t> </a:t>
            </a:r>
            <a:r>
              <a:rPr lang="en-US" sz="2000" dirty="0" smtClean="0">
                <a:solidFill>
                  <a:schemeClr val="tx2"/>
                </a:solidFill>
              </a:rPr>
              <a:t>[</a:t>
            </a:r>
            <a:r>
              <a:rPr lang="en-US" sz="2000" strike="sngStrike" dirty="0" smtClean="0">
                <a:solidFill>
                  <a:schemeClr val="tx2"/>
                </a:solidFill>
              </a:rPr>
              <a:t>*</a:t>
            </a:r>
            <a:r>
              <a:rPr lang="en-US" sz="2000" strike="sngStrike" dirty="0" err="1" smtClean="0">
                <a:solidFill>
                  <a:schemeClr val="tx2"/>
                </a:solidFill>
              </a:rPr>
              <a:t>t</a:t>
            </a:r>
            <a:r>
              <a:rPr lang="en-US" sz="2000" strike="sngStrike" baseline="-25000" dirty="0" err="1" smtClean="0">
                <a:solidFill>
                  <a:schemeClr val="tx2"/>
                </a:solidFill>
              </a:rPr>
              <a:t>i</a:t>
            </a:r>
            <a:endParaRPr lang="en-US" sz="2000" strike="sngStrike" baseline="-25000" dirty="0" smtClean="0">
              <a:solidFill>
                <a:schemeClr val="tx2"/>
              </a:solidFill>
            </a:endParaRPr>
          </a:p>
          <a:p>
            <a:pPr marL="0" indent="0" eaLnBrk="1" hangingPunct="1">
              <a:lnSpc>
                <a:spcPct val="80000"/>
              </a:lnSpc>
              <a:spcAft>
                <a:spcPts val="600"/>
              </a:spcAft>
              <a:buNone/>
              <a:tabLst>
                <a:tab pos="357188" algn="l"/>
                <a:tab pos="536575" algn="l"/>
                <a:tab pos="714375" algn="l"/>
                <a:tab pos="898525" algn="l"/>
                <a:tab pos="1082675" algn="l"/>
                <a:tab pos="1528763" algn="l"/>
                <a:tab pos="1885950" algn="l"/>
              </a:tabLst>
            </a:pPr>
            <a:r>
              <a:rPr lang="en-US" sz="2000" dirty="0" smtClean="0">
                <a:solidFill>
                  <a:schemeClr val="tx2"/>
                </a:solidFill>
              </a:rPr>
              <a:t> 			</a:t>
            </a:r>
            <a:r>
              <a:rPr lang="en-US" sz="2000" strike="sngStrike" dirty="0" smtClean="0">
                <a:solidFill>
                  <a:schemeClr val="tx2"/>
                </a:solidFill>
              </a:rPr>
              <a:t>[</a:t>
            </a:r>
            <a:r>
              <a:rPr lang="en-US" sz="2000" strike="sngStrike" baseline="-25000" dirty="0" smtClean="0">
                <a:solidFill>
                  <a:schemeClr val="tx2"/>
                </a:solidFill>
              </a:rPr>
              <a:t>IP</a:t>
            </a:r>
            <a:r>
              <a:rPr lang="en-US" sz="2000" strike="sngStrike" dirty="0" smtClean="0">
                <a:solidFill>
                  <a:schemeClr val="tx2"/>
                </a:solidFill>
              </a:rPr>
              <a:t> </a:t>
            </a:r>
            <a:r>
              <a:rPr lang="en-US" sz="2000" strike="sngStrike" dirty="0" smtClean="0">
                <a:solidFill>
                  <a:schemeClr val="tx2"/>
                </a:solidFill>
                <a:sym typeface="Wingdings" pitchFamily="-110" charset="2"/>
              </a:rPr>
              <a:t>they </a:t>
            </a:r>
            <a:r>
              <a:rPr lang="en-US" sz="2000" strike="sngStrike" dirty="0" smtClean="0">
                <a:solidFill>
                  <a:schemeClr val="tx2"/>
                </a:solidFill>
              </a:rPr>
              <a:t>[*</a:t>
            </a:r>
            <a:r>
              <a:rPr lang="en-US" sz="2000" strike="sngStrike" dirty="0" err="1" smtClean="0">
                <a:solidFill>
                  <a:schemeClr val="tx2"/>
                </a:solidFill>
              </a:rPr>
              <a:t>t</a:t>
            </a:r>
            <a:r>
              <a:rPr lang="en-US" sz="2000" strike="sngStrike" baseline="-25000" dirty="0" err="1" smtClean="0">
                <a:solidFill>
                  <a:schemeClr val="tx2"/>
                </a:solidFill>
              </a:rPr>
              <a:t>i</a:t>
            </a:r>
            <a:r>
              <a:rPr lang="en-US" sz="2000" strike="sngStrike" dirty="0" smtClean="0">
                <a:solidFill>
                  <a:schemeClr val="tx2"/>
                </a:solidFill>
              </a:rPr>
              <a:t> [</a:t>
            </a:r>
            <a:r>
              <a:rPr lang="en-US" sz="2000" strike="sngStrike" baseline="-25000" dirty="0" smtClean="0">
                <a:solidFill>
                  <a:schemeClr val="tx2"/>
                </a:solidFill>
              </a:rPr>
              <a:t>VP</a:t>
            </a:r>
            <a:r>
              <a:rPr lang="en-US" sz="2000" strike="sngStrike" dirty="0" smtClean="0">
                <a:solidFill>
                  <a:schemeClr val="tx2"/>
                </a:solidFill>
              </a:rPr>
              <a:t> </a:t>
            </a:r>
            <a:r>
              <a:rPr lang="nl-BE" sz="2000" strike="sngStrike" dirty="0" smtClean="0">
                <a:solidFill>
                  <a:schemeClr val="tx2"/>
                </a:solidFill>
                <a:sym typeface="Wingdings" pitchFamily="-110" charset="2"/>
              </a:rPr>
              <a:t>want to </a:t>
            </a:r>
            <a:r>
              <a:rPr lang="en-US" sz="2000" strike="sngStrike" dirty="0" smtClean="0">
                <a:solidFill>
                  <a:schemeClr val="tx2"/>
                </a:solidFill>
              </a:rPr>
              <a:t>[*</a:t>
            </a:r>
            <a:r>
              <a:rPr lang="en-US" sz="2000" strike="sngStrike" dirty="0" err="1" smtClean="0">
                <a:solidFill>
                  <a:schemeClr val="tx2"/>
                </a:solidFill>
              </a:rPr>
              <a:t>t</a:t>
            </a:r>
            <a:r>
              <a:rPr lang="en-US" sz="2000" strike="sngStrike" baseline="-25000" dirty="0" err="1" smtClean="0">
                <a:solidFill>
                  <a:schemeClr val="tx2"/>
                </a:solidFill>
              </a:rPr>
              <a:t>i</a:t>
            </a:r>
            <a:r>
              <a:rPr lang="en-US" sz="2000" strike="sngStrike" dirty="0" smtClean="0">
                <a:solidFill>
                  <a:schemeClr val="tx2"/>
                </a:solidFill>
              </a:rPr>
              <a:t> [</a:t>
            </a:r>
            <a:r>
              <a:rPr lang="en-US" sz="2000" strike="sngStrike" baseline="-25000" dirty="0" smtClean="0">
                <a:solidFill>
                  <a:schemeClr val="tx2"/>
                </a:solidFill>
              </a:rPr>
              <a:t>VP</a:t>
            </a:r>
            <a:r>
              <a:rPr lang="en-US" sz="2000" strike="sngStrike" dirty="0" smtClean="0">
                <a:solidFill>
                  <a:schemeClr val="tx2"/>
                </a:solidFill>
              </a:rPr>
              <a:t> </a:t>
            </a:r>
            <a:r>
              <a:rPr lang="nl-BE" sz="2000" strike="sngStrike" dirty="0" smtClean="0">
                <a:solidFill>
                  <a:schemeClr val="tx2"/>
                </a:solidFill>
                <a:sym typeface="Wingdings" pitchFamily="-110" charset="2"/>
              </a:rPr>
              <a:t>hire someone </a:t>
            </a:r>
            <a:r>
              <a:rPr lang="en-US" sz="2000" strike="sngStrike" dirty="0" smtClean="0">
                <a:solidFill>
                  <a:schemeClr val="tx2"/>
                </a:solidFill>
              </a:rPr>
              <a:t>[*</a:t>
            </a:r>
            <a:r>
              <a:rPr lang="en-US" sz="2000" strike="sngStrike" dirty="0" err="1" smtClean="0">
                <a:solidFill>
                  <a:schemeClr val="tx2"/>
                </a:solidFill>
              </a:rPr>
              <a:t>t</a:t>
            </a:r>
            <a:r>
              <a:rPr lang="en-US" sz="2000" strike="sngStrike" baseline="-25000" dirty="0" err="1" smtClean="0">
                <a:solidFill>
                  <a:schemeClr val="tx2"/>
                </a:solidFill>
              </a:rPr>
              <a:t>i</a:t>
            </a:r>
            <a:endParaRPr lang="en-US" sz="2000" strike="sngStrike" baseline="-25000" dirty="0" smtClean="0">
              <a:solidFill>
                <a:schemeClr val="tx2"/>
              </a:solidFill>
            </a:endParaRPr>
          </a:p>
          <a:p>
            <a:pPr marL="0" indent="0" eaLnBrk="1" hangingPunct="1">
              <a:lnSpc>
                <a:spcPct val="80000"/>
              </a:lnSpc>
              <a:spcAft>
                <a:spcPts val="600"/>
              </a:spcAft>
              <a:buNone/>
              <a:tabLst>
                <a:tab pos="357188" algn="l"/>
                <a:tab pos="536575" algn="l"/>
                <a:tab pos="714375" algn="l"/>
                <a:tab pos="898525" algn="l"/>
                <a:tab pos="1082675" algn="l"/>
                <a:tab pos="1528763" algn="l"/>
                <a:tab pos="1885950" algn="l"/>
              </a:tabLst>
            </a:pPr>
            <a:r>
              <a:rPr lang="nl-BE" sz="2000" dirty="0" smtClean="0">
                <a:solidFill>
                  <a:schemeClr val="tx2"/>
                </a:solidFill>
                <a:sym typeface="Wingdings" pitchFamily="-110" charset="2"/>
              </a:rPr>
              <a:t> 			</a:t>
            </a:r>
            <a:r>
              <a:rPr lang="en-US" sz="2000" strike="sngStrike" dirty="0" smtClean="0">
                <a:solidFill>
                  <a:schemeClr val="tx2"/>
                </a:solidFill>
              </a:rPr>
              <a:t>[</a:t>
            </a:r>
            <a:r>
              <a:rPr lang="nl-BE" sz="2000" strike="sngStrike" dirty="0" smtClean="0">
                <a:solidFill>
                  <a:schemeClr val="tx2"/>
                </a:solidFill>
                <a:sym typeface="Wingdings" pitchFamily="-110" charset="2"/>
              </a:rPr>
              <a:t>who speaks t</a:t>
            </a:r>
            <a:r>
              <a:rPr lang="nl-BE" sz="2000" strike="sngStrike" baseline="-25000" dirty="0" smtClean="0">
                <a:solidFill>
                  <a:schemeClr val="tx2"/>
                </a:solidFill>
                <a:sym typeface="Wingdings" pitchFamily="-110" charset="2"/>
              </a:rPr>
              <a:t>i</a:t>
            </a:r>
            <a:r>
              <a:rPr lang="en-US" sz="2000" dirty="0" smtClean="0">
                <a:solidFill>
                  <a:schemeClr val="tx2"/>
                </a:solidFill>
              </a:rPr>
              <a:t>]]]]]]]].</a:t>
            </a:r>
            <a:r>
              <a:rPr lang="en-US" sz="2000" dirty="0" smtClean="0">
                <a:solidFill>
                  <a:schemeClr val="tx2"/>
                </a:solidFill>
                <a:sym typeface="Wingdings"/>
              </a:rPr>
              <a:t>	</a:t>
            </a:r>
          </a:p>
          <a:p>
            <a:pPr marL="0" indent="0" eaLnBrk="1" hangingPunct="1">
              <a:lnSpc>
                <a:spcPct val="80000"/>
              </a:lnSpc>
              <a:spcAft>
                <a:spcPts val="0"/>
              </a:spcAft>
              <a:buNone/>
              <a:tabLst>
                <a:tab pos="357188" algn="l"/>
                <a:tab pos="536575" algn="l"/>
                <a:tab pos="714375" algn="l"/>
                <a:tab pos="898525" algn="l"/>
                <a:tab pos="1082675" algn="l"/>
                <a:tab pos="1528763" algn="l"/>
                <a:tab pos="1885950" algn="l"/>
              </a:tabLst>
            </a:pPr>
            <a:endParaRPr lang="en-US" sz="1600" dirty="0" smtClean="0">
              <a:solidFill>
                <a:schemeClr val="tx2"/>
              </a:solidFill>
              <a:sym typeface="Wingdings" pitchFamily="-110" charset="2"/>
            </a:endParaRPr>
          </a:p>
          <a:p>
            <a:pPr marL="0" indent="0" eaLnBrk="1" hangingPunct="1">
              <a:lnSpc>
                <a:spcPct val="80000"/>
              </a:lnSpc>
              <a:spcAft>
                <a:spcPts val="600"/>
              </a:spcAft>
              <a:buNone/>
              <a:tabLst>
                <a:tab pos="357188" algn="l"/>
                <a:tab pos="536575" algn="l"/>
                <a:tab pos="714375" algn="l"/>
                <a:tab pos="898525" algn="l"/>
                <a:tab pos="1082675" algn="l"/>
                <a:tab pos="1528763" algn="l"/>
                <a:tab pos="1885950" algn="l"/>
              </a:tabLst>
            </a:pPr>
            <a:r>
              <a:rPr lang="en-US" sz="2200" dirty="0" smtClean="0">
                <a:solidFill>
                  <a:schemeClr val="tx2"/>
                </a:solidFill>
                <a:sym typeface="Wingdings"/>
              </a:rPr>
              <a:t>	</a:t>
            </a:r>
            <a:endParaRPr lang="en-US" sz="22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5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5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165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65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65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65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165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65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65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65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900" decel="100000" fill="hold"/>
                                        <p:tgtEl>
                                          <p:spTgt spid="165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65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5891" grpId="0" build="p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BE" sz="3400" dirty="0" smtClean="0">
                <a:solidFill>
                  <a:schemeClr val="accent1"/>
                </a:solidFill>
              </a:rPr>
              <a:t>4. Ellipsis repair effects (13)</a:t>
            </a:r>
            <a:endParaRPr lang="nl-NL" sz="3400" dirty="0">
              <a:solidFill>
                <a:schemeClr val="accent1"/>
              </a:solidFill>
            </a:endParaRPr>
          </a:p>
        </p:txBody>
      </p:sp>
      <p:sp>
        <p:nvSpPr>
          <p:cNvPr id="165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1600" y="2057400"/>
            <a:ext cx="7467600" cy="4572000"/>
          </a:xfrm>
        </p:spPr>
        <p:txBody>
          <a:bodyPr/>
          <a:lstStyle/>
          <a:p>
            <a:pPr marL="714375" indent="-714375" eaLnBrk="1" hangingPunct="1">
              <a:spcBef>
                <a:spcPct val="0"/>
              </a:spcBef>
              <a:buClrTx/>
              <a:buSzTx/>
              <a:buFontTx/>
              <a:buNone/>
              <a:tabLst>
                <a:tab pos="0" algn="l"/>
                <a:tab pos="714375" algn="l"/>
                <a:tab pos="985838" algn="l"/>
                <a:tab pos="1885950" algn="l"/>
              </a:tabLst>
            </a:pPr>
            <a:endParaRPr lang="en-US" sz="2200" dirty="0">
              <a:solidFill>
                <a:schemeClr val="tx2"/>
              </a:solidFill>
            </a:endParaRP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3"/>
          <a:srcRect l="907"/>
          <a:stretch>
            <a:fillRect/>
          </a:stretch>
        </p:blipFill>
        <p:spPr>
          <a:xfrm>
            <a:off x="1440050" y="1828800"/>
            <a:ext cx="7475350" cy="4868214"/>
          </a:xfrm>
          <a:prstGeom prst="rect">
            <a:avLst/>
          </a:prstGeom>
        </p:spPr>
      </p:pic>
      <p:sp>
        <p:nvSpPr>
          <p:cNvPr id="5" name="Ovaal 4"/>
          <p:cNvSpPr/>
          <p:nvPr/>
        </p:nvSpPr>
        <p:spPr>
          <a:xfrm>
            <a:off x="3048000" y="3505200"/>
            <a:ext cx="762000" cy="685800"/>
          </a:xfrm>
          <a:prstGeom prst="ellipse">
            <a:avLst/>
          </a:prstGeom>
          <a:noFill/>
          <a:ln w="381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" name="Ovaal 5"/>
          <p:cNvSpPr/>
          <p:nvPr/>
        </p:nvSpPr>
        <p:spPr>
          <a:xfrm>
            <a:off x="4419600" y="5334000"/>
            <a:ext cx="762000" cy="685800"/>
          </a:xfrm>
          <a:prstGeom prst="ellipse">
            <a:avLst/>
          </a:prstGeom>
          <a:noFill/>
          <a:ln w="381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" name="Tekstvak 6"/>
          <p:cNvSpPr txBox="1"/>
          <p:nvPr/>
        </p:nvSpPr>
        <p:spPr>
          <a:xfrm>
            <a:off x="4495800" y="5410200"/>
            <a:ext cx="4572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dirty="0" smtClean="0">
                <a:solidFill>
                  <a:srgbClr val="006666"/>
                </a:solidFill>
              </a:rPr>
              <a:t>*</a:t>
            </a:r>
            <a:endParaRPr lang="nl-NL" sz="2200" dirty="0">
              <a:solidFill>
                <a:srgbClr val="006666"/>
              </a:solidFill>
            </a:endParaRPr>
          </a:p>
        </p:txBody>
      </p:sp>
      <p:sp>
        <p:nvSpPr>
          <p:cNvPr id="8" name="Tekstvak 7"/>
          <p:cNvSpPr txBox="1"/>
          <p:nvPr/>
        </p:nvSpPr>
        <p:spPr>
          <a:xfrm>
            <a:off x="3124200" y="3581400"/>
            <a:ext cx="4572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dirty="0" smtClean="0">
                <a:solidFill>
                  <a:srgbClr val="006666"/>
                </a:solidFill>
              </a:rPr>
              <a:t>*</a:t>
            </a:r>
            <a:endParaRPr lang="nl-NL" sz="2200" dirty="0">
              <a:solidFill>
                <a:srgbClr val="006666"/>
              </a:solidFill>
            </a:endParaRPr>
          </a:p>
        </p:txBody>
      </p:sp>
      <p:sp>
        <p:nvSpPr>
          <p:cNvPr id="9" name="Vrije vorm 8"/>
          <p:cNvSpPr/>
          <p:nvPr/>
        </p:nvSpPr>
        <p:spPr>
          <a:xfrm>
            <a:off x="2705100" y="2667000"/>
            <a:ext cx="2019300" cy="3934012"/>
          </a:xfrm>
          <a:custGeom>
            <a:avLst/>
            <a:gdLst>
              <a:gd name="connsiteX0" fmla="*/ 1750607 w 1750607"/>
              <a:gd name="connsiteY0" fmla="*/ 0 h 3705412"/>
              <a:gd name="connsiteX1" fmla="*/ 196725 w 1750607"/>
              <a:gd name="connsiteY1" fmla="*/ 836706 h 3705412"/>
              <a:gd name="connsiteX2" fmla="*/ 570255 w 1750607"/>
              <a:gd name="connsiteY2" fmla="*/ 3705412 h 3705412"/>
              <a:gd name="connsiteX0" fmla="*/ 1750607 w 1750607"/>
              <a:gd name="connsiteY0" fmla="*/ 0 h 3705412"/>
              <a:gd name="connsiteX1" fmla="*/ 196725 w 1750607"/>
              <a:gd name="connsiteY1" fmla="*/ 836706 h 3705412"/>
              <a:gd name="connsiteX2" fmla="*/ 570255 w 1750607"/>
              <a:gd name="connsiteY2" fmla="*/ 3705412 h 3705412"/>
              <a:gd name="connsiteX0" fmla="*/ 2017004 w 2017004"/>
              <a:gd name="connsiteY0" fmla="*/ 0 h 3934012"/>
              <a:gd name="connsiteX1" fmla="*/ 234782 w 2017004"/>
              <a:gd name="connsiteY1" fmla="*/ 1065306 h 3934012"/>
              <a:gd name="connsiteX2" fmla="*/ 608312 w 2017004"/>
              <a:gd name="connsiteY2" fmla="*/ 3934012 h 39340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017004" h="3934012">
                <a:moveTo>
                  <a:pt x="2017004" y="0"/>
                </a:moveTo>
                <a:cubicBezTo>
                  <a:pt x="1338425" y="109568"/>
                  <a:pt x="469564" y="409637"/>
                  <a:pt x="234782" y="1065306"/>
                </a:cubicBezTo>
                <a:cubicBezTo>
                  <a:pt x="0" y="1720975"/>
                  <a:pt x="608312" y="3934012"/>
                  <a:pt x="608312" y="3934012"/>
                </a:cubicBezTo>
              </a:path>
            </a:pathLst>
          </a:custGeom>
          <a:ln>
            <a:solidFill>
              <a:schemeClr val="tx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1" name="Vrije vorm 10"/>
          <p:cNvSpPr/>
          <p:nvPr/>
        </p:nvSpPr>
        <p:spPr>
          <a:xfrm>
            <a:off x="2930961" y="2963333"/>
            <a:ext cx="6300196" cy="4019177"/>
          </a:xfrm>
          <a:custGeom>
            <a:avLst/>
            <a:gdLst>
              <a:gd name="connsiteX0" fmla="*/ 3254686 w 6300196"/>
              <a:gd name="connsiteY0" fmla="*/ 1250079 h 4019177"/>
              <a:gd name="connsiteX1" fmla="*/ 1909980 w 6300196"/>
              <a:gd name="connsiteY1" fmla="*/ 398432 h 4019177"/>
              <a:gd name="connsiteX2" fmla="*/ 1387039 w 6300196"/>
              <a:gd name="connsiteY2" fmla="*/ 39843 h 4019177"/>
              <a:gd name="connsiteX3" fmla="*/ 714686 w 6300196"/>
              <a:gd name="connsiteY3" fmla="*/ 159373 h 4019177"/>
              <a:gd name="connsiteX4" fmla="*/ 161863 w 6300196"/>
              <a:gd name="connsiteY4" fmla="*/ 622549 h 4019177"/>
              <a:gd name="connsiteX5" fmla="*/ 42333 w 6300196"/>
              <a:gd name="connsiteY5" fmla="*/ 1100667 h 4019177"/>
              <a:gd name="connsiteX6" fmla="*/ 415863 w 6300196"/>
              <a:gd name="connsiteY6" fmla="*/ 1922432 h 4019177"/>
              <a:gd name="connsiteX7" fmla="*/ 2238686 w 6300196"/>
              <a:gd name="connsiteY7" fmla="*/ 3730314 h 4019177"/>
              <a:gd name="connsiteX8" fmla="*/ 5779745 w 6300196"/>
              <a:gd name="connsiteY8" fmla="*/ 3655608 h 4019177"/>
              <a:gd name="connsiteX9" fmla="*/ 5361392 w 6300196"/>
              <a:gd name="connsiteY9" fmla="*/ 2535020 h 4019177"/>
              <a:gd name="connsiteX10" fmla="*/ 3209863 w 6300196"/>
              <a:gd name="connsiteY10" fmla="*/ 1205255 h 4019177"/>
              <a:gd name="connsiteX11" fmla="*/ 3194921 w 6300196"/>
              <a:gd name="connsiteY11" fmla="*/ 1190314 h 4019177"/>
              <a:gd name="connsiteX0" fmla="*/ 3254686 w 6300196"/>
              <a:gd name="connsiteY0" fmla="*/ 1250079 h 4019177"/>
              <a:gd name="connsiteX1" fmla="*/ 1909980 w 6300196"/>
              <a:gd name="connsiteY1" fmla="*/ 398432 h 4019177"/>
              <a:gd name="connsiteX2" fmla="*/ 1387039 w 6300196"/>
              <a:gd name="connsiteY2" fmla="*/ 39843 h 4019177"/>
              <a:gd name="connsiteX3" fmla="*/ 714686 w 6300196"/>
              <a:gd name="connsiteY3" fmla="*/ 159373 h 4019177"/>
              <a:gd name="connsiteX4" fmla="*/ 161863 w 6300196"/>
              <a:gd name="connsiteY4" fmla="*/ 622549 h 4019177"/>
              <a:gd name="connsiteX5" fmla="*/ 42333 w 6300196"/>
              <a:gd name="connsiteY5" fmla="*/ 1100667 h 4019177"/>
              <a:gd name="connsiteX6" fmla="*/ 415863 w 6300196"/>
              <a:gd name="connsiteY6" fmla="*/ 1922432 h 4019177"/>
              <a:gd name="connsiteX7" fmla="*/ 2238686 w 6300196"/>
              <a:gd name="connsiteY7" fmla="*/ 3730314 h 4019177"/>
              <a:gd name="connsiteX8" fmla="*/ 5779745 w 6300196"/>
              <a:gd name="connsiteY8" fmla="*/ 3655608 h 4019177"/>
              <a:gd name="connsiteX9" fmla="*/ 5361392 w 6300196"/>
              <a:gd name="connsiteY9" fmla="*/ 2535020 h 4019177"/>
              <a:gd name="connsiteX10" fmla="*/ 3209863 w 6300196"/>
              <a:gd name="connsiteY10" fmla="*/ 1205255 h 4019177"/>
              <a:gd name="connsiteX11" fmla="*/ 3194921 w 6300196"/>
              <a:gd name="connsiteY11" fmla="*/ 1190314 h 4019177"/>
              <a:gd name="connsiteX12" fmla="*/ 3254686 w 6300196"/>
              <a:gd name="connsiteY12" fmla="*/ 1250079 h 40191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300196" h="4019177">
                <a:moveTo>
                  <a:pt x="3254686" y="1250079"/>
                </a:moveTo>
                <a:lnTo>
                  <a:pt x="1909980" y="398432"/>
                </a:lnTo>
                <a:cubicBezTo>
                  <a:pt x="1598706" y="196726"/>
                  <a:pt x="1586255" y="79686"/>
                  <a:pt x="1387039" y="39843"/>
                </a:cubicBezTo>
                <a:cubicBezTo>
                  <a:pt x="1187823" y="0"/>
                  <a:pt x="918882" y="62255"/>
                  <a:pt x="714686" y="159373"/>
                </a:cubicBezTo>
                <a:cubicBezTo>
                  <a:pt x="510490" y="256491"/>
                  <a:pt x="273922" y="465667"/>
                  <a:pt x="161863" y="622549"/>
                </a:cubicBezTo>
                <a:cubicBezTo>
                  <a:pt x="49804" y="779431"/>
                  <a:pt x="0" y="884020"/>
                  <a:pt x="42333" y="1100667"/>
                </a:cubicBezTo>
                <a:cubicBezTo>
                  <a:pt x="84666" y="1317314"/>
                  <a:pt x="49804" y="1484158"/>
                  <a:pt x="415863" y="1922432"/>
                </a:cubicBezTo>
                <a:cubicBezTo>
                  <a:pt x="781922" y="2360706"/>
                  <a:pt x="1344706" y="3441451"/>
                  <a:pt x="2238686" y="3730314"/>
                </a:cubicBezTo>
                <a:cubicBezTo>
                  <a:pt x="3132666" y="4019177"/>
                  <a:pt x="5259294" y="3854824"/>
                  <a:pt x="5779745" y="3655608"/>
                </a:cubicBezTo>
                <a:cubicBezTo>
                  <a:pt x="6300196" y="3456392"/>
                  <a:pt x="5789706" y="2943412"/>
                  <a:pt x="5361392" y="2535020"/>
                </a:cubicBezTo>
                <a:cubicBezTo>
                  <a:pt x="4933078" y="2126628"/>
                  <a:pt x="3570942" y="1429373"/>
                  <a:pt x="3209863" y="1205255"/>
                </a:cubicBezTo>
                <a:cubicBezTo>
                  <a:pt x="2848785" y="981137"/>
                  <a:pt x="3194921" y="1190314"/>
                  <a:pt x="3194921" y="1190314"/>
                </a:cubicBezTo>
                <a:lnTo>
                  <a:pt x="3254686" y="1250079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  <a:effectLst>
            <a:outerShdw blurRad="40000" dist="20000" dir="5400000" rotWithShape="0">
              <a:schemeClr val="bg1">
                <a:alpha val="38000"/>
              </a:scheme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BE" sz="3400" dirty="0" smtClean="0">
                <a:solidFill>
                  <a:schemeClr val="accent1"/>
                </a:solidFill>
              </a:rPr>
              <a:t>4. Ellipsis repair effects (14)</a:t>
            </a:r>
            <a:endParaRPr lang="nl-NL" sz="3400" dirty="0">
              <a:solidFill>
                <a:schemeClr val="accent1"/>
              </a:solidFill>
            </a:endParaRPr>
          </a:p>
        </p:txBody>
      </p:sp>
      <p:sp>
        <p:nvSpPr>
          <p:cNvPr id="165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1600" y="2590800"/>
            <a:ext cx="7467600" cy="3886200"/>
          </a:xfrm>
        </p:spPr>
        <p:txBody>
          <a:bodyPr/>
          <a:lstStyle/>
          <a:p>
            <a:pPr marL="714375" indent="-714375" eaLnBrk="1" hangingPunct="1">
              <a:spcBef>
                <a:spcPct val="0"/>
              </a:spcBef>
              <a:buClrTx/>
              <a:buSzTx/>
              <a:buFontTx/>
              <a:buNone/>
              <a:tabLst>
                <a:tab pos="0" algn="l"/>
                <a:tab pos="714375" algn="l"/>
                <a:tab pos="985838" algn="l"/>
                <a:tab pos="1885950" algn="l"/>
              </a:tabLst>
            </a:pPr>
            <a:r>
              <a:rPr lang="en-US" sz="2200" dirty="0" smtClean="0">
                <a:solidFill>
                  <a:schemeClr val="tx2"/>
                </a:solidFill>
              </a:rPr>
              <a:t>VP ellipsis doesn’t elides all the *-marked traces:</a:t>
            </a:r>
          </a:p>
          <a:p>
            <a:pPr marL="714375" indent="-714375" eaLnBrk="1" hangingPunct="1">
              <a:spcBef>
                <a:spcPct val="0"/>
              </a:spcBef>
              <a:buClrTx/>
              <a:buSzTx/>
              <a:buNone/>
              <a:tabLst>
                <a:tab pos="0" algn="l"/>
                <a:tab pos="714375" algn="l"/>
                <a:tab pos="985838" algn="l"/>
                <a:tab pos="1885950" algn="l"/>
              </a:tabLst>
            </a:pPr>
            <a:endParaRPr lang="en-US" sz="2200" dirty="0" smtClean="0">
              <a:solidFill>
                <a:schemeClr val="tx2"/>
              </a:solidFill>
              <a:sym typeface="Wingdings"/>
            </a:endParaRPr>
          </a:p>
          <a:p>
            <a:pPr marL="0" indent="0" eaLnBrk="1" hangingPunct="1">
              <a:lnSpc>
                <a:spcPct val="80000"/>
              </a:lnSpc>
              <a:spcAft>
                <a:spcPts val="600"/>
              </a:spcAft>
              <a:buNone/>
              <a:tabLst>
                <a:tab pos="357188" algn="l"/>
                <a:tab pos="536575" algn="l"/>
                <a:tab pos="714375" algn="l"/>
                <a:tab pos="898525" algn="l"/>
                <a:tab pos="1082675" algn="l"/>
                <a:tab pos="1528763" algn="l"/>
                <a:tab pos="1885950" algn="l"/>
              </a:tabLst>
            </a:pPr>
            <a:r>
              <a:rPr lang="en-US" sz="2000" dirty="0" smtClean="0">
                <a:solidFill>
                  <a:schemeClr val="tx2"/>
                </a:solidFill>
                <a:sym typeface="Wingdings" pitchFamily="-110" charset="2"/>
              </a:rPr>
              <a:t>(46)*…, but I don’t know </a:t>
            </a:r>
            <a:r>
              <a:rPr lang="en-US" sz="2000" dirty="0" smtClean="0">
                <a:solidFill>
                  <a:schemeClr val="tx2"/>
                </a:solidFill>
              </a:rPr>
              <a:t>[</a:t>
            </a:r>
            <a:r>
              <a:rPr lang="en-US" sz="2000" dirty="0" smtClean="0">
                <a:solidFill>
                  <a:schemeClr val="tx2"/>
                </a:solidFill>
                <a:sym typeface="Wingdings" pitchFamily="-110" charset="2"/>
              </a:rPr>
              <a:t>which Balkan </a:t>
            </a:r>
            <a:r>
              <a:rPr lang="en-US" sz="2000" dirty="0" err="1" smtClean="0">
                <a:solidFill>
                  <a:schemeClr val="tx2"/>
                </a:solidFill>
                <a:sym typeface="Wingdings" pitchFamily="-110" charset="2"/>
              </a:rPr>
              <a:t>language</a:t>
            </a:r>
            <a:r>
              <a:rPr lang="en-US" sz="2000" dirty="0" err="1" smtClean="0">
                <a:solidFill>
                  <a:schemeClr val="tx2"/>
                </a:solidFill>
              </a:rPr>
              <a:t>]</a:t>
            </a:r>
            <a:r>
              <a:rPr lang="en-US" sz="2000" baseline="-25000" dirty="0" err="1" smtClean="0">
                <a:solidFill>
                  <a:schemeClr val="tx2"/>
                </a:solidFill>
              </a:rPr>
              <a:t>i</a:t>
            </a:r>
            <a:r>
              <a:rPr lang="en-US" sz="2000" dirty="0" smtClean="0">
                <a:solidFill>
                  <a:schemeClr val="tx2"/>
                </a:solidFill>
                <a:sym typeface="Wingdings" pitchFamily="-110" charset="2"/>
              </a:rPr>
              <a:t> </a:t>
            </a:r>
            <a:r>
              <a:rPr lang="en-US" sz="2000" dirty="0" smtClean="0">
                <a:solidFill>
                  <a:schemeClr val="tx2"/>
                </a:solidFill>
              </a:rPr>
              <a:t>[*</a:t>
            </a:r>
            <a:r>
              <a:rPr lang="en-US" sz="2000" dirty="0" err="1" smtClean="0">
                <a:solidFill>
                  <a:schemeClr val="tx2"/>
                </a:solidFill>
              </a:rPr>
              <a:t>t</a:t>
            </a:r>
            <a:r>
              <a:rPr lang="en-US" sz="2000" baseline="-25000" dirty="0" err="1" smtClean="0">
                <a:solidFill>
                  <a:schemeClr val="tx2"/>
                </a:solidFill>
              </a:rPr>
              <a:t>i</a:t>
            </a:r>
            <a:endParaRPr lang="en-US" sz="2000" baseline="-25000" dirty="0" smtClean="0">
              <a:solidFill>
                <a:schemeClr val="tx2"/>
              </a:solidFill>
            </a:endParaRPr>
          </a:p>
          <a:p>
            <a:pPr marL="0" indent="0" eaLnBrk="1" hangingPunct="1">
              <a:lnSpc>
                <a:spcPct val="80000"/>
              </a:lnSpc>
              <a:spcAft>
                <a:spcPts val="600"/>
              </a:spcAft>
              <a:buNone/>
              <a:tabLst>
                <a:tab pos="357188" algn="l"/>
                <a:tab pos="536575" algn="l"/>
                <a:tab pos="714375" algn="l"/>
                <a:tab pos="898525" algn="l"/>
                <a:tab pos="1082675" algn="l"/>
                <a:tab pos="1528763" algn="l"/>
                <a:tab pos="1885950" algn="l"/>
              </a:tabLst>
            </a:pPr>
            <a:r>
              <a:rPr lang="en-US" sz="2000" dirty="0" smtClean="0">
                <a:solidFill>
                  <a:schemeClr val="tx2"/>
                </a:solidFill>
              </a:rPr>
              <a:t> 			[</a:t>
            </a:r>
            <a:r>
              <a:rPr lang="en-US" sz="2000" baseline="-25000" dirty="0" smtClean="0">
                <a:solidFill>
                  <a:schemeClr val="tx2"/>
                </a:solidFill>
              </a:rPr>
              <a:t>IP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smtClean="0">
                <a:solidFill>
                  <a:schemeClr val="tx2"/>
                </a:solidFill>
                <a:sym typeface="Wingdings" pitchFamily="-110" charset="2"/>
              </a:rPr>
              <a:t>they do </a:t>
            </a:r>
            <a:r>
              <a:rPr lang="en-US" sz="2000" strike="sngStrike" dirty="0" smtClean="0">
                <a:solidFill>
                  <a:schemeClr val="tx2"/>
                </a:solidFill>
              </a:rPr>
              <a:t>[*</a:t>
            </a:r>
            <a:r>
              <a:rPr lang="en-US" sz="2000" strike="sngStrike" dirty="0" err="1" smtClean="0">
                <a:solidFill>
                  <a:schemeClr val="tx2"/>
                </a:solidFill>
              </a:rPr>
              <a:t>t</a:t>
            </a:r>
            <a:r>
              <a:rPr lang="en-US" sz="2000" strike="sngStrike" baseline="-25000" dirty="0" err="1" smtClean="0">
                <a:solidFill>
                  <a:schemeClr val="tx2"/>
                </a:solidFill>
              </a:rPr>
              <a:t>i</a:t>
            </a:r>
            <a:r>
              <a:rPr lang="en-US" sz="2000" strike="sngStrike" dirty="0" smtClean="0">
                <a:solidFill>
                  <a:schemeClr val="tx2"/>
                </a:solidFill>
              </a:rPr>
              <a:t> [</a:t>
            </a:r>
            <a:r>
              <a:rPr lang="en-US" sz="2000" strike="sngStrike" baseline="-25000" dirty="0" smtClean="0">
                <a:solidFill>
                  <a:schemeClr val="tx2"/>
                </a:solidFill>
              </a:rPr>
              <a:t>VP</a:t>
            </a:r>
            <a:r>
              <a:rPr lang="en-US" sz="2000" strike="sngStrike" dirty="0" smtClean="0">
                <a:solidFill>
                  <a:schemeClr val="tx2"/>
                </a:solidFill>
              </a:rPr>
              <a:t> </a:t>
            </a:r>
            <a:r>
              <a:rPr lang="nl-BE" sz="2000" strike="sngStrike" dirty="0" smtClean="0">
                <a:solidFill>
                  <a:schemeClr val="tx2"/>
                </a:solidFill>
                <a:sym typeface="Wingdings" pitchFamily="-110" charset="2"/>
              </a:rPr>
              <a:t>want to </a:t>
            </a:r>
            <a:r>
              <a:rPr lang="en-US" sz="2000" strike="sngStrike" dirty="0" smtClean="0">
                <a:solidFill>
                  <a:schemeClr val="tx2"/>
                </a:solidFill>
              </a:rPr>
              <a:t>[*</a:t>
            </a:r>
            <a:r>
              <a:rPr lang="en-US" sz="2000" strike="sngStrike" dirty="0" err="1" smtClean="0">
                <a:solidFill>
                  <a:schemeClr val="tx2"/>
                </a:solidFill>
              </a:rPr>
              <a:t>t</a:t>
            </a:r>
            <a:r>
              <a:rPr lang="en-US" sz="2000" strike="sngStrike" baseline="-25000" dirty="0" err="1" smtClean="0">
                <a:solidFill>
                  <a:schemeClr val="tx2"/>
                </a:solidFill>
              </a:rPr>
              <a:t>i</a:t>
            </a:r>
            <a:r>
              <a:rPr lang="en-US" sz="2000" strike="sngStrike" dirty="0" smtClean="0">
                <a:solidFill>
                  <a:schemeClr val="tx2"/>
                </a:solidFill>
              </a:rPr>
              <a:t> [</a:t>
            </a:r>
            <a:r>
              <a:rPr lang="en-US" sz="2000" strike="sngStrike" baseline="-25000" dirty="0" smtClean="0">
                <a:solidFill>
                  <a:schemeClr val="tx2"/>
                </a:solidFill>
              </a:rPr>
              <a:t>VP</a:t>
            </a:r>
            <a:r>
              <a:rPr lang="en-US" sz="2000" strike="sngStrike" dirty="0" smtClean="0">
                <a:solidFill>
                  <a:schemeClr val="tx2"/>
                </a:solidFill>
              </a:rPr>
              <a:t> </a:t>
            </a:r>
            <a:r>
              <a:rPr lang="nl-BE" sz="2000" strike="sngStrike" dirty="0" smtClean="0">
                <a:solidFill>
                  <a:schemeClr val="tx2"/>
                </a:solidFill>
                <a:sym typeface="Wingdings" pitchFamily="-110" charset="2"/>
              </a:rPr>
              <a:t>hire someone</a:t>
            </a:r>
          </a:p>
          <a:p>
            <a:pPr marL="0" indent="0" eaLnBrk="1" hangingPunct="1">
              <a:lnSpc>
                <a:spcPct val="80000"/>
              </a:lnSpc>
              <a:spcAft>
                <a:spcPts val="600"/>
              </a:spcAft>
              <a:buNone/>
              <a:tabLst>
                <a:tab pos="357188" algn="l"/>
                <a:tab pos="536575" algn="l"/>
                <a:tab pos="714375" algn="l"/>
                <a:tab pos="898525" algn="l"/>
                <a:tab pos="1082675" algn="l"/>
                <a:tab pos="1528763" algn="l"/>
                <a:tab pos="1885950" algn="l"/>
              </a:tabLst>
            </a:pPr>
            <a:r>
              <a:rPr lang="nl-BE" sz="2000" dirty="0" smtClean="0">
                <a:solidFill>
                  <a:schemeClr val="tx2"/>
                </a:solidFill>
                <a:sym typeface="Wingdings" pitchFamily="-110" charset="2"/>
              </a:rPr>
              <a:t>	 		</a:t>
            </a:r>
            <a:r>
              <a:rPr lang="en-US" sz="2000" strike="sngStrike" dirty="0" smtClean="0">
                <a:solidFill>
                  <a:schemeClr val="tx2"/>
                </a:solidFill>
              </a:rPr>
              <a:t>[*</a:t>
            </a:r>
            <a:r>
              <a:rPr lang="en-US" sz="2000" strike="sngStrike" dirty="0" err="1" smtClean="0">
                <a:solidFill>
                  <a:schemeClr val="tx2"/>
                </a:solidFill>
              </a:rPr>
              <a:t>t</a:t>
            </a:r>
            <a:r>
              <a:rPr lang="en-US" sz="2000" strike="sngStrike" baseline="-25000" dirty="0" err="1" smtClean="0">
                <a:solidFill>
                  <a:schemeClr val="tx2"/>
                </a:solidFill>
              </a:rPr>
              <a:t>i</a:t>
            </a:r>
            <a:r>
              <a:rPr lang="en-US" sz="2000" strike="sngStrike" baseline="-25000" dirty="0" smtClean="0">
                <a:solidFill>
                  <a:schemeClr val="tx2"/>
                </a:solidFill>
              </a:rPr>
              <a:t> </a:t>
            </a:r>
            <a:r>
              <a:rPr lang="en-US" sz="2000" strike="sngStrike" dirty="0" smtClean="0">
                <a:solidFill>
                  <a:schemeClr val="tx2"/>
                </a:solidFill>
              </a:rPr>
              <a:t>[</a:t>
            </a:r>
            <a:r>
              <a:rPr lang="nl-BE" sz="2000" strike="sngStrike" dirty="0" smtClean="0">
                <a:solidFill>
                  <a:schemeClr val="tx2"/>
                </a:solidFill>
                <a:sym typeface="Wingdings" pitchFamily="-110" charset="2"/>
              </a:rPr>
              <a:t>who speaks t</a:t>
            </a:r>
            <a:r>
              <a:rPr lang="nl-BE" sz="2000" strike="sngStrike" baseline="-25000" dirty="0" smtClean="0">
                <a:solidFill>
                  <a:schemeClr val="tx2"/>
                </a:solidFill>
                <a:sym typeface="Wingdings" pitchFamily="-110" charset="2"/>
              </a:rPr>
              <a:t>i</a:t>
            </a:r>
            <a:r>
              <a:rPr lang="en-US" sz="2000" dirty="0" smtClean="0">
                <a:solidFill>
                  <a:schemeClr val="tx2"/>
                </a:solidFill>
              </a:rPr>
              <a:t>]]]]]]]].</a:t>
            </a:r>
            <a:r>
              <a:rPr lang="en-US" sz="2000" dirty="0" smtClean="0">
                <a:solidFill>
                  <a:schemeClr val="tx2"/>
                </a:solidFill>
                <a:sym typeface="Wingdings"/>
              </a:rPr>
              <a:t>	</a:t>
            </a:r>
          </a:p>
          <a:p>
            <a:pPr marL="0" indent="0" eaLnBrk="1" hangingPunct="1">
              <a:lnSpc>
                <a:spcPct val="80000"/>
              </a:lnSpc>
              <a:spcAft>
                <a:spcPts val="0"/>
              </a:spcAft>
              <a:buNone/>
              <a:tabLst>
                <a:tab pos="357188" algn="l"/>
                <a:tab pos="536575" algn="l"/>
                <a:tab pos="714375" algn="l"/>
                <a:tab pos="898525" algn="l"/>
                <a:tab pos="1082675" algn="l"/>
                <a:tab pos="1528763" algn="l"/>
                <a:tab pos="1885950" algn="l"/>
              </a:tabLst>
            </a:pPr>
            <a:endParaRPr lang="en-US" sz="1600" dirty="0" smtClean="0">
              <a:solidFill>
                <a:schemeClr val="tx2"/>
              </a:solidFill>
              <a:sym typeface="Wingdings" pitchFamily="-110" charset="2"/>
            </a:endParaRPr>
          </a:p>
          <a:p>
            <a:pPr marL="0" indent="0" eaLnBrk="1" hangingPunct="1">
              <a:lnSpc>
                <a:spcPct val="80000"/>
              </a:lnSpc>
              <a:spcAft>
                <a:spcPts val="600"/>
              </a:spcAft>
              <a:buNone/>
              <a:tabLst>
                <a:tab pos="357188" algn="l"/>
                <a:tab pos="536575" algn="l"/>
                <a:tab pos="714375" algn="l"/>
                <a:tab pos="898525" algn="l"/>
                <a:tab pos="1082675" algn="l"/>
                <a:tab pos="1528763" algn="l"/>
                <a:tab pos="1885950" algn="l"/>
              </a:tabLst>
            </a:pPr>
            <a:r>
              <a:rPr lang="en-US" sz="2200" dirty="0" smtClean="0">
                <a:solidFill>
                  <a:schemeClr val="tx2"/>
                </a:solidFill>
                <a:sym typeface="Wingdings"/>
              </a:rPr>
              <a:t>	</a:t>
            </a:r>
            <a:endParaRPr lang="en-US" sz="22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5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5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165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65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65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65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165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65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65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65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900" decel="100000" fill="hold"/>
                                        <p:tgtEl>
                                          <p:spTgt spid="165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65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5891" grpId="0" build="p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BE" sz="3400" dirty="0" smtClean="0">
                <a:solidFill>
                  <a:schemeClr val="accent1"/>
                </a:solidFill>
              </a:rPr>
              <a:t>4. Ellipsis repair effects (15)</a:t>
            </a:r>
            <a:endParaRPr lang="nl-NL" sz="3400" dirty="0">
              <a:solidFill>
                <a:schemeClr val="accent1"/>
              </a:solidFill>
            </a:endParaRPr>
          </a:p>
        </p:txBody>
      </p:sp>
      <p:sp>
        <p:nvSpPr>
          <p:cNvPr id="165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1600" y="2057400"/>
            <a:ext cx="7467600" cy="4572000"/>
          </a:xfrm>
        </p:spPr>
        <p:txBody>
          <a:bodyPr/>
          <a:lstStyle/>
          <a:p>
            <a:pPr marL="714375" indent="-714375" eaLnBrk="1" hangingPunct="1">
              <a:spcBef>
                <a:spcPct val="0"/>
              </a:spcBef>
              <a:buClrTx/>
              <a:buSzTx/>
              <a:buFontTx/>
              <a:buNone/>
              <a:tabLst>
                <a:tab pos="0" algn="l"/>
                <a:tab pos="714375" algn="l"/>
                <a:tab pos="985838" algn="l"/>
                <a:tab pos="1885950" algn="l"/>
              </a:tabLst>
            </a:pPr>
            <a:endParaRPr lang="en-US" sz="2200" dirty="0">
              <a:solidFill>
                <a:schemeClr val="tx2"/>
              </a:solidFill>
            </a:endParaRP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3"/>
          <a:srcRect l="907"/>
          <a:stretch>
            <a:fillRect/>
          </a:stretch>
        </p:blipFill>
        <p:spPr>
          <a:xfrm>
            <a:off x="1447800" y="1752600"/>
            <a:ext cx="7475350" cy="4868214"/>
          </a:xfrm>
          <a:prstGeom prst="rect">
            <a:avLst/>
          </a:prstGeom>
        </p:spPr>
      </p:pic>
      <p:sp>
        <p:nvSpPr>
          <p:cNvPr id="5" name="Ovaal 4"/>
          <p:cNvSpPr/>
          <p:nvPr/>
        </p:nvSpPr>
        <p:spPr>
          <a:xfrm>
            <a:off x="3048000" y="3505200"/>
            <a:ext cx="762000" cy="685800"/>
          </a:xfrm>
          <a:prstGeom prst="ellipse">
            <a:avLst/>
          </a:prstGeom>
          <a:noFill/>
          <a:ln w="381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" name="Ovaal 5"/>
          <p:cNvSpPr/>
          <p:nvPr/>
        </p:nvSpPr>
        <p:spPr>
          <a:xfrm>
            <a:off x="4419600" y="5334000"/>
            <a:ext cx="762000" cy="685800"/>
          </a:xfrm>
          <a:prstGeom prst="ellipse">
            <a:avLst/>
          </a:prstGeom>
          <a:noFill/>
          <a:ln w="381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" name="Tekstvak 6"/>
          <p:cNvSpPr txBox="1"/>
          <p:nvPr/>
        </p:nvSpPr>
        <p:spPr>
          <a:xfrm>
            <a:off x="4495800" y="5410200"/>
            <a:ext cx="4572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dirty="0" smtClean="0">
                <a:solidFill>
                  <a:srgbClr val="006666"/>
                </a:solidFill>
              </a:rPr>
              <a:t>*</a:t>
            </a:r>
            <a:endParaRPr lang="nl-NL" sz="2200" dirty="0">
              <a:solidFill>
                <a:srgbClr val="006666"/>
              </a:solidFill>
            </a:endParaRPr>
          </a:p>
        </p:txBody>
      </p:sp>
      <p:sp>
        <p:nvSpPr>
          <p:cNvPr id="8" name="Tekstvak 7"/>
          <p:cNvSpPr txBox="1"/>
          <p:nvPr/>
        </p:nvSpPr>
        <p:spPr>
          <a:xfrm>
            <a:off x="3124200" y="3581400"/>
            <a:ext cx="4572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dirty="0" smtClean="0">
                <a:solidFill>
                  <a:srgbClr val="006666"/>
                </a:solidFill>
              </a:rPr>
              <a:t>*</a:t>
            </a:r>
            <a:endParaRPr lang="nl-NL" sz="2200" dirty="0">
              <a:solidFill>
                <a:srgbClr val="006666"/>
              </a:solidFill>
            </a:endParaRPr>
          </a:p>
        </p:txBody>
      </p:sp>
      <p:sp>
        <p:nvSpPr>
          <p:cNvPr id="9" name="Vrije vorm 8"/>
          <p:cNvSpPr/>
          <p:nvPr/>
        </p:nvSpPr>
        <p:spPr>
          <a:xfrm>
            <a:off x="4114800" y="4114800"/>
            <a:ext cx="2248495" cy="2105212"/>
          </a:xfrm>
          <a:custGeom>
            <a:avLst/>
            <a:gdLst>
              <a:gd name="connsiteX0" fmla="*/ 1750607 w 1750607"/>
              <a:gd name="connsiteY0" fmla="*/ 0 h 3705412"/>
              <a:gd name="connsiteX1" fmla="*/ 196725 w 1750607"/>
              <a:gd name="connsiteY1" fmla="*/ 836706 h 3705412"/>
              <a:gd name="connsiteX2" fmla="*/ 570255 w 1750607"/>
              <a:gd name="connsiteY2" fmla="*/ 3705412 h 3705412"/>
              <a:gd name="connsiteX0" fmla="*/ 1750607 w 1750607"/>
              <a:gd name="connsiteY0" fmla="*/ 0 h 3705412"/>
              <a:gd name="connsiteX1" fmla="*/ 196725 w 1750607"/>
              <a:gd name="connsiteY1" fmla="*/ 836706 h 3705412"/>
              <a:gd name="connsiteX2" fmla="*/ 570255 w 1750607"/>
              <a:gd name="connsiteY2" fmla="*/ 3705412 h 3705412"/>
              <a:gd name="connsiteX0" fmla="*/ 2017004 w 2017004"/>
              <a:gd name="connsiteY0" fmla="*/ 0 h 3934012"/>
              <a:gd name="connsiteX1" fmla="*/ 234782 w 2017004"/>
              <a:gd name="connsiteY1" fmla="*/ 1065306 h 3934012"/>
              <a:gd name="connsiteX2" fmla="*/ 608312 w 2017004"/>
              <a:gd name="connsiteY2" fmla="*/ 3934012 h 3934012"/>
              <a:gd name="connsiteX0" fmla="*/ 2245938 w 2245938"/>
              <a:gd name="connsiteY0" fmla="*/ 0 h 2105212"/>
              <a:gd name="connsiteX1" fmla="*/ 463716 w 2245938"/>
              <a:gd name="connsiteY1" fmla="*/ 1065306 h 2105212"/>
              <a:gd name="connsiteX2" fmla="*/ 0 w 2245938"/>
              <a:gd name="connsiteY2" fmla="*/ 2105212 h 2105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245938" h="2105212">
                <a:moveTo>
                  <a:pt x="2245938" y="0"/>
                </a:moveTo>
                <a:cubicBezTo>
                  <a:pt x="1567359" y="109568"/>
                  <a:pt x="838039" y="714437"/>
                  <a:pt x="463716" y="1065306"/>
                </a:cubicBezTo>
                <a:cubicBezTo>
                  <a:pt x="89393" y="1416175"/>
                  <a:pt x="0" y="2105212"/>
                  <a:pt x="0" y="2105212"/>
                </a:cubicBezTo>
              </a:path>
            </a:pathLst>
          </a:custGeom>
          <a:ln>
            <a:solidFill>
              <a:schemeClr val="tx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2" name="Vrije vorm 11"/>
          <p:cNvSpPr/>
          <p:nvPr/>
        </p:nvSpPr>
        <p:spPr>
          <a:xfrm>
            <a:off x="4218393" y="4581961"/>
            <a:ext cx="4982881" cy="2176431"/>
          </a:xfrm>
          <a:custGeom>
            <a:avLst/>
            <a:gdLst>
              <a:gd name="connsiteX0" fmla="*/ 4327960 w 4982881"/>
              <a:gd name="connsiteY0" fmla="*/ 1185333 h 2176431"/>
              <a:gd name="connsiteX1" fmla="*/ 2370666 w 4982881"/>
              <a:gd name="connsiteY1" fmla="*/ 139451 h 2176431"/>
              <a:gd name="connsiteX2" fmla="*/ 981136 w 4982881"/>
              <a:gd name="connsiteY2" fmla="*/ 348627 h 2176431"/>
              <a:gd name="connsiteX3" fmla="*/ 219136 w 4982881"/>
              <a:gd name="connsiteY3" fmla="*/ 856627 h 2176431"/>
              <a:gd name="connsiteX4" fmla="*/ 234078 w 4982881"/>
              <a:gd name="connsiteY4" fmla="*/ 1588745 h 2176431"/>
              <a:gd name="connsiteX5" fmla="*/ 1623607 w 4982881"/>
              <a:gd name="connsiteY5" fmla="*/ 2111686 h 2176431"/>
              <a:gd name="connsiteX6" fmla="*/ 4537136 w 4982881"/>
              <a:gd name="connsiteY6" fmla="*/ 1977215 h 2176431"/>
              <a:gd name="connsiteX7" fmla="*/ 4327960 w 4982881"/>
              <a:gd name="connsiteY7" fmla="*/ 1185333 h 21764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982881" h="2176431">
                <a:moveTo>
                  <a:pt x="4327960" y="1185333"/>
                </a:moveTo>
                <a:cubicBezTo>
                  <a:pt x="3966882" y="879039"/>
                  <a:pt x="2928470" y="278902"/>
                  <a:pt x="2370666" y="139451"/>
                </a:cubicBezTo>
                <a:cubicBezTo>
                  <a:pt x="1812862" y="0"/>
                  <a:pt x="1339724" y="229098"/>
                  <a:pt x="981136" y="348627"/>
                </a:cubicBezTo>
                <a:cubicBezTo>
                  <a:pt x="622548" y="468156"/>
                  <a:pt x="343646" y="649941"/>
                  <a:pt x="219136" y="856627"/>
                </a:cubicBezTo>
                <a:cubicBezTo>
                  <a:pt x="94626" y="1063313"/>
                  <a:pt x="0" y="1379569"/>
                  <a:pt x="234078" y="1588745"/>
                </a:cubicBezTo>
                <a:cubicBezTo>
                  <a:pt x="468156" y="1797921"/>
                  <a:pt x="906431" y="2046941"/>
                  <a:pt x="1623607" y="2111686"/>
                </a:cubicBezTo>
                <a:cubicBezTo>
                  <a:pt x="2340783" y="2176431"/>
                  <a:pt x="4091391" y="2131607"/>
                  <a:pt x="4537136" y="1977215"/>
                </a:cubicBezTo>
                <a:cubicBezTo>
                  <a:pt x="4982881" y="1822823"/>
                  <a:pt x="4689038" y="1491627"/>
                  <a:pt x="4327960" y="1185333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  <a:effectLst>
            <a:outerShdw blurRad="40000" dist="23000" dir="5400000" rotWithShape="0">
              <a:schemeClr val="bg1">
                <a:alpha val="35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9" grpId="0" animBg="1"/>
      <p:bldP spid="12" grpId="0" animBg="1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BE" sz="3400" dirty="0" smtClean="0">
                <a:solidFill>
                  <a:schemeClr val="accent1"/>
                </a:solidFill>
              </a:rPr>
              <a:t>4. Ellipsis repair effects (16)</a:t>
            </a:r>
            <a:endParaRPr lang="nl-NL" sz="3400" dirty="0">
              <a:solidFill>
                <a:schemeClr val="accent1"/>
              </a:solidFill>
            </a:endParaRPr>
          </a:p>
        </p:txBody>
      </p:sp>
      <p:sp>
        <p:nvSpPr>
          <p:cNvPr id="165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1600" y="2133600"/>
            <a:ext cx="7467600" cy="4267200"/>
          </a:xfrm>
        </p:spPr>
        <p:txBody>
          <a:bodyPr/>
          <a:lstStyle/>
          <a:p>
            <a:pPr marL="714375" indent="-714375" eaLnBrk="1" hangingPunct="1">
              <a:spcBef>
                <a:spcPct val="0"/>
              </a:spcBef>
              <a:buClrTx/>
              <a:buSzTx/>
              <a:buFontTx/>
              <a:buNone/>
              <a:tabLst>
                <a:tab pos="0" algn="l"/>
                <a:tab pos="714375" algn="l"/>
                <a:tab pos="985838" algn="l"/>
                <a:tab pos="1885950" algn="l"/>
              </a:tabLst>
            </a:pPr>
            <a:r>
              <a:rPr lang="nl-BE" sz="2200" dirty="0" smtClean="0">
                <a:solidFill>
                  <a:srgbClr val="269999"/>
                </a:solidFill>
              </a:rPr>
              <a:t>Merchant (2008):</a:t>
            </a:r>
          </a:p>
          <a:p>
            <a:pPr marL="714375" indent="-714375" eaLnBrk="1" hangingPunct="1">
              <a:spcBef>
                <a:spcPct val="0"/>
              </a:spcBef>
              <a:buClrTx/>
              <a:buSzTx/>
              <a:buFontTx/>
              <a:buNone/>
              <a:tabLst>
                <a:tab pos="0" algn="l"/>
                <a:tab pos="714375" algn="l"/>
                <a:tab pos="985838" algn="l"/>
                <a:tab pos="1885950" algn="l"/>
              </a:tabLst>
            </a:pPr>
            <a:endParaRPr lang="nl-BE" sz="2200" dirty="0" smtClean="0">
              <a:solidFill>
                <a:schemeClr val="tx2"/>
              </a:solidFill>
              <a:sym typeface="Wingdings"/>
            </a:endParaRPr>
          </a:p>
          <a:p>
            <a:pPr marL="714375" indent="-714375" eaLnBrk="1" hangingPunct="1">
              <a:spcBef>
                <a:spcPct val="0"/>
              </a:spcBef>
              <a:buClrTx/>
              <a:buSzTx/>
              <a:buFontTx/>
              <a:buNone/>
              <a:tabLst>
                <a:tab pos="0" algn="l"/>
                <a:tab pos="714375" algn="l"/>
                <a:tab pos="985838" algn="l"/>
                <a:tab pos="1885950" algn="l"/>
              </a:tabLst>
            </a:pPr>
            <a:r>
              <a:rPr lang="nl-BE" sz="2200" dirty="0" smtClean="0">
                <a:solidFill>
                  <a:schemeClr val="tx2"/>
                </a:solidFill>
                <a:sym typeface="Wingdings"/>
              </a:rPr>
              <a:t>High ellipsis (Sluicing) deletes the *-marked traces, taking away the PF violation.</a:t>
            </a:r>
          </a:p>
          <a:p>
            <a:pPr marL="714375" indent="-714375" eaLnBrk="1" hangingPunct="1">
              <a:spcBef>
                <a:spcPct val="0"/>
              </a:spcBef>
              <a:buClrTx/>
              <a:buSzTx/>
              <a:buFontTx/>
              <a:buNone/>
              <a:tabLst>
                <a:tab pos="0" algn="l"/>
                <a:tab pos="714375" algn="l"/>
                <a:tab pos="985838" algn="l"/>
                <a:tab pos="1885950" algn="l"/>
              </a:tabLst>
            </a:pPr>
            <a:endParaRPr lang="nl-BE" sz="2200" dirty="0" smtClean="0">
              <a:solidFill>
                <a:schemeClr val="tx2"/>
              </a:solidFill>
              <a:sym typeface="Wingdings"/>
            </a:endParaRPr>
          </a:p>
          <a:p>
            <a:pPr marL="714375" indent="-714375" eaLnBrk="1" hangingPunct="1">
              <a:spcBef>
                <a:spcPct val="0"/>
              </a:spcBef>
              <a:buClrTx/>
              <a:buSzTx/>
              <a:buFont typeface="Wingdings" charset="2"/>
              <a:buChar char="à"/>
              <a:tabLst>
                <a:tab pos="0" algn="l"/>
                <a:tab pos="714375" algn="l"/>
                <a:tab pos="985838" algn="l"/>
                <a:tab pos="1885950" algn="l"/>
              </a:tabLst>
            </a:pPr>
            <a:r>
              <a:rPr lang="nl-NL" sz="2200" dirty="0" err="1" smtClean="0">
                <a:solidFill>
                  <a:schemeClr val="tx2"/>
                </a:solidFill>
                <a:sym typeface="Wingdings"/>
              </a:rPr>
              <a:t>Sluicing</a:t>
            </a:r>
            <a:r>
              <a:rPr lang="nl-NL" sz="2200" dirty="0" smtClean="0">
                <a:solidFill>
                  <a:schemeClr val="tx2"/>
                </a:solidFill>
                <a:sym typeface="Wingdings"/>
              </a:rPr>
              <a:t> is </a:t>
            </a:r>
            <a:r>
              <a:rPr lang="nl-NL" sz="2200" dirty="0" err="1" smtClean="0">
                <a:solidFill>
                  <a:schemeClr val="tx2"/>
                </a:solidFill>
                <a:sym typeface="Wingdings"/>
              </a:rPr>
              <a:t>island-insensitive</a:t>
            </a:r>
            <a:r>
              <a:rPr lang="nl-NL" sz="2200" dirty="0" smtClean="0">
                <a:solidFill>
                  <a:schemeClr val="tx2"/>
                </a:solidFill>
                <a:sym typeface="Wingdings"/>
              </a:rPr>
              <a:t>.</a:t>
            </a:r>
          </a:p>
          <a:p>
            <a:pPr marL="714375" indent="-714375" eaLnBrk="1" hangingPunct="1">
              <a:spcBef>
                <a:spcPct val="0"/>
              </a:spcBef>
              <a:buClrTx/>
              <a:buSzTx/>
              <a:buFont typeface="Wingdings" charset="2"/>
              <a:buChar char="à"/>
              <a:tabLst>
                <a:tab pos="0" algn="l"/>
                <a:tab pos="714375" algn="l"/>
                <a:tab pos="985838" algn="l"/>
                <a:tab pos="1885950" algn="l"/>
              </a:tabLst>
            </a:pPr>
            <a:r>
              <a:rPr lang="nl-NL" sz="2200" dirty="0" err="1" smtClean="0">
                <a:solidFill>
                  <a:schemeClr val="tx2"/>
                </a:solidFill>
                <a:sym typeface="Wingdings"/>
              </a:rPr>
              <a:t>Ellipsis</a:t>
            </a:r>
            <a:r>
              <a:rPr lang="nl-NL" sz="2200" dirty="0" smtClean="0">
                <a:solidFill>
                  <a:schemeClr val="tx2"/>
                </a:solidFill>
                <a:sym typeface="Wingdings"/>
              </a:rPr>
              <a:t> </a:t>
            </a:r>
            <a:r>
              <a:rPr lang="nl-NL" sz="2200" dirty="0" err="1" smtClean="0">
                <a:solidFill>
                  <a:schemeClr val="tx2"/>
                </a:solidFill>
                <a:sym typeface="Wingdings"/>
              </a:rPr>
              <a:t>repair</a:t>
            </a:r>
            <a:endParaRPr lang="nl-BE" sz="2200" dirty="0" smtClean="0">
              <a:solidFill>
                <a:schemeClr val="tx2"/>
              </a:solidFill>
              <a:sym typeface="Wingdings"/>
            </a:endParaRPr>
          </a:p>
          <a:p>
            <a:pPr marL="714375" indent="-714375" eaLnBrk="1" hangingPunct="1">
              <a:spcBef>
                <a:spcPct val="0"/>
              </a:spcBef>
              <a:buClrTx/>
              <a:buSzTx/>
              <a:buFontTx/>
              <a:buNone/>
              <a:tabLst>
                <a:tab pos="0" algn="l"/>
                <a:tab pos="714375" algn="l"/>
                <a:tab pos="985838" algn="l"/>
                <a:tab pos="1885950" algn="l"/>
              </a:tabLst>
            </a:pPr>
            <a:endParaRPr lang="nl-BE" sz="2200" dirty="0" smtClean="0">
              <a:solidFill>
                <a:schemeClr val="tx2"/>
              </a:solidFill>
              <a:sym typeface="Wingdings"/>
            </a:endParaRPr>
          </a:p>
          <a:p>
            <a:pPr marL="714375" indent="-714375" eaLnBrk="1" hangingPunct="1">
              <a:spcBef>
                <a:spcPct val="0"/>
              </a:spcBef>
              <a:buClrTx/>
              <a:buSzTx/>
              <a:buFontTx/>
              <a:buNone/>
              <a:tabLst>
                <a:tab pos="0" algn="l"/>
                <a:tab pos="714375" algn="l"/>
                <a:tab pos="985838" algn="l"/>
                <a:tab pos="1885950" algn="l"/>
              </a:tabLst>
            </a:pPr>
            <a:r>
              <a:rPr lang="nl-BE" sz="2200" dirty="0" smtClean="0">
                <a:solidFill>
                  <a:schemeClr val="tx2"/>
                </a:solidFill>
                <a:sym typeface="Wingdings"/>
              </a:rPr>
              <a:t>Low ellipsis (VP ellipsis) doesn’t delete all the *-marked traces, causing a crash at PF.</a:t>
            </a:r>
          </a:p>
          <a:p>
            <a:pPr marL="714375" indent="-714375" eaLnBrk="1" hangingPunct="1">
              <a:spcBef>
                <a:spcPct val="0"/>
              </a:spcBef>
              <a:buClrTx/>
              <a:buSzTx/>
              <a:buFontTx/>
              <a:buNone/>
              <a:tabLst>
                <a:tab pos="0" algn="l"/>
                <a:tab pos="714375" algn="l"/>
                <a:tab pos="985838" algn="l"/>
                <a:tab pos="1885950" algn="l"/>
              </a:tabLst>
            </a:pPr>
            <a:endParaRPr lang="nl-BE" sz="2200" dirty="0" smtClean="0">
              <a:solidFill>
                <a:schemeClr val="tx2"/>
              </a:solidFill>
              <a:sym typeface="Wingdings"/>
            </a:endParaRPr>
          </a:p>
          <a:p>
            <a:pPr marL="714375" indent="-714375" eaLnBrk="1" hangingPunct="1">
              <a:spcBef>
                <a:spcPct val="0"/>
              </a:spcBef>
              <a:buClrTx/>
              <a:buSzTx/>
              <a:buFontTx/>
              <a:buNone/>
              <a:tabLst>
                <a:tab pos="0" algn="l"/>
                <a:tab pos="714375" algn="l"/>
                <a:tab pos="985838" algn="l"/>
                <a:tab pos="1885950" algn="l"/>
              </a:tabLst>
            </a:pPr>
            <a:r>
              <a:rPr lang="nl-NL" sz="2200" dirty="0" smtClean="0">
                <a:solidFill>
                  <a:schemeClr val="tx2"/>
                </a:solidFill>
                <a:sym typeface="Wingdings"/>
              </a:rPr>
              <a:t> VP </a:t>
            </a:r>
            <a:r>
              <a:rPr lang="nl-NL" sz="2200" dirty="0" err="1" smtClean="0">
                <a:solidFill>
                  <a:schemeClr val="tx2"/>
                </a:solidFill>
                <a:sym typeface="Wingdings"/>
              </a:rPr>
              <a:t>ellipsis</a:t>
            </a:r>
            <a:r>
              <a:rPr lang="nl-NL" sz="2200" dirty="0" smtClean="0">
                <a:solidFill>
                  <a:schemeClr val="tx2"/>
                </a:solidFill>
                <a:sym typeface="Wingdings"/>
              </a:rPr>
              <a:t> is </a:t>
            </a:r>
            <a:r>
              <a:rPr lang="nl-NL" sz="2200" dirty="0" err="1" smtClean="0">
                <a:solidFill>
                  <a:schemeClr val="tx2"/>
                </a:solidFill>
                <a:sym typeface="Wingdings"/>
              </a:rPr>
              <a:t>island-sensitive</a:t>
            </a:r>
            <a:r>
              <a:rPr lang="nl-NL" sz="2200" dirty="0" smtClean="0">
                <a:solidFill>
                  <a:schemeClr val="tx2"/>
                </a:solidFill>
                <a:sym typeface="Wingdings"/>
              </a:rPr>
              <a:t>.</a:t>
            </a:r>
            <a:endParaRPr lang="en-US" sz="2000" dirty="0" smtClean="0">
              <a:solidFill>
                <a:schemeClr val="tx2"/>
              </a:solidFill>
              <a:sym typeface="Wingdings"/>
            </a:endParaRPr>
          </a:p>
          <a:p>
            <a:pPr marL="0" indent="0" eaLnBrk="1" hangingPunct="1">
              <a:lnSpc>
                <a:spcPct val="80000"/>
              </a:lnSpc>
              <a:spcAft>
                <a:spcPts val="0"/>
              </a:spcAft>
              <a:buNone/>
              <a:tabLst>
                <a:tab pos="357188" algn="l"/>
                <a:tab pos="536575" algn="l"/>
                <a:tab pos="714375" algn="l"/>
                <a:tab pos="898525" algn="l"/>
                <a:tab pos="1082675" algn="l"/>
                <a:tab pos="1528763" algn="l"/>
                <a:tab pos="1885950" algn="l"/>
              </a:tabLst>
            </a:pPr>
            <a:endParaRPr lang="en-US" sz="1600" dirty="0" smtClean="0">
              <a:solidFill>
                <a:schemeClr val="tx2"/>
              </a:solidFill>
              <a:sym typeface="Wingdings" pitchFamily="-110" charset="2"/>
            </a:endParaRPr>
          </a:p>
          <a:p>
            <a:pPr marL="0" indent="0" eaLnBrk="1" hangingPunct="1">
              <a:lnSpc>
                <a:spcPct val="80000"/>
              </a:lnSpc>
              <a:spcAft>
                <a:spcPts val="600"/>
              </a:spcAft>
              <a:buNone/>
              <a:tabLst>
                <a:tab pos="357188" algn="l"/>
                <a:tab pos="536575" algn="l"/>
                <a:tab pos="714375" algn="l"/>
                <a:tab pos="898525" algn="l"/>
                <a:tab pos="1082675" algn="l"/>
                <a:tab pos="1528763" algn="l"/>
                <a:tab pos="1885950" algn="l"/>
              </a:tabLst>
            </a:pPr>
            <a:r>
              <a:rPr lang="en-US" sz="2200" dirty="0" smtClean="0">
                <a:solidFill>
                  <a:schemeClr val="tx2"/>
                </a:solidFill>
                <a:sym typeface="Wingdings"/>
              </a:rPr>
              <a:t>	</a:t>
            </a:r>
            <a:endParaRPr lang="en-US" sz="22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65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65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65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65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65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65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65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65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65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658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658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658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658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658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5891" grpId="0" build="p"/>
    </p:bldLst>
  </p:timing>
</p:sld>
</file>

<file path=ppt/slides/slide6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BE" sz="3400" dirty="0" smtClean="0">
                <a:solidFill>
                  <a:schemeClr val="accent1"/>
                </a:solidFill>
              </a:rPr>
              <a:t>4. Ellipsis repair effects (17)</a:t>
            </a:r>
            <a:endParaRPr lang="nl-NL" sz="3400" dirty="0">
              <a:solidFill>
                <a:schemeClr val="accent1"/>
              </a:solidFill>
            </a:endParaRPr>
          </a:p>
        </p:txBody>
      </p:sp>
      <p:sp>
        <p:nvSpPr>
          <p:cNvPr id="165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1600" y="1981200"/>
            <a:ext cx="7772400" cy="4572000"/>
          </a:xfrm>
        </p:spPr>
        <p:txBody>
          <a:bodyPr/>
          <a:lstStyle/>
          <a:p>
            <a:pPr>
              <a:buNone/>
            </a:pPr>
            <a:r>
              <a:rPr lang="nl-NL" sz="2200" dirty="0" err="1" smtClean="0">
                <a:solidFill>
                  <a:srgbClr val="269999"/>
                </a:solidFill>
              </a:rPr>
              <a:t>Other</a:t>
            </a:r>
            <a:r>
              <a:rPr lang="nl-NL" sz="2200" dirty="0" smtClean="0">
                <a:solidFill>
                  <a:srgbClr val="269999"/>
                </a:solidFill>
              </a:rPr>
              <a:t> </a:t>
            </a:r>
            <a:r>
              <a:rPr lang="nl-NL" sz="2200" dirty="0" err="1" smtClean="0">
                <a:solidFill>
                  <a:srgbClr val="269999"/>
                </a:solidFill>
              </a:rPr>
              <a:t>ellipsis</a:t>
            </a:r>
            <a:r>
              <a:rPr lang="nl-NL" sz="2200" dirty="0" smtClean="0">
                <a:solidFill>
                  <a:srgbClr val="269999"/>
                </a:solidFill>
              </a:rPr>
              <a:t> </a:t>
            </a:r>
            <a:r>
              <a:rPr lang="nl-NL" sz="2200" dirty="0" err="1" smtClean="0">
                <a:solidFill>
                  <a:srgbClr val="269999"/>
                </a:solidFill>
              </a:rPr>
              <a:t>repair</a:t>
            </a:r>
            <a:r>
              <a:rPr lang="nl-NL" sz="2200" dirty="0" smtClean="0">
                <a:solidFill>
                  <a:srgbClr val="269999"/>
                </a:solidFill>
              </a:rPr>
              <a:t> </a:t>
            </a:r>
            <a:r>
              <a:rPr lang="nl-NL" sz="2200" dirty="0" err="1" smtClean="0">
                <a:solidFill>
                  <a:srgbClr val="269999"/>
                </a:solidFill>
              </a:rPr>
              <a:t>effects</a:t>
            </a:r>
            <a:r>
              <a:rPr lang="nl-NL" sz="2200" dirty="0" smtClean="0">
                <a:solidFill>
                  <a:srgbClr val="269999"/>
                </a:solidFill>
              </a:rPr>
              <a:t>?</a:t>
            </a:r>
          </a:p>
          <a:p>
            <a:pPr>
              <a:buNone/>
            </a:pPr>
            <a:endParaRPr lang="nl-NL" sz="1200" dirty="0" smtClean="0">
              <a:solidFill>
                <a:srgbClr val="269999"/>
              </a:solidFill>
            </a:endParaRPr>
          </a:p>
          <a:p>
            <a:pPr>
              <a:buFontTx/>
              <a:buChar char="•"/>
            </a:pPr>
            <a:r>
              <a:rPr lang="nl-NL" sz="2000" dirty="0" err="1" smtClean="0">
                <a:solidFill>
                  <a:schemeClr val="tx2"/>
                </a:solidFill>
              </a:rPr>
              <a:t>lack</a:t>
            </a:r>
            <a:r>
              <a:rPr lang="nl-NL" sz="2000" dirty="0" smtClean="0">
                <a:solidFill>
                  <a:schemeClr val="tx2"/>
                </a:solidFill>
              </a:rPr>
              <a:t> of complementizer </a:t>
            </a:r>
            <a:r>
              <a:rPr lang="nl-NL" sz="2000" dirty="0" err="1" smtClean="0">
                <a:solidFill>
                  <a:schemeClr val="tx2"/>
                </a:solidFill>
              </a:rPr>
              <a:t>agreement</a:t>
            </a:r>
            <a:r>
              <a:rPr lang="nl-NL" sz="2000" dirty="0" smtClean="0">
                <a:solidFill>
                  <a:schemeClr val="tx2"/>
                </a:solidFill>
              </a:rPr>
              <a:t> in </a:t>
            </a:r>
            <a:r>
              <a:rPr lang="nl-NL" sz="2000" dirty="0" err="1" smtClean="0">
                <a:solidFill>
                  <a:schemeClr val="tx2"/>
                </a:solidFill>
              </a:rPr>
              <a:t>Bavarian</a:t>
            </a:r>
            <a:r>
              <a:rPr lang="nl-NL" sz="2000" dirty="0" smtClean="0">
                <a:solidFill>
                  <a:schemeClr val="tx2"/>
                </a:solidFill>
              </a:rPr>
              <a:t> </a:t>
            </a:r>
            <a:r>
              <a:rPr lang="nl-NL" sz="2000" dirty="0" err="1" smtClean="0">
                <a:solidFill>
                  <a:schemeClr val="tx2"/>
                </a:solidFill>
              </a:rPr>
              <a:t>Sluicing</a:t>
            </a:r>
            <a:endParaRPr lang="nl-NL" sz="2000" dirty="0" smtClean="0">
              <a:solidFill>
                <a:schemeClr val="tx2"/>
              </a:solidFill>
            </a:endParaRPr>
          </a:p>
          <a:p>
            <a:pPr>
              <a:buFontTx/>
              <a:buChar char="•"/>
            </a:pPr>
            <a:r>
              <a:rPr lang="nl-NL" sz="2000" dirty="0" err="1" smtClean="0">
                <a:solidFill>
                  <a:schemeClr val="tx2"/>
                </a:solidFill>
              </a:rPr>
              <a:t>lack</a:t>
            </a:r>
            <a:r>
              <a:rPr lang="nl-NL" sz="2000" dirty="0" smtClean="0">
                <a:solidFill>
                  <a:schemeClr val="tx2"/>
                </a:solidFill>
              </a:rPr>
              <a:t> of </a:t>
            </a:r>
            <a:r>
              <a:rPr lang="nl-NL" sz="2000" dirty="0" err="1" smtClean="0">
                <a:solidFill>
                  <a:schemeClr val="tx2"/>
                </a:solidFill>
              </a:rPr>
              <a:t>Wackernagel</a:t>
            </a:r>
            <a:r>
              <a:rPr lang="nl-NL" sz="2000" dirty="0" smtClean="0">
                <a:solidFill>
                  <a:schemeClr val="tx2"/>
                </a:solidFill>
              </a:rPr>
              <a:t> </a:t>
            </a:r>
            <a:r>
              <a:rPr lang="nl-NL" sz="2000" dirty="0" err="1" smtClean="0">
                <a:solidFill>
                  <a:schemeClr val="tx2"/>
                </a:solidFill>
              </a:rPr>
              <a:t>clitics</a:t>
            </a:r>
            <a:r>
              <a:rPr lang="nl-NL" sz="2000" dirty="0" smtClean="0">
                <a:solidFill>
                  <a:schemeClr val="tx2"/>
                </a:solidFill>
              </a:rPr>
              <a:t> in S. </a:t>
            </a:r>
            <a:r>
              <a:rPr lang="nl-NL" sz="2000" dirty="0" err="1" smtClean="0">
                <a:solidFill>
                  <a:schemeClr val="tx2"/>
                </a:solidFill>
              </a:rPr>
              <a:t>Slavic</a:t>
            </a:r>
            <a:r>
              <a:rPr lang="nl-NL" sz="2000" dirty="0" smtClean="0">
                <a:solidFill>
                  <a:schemeClr val="tx2"/>
                </a:solidFill>
              </a:rPr>
              <a:t> </a:t>
            </a:r>
            <a:r>
              <a:rPr lang="nl-NL" sz="2000" dirty="0" err="1" smtClean="0">
                <a:solidFill>
                  <a:schemeClr val="tx2"/>
                </a:solidFill>
              </a:rPr>
              <a:t>Sluicing</a:t>
            </a:r>
            <a:endParaRPr lang="nl-NL" sz="2000" dirty="0" smtClean="0">
              <a:solidFill>
                <a:schemeClr val="tx2"/>
              </a:solidFill>
            </a:endParaRPr>
          </a:p>
          <a:p>
            <a:pPr>
              <a:buFontTx/>
              <a:buChar char="•"/>
            </a:pPr>
            <a:r>
              <a:rPr lang="nl-NL" sz="2000" dirty="0" smtClean="0">
                <a:solidFill>
                  <a:schemeClr val="tx2"/>
                </a:solidFill>
              </a:rPr>
              <a:t>multiple </a:t>
            </a:r>
            <a:r>
              <a:rPr lang="nl-NL" sz="2000" dirty="0" err="1" smtClean="0">
                <a:solidFill>
                  <a:schemeClr val="tx2"/>
                </a:solidFill>
              </a:rPr>
              <a:t>Sluicing</a:t>
            </a:r>
            <a:r>
              <a:rPr lang="nl-NL" sz="2000" dirty="0" smtClean="0">
                <a:solidFill>
                  <a:schemeClr val="tx2"/>
                </a:solidFill>
              </a:rPr>
              <a:t> in </a:t>
            </a:r>
            <a:r>
              <a:rPr lang="nl-NL" sz="2000" dirty="0" err="1" smtClean="0">
                <a:solidFill>
                  <a:schemeClr val="tx2"/>
                </a:solidFill>
              </a:rPr>
              <a:t>Germanic</a:t>
            </a:r>
            <a:r>
              <a:rPr lang="nl-NL" sz="2000" dirty="0" smtClean="0">
                <a:solidFill>
                  <a:schemeClr val="tx2"/>
                </a:solidFill>
              </a:rPr>
              <a:t>, </a:t>
            </a:r>
            <a:r>
              <a:rPr lang="nl-NL" sz="2000" dirty="0" err="1" smtClean="0">
                <a:solidFill>
                  <a:schemeClr val="tx2"/>
                </a:solidFill>
              </a:rPr>
              <a:t>Greek</a:t>
            </a:r>
            <a:r>
              <a:rPr lang="nl-NL" sz="2000" dirty="0" smtClean="0">
                <a:solidFill>
                  <a:schemeClr val="tx2"/>
                </a:solidFill>
              </a:rPr>
              <a:t>, and </a:t>
            </a:r>
            <a:r>
              <a:rPr lang="nl-NL" sz="2000" dirty="0" err="1" smtClean="0">
                <a:solidFill>
                  <a:schemeClr val="tx2"/>
                </a:solidFill>
              </a:rPr>
              <a:t>Turkish</a:t>
            </a:r>
            <a:r>
              <a:rPr lang="nl-NL" sz="2000" dirty="0" smtClean="0">
                <a:solidFill>
                  <a:schemeClr val="tx2"/>
                </a:solidFill>
              </a:rPr>
              <a:t> (and </a:t>
            </a:r>
            <a:r>
              <a:rPr lang="nl-NL" sz="2000" dirty="0" err="1" smtClean="0">
                <a:solidFill>
                  <a:schemeClr val="tx2"/>
                </a:solidFill>
              </a:rPr>
              <a:t>perhaps</a:t>
            </a:r>
            <a:r>
              <a:rPr lang="nl-NL" sz="2000" dirty="0" smtClean="0">
                <a:solidFill>
                  <a:schemeClr val="tx2"/>
                </a:solidFill>
              </a:rPr>
              <a:t> in </a:t>
            </a:r>
            <a:r>
              <a:rPr lang="nl-NL" sz="2000" dirty="0" err="1" smtClean="0">
                <a:solidFill>
                  <a:schemeClr val="tx2"/>
                </a:solidFill>
              </a:rPr>
              <a:t>Bulgarian</a:t>
            </a:r>
            <a:r>
              <a:rPr lang="nl-NL" sz="2000" dirty="0" smtClean="0">
                <a:solidFill>
                  <a:schemeClr val="tx2"/>
                </a:solidFill>
              </a:rPr>
              <a:t>, </a:t>
            </a:r>
            <a:r>
              <a:rPr lang="nl-NL" sz="2000" dirty="0" err="1" smtClean="0">
                <a:solidFill>
                  <a:schemeClr val="tx2"/>
                </a:solidFill>
              </a:rPr>
              <a:t>Japanese</a:t>
            </a:r>
            <a:r>
              <a:rPr lang="nl-NL" sz="2000" dirty="0" smtClean="0">
                <a:solidFill>
                  <a:schemeClr val="tx2"/>
                </a:solidFill>
              </a:rPr>
              <a:t>, </a:t>
            </a:r>
            <a:r>
              <a:rPr lang="nl-NL" sz="2000" dirty="0" err="1" smtClean="0">
                <a:solidFill>
                  <a:schemeClr val="tx2"/>
                </a:solidFill>
              </a:rPr>
              <a:t>Russian</a:t>
            </a:r>
            <a:r>
              <a:rPr lang="nl-NL" sz="2000" dirty="0" smtClean="0">
                <a:solidFill>
                  <a:schemeClr val="tx2"/>
                </a:solidFill>
              </a:rPr>
              <a:t>, and </a:t>
            </a:r>
            <a:r>
              <a:rPr lang="nl-NL" sz="2000" dirty="0" err="1" smtClean="0">
                <a:solidFill>
                  <a:schemeClr val="tx2"/>
                </a:solidFill>
              </a:rPr>
              <a:t>Serbo-Croatian</a:t>
            </a:r>
            <a:r>
              <a:rPr lang="nl-NL" sz="2000" dirty="0" smtClean="0">
                <a:solidFill>
                  <a:schemeClr val="tx2"/>
                </a:solidFill>
              </a:rPr>
              <a:t> as </a:t>
            </a:r>
            <a:r>
              <a:rPr lang="nl-NL" sz="2000" dirty="0" err="1" smtClean="0">
                <a:solidFill>
                  <a:schemeClr val="tx2"/>
                </a:solidFill>
              </a:rPr>
              <a:t>well</a:t>
            </a:r>
            <a:r>
              <a:rPr lang="nl-NL" sz="2000" dirty="0" smtClean="0">
                <a:solidFill>
                  <a:schemeClr val="tx2"/>
                </a:solidFill>
              </a:rPr>
              <a:t>)</a:t>
            </a:r>
          </a:p>
          <a:p>
            <a:pPr>
              <a:buFontTx/>
              <a:buChar char="•"/>
            </a:pPr>
            <a:r>
              <a:rPr lang="nl-NL" sz="2000" dirty="0" err="1" smtClean="0">
                <a:solidFill>
                  <a:schemeClr val="tx2"/>
                </a:solidFill>
              </a:rPr>
              <a:t>remnant</a:t>
            </a:r>
            <a:r>
              <a:rPr lang="nl-NL" sz="2000" dirty="0" smtClean="0">
                <a:solidFill>
                  <a:schemeClr val="tx2"/>
                </a:solidFill>
              </a:rPr>
              <a:t> </a:t>
            </a:r>
            <a:r>
              <a:rPr lang="nl-NL" sz="2000" dirty="0" err="1" smtClean="0">
                <a:solidFill>
                  <a:schemeClr val="tx2"/>
                </a:solidFill>
              </a:rPr>
              <a:t>movements</a:t>
            </a:r>
            <a:r>
              <a:rPr lang="nl-NL" sz="2000" dirty="0" smtClean="0">
                <a:solidFill>
                  <a:schemeClr val="tx2"/>
                </a:solidFill>
              </a:rPr>
              <a:t> in </a:t>
            </a:r>
            <a:r>
              <a:rPr lang="nl-NL" sz="2000" dirty="0" err="1" smtClean="0">
                <a:solidFill>
                  <a:schemeClr val="tx2"/>
                </a:solidFill>
              </a:rPr>
              <a:t>Gapping</a:t>
            </a:r>
            <a:r>
              <a:rPr lang="nl-NL" sz="2000" dirty="0" smtClean="0">
                <a:solidFill>
                  <a:schemeClr val="tx2"/>
                </a:solidFill>
              </a:rPr>
              <a:t> (Johnson 2003, Richards 1998)</a:t>
            </a:r>
          </a:p>
          <a:p>
            <a:pPr>
              <a:buFontTx/>
              <a:buChar char="•"/>
            </a:pPr>
            <a:r>
              <a:rPr lang="nl-NL" sz="2000" dirty="0" err="1" smtClean="0">
                <a:solidFill>
                  <a:schemeClr val="tx2"/>
                </a:solidFill>
              </a:rPr>
              <a:t>remnant</a:t>
            </a:r>
            <a:r>
              <a:rPr lang="nl-NL" sz="2000" dirty="0" smtClean="0">
                <a:solidFill>
                  <a:schemeClr val="tx2"/>
                </a:solidFill>
              </a:rPr>
              <a:t> </a:t>
            </a:r>
            <a:r>
              <a:rPr lang="nl-NL" sz="2000" dirty="0" err="1" smtClean="0">
                <a:solidFill>
                  <a:schemeClr val="tx2"/>
                </a:solidFill>
              </a:rPr>
              <a:t>movements</a:t>
            </a:r>
            <a:r>
              <a:rPr lang="nl-NL" sz="2000" dirty="0" smtClean="0">
                <a:solidFill>
                  <a:schemeClr val="tx2"/>
                </a:solidFill>
              </a:rPr>
              <a:t> in </a:t>
            </a:r>
            <a:r>
              <a:rPr lang="nl-NL" sz="2000" dirty="0" err="1" smtClean="0">
                <a:solidFill>
                  <a:schemeClr val="tx2"/>
                </a:solidFill>
              </a:rPr>
              <a:t>Pseudogapping</a:t>
            </a:r>
            <a:r>
              <a:rPr lang="nl-NL" sz="2000" dirty="0" smtClean="0">
                <a:solidFill>
                  <a:schemeClr val="tx2"/>
                </a:solidFill>
              </a:rPr>
              <a:t> (Johnson 2001)</a:t>
            </a:r>
          </a:p>
          <a:p>
            <a:pPr>
              <a:buFontTx/>
              <a:buChar char="•"/>
            </a:pPr>
            <a:r>
              <a:rPr lang="nl-NL" sz="2000" dirty="0" err="1" smtClean="0">
                <a:solidFill>
                  <a:schemeClr val="tx2"/>
                </a:solidFill>
              </a:rPr>
              <a:t>lack</a:t>
            </a:r>
            <a:r>
              <a:rPr lang="nl-NL" sz="2000" dirty="0" smtClean="0">
                <a:solidFill>
                  <a:schemeClr val="tx2"/>
                </a:solidFill>
              </a:rPr>
              <a:t> of </a:t>
            </a:r>
            <a:r>
              <a:rPr lang="nl-NL" sz="2000" dirty="0" err="1" smtClean="0">
                <a:solidFill>
                  <a:schemeClr val="tx2"/>
                </a:solidFill>
              </a:rPr>
              <a:t>verb</a:t>
            </a:r>
            <a:r>
              <a:rPr lang="nl-NL" sz="2000" dirty="0" smtClean="0">
                <a:solidFill>
                  <a:schemeClr val="tx2"/>
                </a:solidFill>
              </a:rPr>
              <a:t> </a:t>
            </a:r>
            <a:r>
              <a:rPr lang="nl-NL" sz="2000" dirty="0" err="1" smtClean="0">
                <a:solidFill>
                  <a:schemeClr val="tx2"/>
                </a:solidFill>
              </a:rPr>
              <a:t>movement</a:t>
            </a:r>
            <a:r>
              <a:rPr lang="nl-NL" sz="2000" dirty="0" smtClean="0">
                <a:solidFill>
                  <a:schemeClr val="tx2"/>
                </a:solidFill>
              </a:rPr>
              <a:t> in </a:t>
            </a:r>
            <a:r>
              <a:rPr lang="nl-NL" sz="2000" dirty="0" err="1" smtClean="0">
                <a:solidFill>
                  <a:schemeClr val="tx2"/>
                </a:solidFill>
              </a:rPr>
              <a:t>Pseudogapping</a:t>
            </a:r>
            <a:r>
              <a:rPr lang="nl-NL" sz="2000" dirty="0" smtClean="0">
                <a:solidFill>
                  <a:schemeClr val="tx2"/>
                </a:solidFill>
              </a:rPr>
              <a:t> (</a:t>
            </a:r>
            <a:r>
              <a:rPr lang="nl-NL" sz="2000" dirty="0" err="1" smtClean="0">
                <a:solidFill>
                  <a:schemeClr val="tx2"/>
                </a:solidFill>
              </a:rPr>
              <a:t>Lasnik</a:t>
            </a:r>
            <a:r>
              <a:rPr lang="nl-NL" sz="2000" dirty="0" smtClean="0">
                <a:solidFill>
                  <a:schemeClr val="tx2"/>
                </a:solidFill>
              </a:rPr>
              <a:t> 1995, 2001)</a:t>
            </a:r>
          </a:p>
          <a:p>
            <a:pPr>
              <a:buNone/>
            </a:pPr>
            <a:endParaRPr lang="nl-NL" sz="20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65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65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65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65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65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658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5891" grpId="0" build="p"/>
    </p:bldLst>
  </p:timing>
</p:sld>
</file>

<file path=ppt/slides/slide6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BE" sz="3400" dirty="0" smtClean="0">
                <a:solidFill>
                  <a:schemeClr val="accent1"/>
                </a:solidFill>
              </a:rPr>
              <a:t>4. Ellipsis repair effects (18)</a:t>
            </a:r>
            <a:endParaRPr lang="nl-NL" sz="3400" dirty="0">
              <a:solidFill>
                <a:schemeClr val="accent1"/>
              </a:solidFill>
            </a:endParaRPr>
          </a:p>
        </p:txBody>
      </p:sp>
      <p:sp>
        <p:nvSpPr>
          <p:cNvPr id="165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1600" y="2514600"/>
            <a:ext cx="7772400" cy="4038600"/>
          </a:xfrm>
        </p:spPr>
        <p:txBody>
          <a:bodyPr/>
          <a:lstStyle/>
          <a:p>
            <a:pPr>
              <a:buFontTx/>
              <a:buChar char="•"/>
            </a:pPr>
            <a:r>
              <a:rPr lang="nl-NL" sz="2000" dirty="0" err="1" smtClean="0">
                <a:solidFill>
                  <a:schemeClr val="tx2"/>
                </a:solidFill>
              </a:rPr>
              <a:t>swiping</a:t>
            </a:r>
            <a:r>
              <a:rPr lang="nl-NL" sz="2000" dirty="0" smtClean="0">
                <a:solidFill>
                  <a:schemeClr val="tx2"/>
                </a:solidFill>
              </a:rPr>
              <a:t> in </a:t>
            </a:r>
            <a:r>
              <a:rPr lang="nl-NL" sz="2000" dirty="0" err="1" smtClean="0">
                <a:solidFill>
                  <a:schemeClr val="tx2"/>
                </a:solidFill>
              </a:rPr>
              <a:t>English</a:t>
            </a:r>
            <a:r>
              <a:rPr lang="nl-NL" sz="2000" dirty="0" smtClean="0">
                <a:solidFill>
                  <a:schemeClr val="tx2"/>
                </a:solidFill>
              </a:rPr>
              <a:t>, </a:t>
            </a:r>
            <a:r>
              <a:rPr lang="nl-NL" sz="2000" dirty="0" err="1" smtClean="0">
                <a:solidFill>
                  <a:schemeClr val="tx2"/>
                </a:solidFill>
              </a:rPr>
              <a:t>Norwegian</a:t>
            </a:r>
            <a:r>
              <a:rPr lang="nl-NL" sz="2000" dirty="0" smtClean="0">
                <a:solidFill>
                  <a:schemeClr val="tx2"/>
                </a:solidFill>
              </a:rPr>
              <a:t>, </a:t>
            </a:r>
            <a:r>
              <a:rPr lang="nl-NL" sz="2000" dirty="0" err="1" smtClean="0">
                <a:solidFill>
                  <a:schemeClr val="tx2"/>
                </a:solidFill>
              </a:rPr>
              <a:t>Danish</a:t>
            </a:r>
            <a:r>
              <a:rPr lang="nl-NL" sz="2000" dirty="0" smtClean="0">
                <a:solidFill>
                  <a:schemeClr val="tx2"/>
                </a:solidFill>
              </a:rPr>
              <a:t> (Merchant 2002)</a:t>
            </a:r>
          </a:p>
          <a:p>
            <a:pPr>
              <a:buFontTx/>
              <a:buChar char="•"/>
            </a:pPr>
            <a:r>
              <a:rPr lang="nl-NL" sz="2000" dirty="0" err="1" smtClean="0">
                <a:solidFill>
                  <a:srgbClr val="006666"/>
                </a:solidFill>
              </a:rPr>
              <a:t>wh-movement</a:t>
            </a:r>
            <a:r>
              <a:rPr lang="nl-NL" sz="2000" dirty="0" smtClean="0">
                <a:solidFill>
                  <a:srgbClr val="006666"/>
                </a:solidFill>
              </a:rPr>
              <a:t> in </a:t>
            </a:r>
            <a:r>
              <a:rPr lang="nl-NL" sz="2000" dirty="0" err="1" smtClean="0">
                <a:solidFill>
                  <a:srgbClr val="006666"/>
                </a:solidFill>
              </a:rPr>
              <a:t>wh-in-situ</a:t>
            </a:r>
            <a:r>
              <a:rPr lang="nl-NL" sz="2000" dirty="0" smtClean="0">
                <a:solidFill>
                  <a:srgbClr val="006666"/>
                </a:solidFill>
              </a:rPr>
              <a:t> </a:t>
            </a:r>
            <a:r>
              <a:rPr lang="nl-NL" sz="2000" dirty="0" err="1" smtClean="0">
                <a:solidFill>
                  <a:srgbClr val="006666"/>
                </a:solidFill>
              </a:rPr>
              <a:t>languages</a:t>
            </a:r>
            <a:endParaRPr lang="nl-NL" sz="2000" dirty="0" smtClean="0">
              <a:solidFill>
                <a:srgbClr val="006666"/>
              </a:solidFill>
            </a:endParaRPr>
          </a:p>
          <a:p>
            <a:pPr>
              <a:buFontTx/>
              <a:buChar char="•"/>
            </a:pPr>
            <a:r>
              <a:rPr lang="nl-NL" sz="2000" dirty="0" err="1" smtClean="0">
                <a:solidFill>
                  <a:srgbClr val="006666"/>
                </a:solidFill>
              </a:rPr>
              <a:t>lack</a:t>
            </a:r>
            <a:r>
              <a:rPr lang="nl-NL" sz="2000" dirty="0" smtClean="0">
                <a:solidFill>
                  <a:srgbClr val="006666"/>
                </a:solidFill>
              </a:rPr>
              <a:t> of </a:t>
            </a:r>
            <a:r>
              <a:rPr lang="nl-NL" sz="2000" dirty="0" err="1" smtClean="0">
                <a:solidFill>
                  <a:srgbClr val="006666"/>
                </a:solidFill>
              </a:rPr>
              <a:t>I-to-C</a:t>
            </a:r>
            <a:r>
              <a:rPr lang="nl-NL" sz="2000" dirty="0" smtClean="0">
                <a:solidFill>
                  <a:srgbClr val="006666"/>
                </a:solidFill>
              </a:rPr>
              <a:t> </a:t>
            </a:r>
            <a:r>
              <a:rPr lang="nl-NL" sz="2000" dirty="0" err="1" smtClean="0">
                <a:solidFill>
                  <a:srgbClr val="006666"/>
                </a:solidFill>
              </a:rPr>
              <a:t>movement</a:t>
            </a:r>
            <a:r>
              <a:rPr lang="nl-NL" sz="2000" dirty="0" smtClean="0">
                <a:solidFill>
                  <a:srgbClr val="006666"/>
                </a:solidFill>
              </a:rPr>
              <a:t> in matrix </a:t>
            </a:r>
            <a:r>
              <a:rPr lang="nl-NL" sz="2000" dirty="0" err="1" smtClean="0">
                <a:solidFill>
                  <a:srgbClr val="006666"/>
                </a:solidFill>
              </a:rPr>
              <a:t>sluices</a:t>
            </a:r>
            <a:r>
              <a:rPr lang="nl-NL" sz="2000" dirty="0" smtClean="0">
                <a:solidFill>
                  <a:srgbClr val="006666"/>
                </a:solidFill>
              </a:rPr>
              <a:t> in </a:t>
            </a:r>
            <a:r>
              <a:rPr lang="nl-NL" sz="2000" dirty="0" err="1" smtClean="0">
                <a:solidFill>
                  <a:srgbClr val="006666"/>
                </a:solidFill>
              </a:rPr>
              <a:t>Germanic</a:t>
            </a:r>
            <a:r>
              <a:rPr lang="nl-NL" sz="2000" dirty="0" smtClean="0">
                <a:solidFill>
                  <a:srgbClr val="006666"/>
                </a:solidFill>
              </a:rPr>
              <a:t> (</a:t>
            </a:r>
            <a:r>
              <a:rPr lang="nl-NL" sz="2000" dirty="0" err="1" smtClean="0">
                <a:solidFill>
                  <a:srgbClr val="006666"/>
                </a:solidFill>
              </a:rPr>
              <a:t>Lasnik</a:t>
            </a:r>
            <a:r>
              <a:rPr lang="nl-NL" sz="2000" dirty="0" smtClean="0">
                <a:solidFill>
                  <a:srgbClr val="006666"/>
                </a:solidFill>
              </a:rPr>
              <a:t> 1999 and Merchant 2001)</a:t>
            </a:r>
          </a:p>
          <a:p>
            <a:pPr>
              <a:buFontTx/>
              <a:buChar char="•"/>
            </a:pPr>
            <a:r>
              <a:rPr lang="nl-NL" sz="2000" dirty="0" err="1" smtClean="0">
                <a:solidFill>
                  <a:srgbClr val="006666"/>
                </a:solidFill>
              </a:rPr>
              <a:t>lack</a:t>
            </a:r>
            <a:r>
              <a:rPr lang="nl-NL" sz="2000" dirty="0" smtClean="0">
                <a:solidFill>
                  <a:srgbClr val="006666"/>
                </a:solidFill>
              </a:rPr>
              <a:t> of the </a:t>
            </a:r>
            <a:r>
              <a:rPr lang="nl-NL" sz="2000" dirty="0" err="1" smtClean="0">
                <a:solidFill>
                  <a:srgbClr val="006666"/>
                </a:solidFill>
              </a:rPr>
              <a:t>otherwise</a:t>
            </a:r>
            <a:r>
              <a:rPr lang="nl-NL" sz="2000" dirty="0" smtClean="0">
                <a:solidFill>
                  <a:srgbClr val="006666"/>
                </a:solidFill>
              </a:rPr>
              <a:t> </a:t>
            </a:r>
            <a:r>
              <a:rPr lang="nl-NL" sz="2000" dirty="0" err="1" smtClean="0">
                <a:solidFill>
                  <a:srgbClr val="006666"/>
                </a:solidFill>
              </a:rPr>
              <a:t>obligatory</a:t>
            </a:r>
            <a:r>
              <a:rPr lang="nl-NL" sz="2000" dirty="0" smtClean="0">
                <a:solidFill>
                  <a:srgbClr val="006666"/>
                </a:solidFill>
              </a:rPr>
              <a:t> complementizer in </a:t>
            </a:r>
            <a:r>
              <a:rPr lang="nl-NL" sz="2000" dirty="0" err="1" smtClean="0">
                <a:solidFill>
                  <a:srgbClr val="006666"/>
                </a:solidFill>
              </a:rPr>
              <a:t>Irish</a:t>
            </a:r>
            <a:r>
              <a:rPr lang="nl-NL" sz="2000" dirty="0" smtClean="0">
                <a:solidFill>
                  <a:srgbClr val="006666"/>
                </a:solidFill>
              </a:rPr>
              <a:t> </a:t>
            </a:r>
            <a:r>
              <a:rPr lang="nl-NL" sz="2000" dirty="0" err="1" smtClean="0">
                <a:solidFill>
                  <a:srgbClr val="006666"/>
                </a:solidFill>
              </a:rPr>
              <a:t>sluices</a:t>
            </a:r>
            <a:r>
              <a:rPr lang="nl-NL" sz="2000" dirty="0" smtClean="0">
                <a:solidFill>
                  <a:srgbClr val="006666"/>
                </a:solidFill>
              </a:rPr>
              <a:t> (Merchant 2001).</a:t>
            </a:r>
          </a:p>
          <a:p>
            <a:pPr>
              <a:buNone/>
            </a:pPr>
            <a:endParaRPr lang="nl-NL" sz="1200" dirty="0" smtClean="0">
              <a:solidFill>
                <a:srgbClr val="006666"/>
              </a:solidFill>
              <a:sym typeface="Wingdings"/>
            </a:endParaRPr>
          </a:p>
          <a:p>
            <a:pPr>
              <a:buNone/>
            </a:pPr>
            <a:r>
              <a:rPr lang="nl-NL" sz="2000" dirty="0" smtClean="0">
                <a:solidFill>
                  <a:srgbClr val="269999"/>
                </a:solidFill>
                <a:sym typeface="Wingdings"/>
              </a:rPr>
              <a:t> Merchant (2008): </a:t>
            </a:r>
            <a:r>
              <a:rPr lang="nl-NL" sz="2000" dirty="0" err="1" smtClean="0">
                <a:solidFill>
                  <a:srgbClr val="269999"/>
                </a:solidFill>
                <a:sym typeface="Wingdings"/>
              </a:rPr>
              <a:t>Ellipsis</a:t>
            </a:r>
            <a:r>
              <a:rPr lang="nl-NL" sz="2000" dirty="0" smtClean="0">
                <a:solidFill>
                  <a:srgbClr val="269999"/>
                </a:solidFill>
                <a:sym typeface="Wingdings"/>
              </a:rPr>
              <a:t> </a:t>
            </a:r>
            <a:r>
              <a:rPr lang="nl-NL" sz="2000" dirty="0" err="1" smtClean="0">
                <a:solidFill>
                  <a:srgbClr val="269999"/>
                </a:solidFill>
              </a:rPr>
              <a:t>may</a:t>
            </a:r>
            <a:r>
              <a:rPr lang="nl-NL" sz="2000" dirty="0" smtClean="0">
                <a:solidFill>
                  <a:srgbClr val="269999"/>
                </a:solidFill>
              </a:rPr>
              <a:t> </a:t>
            </a:r>
            <a:r>
              <a:rPr lang="nl-NL" sz="2000" dirty="0" smtClean="0">
                <a:solidFill>
                  <a:schemeClr val="accent1">
                    <a:lumMod val="75000"/>
                  </a:schemeClr>
                </a:solidFill>
              </a:rPr>
              <a:t>help </a:t>
            </a:r>
            <a:r>
              <a:rPr lang="nl-NL" sz="2000" dirty="0" err="1" smtClean="0">
                <a:solidFill>
                  <a:schemeClr val="accent1">
                    <a:lumMod val="75000"/>
                  </a:schemeClr>
                </a:solidFill>
              </a:rPr>
              <a:t>us</a:t>
            </a:r>
            <a:r>
              <a:rPr lang="nl-NL" sz="20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nl-NL" sz="2000" dirty="0" err="1" smtClean="0">
                <a:solidFill>
                  <a:schemeClr val="accent1">
                    <a:lumMod val="75000"/>
                  </a:schemeClr>
                </a:solidFill>
              </a:rPr>
              <a:t>shed</a:t>
            </a:r>
            <a:r>
              <a:rPr lang="nl-NL" sz="20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nl-NL" sz="2000" dirty="0" err="1" smtClean="0">
                <a:solidFill>
                  <a:schemeClr val="accent1">
                    <a:lumMod val="75000"/>
                  </a:schemeClr>
                </a:solidFill>
              </a:rPr>
              <a:t>light</a:t>
            </a:r>
            <a:r>
              <a:rPr lang="nl-NL" sz="20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nl-NL" sz="2000" dirty="0" err="1" smtClean="0">
                <a:solidFill>
                  <a:schemeClr val="accent1">
                    <a:lumMod val="75000"/>
                  </a:schemeClr>
                </a:solidFill>
              </a:rPr>
              <a:t>on</a:t>
            </a:r>
            <a:r>
              <a:rPr lang="nl-NL" sz="20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nl-NL" sz="2000" dirty="0" err="1" smtClean="0">
                <a:solidFill>
                  <a:schemeClr val="accent1">
                    <a:lumMod val="75000"/>
                  </a:schemeClr>
                </a:solidFill>
              </a:rPr>
              <a:t>phenomena</a:t>
            </a:r>
            <a:r>
              <a:rPr lang="nl-NL" sz="20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nl-NL" sz="2000" dirty="0" err="1" smtClean="0">
                <a:solidFill>
                  <a:schemeClr val="accent1">
                    <a:lumMod val="75000"/>
                  </a:schemeClr>
                </a:solidFill>
              </a:rPr>
              <a:t>that</a:t>
            </a:r>
            <a:r>
              <a:rPr lang="nl-NL" sz="2000" dirty="0" smtClean="0">
                <a:solidFill>
                  <a:schemeClr val="accent1">
                    <a:lumMod val="75000"/>
                  </a:schemeClr>
                </a:solidFill>
              </a:rPr>
              <a:t> have been </a:t>
            </a:r>
            <a:r>
              <a:rPr lang="nl-NL" sz="2000" dirty="0" err="1" smtClean="0">
                <a:solidFill>
                  <a:schemeClr val="accent1">
                    <a:lumMod val="75000"/>
                  </a:schemeClr>
                </a:solidFill>
              </a:rPr>
              <a:t>traditionally</a:t>
            </a:r>
            <a:r>
              <a:rPr lang="nl-NL" sz="20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nl-NL" sz="2000" dirty="0" err="1" smtClean="0">
                <a:solidFill>
                  <a:schemeClr val="accent1">
                    <a:lumMod val="75000"/>
                  </a:schemeClr>
                </a:solidFill>
              </a:rPr>
              <a:t>investigated</a:t>
            </a:r>
            <a:r>
              <a:rPr lang="nl-NL" sz="20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nl-NL" sz="2000" dirty="0" err="1" smtClean="0">
                <a:solidFill>
                  <a:schemeClr val="accent1">
                    <a:lumMod val="75000"/>
                  </a:schemeClr>
                </a:solidFill>
              </a:rPr>
              <a:t>only</a:t>
            </a:r>
            <a:r>
              <a:rPr lang="nl-NL" sz="20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nl-NL" sz="2000" dirty="0" err="1" smtClean="0">
                <a:solidFill>
                  <a:schemeClr val="accent1">
                    <a:lumMod val="75000"/>
                  </a:schemeClr>
                </a:solidFill>
              </a:rPr>
              <a:t>with</a:t>
            </a:r>
            <a:r>
              <a:rPr lang="nl-NL" sz="2000" dirty="0" smtClean="0">
                <a:solidFill>
                  <a:schemeClr val="accent1">
                    <a:lumMod val="75000"/>
                  </a:schemeClr>
                </a:solidFill>
              </a:rPr>
              <a:t> respect to </a:t>
            </a:r>
            <a:r>
              <a:rPr lang="nl-NL" sz="2000" dirty="0" err="1" smtClean="0">
                <a:solidFill>
                  <a:schemeClr val="accent1">
                    <a:lumMod val="75000"/>
                  </a:schemeClr>
                </a:solidFill>
              </a:rPr>
              <a:t>their</a:t>
            </a:r>
            <a:r>
              <a:rPr lang="nl-NL" sz="20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nl-NL" sz="2000" dirty="0" err="1" smtClean="0">
                <a:solidFill>
                  <a:schemeClr val="accent1">
                    <a:lumMod val="75000"/>
                  </a:schemeClr>
                </a:solidFill>
              </a:rPr>
              <a:t>pronounced</a:t>
            </a:r>
            <a:r>
              <a:rPr lang="nl-NL" sz="20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nl-NL" sz="2000" dirty="0" err="1" smtClean="0">
                <a:solidFill>
                  <a:schemeClr val="accent1">
                    <a:lumMod val="75000"/>
                  </a:schemeClr>
                </a:solidFill>
              </a:rPr>
              <a:t>manifestations</a:t>
            </a:r>
            <a:r>
              <a:rPr lang="nl-NL" sz="2000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  <a:endParaRPr lang="en-US" sz="2000" dirty="0" smtClean="0">
              <a:solidFill>
                <a:schemeClr val="accent1">
                  <a:lumMod val="75000"/>
                </a:schemeClr>
              </a:solidFill>
              <a:sym typeface="Wingdings"/>
            </a:endParaRPr>
          </a:p>
          <a:p>
            <a:pPr marL="0" indent="0" eaLnBrk="1" hangingPunct="1">
              <a:lnSpc>
                <a:spcPct val="80000"/>
              </a:lnSpc>
              <a:spcAft>
                <a:spcPts val="0"/>
              </a:spcAft>
              <a:buNone/>
              <a:tabLst>
                <a:tab pos="357188" algn="l"/>
                <a:tab pos="536575" algn="l"/>
                <a:tab pos="714375" algn="l"/>
                <a:tab pos="898525" algn="l"/>
                <a:tab pos="1082675" algn="l"/>
                <a:tab pos="1528763" algn="l"/>
                <a:tab pos="1885950" algn="l"/>
              </a:tabLst>
            </a:pPr>
            <a:endParaRPr lang="en-US" sz="2000" dirty="0" smtClean="0">
              <a:solidFill>
                <a:schemeClr val="tx2"/>
              </a:solidFill>
              <a:sym typeface="Wingdings" pitchFamily="-110" charset="2"/>
            </a:endParaRPr>
          </a:p>
          <a:p>
            <a:pPr marL="0" indent="0" eaLnBrk="1" hangingPunct="1">
              <a:lnSpc>
                <a:spcPct val="80000"/>
              </a:lnSpc>
              <a:spcAft>
                <a:spcPts val="600"/>
              </a:spcAft>
              <a:buNone/>
              <a:tabLst>
                <a:tab pos="357188" algn="l"/>
                <a:tab pos="536575" algn="l"/>
                <a:tab pos="714375" algn="l"/>
                <a:tab pos="898525" algn="l"/>
                <a:tab pos="1082675" algn="l"/>
                <a:tab pos="1528763" algn="l"/>
                <a:tab pos="1885950" algn="l"/>
              </a:tabLst>
            </a:pPr>
            <a:r>
              <a:rPr lang="en-US" sz="2000" dirty="0" smtClean="0">
                <a:solidFill>
                  <a:schemeClr val="tx2"/>
                </a:solidFill>
                <a:sym typeface="Wingdings"/>
              </a:rPr>
              <a:t>	</a:t>
            </a:r>
            <a:endParaRPr lang="en-US" sz="20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65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5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5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65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65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65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65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65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65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65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65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65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65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65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65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65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5891" grpId="0" build="p"/>
    </p:bldLst>
  </p:timing>
</p:sld>
</file>

<file path=ppt/slides/slide6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BE" sz="3400" dirty="0" smtClean="0">
                <a:solidFill>
                  <a:schemeClr val="accent1"/>
                </a:solidFill>
              </a:rPr>
              <a:t>Silence best speaks the mind</a:t>
            </a:r>
            <a:endParaRPr lang="nl-NL" sz="3400" dirty="0">
              <a:solidFill>
                <a:schemeClr val="accent1"/>
              </a:solidFill>
            </a:endParaRP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1600" y="2057400"/>
            <a:ext cx="7313612" cy="3125787"/>
          </a:xfrm>
        </p:spPr>
        <p:txBody>
          <a:bodyPr/>
          <a:lstStyle/>
          <a:p>
            <a:pPr marL="609600" indent="-609600" eaLnBrk="1" hangingPunct="1">
              <a:spcAft>
                <a:spcPts val="600"/>
              </a:spcAft>
              <a:buFontTx/>
              <a:buAutoNum type="arabicPeriod"/>
            </a:pPr>
            <a:r>
              <a:rPr lang="nl-BE" sz="2800" dirty="0" smtClean="0">
                <a:solidFill>
                  <a:schemeClr val="tx2"/>
                </a:solidFill>
              </a:rPr>
              <a:t>WYSIWYG</a:t>
            </a:r>
          </a:p>
          <a:p>
            <a:pPr marL="609600" indent="-609600" eaLnBrk="1" hangingPunct="1">
              <a:spcAft>
                <a:spcPts val="600"/>
              </a:spcAft>
              <a:buFontTx/>
              <a:buAutoNum type="arabicPeriod"/>
            </a:pPr>
            <a:r>
              <a:rPr lang="nl-BE" sz="2800" dirty="0" smtClean="0">
                <a:solidFill>
                  <a:schemeClr val="tx2"/>
                </a:solidFill>
              </a:rPr>
              <a:t>WYSI</a:t>
            </a:r>
            <a:r>
              <a:rPr lang="nl-BE" sz="2800" b="1" dirty="0" smtClean="0">
                <a:solidFill>
                  <a:schemeClr val="tx2"/>
                </a:solidFill>
              </a:rPr>
              <a:t>A</a:t>
            </a:r>
            <a:r>
              <a:rPr lang="nl-BE" sz="2800" dirty="0" smtClean="0">
                <a:solidFill>
                  <a:schemeClr val="tx2"/>
                </a:solidFill>
              </a:rPr>
              <a:t>WYG (proform analysis)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nl-BE" sz="2800" dirty="0" smtClean="0">
                <a:solidFill>
                  <a:schemeClr val="tx2"/>
                </a:solidFill>
              </a:rPr>
              <a:t>WYSI</a:t>
            </a:r>
            <a:r>
              <a:rPr lang="nl-BE" sz="2800" b="1" dirty="0" smtClean="0">
                <a:solidFill>
                  <a:schemeClr val="tx2"/>
                </a:solidFill>
              </a:rPr>
              <a:t>N</a:t>
            </a:r>
            <a:r>
              <a:rPr lang="nl-BE" sz="2800" dirty="0" smtClean="0">
                <a:solidFill>
                  <a:schemeClr val="tx2"/>
                </a:solidFill>
              </a:rPr>
              <a:t>WYG (deletion analysis)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nl-BE" sz="2800" dirty="0" smtClean="0">
                <a:solidFill>
                  <a:schemeClr val="tx2"/>
                </a:solidFill>
              </a:rPr>
              <a:t>Ellipsis repair effects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nl-BE" sz="2800" dirty="0" smtClean="0">
                <a:solidFill>
                  <a:schemeClr val="tx2"/>
                </a:solidFill>
              </a:rPr>
              <a:t>Reconciling analyses</a:t>
            </a:r>
          </a:p>
          <a:p>
            <a:pPr marL="609600" indent="-609600" eaLnBrk="1" hangingPunct="1">
              <a:buNone/>
            </a:pPr>
            <a:endParaRPr lang="nl-BE" sz="2800" dirty="0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962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962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259" grpId="0" uiExpand="1" build="p"/>
    </p:bldLst>
  </p:timing>
</p:sld>
</file>

<file path=ppt/slides/slide6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BE" sz="3400" dirty="0" smtClean="0">
                <a:solidFill>
                  <a:schemeClr val="accent1"/>
                </a:solidFill>
              </a:rPr>
              <a:t>5. Reconciling analyses (1)</a:t>
            </a:r>
            <a:endParaRPr lang="nl-NL" sz="3400" dirty="0">
              <a:solidFill>
                <a:schemeClr val="accent1"/>
              </a:solidFill>
            </a:endParaRPr>
          </a:p>
        </p:txBody>
      </p:sp>
      <p:sp>
        <p:nvSpPr>
          <p:cNvPr id="158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1600" y="2590800"/>
            <a:ext cx="7467600" cy="3352800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spcAft>
                <a:spcPts val="600"/>
              </a:spcAft>
              <a:buNone/>
              <a:tabLst>
                <a:tab pos="357188" algn="l"/>
                <a:tab pos="536575" algn="l"/>
                <a:tab pos="714375" algn="l"/>
                <a:tab pos="898525" algn="l"/>
                <a:tab pos="1082675" algn="l"/>
                <a:tab pos="1528763" algn="l"/>
                <a:tab pos="1885950" algn="l"/>
              </a:tabLst>
            </a:pPr>
            <a:r>
              <a:rPr lang="nl-BE" sz="2200" dirty="0" smtClean="0">
                <a:solidFill>
                  <a:srgbClr val="269999"/>
                </a:solidFill>
                <a:sym typeface="Wingdings" pitchFamily="-110" charset="2"/>
              </a:rPr>
              <a:t>Reconciling the proform and the deletion approach?</a:t>
            </a:r>
          </a:p>
          <a:p>
            <a:pPr marL="0" indent="0" eaLnBrk="1" hangingPunct="1">
              <a:lnSpc>
                <a:spcPct val="80000"/>
              </a:lnSpc>
              <a:spcAft>
                <a:spcPts val="600"/>
              </a:spcAft>
              <a:buNone/>
              <a:tabLst>
                <a:tab pos="357188" algn="l"/>
                <a:tab pos="536575" algn="l"/>
                <a:tab pos="714375" algn="l"/>
                <a:tab pos="898525" algn="l"/>
                <a:tab pos="1082675" algn="l"/>
                <a:tab pos="1528763" algn="l"/>
                <a:tab pos="1885950" algn="l"/>
              </a:tabLst>
            </a:pPr>
            <a:endParaRPr lang="nl-BE" sz="2200" dirty="0" smtClean="0">
              <a:solidFill>
                <a:srgbClr val="269999"/>
              </a:solidFill>
              <a:sym typeface="Wingdings" pitchFamily="-110" charset="2"/>
            </a:endParaRPr>
          </a:p>
          <a:p>
            <a:pPr marL="0" indent="0" eaLnBrk="1" hangingPunct="1">
              <a:lnSpc>
                <a:spcPct val="80000"/>
              </a:lnSpc>
              <a:spcAft>
                <a:spcPts val="600"/>
              </a:spcAft>
              <a:buNone/>
              <a:tabLst>
                <a:tab pos="357188" algn="l"/>
                <a:tab pos="536575" algn="l"/>
                <a:tab pos="714375" algn="l"/>
                <a:tab pos="898525" algn="l"/>
                <a:tab pos="1082675" algn="l"/>
                <a:tab pos="1528763" algn="l"/>
                <a:tab pos="1885950" algn="l"/>
              </a:tabLst>
            </a:pPr>
            <a:r>
              <a:rPr lang="nl-BE" sz="2200" dirty="0" smtClean="0">
                <a:solidFill>
                  <a:schemeClr val="tx2"/>
                </a:solidFill>
                <a:sym typeface="Wingdings" pitchFamily="-110" charset="2"/>
              </a:rPr>
              <a:t>It has been claimed that language has both the</a:t>
            </a:r>
          </a:p>
          <a:p>
            <a:pPr marL="0" indent="0" eaLnBrk="1" hangingPunct="1">
              <a:lnSpc>
                <a:spcPct val="80000"/>
              </a:lnSpc>
              <a:spcAft>
                <a:spcPts val="600"/>
              </a:spcAft>
              <a:buNone/>
              <a:tabLst>
                <a:tab pos="357188" algn="l"/>
                <a:tab pos="536575" algn="l"/>
                <a:tab pos="714375" algn="l"/>
                <a:tab pos="898525" algn="l"/>
                <a:tab pos="1082675" algn="l"/>
                <a:tab pos="1528763" algn="l"/>
                <a:tab pos="1885950" algn="l"/>
              </a:tabLst>
            </a:pPr>
            <a:r>
              <a:rPr lang="nl-BE" sz="2200" dirty="0" smtClean="0">
                <a:solidFill>
                  <a:schemeClr val="tx2"/>
                </a:solidFill>
                <a:sym typeface="Wingdings" pitchFamily="-110" charset="2"/>
              </a:rPr>
              <a:t>proform strategy and the deletion strategy at its</a:t>
            </a:r>
          </a:p>
          <a:p>
            <a:pPr marL="0" indent="0" eaLnBrk="1" hangingPunct="1">
              <a:lnSpc>
                <a:spcPct val="80000"/>
              </a:lnSpc>
              <a:spcAft>
                <a:spcPts val="1200"/>
              </a:spcAft>
              <a:buNone/>
              <a:tabLst>
                <a:tab pos="357188" algn="l"/>
                <a:tab pos="536575" algn="l"/>
                <a:tab pos="714375" algn="l"/>
                <a:tab pos="898525" algn="l"/>
                <a:tab pos="1082675" algn="l"/>
                <a:tab pos="1528763" algn="l"/>
                <a:tab pos="1885950" algn="l"/>
              </a:tabLst>
            </a:pPr>
            <a:r>
              <a:rPr lang="nl-BE" sz="2200" dirty="0" smtClean="0">
                <a:solidFill>
                  <a:schemeClr val="tx2"/>
                </a:solidFill>
                <a:sym typeface="Wingdings" pitchFamily="-110" charset="2"/>
              </a:rPr>
              <a:t>disposal.</a:t>
            </a:r>
          </a:p>
          <a:p>
            <a:pPr marL="0" indent="0" eaLnBrk="1" hangingPunct="1">
              <a:lnSpc>
                <a:spcPct val="80000"/>
              </a:lnSpc>
              <a:spcAft>
                <a:spcPts val="1200"/>
              </a:spcAft>
              <a:buNone/>
              <a:tabLst>
                <a:tab pos="357188" algn="l"/>
                <a:tab pos="536575" algn="l"/>
                <a:tab pos="714375" algn="l"/>
                <a:tab pos="898525" algn="l"/>
                <a:tab pos="1082675" algn="l"/>
                <a:tab pos="1528763" algn="l"/>
                <a:tab pos="1885950" algn="l"/>
              </a:tabLst>
            </a:pPr>
            <a:endParaRPr lang="nl-BE" sz="2200" dirty="0" smtClean="0">
              <a:solidFill>
                <a:schemeClr val="tx2"/>
              </a:solidFill>
              <a:sym typeface="Wingdings" pitchFamily="-110" charset="2"/>
            </a:endParaRPr>
          </a:p>
          <a:p>
            <a:pPr marL="0" indent="0" eaLnBrk="1" hangingPunct="1">
              <a:lnSpc>
                <a:spcPct val="80000"/>
              </a:lnSpc>
              <a:spcAft>
                <a:spcPts val="1200"/>
              </a:spcAft>
              <a:buNone/>
              <a:tabLst>
                <a:tab pos="357188" algn="l"/>
                <a:tab pos="536575" algn="l"/>
                <a:tab pos="714375" algn="l"/>
                <a:tab pos="898525" algn="l"/>
                <a:tab pos="1082675" algn="l"/>
                <a:tab pos="1528763" algn="l"/>
                <a:tab pos="1885950" algn="l"/>
              </a:tabLst>
            </a:pPr>
            <a:r>
              <a:rPr lang="nl-BE" sz="2200" dirty="0" smtClean="0">
                <a:solidFill>
                  <a:schemeClr val="tx2"/>
                </a:solidFill>
                <a:sym typeface="Wingdings" pitchFamily="-110" charset="2"/>
              </a:rPr>
              <a:t>Hybrid/mixed approaches</a:t>
            </a:r>
          </a:p>
          <a:p>
            <a:pPr marL="0" indent="0" eaLnBrk="1" hangingPunct="1">
              <a:lnSpc>
                <a:spcPct val="80000"/>
              </a:lnSpc>
              <a:spcAft>
                <a:spcPts val="1200"/>
              </a:spcAft>
              <a:buNone/>
              <a:tabLst>
                <a:tab pos="357188" algn="l"/>
                <a:tab pos="536575" algn="l"/>
                <a:tab pos="714375" algn="l"/>
                <a:tab pos="898525" algn="l"/>
                <a:tab pos="1082675" algn="l"/>
                <a:tab pos="1528763" algn="l"/>
                <a:tab pos="1885950" algn="l"/>
              </a:tabLst>
            </a:pPr>
            <a:endParaRPr lang="nl-BE" sz="2200" dirty="0" smtClean="0">
              <a:solidFill>
                <a:schemeClr val="tx2"/>
              </a:solidFill>
              <a:sym typeface="Wingdings" pitchFamily="-110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58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58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58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58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8723" grpId="2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BE" sz="3400" dirty="0" smtClean="0">
                <a:solidFill>
                  <a:schemeClr val="accent1"/>
                </a:solidFill>
              </a:rPr>
              <a:t>Silence best speaks the mind (3)</a:t>
            </a:r>
            <a:endParaRPr lang="nl-NL" sz="3400" dirty="0">
              <a:solidFill>
                <a:schemeClr val="accent1"/>
              </a:solidFill>
            </a:endParaRPr>
          </a:p>
        </p:txBody>
      </p:sp>
      <p:sp>
        <p:nvSpPr>
          <p:cNvPr id="155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1600" y="2209800"/>
            <a:ext cx="7316787" cy="3811587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Tx/>
              <a:buNone/>
              <a:tabLst>
                <a:tab pos="898525" algn="l"/>
                <a:tab pos="1082675" algn="l"/>
                <a:tab pos="1885950" algn="l"/>
                <a:tab pos="3048000" algn="l"/>
              </a:tabLst>
            </a:pPr>
            <a:r>
              <a:rPr lang="nl-BE" sz="2400" dirty="0" smtClean="0">
                <a:solidFill>
                  <a:schemeClr val="accent1">
                    <a:lumMod val="75000"/>
                  </a:schemeClr>
                </a:solidFill>
              </a:rPr>
              <a:t>3 </a:t>
            </a:r>
            <a:r>
              <a:rPr lang="nl-BE" sz="2400" dirty="0">
                <a:solidFill>
                  <a:schemeClr val="accent1">
                    <a:lumMod val="75000"/>
                  </a:schemeClr>
                </a:solidFill>
              </a:rPr>
              <a:t>possible analyses for </a:t>
            </a:r>
            <a:r>
              <a:rPr lang="nl-BE" sz="2400" dirty="0" smtClean="0">
                <a:solidFill>
                  <a:schemeClr val="accent1">
                    <a:lumMod val="75000"/>
                  </a:schemeClr>
                </a:solidFill>
              </a:rPr>
              <a:t>ellipsis in Minimalism:</a:t>
            </a:r>
            <a:endParaRPr lang="nl-BE" sz="2400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eaLnBrk="1" hangingPunct="1">
              <a:lnSpc>
                <a:spcPct val="90000"/>
              </a:lnSpc>
              <a:buFontTx/>
              <a:buNone/>
              <a:tabLst>
                <a:tab pos="898525" algn="l"/>
                <a:tab pos="1082675" algn="l"/>
                <a:tab pos="1885950" algn="l"/>
                <a:tab pos="3048000" algn="l"/>
              </a:tabLst>
            </a:pPr>
            <a:endParaRPr lang="nl-BE" sz="2200" dirty="0" smtClean="0">
              <a:solidFill>
                <a:schemeClr val="accent2"/>
              </a:solidFill>
            </a:endParaRPr>
          </a:p>
          <a:p>
            <a:pPr marL="0" indent="0" eaLnBrk="1" hangingPunct="1">
              <a:lnSpc>
                <a:spcPct val="90000"/>
              </a:lnSpc>
              <a:spcAft>
                <a:spcPts val="600"/>
              </a:spcAft>
              <a:buFontTx/>
              <a:buNone/>
              <a:tabLst>
                <a:tab pos="898525" algn="l"/>
                <a:tab pos="1082675" algn="l"/>
                <a:tab pos="1885950" algn="l"/>
                <a:tab pos="3048000" algn="l"/>
              </a:tabLst>
            </a:pPr>
            <a:r>
              <a:rPr lang="nl-BE" sz="2200" dirty="0" smtClean="0">
                <a:solidFill>
                  <a:schemeClr val="tx2"/>
                </a:solidFill>
                <a:sym typeface="Wingdings" pitchFamily="-110" charset="2"/>
              </a:rPr>
              <a:t> WYSIWYG </a:t>
            </a:r>
          </a:p>
          <a:p>
            <a:pPr marL="0" indent="0" eaLnBrk="1" hangingPunct="1">
              <a:lnSpc>
                <a:spcPct val="90000"/>
              </a:lnSpc>
              <a:spcAft>
                <a:spcPts val="600"/>
              </a:spcAft>
              <a:buFontTx/>
              <a:buNone/>
              <a:tabLst>
                <a:tab pos="898525" algn="l"/>
                <a:tab pos="1082675" algn="l"/>
                <a:tab pos="1885950" algn="l"/>
                <a:tab pos="3048000" algn="l"/>
              </a:tabLst>
            </a:pPr>
            <a:r>
              <a:rPr lang="nl-BE" sz="2200" dirty="0" smtClean="0">
                <a:solidFill>
                  <a:schemeClr val="tx2"/>
                </a:solidFill>
                <a:sym typeface="Wingdings" pitchFamily="-110" charset="2"/>
              </a:rPr>
              <a:t>	what </a:t>
            </a:r>
            <a:r>
              <a:rPr lang="nl-BE" sz="2200" dirty="0">
                <a:solidFill>
                  <a:schemeClr val="tx2"/>
                </a:solidFill>
                <a:sym typeface="Wingdings" pitchFamily="-110" charset="2"/>
              </a:rPr>
              <a:t>you see is what you </a:t>
            </a:r>
            <a:r>
              <a:rPr lang="nl-BE" sz="2200" dirty="0" smtClean="0">
                <a:solidFill>
                  <a:schemeClr val="tx2"/>
                </a:solidFill>
                <a:sym typeface="Wingdings" pitchFamily="-110" charset="2"/>
              </a:rPr>
              <a:t>get</a:t>
            </a:r>
          </a:p>
          <a:p>
            <a:pPr marL="0" indent="0" eaLnBrk="1" hangingPunct="1">
              <a:lnSpc>
                <a:spcPct val="90000"/>
              </a:lnSpc>
              <a:spcAft>
                <a:spcPts val="600"/>
              </a:spcAft>
              <a:buFontTx/>
              <a:buNone/>
              <a:tabLst>
                <a:tab pos="898525" algn="l"/>
                <a:tab pos="1082675" algn="l"/>
                <a:tab pos="1885950" algn="l"/>
                <a:tab pos="3048000" algn="l"/>
              </a:tabLst>
            </a:pPr>
            <a:r>
              <a:rPr lang="nl-BE" sz="2200" dirty="0" smtClean="0">
                <a:solidFill>
                  <a:schemeClr val="tx2"/>
                </a:solidFill>
                <a:sym typeface="Wingdings" pitchFamily="-110" charset="2"/>
              </a:rPr>
              <a:t> WYSI</a:t>
            </a:r>
            <a:r>
              <a:rPr lang="nl-BE" sz="2200" b="1" dirty="0" smtClean="0">
                <a:solidFill>
                  <a:schemeClr val="tx2"/>
                </a:solidFill>
                <a:sym typeface="Wingdings" pitchFamily="-110" charset="2"/>
              </a:rPr>
              <a:t>A</a:t>
            </a:r>
            <a:r>
              <a:rPr lang="nl-BE" sz="2200" dirty="0" smtClean="0">
                <a:solidFill>
                  <a:schemeClr val="tx2"/>
                </a:solidFill>
                <a:sym typeface="Wingdings" pitchFamily="-110" charset="2"/>
              </a:rPr>
              <a:t>WYG </a:t>
            </a:r>
          </a:p>
          <a:p>
            <a:pPr marL="0" indent="0" eaLnBrk="1" hangingPunct="1">
              <a:lnSpc>
                <a:spcPct val="90000"/>
              </a:lnSpc>
              <a:spcAft>
                <a:spcPts val="600"/>
              </a:spcAft>
              <a:buFontTx/>
              <a:buNone/>
              <a:tabLst>
                <a:tab pos="898525" algn="l"/>
                <a:tab pos="1082675" algn="l"/>
                <a:tab pos="1885950" algn="l"/>
                <a:tab pos="3048000" algn="l"/>
              </a:tabLst>
            </a:pPr>
            <a:r>
              <a:rPr lang="nl-BE" sz="2200" dirty="0" smtClean="0">
                <a:solidFill>
                  <a:schemeClr val="tx2"/>
                </a:solidFill>
                <a:sym typeface="Wingdings" pitchFamily="-110" charset="2"/>
              </a:rPr>
              <a:t>	what </a:t>
            </a:r>
            <a:r>
              <a:rPr lang="nl-BE" sz="2200" dirty="0">
                <a:solidFill>
                  <a:schemeClr val="tx2"/>
                </a:solidFill>
                <a:sym typeface="Wingdings" pitchFamily="-110" charset="2"/>
              </a:rPr>
              <a:t>you see is </a:t>
            </a:r>
            <a:r>
              <a:rPr lang="nl-BE" sz="2200" b="1" dirty="0">
                <a:solidFill>
                  <a:schemeClr val="tx2"/>
                </a:solidFill>
                <a:sym typeface="Wingdings" pitchFamily="-110" charset="2"/>
              </a:rPr>
              <a:t>almost </a:t>
            </a:r>
            <a:r>
              <a:rPr lang="nl-BE" sz="2200" dirty="0">
                <a:solidFill>
                  <a:schemeClr val="tx2"/>
                </a:solidFill>
                <a:sym typeface="Wingdings" pitchFamily="-110" charset="2"/>
              </a:rPr>
              <a:t>what you </a:t>
            </a:r>
            <a:r>
              <a:rPr lang="nl-BE" sz="2200" dirty="0" smtClean="0">
                <a:solidFill>
                  <a:schemeClr val="tx2"/>
                </a:solidFill>
                <a:sym typeface="Wingdings" pitchFamily="-110" charset="2"/>
              </a:rPr>
              <a:t>get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  <a:tabLst>
                <a:tab pos="898525" algn="l"/>
                <a:tab pos="1082675" algn="l"/>
                <a:tab pos="1885950" algn="l"/>
                <a:tab pos="3048000" algn="l"/>
              </a:tabLst>
            </a:pPr>
            <a:r>
              <a:rPr lang="nl-BE" sz="2200" dirty="0" smtClean="0">
                <a:solidFill>
                  <a:schemeClr val="tx2"/>
                </a:solidFill>
                <a:sym typeface="Wingdings" pitchFamily="-110" charset="2"/>
              </a:rPr>
              <a:t> WYSI</a:t>
            </a:r>
            <a:r>
              <a:rPr lang="nl-BE" sz="2200" b="1" dirty="0" smtClean="0">
                <a:solidFill>
                  <a:schemeClr val="tx2"/>
                </a:solidFill>
                <a:sym typeface="Wingdings" pitchFamily="-110" charset="2"/>
              </a:rPr>
              <a:t>N</a:t>
            </a:r>
            <a:r>
              <a:rPr lang="nl-BE" sz="2200" dirty="0" smtClean="0">
                <a:solidFill>
                  <a:schemeClr val="tx2"/>
                </a:solidFill>
                <a:sym typeface="Wingdings" pitchFamily="-110" charset="2"/>
              </a:rPr>
              <a:t>WYG 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  <a:tabLst>
                <a:tab pos="898525" algn="l"/>
                <a:tab pos="1082675" algn="l"/>
                <a:tab pos="1885950" algn="l"/>
                <a:tab pos="3048000" algn="l"/>
              </a:tabLst>
            </a:pPr>
            <a:r>
              <a:rPr lang="nl-BE" sz="2200" dirty="0" smtClean="0">
                <a:solidFill>
                  <a:schemeClr val="tx2"/>
                </a:solidFill>
                <a:sym typeface="Wingdings" pitchFamily="-110" charset="2"/>
              </a:rPr>
              <a:t>	what </a:t>
            </a:r>
            <a:r>
              <a:rPr lang="nl-BE" sz="2200" dirty="0">
                <a:solidFill>
                  <a:schemeClr val="tx2"/>
                </a:solidFill>
                <a:sym typeface="Wingdings" pitchFamily="-110" charset="2"/>
              </a:rPr>
              <a:t>you see is </a:t>
            </a:r>
            <a:r>
              <a:rPr lang="nl-BE" sz="2200" b="1" dirty="0">
                <a:solidFill>
                  <a:schemeClr val="tx2"/>
                </a:solidFill>
                <a:sym typeface="Wingdings" pitchFamily="-110" charset="2"/>
              </a:rPr>
              <a:t>not </a:t>
            </a:r>
            <a:r>
              <a:rPr lang="nl-BE" sz="2200" dirty="0">
                <a:solidFill>
                  <a:schemeClr val="tx2"/>
                </a:solidFill>
                <a:sym typeface="Wingdings" pitchFamily="-110" charset="2"/>
              </a:rPr>
              <a:t>what you </a:t>
            </a:r>
            <a:r>
              <a:rPr lang="nl-BE" sz="2200" dirty="0" smtClean="0">
                <a:solidFill>
                  <a:schemeClr val="tx2"/>
                </a:solidFill>
                <a:sym typeface="Wingdings" pitchFamily="-110" charset="2"/>
              </a:rPr>
              <a:t>get</a:t>
            </a:r>
            <a:endParaRPr lang="nl-BE" sz="2200" dirty="0">
              <a:solidFill>
                <a:schemeClr val="tx2"/>
              </a:solidFill>
              <a:sym typeface="Wingdings" pitchFamily="-110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55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5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5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55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55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55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5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55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55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55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55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55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55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55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55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55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55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55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55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55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556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556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556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556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BE" sz="3400" dirty="0" smtClean="0">
                <a:solidFill>
                  <a:schemeClr val="accent1"/>
                </a:solidFill>
              </a:rPr>
              <a:t>5. Reconciling analyses (2)</a:t>
            </a:r>
            <a:endParaRPr lang="nl-NL" sz="3400" dirty="0">
              <a:solidFill>
                <a:schemeClr val="accent1"/>
              </a:solidFill>
            </a:endParaRPr>
          </a:p>
        </p:txBody>
      </p:sp>
      <p:sp>
        <p:nvSpPr>
          <p:cNvPr id="158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1600" y="2362200"/>
            <a:ext cx="7467600" cy="3581400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spcAft>
                <a:spcPts val="0"/>
              </a:spcAft>
              <a:buFontTx/>
              <a:buChar char="•"/>
              <a:tabLst>
                <a:tab pos="357188" algn="l"/>
                <a:tab pos="536575" algn="l"/>
                <a:tab pos="714375" algn="l"/>
                <a:tab pos="898525" algn="l"/>
                <a:tab pos="1082675" algn="l"/>
                <a:tab pos="1528763" algn="l"/>
                <a:tab pos="1885950" algn="l"/>
              </a:tabLst>
            </a:pPr>
            <a:r>
              <a:rPr lang="nl-BE" sz="2200" dirty="0" smtClean="0">
                <a:solidFill>
                  <a:schemeClr val="tx2"/>
                </a:solidFill>
                <a:sym typeface="Wingdings" pitchFamily="-110" charset="2"/>
              </a:rPr>
              <a:t>  The ellipsis site can be a proform in one elliptical</a:t>
            </a:r>
          </a:p>
          <a:p>
            <a:pPr marL="0" indent="0" eaLnBrk="1" hangingPunct="1">
              <a:lnSpc>
                <a:spcPct val="80000"/>
              </a:lnSpc>
              <a:spcAft>
                <a:spcPts val="0"/>
              </a:spcAft>
              <a:buNone/>
              <a:tabLst>
                <a:tab pos="357188" algn="l"/>
                <a:tab pos="536575" algn="l"/>
                <a:tab pos="714375" algn="l"/>
                <a:tab pos="898525" algn="l"/>
                <a:tab pos="1082675" algn="l"/>
                <a:tab pos="1528763" algn="l"/>
                <a:tab pos="1885950" algn="l"/>
              </a:tabLst>
            </a:pPr>
            <a:r>
              <a:rPr lang="nl-BE" sz="2200" dirty="0" smtClean="0">
                <a:solidFill>
                  <a:schemeClr val="tx2"/>
                </a:solidFill>
                <a:sym typeface="Wingdings" pitchFamily="-110" charset="2"/>
              </a:rPr>
              <a:t> 	phenomenon and an unpronounced structure in</a:t>
            </a:r>
          </a:p>
          <a:p>
            <a:pPr marL="0" indent="0" eaLnBrk="1" hangingPunct="1">
              <a:lnSpc>
                <a:spcPct val="80000"/>
              </a:lnSpc>
              <a:spcAft>
                <a:spcPts val="1800"/>
              </a:spcAft>
              <a:buNone/>
              <a:tabLst>
                <a:tab pos="357188" algn="l"/>
                <a:tab pos="536575" algn="l"/>
                <a:tab pos="714375" algn="l"/>
                <a:tab pos="898525" algn="l"/>
                <a:tab pos="1082675" algn="l"/>
                <a:tab pos="1528763" algn="l"/>
                <a:tab pos="1885950" algn="l"/>
              </a:tabLst>
            </a:pPr>
            <a:r>
              <a:rPr lang="nl-BE" sz="2200" dirty="0" smtClean="0">
                <a:solidFill>
                  <a:schemeClr val="tx2"/>
                </a:solidFill>
                <a:sym typeface="Wingdings" pitchFamily="-110" charset="2"/>
              </a:rPr>
              <a:t> 	another.</a:t>
            </a:r>
          </a:p>
          <a:p>
            <a:pPr marL="0" indent="0" eaLnBrk="1" hangingPunct="1">
              <a:lnSpc>
                <a:spcPct val="80000"/>
              </a:lnSpc>
              <a:spcAft>
                <a:spcPts val="1200"/>
              </a:spcAft>
              <a:buNone/>
              <a:tabLst>
                <a:tab pos="357188" algn="l"/>
                <a:tab pos="536575" algn="l"/>
                <a:tab pos="714375" algn="l"/>
                <a:tab pos="898525" algn="l"/>
                <a:tab pos="1082675" algn="l"/>
                <a:tab pos="1528763" algn="l"/>
                <a:tab pos="1885950" algn="l"/>
              </a:tabLst>
            </a:pPr>
            <a:r>
              <a:rPr lang="nl-BE" sz="2200" dirty="0" smtClean="0">
                <a:solidFill>
                  <a:schemeClr val="tx2"/>
                </a:solidFill>
                <a:sym typeface="Wingdings" pitchFamily="-110" charset="2"/>
              </a:rPr>
              <a:t>Test: extraction argument for structure</a:t>
            </a:r>
          </a:p>
          <a:p>
            <a:pPr marL="0" indent="0" eaLnBrk="1" hangingPunct="1">
              <a:lnSpc>
                <a:spcPct val="80000"/>
              </a:lnSpc>
              <a:spcAft>
                <a:spcPts val="0"/>
              </a:spcAft>
              <a:buNone/>
              <a:tabLst>
                <a:tab pos="357188" algn="l"/>
                <a:tab pos="536575" algn="l"/>
                <a:tab pos="714375" algn="l"/>
                <a:tab pos="898525" algn="l"/>
                <a:tab pos="1082675" algn="l"/>
                <a:tab pos="1528763" algn="l"/>
                <a:tab pos="1885950" algn="l"/>
              </a:tabLst>
            </a:pPr>
            <a:endParaRPr lang="nl-BE" sz="1200" dirty="0" smtClean="0">
              <a:solidFill>
                <a:schemeClr val="tx2"/>
              </a:solidFill>
              <a:sym typeface="Wingdings" pitchFamily="-110" charset="2"/>
            </a:endParaRPr>
          </a:p>
          <a:p>
            <a:pPr marL="0" indent="0" eaLnBrk="1" hangingPunct="1">
              <a:lnSpc>
                <a:spcPct val="80000"/>
              </a:lnSpc>
              <a:spcAft>
                <a:spcPts val="1200"/>
              </a:spcAft>
              <a:buNone/>
              <a:tabLst>
                <a:tab pos="357188" algn="l"/>
                <a:tab pos="536575" algn="l"/>
                <a:tab pos="714375" algn="l"/>
                <a:tab pos="898525" algn="l"/>
                <a:tab pos="1082675" algn="l"/>
                <a:tab pos="1528763" algn="l"/>
                <a:tab pos="1885950" algn="l"/>
              </a:tabLst>
            </a:pPr>
            <a:r>
              <a:rPr lang="nl-NL" sz="2200" dirty="0" smtClean="0">
                <a:solidFill>
                  <a:srgbClr val="269999"/>
                </a:solidFill>
                <a:sym typeface="Wingdings"/>
              </a:rPr>
              <a:t> </a:t>
            </a:r>
            <a:r>
              <a:rPr lang="nl-BE" sz="2200" dirty="0" smtClean="0">
                <a:solidFill>
                  <a:srgbClr val="269999"/>
                </a:solidFill>
                <a:sym typeface="Wingdings" pitchFamily="-110" charset="2"/>
              </a:rPr>
              <a:t>Is movement out of the ellipsis site possible?</a:t>
            </a:r>
          </a:p>
          <a:p>
            <a:pPr marL="0" indent="0" eaLnBrk="1" hangingPunct="1">
              <a:lnSpc>
                <a:spcPct val="80000"/>
              </a:lnSpc>
              <a:spcAft>
                <a:spcPts val="1200"/>
              </a:spcAft>
              <a:buNone/>
              <a:tabLst>
                <a:tab pos="357188" algn="l"/>
                <a:tab pos="536575" algn="l"/>
                <a:tab pos="714375" algn="l"/>
                <a:tab pos="898525" algn="l"/>
                <a:tab pos="1082675" algn="l"/>
                <a:tab pos="1528763" algn="l"/>
                <a:tab pos="1885950" algn="l"/>
              </a:tabLst>
            </a:pPr>
            <a:endParaRPr lang="nl-NL" sz="1200" dirty="0" smtClean="0">
              <a:solidFill>
                <a:schemeClr val="tx2"/>
              </a:solidFill>
              <a:sym typeface="Wingdings"/>
            </a:endParaRPr>
          </a:p>
          <a:p>
            <a:pPr marL="0" indent="0" eaLnBrk="1" hangingPunct="1">
              <a:lnSpc>
                <a:spcPct val="80000"/>
              </a:lnSpc>
              <a:spcAft>
                <a:spcPts val="1200"/>
              </a:spcAft>
              <a:buFontTx/>
              <a:buChar char="•"/>
              <a:tabLst>
                <a:tab pos="357188" algn="l"/>
                <a:tab pos="536575" algn="l"/>
                <a:tab pos="714375" algn="l"/>
                <a:tab pos="898525" algn="l"/>
                <a:tab pos="1082675" algn="l"/>
                <a:tab pos="1528763" algn="l"/>
                <a:tab pos="1885950" algn="l"/>
              </a:tabLst>
            </a:pPr>
            <a:r>
              <a:rPr lang="nl-NL" sz="2200" dirty="0" smtClean="0">
                <a:solidFill>
                  <a:schemeClr val="tx2"/>
                </a:solidFill>
                <a:sym typeface="Wingdings"/>
              </a:rPr>
              <a:t>  </a:t>
            </a:r>
            <a:r>
              <a:rPr lang="nl-NL" sz="2200" dirty="0" err="1" smtClean="0">
                <a:solidFill>
                  <a:schemeClr val="tx2"/>
                </a:solidFill>
                <a:sym typeface="Wingdings"/>
              </a:rPr>
              <a:t>Pronouns</a:t>
            </a:r>
            <a:r>
              <a:rPr lang="nl-NL" sz="2200" dirty="0" smtClean="0">
                <a:solidFill>
                  <a:schemeClr val="tx2"/>
                </a:solidFill>
                <a:sym typeface="Wingdings"/>
              </a:rPr>
              <a:t> </a:t>
            </a:r>
            <a:r>
              <a:rPr lang="nl-NL" sz="2200" dirty="0" err="1" smtClean="0">
                <a:solidFill>
                  <a:schemeClr val="tx2"/>
                </a:solidFill>
                <a:sym typeface="Wingdings"/>
              </a:rPr>
              <a:t>can</a:t>
            </a:r>
            <a:r>
              <a:rPr lang="nl-NL" sz="2200" dirty="0" smtClean="0">
                <a:solidFill>
                  <a:schemeClr val="tx2"/>
                </a:solidFill>
                <a:sym typeface="Wingdings"/>
              </a:rPr>
              <a:t> have </a:t>
            </a:r>
            <a:r>
              <a:rPr lang="nl-NL" sz="2200" dirty="0" err="1" smtClean="0">
                <a:solidFill>
                  <a:schemeClr val="tx2"/>
                </a:solidFill>
                <a:sym typeface="Wingdings"/>
              </a:rPr>
              <a:t>internal</a:t>
            </a:r>
            <a:r>
              <a:rPr lang="nl-NL" sz="2200" dirty="0" smtClean="0">
                <a:solidFill>
                  <a:schemeClr val="tx2"/>
                </a:solidFill>
                <a:sym typeface="Wingdings"/>
              </a:rPr>
              <a:t> </a:t>
            </a:r>
            <a:r>
              <a:rPr lang="nl-NL" sz="2200" dirty="0" err="1" smtClean="0">
                <a:solidFill>
                  <a:schemeClr val="tx2"/>
                </a:solidFill>
                <a:sym typeface="Wingdings"/>
              </a:rPr>
              <a:t>structure</a:t>
            </a:r>
            <a:r>
              <a:rPr lang="nl-NL" sz="2200" dirty="0" smtClean="0">
                <a:solidFill>
                  <a:schemeClr val="tx2"/>
                </a:solidFill>
                <a:sym typeface="Wingdings"/>
              </a:rPr>
              <a:t> </a:t>
            </a:r>
            <a:r>
              <a:rPr lang="nl-NL" sz="2200" dirty="0" err="1" smtClean="0">
                <a:solidFill>
                  <a:schemeClr val="tx2"/>
                </a:solidFill>
                <a:sym typeface="Wingdings"/>
              </a:rPr>
              <a:t>or</a:t>
            </a:r>
            <a:r>
              <a:rPr lang="nl-NL" sz="2200" dirty="0" smtClean="0">
                <a:solidFill>
                  <a:schemeClr val="tx2"/>
                </a:solidFill>
                <a:sym typeface="Wingdings"/>
              </a:rPr>
              <a:t> </a:t>
            </a:r>
            <a:r>
              <a:rPr lang="nl-NL" sz="2200" dirty="0" err="1" smtClean="0">
                <a:solidFill>
                  <a:schemeClr val="tx2"/>
                </a:solidFill>
                <a:sym typeface="Wingdings"/>
              </a:rPr>
              <a:t>not</a:t>
            </a:r>
            <a:r>
              <a:rPr lang="nl-NL" sz="2200" dirty="0" smtClean="0">
                <a:solidFill>
                  <a:schemeClr val="tx2"/>
                </a:solidFill>
                <a:sym typeface="Wingdings"/>
              </a:rPr>
              <a:t>.</a:t>
            </a:r>
          </a:p>
          <a:p>
            <a:pPr marL="0" indent="0" eaLnBrk="1" hangingPunct="1">
              <a:lnSpc>
                <a:spcPct val="80000"/>
              </a:lnSpc>
              <a:spcAft>
                <a:spcPts val="1200"/>
              </a:spcAft>
              <a:buNone/>
              <a:tabLst>
                <a:tab pos="357188" algn="l"/>
                <a:tab pos="536575" algn="l"/>
                <a:tab pos="714375" algn="l"/>
                <a:tab pos="898525" algn="l"/>
                <a:tab pos="1082675" algn="l"/>
                <a:tab pos="1528763" algn="l"/>
                <a:tab pos="1885950" algn="l"/>
              </a:tabLst>
            </a:pPr>
            <a:endParaRPr lang="nl-NL" sz="2200" dirty="0" smtClean="0">
              <a:solidFill>
                <a:schemeClr val="tx2"/>
              </a:solidFill>
              <a:sym typeface="Wingding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8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5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58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58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58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8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587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8723" grpId="0" uiExpand="1" build="p"/>
      <p:bldP spid="158723" grpId="1" build="p"/>
    </p:bldLst>
  </p:timing>
</p:sld>
</file>

<file path=ppt/slides/slide7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BE" sz="3400" dirty="0" smtClean="0">
                <a:solidFill>
                  <a:schemeClr val="accent1"/>
                </a:solidFill>
              </a:rPr>
              <a:t>5. Reconciling analyses (3)</a:t>
            </a:r>
            <a:endParaRPr lang="nl-NL" sz="3400" dirty="0">
              <a:solidFill>
                <a:schemeClr val="accent1"/>
              </a:solidFill>
            </a:endParaRPr>
          </a:p>
        </p:txBody>
      </p:sp>
      <p:sp>
        <p:nvSpPr>
          <p:cNvPr id="163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0013" y="2362199"/>
            <a:ext cx="7316787" cy="3579813"/>
          </a:xfrm>
        </p:spPr>
        <p:txBody>
          <a:bodyPr/>
          <a:lstStyle/>
          <a:p>
            <a:pPr marL="0" indent="0" eaLnBrk="1" hangingPunct="1">
              <a:spcBef>
                <a:spcPct val="0"/>
              </a:spcBef>
              <a:buClrTx/>
              <a:buSzTx/>
              <a:buNone/>
              <a:tabLst>
                <a:tab pos="357188" algn="l"/>
                <a:tab pos="628650" algn="l"/>
                <a:tab pos="714375" algn="l"/>
                <a:tab pos="898525" algn="l"/>
                <a:tab pos="1082675" algn="l"/>
                <a:tab pos="1171575" algn="l"/>
                <a:tab pos="1528763" algn="l"/>
                <a:tab pos="1885950" algn="l"/>
              </a:tabLst>
            </a:pPr>
            <a:r>
              <a:rPr lang="en-US" sz="2200" dirty="0" smtClean="0">
                <a:solidFill>
                  <a:srgbClr val="269999"/>
                </a:solidFill>
              </a:rPr>
              <a:t>Ellipsis site: </a:t>
            </a:r>
            <a:r>
              <a:rPr lang="en-US" sz="2200" dirty="0" err="1" smtClean="0">
                <a:solidFill>
                  <a:srgbClr val="269999"/>
                </a:solidFill>
              </a:rPr>
              <a:t>proform</a:t>
            </a:r>
            <a:r>
              <a:rPr lang="en-US" sz="2200" dirty="0" smtClean="0">
                <a:solidFill>
                  <a:srgbClr val="269999"/>
                </a:solidFill>
              </a:rPr>
              <a:t> or deletion?</a:t>
            </a:r>
          </a:p>
          <a:p>
            <a:pPr marL="0" indent="0" eaLnBrk="1" hangingPunct="1">
              <a:spcBef>
                <a:spcPct val="0"/>
              </a:spcBef>
              <a:buClrTx/>
              <a:buSzTx/>
              <a:buNone/>
              <a:tabLst>
                <a:tab pos="357188" algn="l"/>
                <a:tab pos="628650" algn="l"/>
                <a:tab pos="714375" algn="l"/>
                <a:tab pos="898525" algn="l"/>
                <a:tab pos="1082675" algn="l"/>
                <a:tab pos="1171575" algn="l"/>
                <a:tab pos="1528763" algn="l"/>
                <a:tab pos="1885950" algn="l"/>
              </a:tabLst>
            </a:pPr>
            <a:endParaRPr lang="en-US" sz="2200" dirty="0" smtClean="0">
              <a:solidFill>
                <a:schemeClr val="tx2"/>
              </a:solidFill>
            </a:endParaRPr>
          </a:p>
          <a:p>
            <a:pPr marL="0" indent="0" eaLnBrk="1" hangingPunct="1">
              <a:spcBef>
                <a:spcPct val="0"/>
              </a:spcBef>
              <a:buClrTx/>
              <a:buSzTx/>
              <a:buFontTx/>
              <a:buChar char="•"/>
              <a:tabLst>
                <a:tab pos="357188" algn="l"/>
                <a:tab pos="628650" algn="l"/>
                <a:tab pos="714375" algn="l"/>
                <a:tab pos="898525" algn="l"/>
                <a:tab pos="1082675" algn="l"/>
                <a:tab pos="1171575" algn="l"/>
                <a:tab pos="1528763" algn="l"/>
                <a:tab pos="1885950" algn="l"/>
              </a:tabLst>
            </a:pPr>
            <a:r>
              <a:rPr lang="en-US" sz="2200" dirty="0" smtClean="0">
                <a:solidFill>
                  <a:schemeClr val="tx2"/>
                </a:solidFill>
              </a:rPr>
              <a:t> Movement </a:t>
            </a:r>
            <a:r>
              <a:rPr lang="en-US" sz="2200" dirty="0">
                <a:solidFill>
                  <a:schemeClr val="tx2"/>
                </a:solidFill>
              </a:rPr>
              <a:t>out of the ellipsis site is possible.</a:t>
            </a:r>
            <a:r>
              <a:rPr lang="en-US" sz="2200" dirty="0" smtClean="0">
                <a:solidFill>
                  <a:schemeClr val="tx2"/>
                </a:solidFill>
              </a:rPr>
              <a:t> </a:t>
            </a:r>
          </a:p>
          <a:p>
            <a:pPr marL="0" indent="0" eaLnBrk="1" hangingPunct="1">
              <a:spcBef>
                <a:spcPct val="0"/>
              </a:spcBef>
              <a:buClrTx/>
              <a:buSzTx/>
              <a:buFontTx/>
              <a:buChar char="•"/>
              <a:tabLst>
                <a:tab pos="357188" algn="l"/>
                <a:tab pos="628650" algn="l"/>
                <a:tab pos="714375" algn="l"/>
                <a:tab pos="898525" algn="l"/>
                <a:tab pos="1082675" algn="l"/>
                <a:tab pos="1171575" algn="l"/>
                <a:tab pos="1528763" algn="l"/>
                <a:tab pos="1885950" algn="l"/>
              </a:tabLst>
            </a:pPr>
            <a:endParaRPr lang="en-US" sz="2400" dirty="0" smtClean="0">
              <a:solidFill>
                <a:schemeClr val="tx2"/>
              </a:solidFill>
            </a:endParaRPr>
          </a:p>
          <a:p>
            <a:pPr marL="0" indent="0" eaLnBrk="1" hangingPunct="1">
              <a:spcBef>
                <a:spcPct val="0"/>
              </a:spcBef>
              <a:buClrTx/>
              <a:buSzTx/>
              <a:buFontTx/>
              <a:buNone/>
              <a:tabLst>
                <a:tab pos="357188" algn="l"/>
                <a:tab pos="628650" algn="l"/>
                <a:tab pos="714375" algn="l"/>
                <a:tab pos="898525" algn="l"/>
                <a:tab pos="1082675" algn="l"/>
                <a:tab pos="1171575" algn="l"/>
                <a:tab pos="1528763" algn="l"/>
                <a:tab pos="1885950" algn="l"/>
              </a:tabLst>
            </a:pPr>
            <a:r>
              <a:rPr lang="en-US" sz="2200" b="1" dirty="0" err="1">
                <a:solidFill>
                  <a:schemeClr val="tx2"/>
                </a:solidFill>
                <a:sym typeface="Wingdings" pitchFamily="-110" charset="2"/>
              </a:rPr>
              <a:t></a:t>
            </a:r>
            <a:r>
              <a:rPr lang="en-US" sz="2200" b="1" dirty="0">
                <a:solidFill>
                  <a:schemeClr val="tx2"/>
                </a:solidFill>
                <a:sym typeface="Wingdings" pitchFamily="-110" charset="2"/>
              </a:rPr>
              <a:t> deletion analysis</a:t>
            </a:r>
          </a:p>
          <a:p>
            <a:pPr marL="0" indent="0" eaLnBrk="1" hangingPunct="1">
              <a:spcBef>
                <a:spcPct val="0"/>
              </a:spcBef>
              <a:buClrTx/>
              <a:buSzTx/>
              <a:buFontTx/>
              <a:buNone/>
              <a:tabLst>
                <a:tab pos="357188" algn="l"/>
                <a:tab pos="628650" algn="l"/>
                <a:tab pos="714375" algn="l"/>
                <a:tab pos="898525" algn="l"/>
                <a:tab pos="1082675" algn="l"/>
                <a:tab pos="1171575" algn="l"/>
                <a:tab pos="1528763" algn="l"/>
                <a:tab pos="1885950" algn="l"/>
              </a:tabLst>
            </a:pPr>
            <a:r>
              <a:rPr lang="en-US" sz="2400" dirty="0" smtClean="0">
                <a:solidFill>
                  <a:schemeClr val="tx2"/>
                </a:solidFill>
              </a:rPr>
              <a:t>	</a:t>
            </a:r>
          </a:p>
          <a:p>
            <a:pPr marL="0" indent="0" eaLnBrk="1" hangingPunct="1"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>
                <a:tab pos="357188" algn="l"/>
                <a:tab pos="628650" algn="l"/>
                <a:tab pos="714375" algn="l"/>
                <a:tab pos="898525" algn="l"/>
                <a:tab pos="1082675" algn="l"/>
                <a:tab pos="1171575" algn="l"/>
                <a:tab pos="1528763" algn="l"/>
                <a:tab pos="1885950" algn="l"/>
              </a:tabLst>
            </a:pPr>
            <a:r>
              <a:rPr lang="en-US" sz="2200" dirty="0" smtClean="0">
                <a:solidFill>
                  <a:schemeClr val="tx2"/>
                </a:solidFill>
              </a:rPr>
              <a:t>The </a:t>
            </a:r>
            <a:r>
              <a:rPr lang="en-US" sz="2200" dirty="0">
                <a:solidFill>
                  <a:schemeClr val="tx2"/>
                </a:solidFill>
              </a:rPr>
              <a:t>moved constituent can only be connected </a:t>
            </a:r>
            <a:r>
              <a:rPr lang="en-US" sz="2200" dirty="0" smtClean="0">
                <a:solidFill>
                  <a:schemeClr val="tx2"/>
                </a:solidFill>
              </a:rPr>
              <a:t>to</a:t>
            </a:r>
          </a:p>
          <a:p>
            <a:pPr marL="0" indent="0" eaLnBrk="1" hangingPunct="1"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>
                <a:tab pos="357188" algn="l"/>
                <a:tab pos="628650" algn="l"/>
                <a:tab pos="714375" algn="l"/>
                <a:tab pos="898525" algn="l"/>
                <a:tab pos="1082675" algn="l"/>
                <a:tab pos="1171575" algn="l"/>
                <a:tab pos="1528763" algn="l"/>
                <a:tab pos="1885950" algn="l"/>
              </a:tabLst>
            </a:pPr>
            <a:r>
              <a:rPr lang="en-US" sz="2200" dirty="0" smtClean="0">
                <a:solidFill>
                  <a:schemeClr val="tx2"/>
                </a:solidFill>
              </a:rPr>
              <a:t>its base </a:t>
            </a:r>
            <a:r>
              <a:rPr lang="en-US" sz="2200" dirty="0">
                <a:solidFill>
                  <a:schemeClr val="tx2"/>
                </a:solidFill>
              </a:rPr>
              <a:t>position if there is internal structure </a:t>
            </a:r>
            <a:r>
              <a:rPr lang="en-US" sz="2200" dirty="0" smtClean="0">
                <a:solidFill>
                  <a:schemeClr val="tx2"/>
                </a:solidFill>
              </a:rPr>
              <a:t>in</a:t>
            </a:r>
          </a:p>
          <a:p>
            <a:pPr marL="0" indent="0" eaLnBrk="1" hangingPunct="1"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>
                <a:tab pos="357188" algn="l"/>
                <a:tab pos="628650" algn="l"/>
                <a:tab pos="714375" algn="l"/>
                <a:tab pos="898525" algn="l"/>
                <a:tab pos="1082675" algn="l"/>
                <a:tab pos="1171575" algn="l"/>
                <a:tab pos="1528763" algn="l"/>
                <a:tab pos="1885950" algn="l"/>
              </a:tabLst>
            </a:pPr>
            <a:r>
              <a:rPr lang="en-US" sz="2200" dirty="0" smtClean="0">
                <a:solidFill>
                  <a:schemeClr val="tx2"/>
                </a:solidFill>
              </a:rPr>
              <a:t>the ellipsis site</a:t>
            </a:r>
            <a:r>
              <a:rPr lang="en-US" sz="2200" dirty="0">
                <a:solidFill>
                  <a:schemeClr val="tx2"/>
                </a:solidFill>
              </a:rPr>
              <a:t>. </a:t>
            </a:r>
          </a:p>
          <a:p>
            <a:pPr marL="0" indent="0" eaLnBrk="1" hangingPunct="1">
              <a:spcBef>
                <a:spcPct val="0"/>
              </a:spcBef>
              <a:buClrTx/>
              <a:buSzTx/>
              <a:buFontTx/>
              <a:buNone/>
              <a:tabLst>
                <a:tab pos="357188" algn="l"/>
                <a:tab pos="628650" algn="l"/>
                <a:tab pos="714375" algn="l"/>
                <a:tab pos="898525" algn="l"/>
                <a:tab pos="1082675" algn="l"/>
                <a:tab pos="1171575" algn="l"/>
                <a:tab pos="1528763" algn="l"/>
                <a:tab pos="1885950" algn="l"/>
              </a:tabLst>
            </a:pPr>
            <a:endParaRPr lang="en-US" sz="2000" dirty="0" smtClean="0">
              <a:solidFill>
                <a:schemeClr val="tx2"/>
              </a:solidFill>
            </a:endParaRPr>
          </a:p>
          <a:p>
            <a:pPr marL="0" indent="0" eaLnBrk="1" hangingPunct="1">
              <a:spcBef>
                <a:spcPct val="0"/>
              </a:spcBef>
              <a:buClrTx/>
              <a:buSzTx/>
              <a:buNone/>
              <a:tabLst>
                <a:tab pos="357188" algn="l"/>
                <a:tab pos="628650" algn="l"/>
                <a:tab pos="714375" algn="l"/>
                <a:tab pos="898525" algn="l"/>
                <a:tab pos="1082675" algn="l"/>
                <a:tab pos="1171575" algn="l"/>
                <a:tab pos="1528763" algn="l"/>
                <a:tab pos="1885950" algn="l"/>
              </a:tabLst>
            </a:pPr>
            <a:endParaRPr lang="nl-BE" sz="20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63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63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63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63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638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638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638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43" grpId="0" uiExpand="1" build="p"/>
    </p:bldLst>
  </p:timing>
</p:sld>
</file>

<file path=ppt/slides/slide7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BE" sz="3400" dirty="0" smtClean="0">
                <a:solidFill>
                  <a:schemeClr val="accent1"/>
                </a:solidFill>
              </a:rPr>
              <a:t>5. Reconciling analyses (4)</a:t>
            </a:r>
            <a:endParaRPr lang="nl-NL" sz="3400" dirty="0">
              <a:solidFill>
                <a:schemeClr val="accent1"/>
              </a:solidFill>
            </a:endParaRPr>
          </a:p>
        </p:txBody>
      </p:sp>
      <p:sp>
        <p:nvSpPr>
          <p:cNvPr id="163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1600" y="2362200"/>
            <a:ext cx="7316787" cy="3656012"/>
          </a:xfrm>
        </p:spPr>
        <p:txBody>
          <a:bodyPr/>
          <a:lstStyle/>
          <a:p>
            <a:pPr marL="0" indent="0" eaLnBrk="1" hangingPunct="1">
              <a:spcBef>
                <a:spcPct val="0"/>
              </a:spcBef>
              <a:buClrTx/>
              <a:buSzTx/>
              <a:buFontTx/>
              <a:buChar char="•"/>
              <a:tabLst>
                <a:tab pos="357188" algn="l"/>
                <a:tab pos="628650" algn="l"/>
                <a:tab pos="714375" algn="l"/>
                <a:tab pos="898525" algn="l"/>
                <a:tab pos="1082675" algn="l"/>
                <a:tab pos="1171575" algn="l"/>
                <a:tab pos="1528763" algn="l"/>
                <a:tab pos="1885950" algn="l"/>
              </a:tabLst>
            </a:pPr>
            <a:r>
              <a:rPr lang="en-US" sz="2200" dirty="0" smtClean="0">
                <a:solidFill>
                  <a:schemeClr val="tx2"/>
                </a:solidFill>
              </a:rPr>
              <a:t> Movement </a:t>
            </a:r>
            <a:r>
              <a:rPr lang="en-US" sz="2200" dirty="0">
                <a:solidFill>
                  <a:schemeClr val="tx2"/>
                </a:solidFill>
              </a:rPr>
              <a:t>out of the ellipsis site is impossible</a:t>
            </a:r>
            <a:r>
              <a:rPr lang="en-US" sz="2200" dirty="0" smtClean="0">
                <a:solidFill>
                  <a:schemeClr val="tx2"/>
                </a:solidFill>
              </a:rPr>
              <a:t>.</a:t>
            </a:r>
          </a:p>
          <a:p>
            <a:pPr marL="0" indent="0" eaLnBrk="1" hangingPunct="1">
              <a:spcBef>
                <a:spcPct val="0"/>
              </a:spcBef>
              <a:buClrTx/>
              <a:buSzTx/>
              <a:buNone/>
              <a:tabLst>
                <a:tab pos="357188" algn="l"/>
                <a:tab pos="628650" algn="l"/>
                <a:tab pos="714375" algn="l"/>
                <a:tab pos="898525" algn="l"/>
                <a:tab pos="1082675" algn="l"/>
                <a:tab pos="1171575" algn="l"/>
                <a:tab pos="1528763" algn="l"/>
                <a:tab pos="1885950" algn="l"/>
              </a:tabLst>
            </a:pPr>
            <a:endParaRPr lang="en-US" sz="2400" dirty="0" smtClean="0">
              <a:solidFill>
                <a:schemeClr val="tx2"/>
              </a:solidFill>
            </a:endParaRPr>
          </a:p>
          <a:p>
            <a:pPr marL="0" indent="0" eaLnBrk="1" hangingPunct="1">
              <a:spcBef>
                <a:spcPct val="0"/>
              </a:spcBef>
              <a:buClrTx/>
              <a:buSzTx/>
              <a:buFontTx/>
              <a:buNone/>
              <a:tabLst>
                <a:tab pos="357188" algn="l"/>
                <a:tab pos="628650" algn="l"/>
                <a:tab pos="714375" algn="l"/>
                <a:tab pos="898525" algn="l"/>
                <a:tab pos="1082675" algn="l"/>
                <a:tab pos="1171575" algn="l"/>
                <a:tab pos="1528763" algn="l"/>
                <a:tab pos="1885950" algn="l"/>
              </a:tabLst>
            </a:pPr>
            <a:r>
              <a:rPr lang="en-US" sz="2200" b="1" dirty="0" err="1">
                <a:solidFill>
                  <a:schemeClr val="tx2"/>
                </a:solidFill>
                <a:sym typeface="Wingdings" pitchFamily="-110" charset="2"/>
              </a:rPr>
              <a:t></a:t>
            </a:r>
            <a:r>
              <a:rPr lang="en-US" sz="2200" b="1" dirty="0">
                <a:solidFill>
                  <a:schemeClr val="tx2"/>
                </a:solidFill>
                <a:sym typeface="Wingdings" pitchFamily="-110" charset="2"/>
              </a:rPr>
              <a:t> </a:t>
            </a:r>
            <a:r>
              <a:rPr lang="en-US" sz="2200" b="1" dirty="0" err="1">
                <a:solidFill>
                  <a:schemeClr val="tx2"/>
                </a:solidFill>
                <a:sym typeface="Wingdings" pitchFamily="-110" charset="2"/>
              </a:rPr>
              <a:t>proform</a:t>
            </a:r>
            <a:r>
              <a:rPr lang="en-US" sz="2200" b="1" dirty="0">
                <a:solidFill>
                  <a:schemeClr val="tx2"/>
                </a:solidFill>
                <a:sym typeface="Wingdings" pitchFamily="-110" charset="2"/>
              </a:rPr>
              <a:t> analysis</a:t>
            </a:r>
            <a:endParaRPr lang="en-US" sz="2200" b="1" dirty="0">
              <a:solidFill>
                <a:schemeClr val="tx2"/>
              </a:solidFill>
            </a:endParaRPr>
          </a:p>
          <a:p>
            <a:pPr marL="0" indent="0" eaLnBrk="1" hangingPunct="1">
              <a:spcBef>
                <a:spcPct val="0"/>
              </a:spcBef>
              <a:buClrTx/>
              <a:buSzTx/>
              <a:buFontTx/>
              <a:buNone/>
              <a:tabLst>
                <a:tab pos="357188" algn="l"/>
                <a:tab pos="628650" algn="l"/>
                <a:tab pos="714375" algn="l"/>
                <a:tab pos="898525" algn="l"/>
                <a:tab pos="1082675" algn="l"/>
                <a:tab pos="1171575" algn="l"/>
                <a:tab pos="1528763" algn="l"/>
                <a:tab pos="1885950" algn="l"/>
              </a:tabLst>
            </a:pPr>
            <a:r>
              <a:rPr lang="en-US" sz="2600" dirty="0">
                <a:solidFill>
                  <a:schemeClr val="tx2"/>
                </a:solidFill>
              </a:rPr>
              <a:t>   </a:t>
            </a:r>
            <a:r>
              <a:rPr lang="en-US" sz="2600" dirty="0" smtClean="0">
                <a:solidFill>
                  <a:schemeClr val="tx2"/>
                </a:solidFill>
              </a:rPr>
              <a:t>	</a:t>
            </a:r>
          </a:p>
          <a:p>
            <a:pPr marL="0" indent="0" eaLnBrk="1" hangingPunct="1"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>
                <a:tab pos="357188" algn="l"/>
                <a:tab pos="628650" algn="l"/>
                <a:tab pos="714375" algn="l"/>
                <a:tab pos="898525" algn="l"/>
                <a:tab pos="1082675" algn="l"/>
                <a:tab pos="1171575" algn="l"/>
                <a:tab pos="1528763" algn="l"/>
                <a:tab pos="1885950" algn="l"/>
              </a:tabLst>
            </a:pPr>
            <a:r>
              <a:rPr lang="en-US" sz="2200" dirty="0" smtClean="0">
                <a:solidFill>
                  <a:schemeClr val="tx2"/>
                </a:solidFill>
              </a:rPr>
              <a:t>When </a:t>
            </a:r>
            <a:r>
              <a:rPr lang="en-US" sz="2200" dirty="0">
                <a:solidFill>
                  <a:schemeClr val="tx2"/>
                </a:solidFill>
              </a:rPr>
              <a:t>there is no internal structure, there </a:t>
            </a:r>
            <a:r>
              <a:rPr lang="en-US" sz="2200" dirty="0" smtClean="0">
                <a:solidFill>
                  <a:schemeClr val="tx2"/>
                </a:solidFill>
              </a:rPr>
              <a:t>is</a:t>
            </a:r>
          </a:p>
          <a:p>
            <a:pPr marL="0" indent="0" eaLnBrk="1" hangingPunct="1">
              <a:spcBef>
                <a:spcPct val="0"/>
              </a:spcBef>
              <a:buClrTx/>
              <a:buSzTx/>
              <a:buFontTx/>
              <a:buNone/>
              <a:tabLst>
                <a:tab pos="357188" algn="l"/>
                <a:tab pos="628650" algn="l"/>
                <a:tab pos="714375" algn="l"/>
                <a:tab pos="898525" algn="l"/>
                <a:tab pos="1082675" algn="l"/>
                <a:tab pos="1171575" algn="l"/>
                <a:tab pos="1528763" algn="l"/>
                <a:tab pos="1885950" algn="l"/>
              </a:tabLst>
            </a:pPr>
            <a:r>
              <a:rPr lang="en-US" sz="2200" dirty="0" smtClean="0">
                <a:solidFill>
                  <a:schemeClr val="tx2"/>
                </a:solidFill>
              </a:rPr>
              <a:t>nothing to move </a:t>
            </a:r>
            <a:r>
              <a:rPr lang="en-US" sz="2200" dirty="0">
                <a:solidFill>
                  <a:schemeClr val="tx2"/>
                </a:solidFill>
              </a:rPr>
              <a:t>or to move out from.</a:t>
            </a:r>
            <a:endParaRPr lang="nl-BE" sz="22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63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3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3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63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63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63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BE" sz="3400" dirty="0" smtClean="0">
                <a:solidFill>
                  <a:schemeClr val="accent1"/>
                </a:solidFill>
              </a:rPr>
              <a:t>5. Reconciling analyses (5)</a:t>
            </a:r>
            <a:endParaRPr lang="nl-NL" sz="3400" dirty="0">
              <a:solidFill>
                <a:schemeClr val="accent1"/>
              </a:solidFill>
            </a:endParaRPr>
          </a:p>
        </p:txBody>
      </p:sp>
      <p:sp>
        <p:nvSpPr>
          <p:cNvPr id="164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0013" y="2209799"/>
            <a:ext cx="7316787" cy="3732213"/>
          </a:xfrm>
        </p:spPr>
        <p:txBody>
          <a:bodyPr/>
          <a:lstStyle/>
          <a:p>
            <a:pPr marL="714375" indent="-714375"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  <a:tabLst>
                <a:tab pos="0" algn="l"/>
                <a:tab pos="714375" algn="l"/>
                <a:tab pos="1885950" algn="l"/>
              </a:tabLst>
            </a:pPr>
            <a:r>
              <a:rPr lang="en-US" sz="2200" dirty="0">
                <a:solidFill>
                  <a:srgbClr val="269999"/>
                </a:solidFill>
              </a:rPr>
              <a:t>Movement is possible</a:t>
            </a:r>
            <a:endParaRPr lang="en-US" sz="2200" dirty="0">
              <a:solidFill>
                <a:srgbClr val="269999"/>
              </a:solidFill>
              <a:sym typeface="Wingdings" pitchFamily="-110" charset="2"/>
            </a:endParaRPr>
          </a:p>
          <a:p>
            <a:pPr marL="714375" indent="-714375"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  <a:tabLst>
                <a:tab pos="0" algn="l"/>
                <a:tab pos="714375" algn="l"/>
                <a:tab pos="1885950" algn="l"/>
              </a:tabLst>
            </a:pPr>
            <a:endParaRPr lang="en-US" sz="2400" dirty="0">
              <a:solidFill>
                <a:schemeClr val="tx2"/>
              </a:solidFill>
            </a:endParaRPr>
          </a:p>
          <a:p>
            <a:pPr marL="714375" indent="-714375"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  <a:tabLst>
                <a:tab pos="0" algn="l"/>
                <a:tab pos="714375" algn="l"/>
                <a:tab pos="1885950" algn="l"/>
              </a:tabLst>
            </a:pPr>
            <a:r>
              <a:rPr lang="en-US" sz="2200" dirty="0">
                <a:solidFill>
                  <a:schemeClr val="tx2"/>
                </a:solidFill>
              </a:rPr>
              <a:t>VP Ellipsis:</a:t>
            </a:r>
          </a:p>
          <a:p>
            <a:pPr marL="714375" indent="-714375"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  <a:tabLst>
                <a:tab pos="0" algn="l"/>
                <a:tab pos="714375" algn="l"/>
                <a:tab pos="1885950" algn="l"/>
              </a:tabLst>
            </a:pPr>
            <a:endParaRPr lang="en-US" sz="2200" dirty="0" smtClean="0">
              <a:solidFill>
                <a:schemeClr val="tx2"/>
              </a:solidFill>
            </a:endParaRPr>
          </a:p>
          <a:p>
            <a:pPr marL="714375" indent="-714375" eaLnBrk="1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None/>
              <a:tabLst>
                <a:tab pos="0" algn="l"/>
                <a:tab pos="714375" algn="l"/>
                <a:tab pos="1885950" algn="l"/>
              </a:tabLst>
            </a:pPr>
            <a:r>
              <a:rPr lang="en-US" sz="2200" dirty="0" smtClean="0">
                <a:solidFill>
                  <a:schemeClr val="tx2"/>
                </a:solidFill>
              </a:rPr>
              <a:t>(47)	a. I </a:t>
            </a:r>
            <a:r>
              <a:rPr lang="en-US" sz="2200" dirty="0">
                <a:solidFill>
                  <a:schemeClr val="tx2"/>
                </a:solidFill>
              </a:rPr>
              <a:t>know which cocktail Ryan made, but </a:t>
            </a:r>
            <a:r>
              <a:rPr lang="en-US" sz="2200" dirty="0" smtClean="0">
                <a:solidFill>
                  <a:schemeClr val="tx2"/>
                </a:solidFill>
              </a:rPr>
              <a:t>I</a:t>
            </a:r>
          </a:p>
          <a:p>
            <a:pPr marL="714375" indent="-714375" eaLnBrk="1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None/>
              <a:tabLst>
                <a:tab pos="0" algn="l"/>
                <a:tab pos="714375" algn="l"/>
                <a:tab pos="1885950" algn="l"/>
              </a:tabLst>
            </a:pPr>
            <a:r>
              <a:rPr lang="en-US" sz="2200" dirty="0" smtClean="0">
                <a:solidFill>
                  <a:schemeClr val="tx2"/>
                </a:solidFill>
              </a:rPr>
              <a:t> 	    don’t </a:t>
            </a:r>
            <a:r>
              <a:rPr lang="en-US" sz="2200" dirty="0">
                <a:solidFill>
                  <a:schemeClr val="tx2"/>
                </a:solidFill>
              </a:rPr>
              <a:t>remember which cocktail </a:t>
            </a:r>
            <a:r>
              <a:rPr lang="en-US" sz="2200" dirty="0" err="1">
                <a:solidFill>
                  <a:schemeClr val="tx2"/>
                </a:solidFill>
              </a:rPr>
              <a:t>Jasmin</a:t>
            </a:r>
            <a:r>
              <a:rPr lang="en-US" sz="2200" dirty="0">
                <a:solidFill>
                  <a:schemeClr val="tx2"/>
                </a:solidFill>
              </a:rPr>
              <a:t> did.</a:t>
            </a:r>
            <a:endParaRPr lang="en-US" sz="2200" dirty="0" smtClean="0">
              <a:solidFill>
                <a:schemeClr val="tx2"/>
              </a:solidFill>
            </a:endParaRPr>
          </a:p>
          <a:p>
            <a:pPr marL="714375" indent="-714375" eaLnBrk="1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None/>
              <a:tabLst>
                <a:tab pos="0" algn="l"/>
                <a:tab pos="714375" algn="l"/>
                <a:tab pos="1885950" algn="l"/>
              </a:tabLst>
            </a:pPr>
            <a:r>
              <a:rPr lang="en-US" sz="2200" dirty="0" smtClean="0">
                <a:solidFill>
                  <a:schemeClr val="tx2"/>
                </a:solidFill>
              </a:rPr>
              <a:t>	</a:t>
            </a:r>
            <a:r>
              <a:rPr lang="en-US" sz="2200" dirty="0" err="1" smtClean="0">
                <a:solidFill>
                  <a:schemeClr val="tx2"/>
                </a:solidFill>
              </a:rPr>
              <a:t>b</a:t>
            </a:r>
            <a:r>
              <a:rPr lang="en-US" sz="2200" dirty="0" smtClean="0">
                <a:solidFill>
                  <a:schemeClr val="tx2"/>
                </a:solidFill>
              </a:rPr>
              <a:t>. I </a:t>
            </a:r>
            <a:r>
              <a:rPr lang="en-US" sz="2200" dirty="0">
                <a:solidFill>
                  <a:schemeClr val="tx2"/>
                </a:solidFill>
              </a:rPr>
              <a:t>know which cocktail Ryan made, but </a:t>
            </a:r>
            <a:r>
              <a:rPr lang="en-US" sz="2200" dirty="0" smtClean="0">
                <a:solidFill>
                  <a:schemeClr val="tx2"/>
                </a:solidFill>
              </a:rPr>
              <a:t>I</a:t>
            </a:r>
          </a:p>
          <a:p>
            <a:pPr marL="714375" indent="-714375" eaLnBrk="1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None/>
              <a:tabLst>
                <a:tab pos="0" algn="l"/>
                <a:tab pos="714375" algn="l"/>
                <a:tab pos="1885950" algn="l"/>
              </a:tabLst>
            </a:pPr>
            <a:r>
              <a:rPr lang="en-US" sz="2200" dirty="0" smtClean="0">
                <a:solidFill>
                  <a:schemeClr val="tx2"/>
                </a:solidFill>
              </a:rPr>
              <a:t> 	    don’t </a:t>
            </a:r>
            <a:r>
              <a:rPr lang="en-US" sz="2200" dirty="0">
                <a:solidFill>
                  <a:schemeClr val="tx2"/>
                </a:solidFill>
              </a:rPr>
              <a:t>remember which cocktail </a:t>
            </a:r>
            <a:r>
              <a:rPr lang="en-US" sz="2200" dirty="0" err="1">
                <a:solidFill>
                  <a:schemeClr val="tx2"/>
                </a:solidFill>
              </a:rPr>
              <a:t>Jasmin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smtClean="0">
                <a:solidFill>
                  <a:schemeClr val="tx2"/>
                </a:solidFill>
              </a:rPr>
              <a:t>did</a:t>
            </a:r>
          </a:p>
          <a:p>
            <a:pPr marL="714375" indent="-714375" eaLnBrk="1" hangingPunct="1">
              <a:lnSpc>
                <a:spcPct val="90000"/>
              </a:lnSpc>
              <a:spcBef>
                <a:spcPct val="0"/>
              </a:spcBef>
              <a:buClrTx/>
              <a:buSzTx/>
              <a:buNone/>
              <a:tabLst>
                <a:tab pos="0" algn="l"/>
                <a:tab pos="714375" algn="l"/>
                <a:tab pos="1885950" algn="l"/>
              </a:tabLst>
            </a:pPr>
            <a:r>
              <a:rPr lang="en-US" sz="2200" dirty="0" smtClean="0">
                <a:solidFill>
                  <a:schemeClr val="tx2"/>
                </a:solidFill>
              </a:rPr>
              <a:t> 	    [</a:t>
            </a:r>
            <a:r>
              <a:rPr lang="en-US" sz="2200" strike="sngStrike" dirty="0">
                <a:solidFill>
                  <a:srgbClr val="006666"/>
                </a:solidFill>
              </a:rPr>
              <a:t>make </a:t>
            </a:r>
            <a:r>
              <a:rPr lang="en-US" sz="2200" strike="sngStrike" dirty="0" err="1">
                <a:solidFill>
                  <a:srgbClr val="006666"/>
                </a:solidFill>
              </a:rPr>
              <a:t>t</a:t>
            </a:r>
            <a:r>
              <a:rPr lang="en-US" sz="2200" strike="sngStrike" baseline="-14000" dirty="0" err="1">
                <a:solidFill>
                  <a:srgbClr val="006666"/>
                </a:solidFill>
              </a:rPr>
              <a:t>which</a:t>
            </a:r>
            <a:r>
              <a:rPr lang="en-US" sz="2200" strike="sngStrike" baseline="-14000" dirty="0">
                <a:solidFill>
                  <a:srgbClr val="006666"/>
                </a:solidFill>
              </a:rPr>
              <a:t> cocktail</a:t>
            </a:r>
            <a:r>
              <a:rPr lang="en-US" sz="2200" dirty="0">
                <a:solidFill>
                  <a:schemeClr val="tx2"/>
                </a:solidFill>
              </a:rPr>
              <a:t>].</a:t>
            </a:r>
          </a:p>
          <a:p>
            <a:pPr marL="714375" indent="-714375"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  <a:tabLst>
                <a:tab pos="0" algn="l"/>
                <a:tab pos="714375" algn="l"/>
                <a:tab pos="1885950" algn="l"/>
              </a:tabLst>
            </a:pPr>
            <a:endParaRPr lang="en-US" sz="2200" dirty="0">
              <a:solidFill>
                <a:schemeClr val="tx2"/>
              </a:solidFill>
            </a:endParaRPr>
          </a:p>
          <a:p>
            <a:pPr marL="714375" indent="-714375"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  <a:tabLst>
                <a:tab pos="0" algn="l"/>
                <a:tab pos="714375" algn="l"/>
                <a:tab pos="1885950" algn="l"/>
              </a:tabLst>
            </a:pPr>
            <a:r>
              <a:rPr lang="en-US" sz="2200" b="1" dirty="0" err="1">
                <a:solidFill>
                  <a:schemeClr val="tx2"/>
                </a:solidFill>
                <a:sym typeface="Wingdings" pitchFamily="-110" charset="2"/>
              </a:rPr>
              <a:t></a:t>
            </a:r>
            <a:r>
              <a:rPr lang="en-US" sz="2200" b="1" dirty="0">
                <a:solidFill>
                  <a:schemeClr val="tx2"/>
                </a:solidFill>
                <a:sym typeface="Wingdings" pitchFamily="-110" charset="2"/>
              </a:rPr>
              <a:t> deletion</a:t>
            </a:r>
            <a:endParaRPr lang="en-US" sz="2200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64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64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64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900" decel="100000" fill="hold"/>
                                        <p:tgtEl>
                                          <p:spTgt spid="164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64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64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64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900" decel="100000" fill="hold"/>
                                        <p:tgtEl>
                                          <p:spTgt spid="164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64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648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648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900" decel="100000" fill="hold"/>
                                        <p:tgtEl>
                                          <p:spTgt spid="1648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648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648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648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900" decel="100000" fill="hold"/>
                                        <p:tgtEl>
                                          <p:spTgt spid="1648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648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648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648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900" decel="100000" fill="hold"/>
                                        <p:tgtEl>
                                          <p:spTgt spid="1648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648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648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648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648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648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BE" sz="3400" dirty="0" smtClean="0">
                <a:solidFill>
                  <a:schemeClr val="accent1"/>
                </a:solidFill>
              </a:rPr>
              <a:t>5. Reconciling analyses (6)</a:t>
            </a:r>
            <a:endParaRPr lang="nl-NL" sz="3400" dirty="0">
              <a:solidFill>
                <a:schemeClr val="accent1"/>
              </a:solidFill>
            </a:endParaRPr>
          </a:p>
        </p:txBody>
      </p:sp>
      <p:sp>
        <p:nvSpPr>
          <p:cNvPr id="165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1600" y="2209800"/>
            <a:ext cx="7316787" cy="4267201"/>
          </a:xfrm>
        </p:spPr>
        <p:txBody>
          <a:bodyPr/>
          <a:lstStyle/>
          <a:p>
            <a:pPr marL="714375" indent="-714375" eaLnBrk="1" hangingPunct="1">
              <a:spcBef>
                <a:spcPct val="0"/>
              </a:spcBef>
              <a:buClrTx/>
              <a:buSzTx/>
              <a:buFontTx/>
              <a:buNone/>
              <a:tabLst>
                <a:tab pos="0" algn="l"/>
                <a:tab pos="714375" algn="l"/>
                <a:tab pos="985838" algn="l"/>
                <a:tab pos="1885950" algn="l"/>
              </a:tabLst>
            </a:pPr>
            <a:r>
              <a:rPr lang="en-US" sz="2200" dirty="0">
                <a:solidFill>
                  <a:srgbClr val="269999"/>
                </a:solidFill>
              </a:rPr>
              <a:t>Movement is impossible</a:t>
            </a:r>
          </a:p>
          <a:p>
            <a:pPr marL="714375" indent="-714375" eaLnBrk="1" hangingPunct="1">
              <a:spcBef>
                <a:spcPct val="0"/>
              </a:spcBef>
              <a:buClrTx/>
              <a:buSzTx/>
              <a:buFontTx/>
              <a:buNone/>
              <a:tabLst>
                <a:tab pos="0" algn="l"/>
                <a:tab pos="714375" algn="l"/>
                <a:tab pos="985838" algn="l"/>
                <a:tab pos="1885950" algn="l"/>
              </a:tabLst>
            </a:pPr>
            <a:endParaRPr lang="en-US" sz="2200" dirty="0">
              <a:solidFill>
                <a:schemeClr val="tx2"/>
              </a:solidFill>
            </a:endParaRPr>
          </a:p>
          <a:p>
            <a:pPr marL="714375" indent="-714375" eaLnBrk="1" hangingPunct="1">
              <a:spcBef>
                <a:spcPct val="0"/>
              </a:spcBef>
              <a:buClrTx/>
              <a:buSzTx/>
              <a:buFontTx/>
              <a:buNone/>
              <a:tabLst>
                <a:tab pos="0" algn="l"/>
                <a:tab pos="714375" algn="l"/>
                <a:tab pos="985838" algn="l"/>
                <a:tab pos="1885950" algn="l"/>
              </a:tabLst>
            </a:pPr>
            <a:r>
              <a:rPr lang="en-US" sz="2200" dirty="0">
                <a:solidFill>
                  <a:schemeClr val="tx2"/>
                </a:solidFill>
              </a:rPr>
              <a:t>Null Complement Anaphora (NCA)</a:t>
            </a:r>
          </a:p>
          <a:p>
            <a:pPr marL="714375" indent="-714375" eaLnBrk="1" hangingPunct="1">
              <a:spcBef>
                <a:spcPct val="0"/>
              </a:spcBef>
              <a:buClrTx/>
              <a:buSzTx/>
              <a:buFontTx/>
              <a:buNone/>
              <a:tabLst>
                <a:tab pos="0" algn="l"/>
                <a:tab pos="714375" algn="l"/>
                <a:tab pos="985838" algn="l"/>
                <a:tab pos="1885950" algn="l"/>
              </a:tabLst>
            </a:pPr>
            <a:endParaRPr lang="en-US" sz="2200" dirty="0">
              <a:solidFill>
                <a:schemeClr val="tx2"/>
              </a:solidFill>
            </a:endParaRPr>
          </a:p>
          <a:p>
            <a:pPr marL="714375" indent="-714375" eaLnBrk="1" hangingPunct="1"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>
                <a:tab pos="0" algn="l"/>
                <a:tab pos="714375" algn="l"/>
                <a:tab pos="985838" algn="l"/>
                <a:tab pos="1885950" algn="l"/>
              </a:tabLst>
            </a:pPr>
            <a:r>
              <a:rPr lang="en-US" sz="2200" dirty="0" smtClean="0">
                <a:solidFill>
                  <a:schemeClr val="tx2"/>
                </a:solidFill>
              </a:rPr>
              <a:t>(48) </a:t>
            </a:r>
            <a:r>
              <a:rPr lang="en-US" sz="2200" dirty="0">
                <a:solidFill>
                  <a:schemeClr val="tx2"/>
                </a:solidFill>
              </a:rPr>
              <a:t>I asked Ryan to make a </a:t>
            </a:r>
            <a:r>
              <a:rPr lang="en-US" sz="2200" dirty="0" err="1">
                <a:solidFill>
                  <a:schemeClr val="tx2"/>
                </a:solidFill>
              </a:rPr>
              <a:t>mojito</a:t>
            </a:r>
            <a:r>
              <a:rPr lang="en-US" sz="2200" dirty="0">
                <a:solidFill>
                  <a:schemeClr val="tx2"/>
                </a:solidFill>
              </a:rPr>
              <a:t>, but </a:t>
            </a:r>
            <a:r>
              <a:rPr lang="en-US" sz="2200" dirty="0" smtClean="0">
                <a:solidFill>
                  <a:schemeClr val="tx2"/>
                </a:solidFill>
              </a:rPr>
              <a:t>he</a:t>
            </a:r>
          </a:p>
          <a:p>
            <a:pPr marL="714375" indent="-714375" eaLnBrk="1" hangingPunct="1">
              <a:spcBef>
                <a:spcPct val="0"/>
              </a:spcBef>
              <a:buClrTx/>
              <a:buSzTx/>
              <a:buFontTx/>
              <a:buNone/>
              <a:tabLst>
                <a:tab pos="0" algn="l"/>
                <a:tab pos="714375" algn="l"/>
                <a:tab pos="985838" algn="l"/>
                <a:tab pos="1885950" algn="l"/>
              </a:tabLst>
            </a:pPr>
            <a:r>
              <a:rPr lang="en-US" sz="2200" dirty="0" smtClean="0">
                <a:solidFill>
                  <a:schemeClr val="tx2"/>
                </a:solidFill>
              </a:rPr>
              <a:t> 	refused</a:t>
            </a:r>
            <a:r>
              <a:rPr lang="en-US" sz="2200" dirty="0">
                <a:solidFill>
                  <a:schemeClr val="tx2"/>
                </a:solidFill>
              </a:rPr>
              <a:t>.</a:t>
            </a:r>
          </a:p>
          <a:p>
            <a:pPr marL="714375" indent="-714375" eaLnBrk="1" hangingPunct="1">
              <a:spcBef>
                <a:spcPct val="0"/>
              </a:spcBef>
              <a:buClrTx/>
              <a:buSzTx/>
              <a:buFontTx/>
              <a:buNone/>
              <a:tabLst>
                <a:tab pos="0" algn="l"/>
                <a:tab pos="714375" algn="l"/>
                <a:tab pos="985838" algn="l"/>
                <a:tab pos="1885950" algn="l"/>
              </a:tabLst>
            </a:pPr>
            <a:endParaRPr lang="en-US" sz="2200" dirty="0">
              <a:solidFill>
                <a:schemeClr val="tx2"/>
              </a:solidFill>
            </a:endParaRPr>
          </a:p>
          <a:p>
            <a:pPr marL="714375" indent="-714375" eaLnBrk="1" hangingPunct="1">
              <a:spcBef>
                <a:spcPct val="0"/>
              </a:spcBef>
              <a:buClrTx/>
              <a:buSzTx/>
              <a:buFontTx/>
              <a:buNone/>
              <a:tabLst>
                <a:tab pos="0" algn="l"/>
                <a:tab pos="714375" algn="l"/>
                <a:tab pos="985838" algn="l"/>
                <a:tab pos="1885950" algn="l"/>
              </a:tabLst>
            </a:pPr>
            <a:r>
              <a:rPr lang="en-US" sz="2200" dirty="0" smtClean="0">
                <a:solidFill>
                  <a:schemeClr val="tx2"/>
                </a:solidFill>
              </a:rPr>
              <a:t>(49) *	I </a:t>
            </a:r>
            <a:r>
              <a:rPr lang="en-US" sz="2200" dirty="0">
                <a:solidFill>
                  <a:schemeClr val="tx2"/>
                </a:solidFill>
              </a:rPr>
              <a:t>know which cocktail Ryan made, but </a:t>
            </a:r>
            <a:r>
              <a:rPr lang="en-US" sz="2200" dirty="0" smtClean="0">
                <a:solidFill>
                  <a:schemeClr val="tx2"/>
                </a:solidFill>
              </a:rPr>
              <a:t>I</a:t>
            </a:r>
          </a:p>
          <a:p>
            <a:pPr marL="714375" indent="-714375" eaLnBrk="1" hangingPunct="1">
              <a:spcBef>
                <a:spcPct val="0"/>
              </a:spcBef>
              <a:buClrTx/>
              <a:buSzTx/>
              <a:buFontTx/>
              <a:buNone/>
              <a:tabLst>
                <a:tab pos="0" algn="l"/>
                <a:tab pos="714375" algn="l"/>
                <a:tab pos="985838" algn="l"/>
                <a:tab pos="1885950" algn="l"/>
              </a:tabLst>
            </a:pPr>
            <a:r>
              <a:rPr lang="en-US" sz="2200" dirty="0" smtClean="0">
                <a:solidFill>
                  <a:schemeClr val="tx2"/>
                </a:solidFill>
              </a:rPr>
              <a:t> 		don’t remember </a:t>
            </a:r>
            <a:r>
              <a:rPr lang="en-US" sz="2200" dirty="0">
                <a:solidFill>
                  <a:schemeClr val="tx2"/>
                </a:solidFill>
              </a:rPr>
              <a:t>which (cocktail) </a:t>
            </a:r>
            <a:r>
              <a:rPr lang="en-US" sz="2200" dirty="0" smtClean="0">
                <a:solidFill>
                  <a:schemeClr val="tx2"/>
                </a:solidFill>
              </a:rPr>
              <a:t>he</a:t>
            </a:r>
          </a:p>
          <a:p>
            <a:pPr marL="714375" indent="-714375" eaLnBrk="1" hangingPunct="1">
              <a:spcBef>
                <a:spcPct val="0"/>
              </a:spcBef>
              <a:buClrTx/>
              <a:buSzTx/>
              <a:buFontTx/>
              <a:buNone/>
              <a:tabLst>
                <a:tab pos="0" algn="l"/>
                <a:tab pos="714375" algn="l"/>
                <a:tab pos="985838" algn="l"/>
                <a:tab pos="1885950" algn="l"/>
              </a:tabLst>
            </a:pPr>
            <a:r>
              <a:rPr lang="en-US" sz="2200" dirty="0" smtClean="0">
                <a:solidFill>
                  <a:schemeClr val="tx2"/>
                </a:solidFill>
              </a:rPr>
              <a:t> 		refused.</a:t>
            </a:r>
            <a:endParaRPr lang="en-US" sz="2200" dirty="0">
              <a:solidFill>
                <a:schemeClr val="tx2"/>
              </a:solidFill>
            </a:endParaRPr>
          </a:p>
          <a:p>
            <a:pPr marL="714375" indent="-714375" eaLnBrk="1" hangingPunct="1">
              <a:spcBef>
                <a:spcPct val="0"/>
              </a:spcBef>
              <a:buClrTx/>
              <a:buSzTx/>
              <a:buFontTx/>
              <a:buNone/>
              <a:tabLst>
                <a:tab pos="0" algn="l"/>
                <a:tab pos="714375" algn="l"/>
                <a:tab pos="985838" algn="l"/>
                <a:tab pos="1885950" algn="l"/>
              </a:tabLst>
            </a:pPr>
            <a:endParaRPr lang="en-US" sz="2200" dirty="0">
              <a:solidFill>
                <a:schemeClr val="tx2"/>
              </a:solidFill>
            </a:endParaRPr>
          </a:p>
          <a:p>
            <a:pPr marL="714375" indent="-714375" eaLnBrk="1" hangingPunct="1">
              <a:spcBef>
                <a:spcPct val="0"/>
              </a:spcBef>
              <a:buClrTx/>
              <a:buSzTx/>
              <a:buFontTx/>
              <a:buNone/>
              <a:tabLst>
                <a:tab pos="0" algn="l"/>
                <a:tab pos="714375" algn="l"/>
                <a:tab pos="985838" algn="l"/>
                <a:tab pos="1885950" algn="l"/>
              </a:tabLst>
            </a:pPr>
            <a:r>
              <a:rPr lang="en-US" sz="2200" b="1" dirty="0" err="1">
                <a:solidFill>
                  <a:schemeClr val="tx2"/>
                </a:solidFill>
                <a:sym typeface="Wingdings" pitchFamily="-110" charset="2"/>
              </a:rPr>
              <a:t></a:t>
            </a:r>
            <a:r>
              <a:rPr lang="en-US" sz="2200" b="1" dirty="0">
                <a:solidFill>
                  <a:schemeClr val="tx2"/>
                </a:solidFill>
                <a:sym typeface="Wingdings" pitchFamily="-110" charset="2"/>
              </a:rPr>
              <a:t> </a:t>
            </a:r>
            <a:r>
              <a:rPr lang="en-US" sz="2200" b="1" dirty="0" err="1">
                <a:solidFill>
                  <a:schemeClr val="tx2"/>
                </a:solidFill>
                <a:sym typeface="Wingdings" pitchFamily="-110" charset="2"/>
              </a:rPr>
              <a:t>proform</a:t>
            </a:r>
            <a:endParaRPr lang="en-US" sz="2200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65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65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65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900" decel="100000" fill="hold"/>
                                        <p:tgtEl>
                                          <p:spTgt spid="165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65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65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65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900" decel="100000" fill="hold"/>
                                        <p:tgtEl>
                                          <p:spTgt spid="165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65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658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658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900" decel="100000" fill="hold"/>
                                        <p:tgtEl>
                                          <p:spTgt spid="1658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658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658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658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900" decel="100000" fill="hold"/>
                                        <p:tgtEl>
                                          <p:spTgt spid="1658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658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658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658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900" decel="100000" fill="hold"/>
                                        <p:tgtEl>
                                          <p:spTgt spid="1658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658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6589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6589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6589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6589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BE" sz="3400" dirty="0" smtClean="0">
                <a:solidFill>
                  <a:schemeClr val="accent1"/>
                </a:solidFill>
              </a:rPr>
              <a:t>5. Reconciling analyses (7)</a:t>
            </a:r>
            <a:endParaRPr lang="nl-NL" sz="3400" dirty="0">
              <a:solidFill>
                <a:schemeClr val="accent1"/>
              </a:solidFill>
            </a:endParaRPr>
          </a:p>
        </p:txBody>
      </p:sp>
      <p:sp>
        <p:nvSpPr>
          <p:cNvPr id="165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1600" y="1828800"/>
            <a:ext cx="7467600" cy="4648200"/>
          </a:xfrm>
        </p:spPr>
        <p:txBody>
          <a:bodyPr/>
          <a:lstStyle/>
          <a:p>
            <a:pPr marL="714375" indent="-714375" eaLnBrk="1" hangingPunct="1">
              <a:spcBef>
                <a:spcPct val="0"/>
              </a:spcBef>
              <a:buClrTx/>
              <a:buSzTx/>
              <a:buFontTx/>
              <a:buNone/>
              <a:tabLst>
                <a:tab pos="0" algn="l"/>
                <a:tab pos="714375" algn="l"/>
                <a:tab pos="985838" algn="l"/>
                <a:tab pos="1885950" algn="l"/>
              </a:tabLst>
            </a:pPr>
            <a:r>
              <a:rPr lang="en-US" sz="2200" dirty="0" smtClean="0">
                <a:solidFill>
                  <a:srgbClr val="269999"/>
                </a:solidFill>
              </a:rPr>
              <a:t>Pronouns (= </a:t>
            </a:r>
            <a:r>
              <a:rPr lang="en-US" sz="2200" dirty="0" err="1" smtClean="0">
                <a:solidFill>
                  <a:srgbClr val="269999"/>
                </a:solidFill>
              </a:rPr>
              <a:t>proforms</a:t>
            </a:r>
            <a:r>
              <a:rPr lang="en-US" sz="2200" dirty="0" smtClean="0">
                <a:solidFill>
                  <a:srgbClr val="269999"/>
                </a:solidFill>
              </a:rPr>
              <a:t>) with internal structure</a:t>
            </a:r>
          </a:p>
          <a:p>
            <a:pPr marL="714375" indent="-714375" eaLnBrk="1" hangingPunct="1">
              <a:spcBef>
                <a:spcPct val="0"/>
              </a:spcBef>
              <a:buClrTx/>
              <a:buSzTx/>
              <a:buFontTx/>
              <a:buNone/>
              <a:tabLst>
                <a:tab pos="0" algn="l"/>
                <a:tab pos="714375" algn="l"/>
                <a:tab pos="985838" algn="l"/>
                <a:tab pos="1885950" algn="l"/>
              </a:tabLst>
            </a:pPr>
            <a:endParaRPr lang="en-US" sz="2200" b="1" dirty="0" smtClean="0">
              <a:solidFill>
                <a:srgbClr val="269999"/>
              </a:solidFill>
            </a:endParaRPr>
          </a:p>
          <a:p>
            <a:pPr marL="714375" indent="-714375" eaLnBrk="1" hangingPunct="1">
              <a:spcBef>
                <a:spcPct val="0"/>
              </a:spcBef>
              <a:buClrTx/>
              <a:buSzTx/>
              <a:buFontTx/>
              <a:buNone/>
              <a:tabLst>
                <a:tab pos="0" algn="l"/>
                <a:tab pos="714375" algn="l"/>
                <a:tab pos="985838" algn="l"/>
                <a:tab pos="1885950" algn="l"/>
              </a:tabLst>
            </a:pPr>
            <a:r>
              <a:rPr lang="en-US" sz="2200" dirty="0" err="1" smtClean="0">
                <a:solidFill>
                  <a:schemeClr val="tx2"/>
                </a:solidFill>
              </a:rPr>
              <a:t>Elbourne</a:t>
            </a:r>
            <a:r>
              <a:rPr lang="en-US" sz="2200" dirty="0" smtClean="0">
                <a:solidFill>
                  <a:schemeClr val="tx2"/>
                </a:solidFill>
              </a:rPr>
              <a:t> (2001): </a:t>
            </a:r>
          </a:p>
          <a:p>
            <a:pPr marL="714375" indent="-714375" eaLnBrk="1" hangingPunct="1">
              <a:spcBef>
                <a:spcPct val="0"/>
              </a:spcBef>
              <a:buClrTx/>
              <a:buSzTx/>
              <a:buFontTx/>
              <a:buNone/>
              <a:tabLst>
                <a:tab pos="0" algn="l"/>
                <a:tab pos="714375" algn="l"/>
                <a:tab pos="985838" algn="l"/>
                <a:tab pos="1885950" algn="l"/>
              </a:tabLst>
            </a:pPr>
            <a:r>
              <a:rPr lang="en-US" sz="2200" dirty="0" smtClean="0">
                <a:solidFill>
                  <a:schemeClr val="tx2"/>
                </a:solidFill>
              </a:rPr>
              <a:t>Pronouns can be interpreted in at least two ways.</a:t>
            </a:r>
          </a:p>
          <a:p>
            <a:pPr marL="714375" indent="-714375" eaLnBrk="1" hangingPunct="1">
              <a:spcBef>
                <a:spcPct val="0"/>
              </a:spcBef>
              <a:buClrTx/>
              <a:buSzTx/>
              <a:buFontTx/>
              <a:buNone/>
              <a:tabLst>
                <a:tab pos="0" algn="l"/>
                <a:tab pos="714375" algn="l"/>
                <a:tab pos="985838" algn="l"/>
                <a:tab pos="1885950" algn="l"/>
              </a:tabLst>
            </a:pPr>
            <a:endParaRPr lang="en-US" sz="1200" dirty="0" smtClean="0">
              <a:solidFill>
                <a:schemeClr val="tx2"/>
              </a:solidFill>
            </a:endParaRPr>
          </a:p>
          <a:p>
            <a:pPr marL="714375" indent="-714375" eaLnBrk="1" hangingPunct="1">
              <a:spcBef>
                <a:spcPct val="0"/>
              </a:spcBef>
              <a:buClrTx/>
              <a:buSzTx/>
              <a:buFontTx/>
              <a:buChar char="•"/>
              <a:tabLst>
                <a:tab pos="0" algn="l"/>
                <a:tab pos="714375" algn="l"/>
                <a:tab pos="985838" algn="l"/>
                <a:tab pos="1885950" algn="l"/>
              </a:tabLst>
            </a:pPr>
            <a:r>
              <a:rPr lang="en-US" sz="2200" dirty="0" smtClean="0">
                <a:solidFill>
                  <a:schemeClr val="tx2"/>
                </a:solidFill>
              </a:rPr>
              <a:t>As a variable</a:t>
            </a:r>
          </a:p>
          <a:p>
            <a:pPr marL="714375" indent="-714375" eaLnBrk="1" hangingPunct="1">
              <a:spcBef>
                <a:spcPct val="0"/>
              </a:spcBef>
              <a:buClrTx/>
              <a:buSzTx/>
              <a:buFontTx/>
              <a:buChar char="•"/>
              <a:tabLst>
                <a:tab pos="0" algn="l"/>
                <a:tab pos="714375" algn="l"/>
                <a:tab pos="985838" algn="l"/>
                <a:tab pos="1885950" algn="l"/>
              </a:tabLst>
            </a:pPr>
            <a:r>
              <a:rPr lang="en-US" sz="2200" dirty="0" smtClean="0">
                <a:solidFill>
                  <a:schemeClr val="tx2"/>
                </a:solidFill>
              </a:rPr>
              <a:t>As a definite determiner</a:t>
            </a:r>
          </a:p>
          <a:p>
            <a:pPr marL="714375" indent="-714375" eaLnBrk="1" hangingPunct="1">
              <a:spcBef>
                <a:spcPct val="0"/>
              </a:spcBef>
              <a:buClrTx/>
              <a:buSzTx/>
              <a:buNone/>
              <a:tabLst>
                <a:tab pos="0" algn="l"/>
                <a:tab pos="714375" algn="l"/>
                <a:tab pos="985838" algn="l"/>
                <a:tab pos="1885950" algn="l"/>
              </a:tabLst>
            </a:pPr>
            <a:endParaRPr lang="en-US" sz="2200" dirty="0" smtClean="0">
              <a:solidFill>
                <a:schemeClr val="tx2"/>
              </a:solidFill>
            </a:endParaRPr>
          </a:p>
          <a:p>
            <a:pPr marL="714375" indent="-714375" eaLnBrk="1" hangingPunct="1">
              <a:spcBef>
                <a:spcPct val="0"/>
              </a:spcBef>
              <a:buClrTx/>
              <a:buSzTx/>
              <a:buNone/>
              <a:tabLst>
                <a:tab pos="0" algn="l"/>
                <a:tab pos="714375" algn="l"/>
                <a:tab pos="985838" algn="l"/>
                <a:tab pos="1885950" algn="l"/>
              </a:tabLst>
            </a:pPr>
            <a:r>
              <a:rPr lang="en-US" sz="2200" dirty="0" smtClean="0">
                <a:solidFill>
                  <a:schemeClr val="tx2"/>
                </a:solidFill>
              </a:rPr>
              <a:t>(50) a.	  I told </a:t>
            </a:r>
            <a:r>
              <a:rPr lang="en-US" sz="2200" b="1" dirty="0" smtClean="0">
                <a:solidFill>
                  <a:schemeClr val="tx2"/>
                </a:solidFill>
              </a:rPr>
              <a:t>you </a:t>
            </a:r>
            <a:r>
              <a:rPr lang="en-US" sz="2200" dirty="0" smtClean="0">
                <a:solidFill>
                  <a:schemeClr val="tx2"/>
                </a:solidFill>
              </a:rPr>
              <a:t>to stay here.</a:t>
            </a:r>
          </a:p>
          <a:p>
            <a:pPr marL="714375" indent="-714375" eaLnBrk="1" hangingPunct="1">
              <a:spcBef>
                <a:spcPct val="0"/>
              </a:spcBef>
              <a:buClrTx/>
              <a:buSzTx/>
              <a:buNone/>
              <a:tabLst>
                <a:tab pos="0" algn="l"/>
                <a:tab pos="714375" algn="l"/>
                <a:tab pos="985838" algn="l"/>
                <a:tab pos="1885950" algn="l"/>
              </a:tabLst>
            </a:pPr>
            <a:r>
              <a:rPr lang="en-US" sz="2200" dirty="0" smtClean="0">
                <a:solidFill>
                  <a:schemeClr val="tx2"/>
                </a:solidFill>
              </a:rPr>
              <a:t>	</a:t>
            </a:r>
            <a:r>
              <a:rPr lang="en-US" sz="2200" dirty="0" err="1" smtClean="0">
                <a:solidFill>
                  <a:schemeClr val="tx2"/>
                </a:solidFill>
              </a:rPr>
              <a:t>b</a:t>
            </a:r>
            <a:r>
              <a:rPr lang="en-US" sz="2200" dirty="0" smtClean="0">
                <a:solidFill>
                  <a:schemeClr val="tx2"/>
                </a:solidFill>
              </a:rPr>
              <a:t>.  Hans </a:t>
            </a:r>
            <a:r>
              <a:rPr lang="en-US" sz="2200" dirty="0" err="1" smtClean="0">
                <a:solidFill>
                  <a:schemeClr val="tx2"/>
                </a:solidFill>
              </a:rPr>
              <a:t>sieht</a:t>
            </a:r>
            <a:r>
              <a:rPr lang="en-US" sz="2200" dirty="0" smtClean="0">
                <a:solidFill>
                  <a:schemeClr val="tx2"/>
                </a:solidFill>
              </a:rPr>
              <a:t> </a:t>
            </a:r>
            <a:r>
              <a:rPr lang="en-US" sz="2200" b="1" dirty="0" smtClean="0">
                <a:solidFill>
                  <a:schemeClr val="tx2"/>
                </a:solidFill>
              </a:rPr>
              <a:t>den</a:t>
            </a:r>
            <a:r>
              <a:rPr lang="en-US" sz="2200" dirty="0" smtClean="0">
                <a:solidFill>
                  <a:schemeClr val="tx2"/>
                </a:solidFill>
              </a:rPr>
              <a:t>.		(German)</a:t>
            </a:r>
          </a:p>
          <a:p>
            <a:pPr marL="714375" indent="-714375" eaLnBrk="1" hangingPunct="1">
              <a:spcBef>
                <a:spcPct val="0"/>
              </a:spcBef>
              <a:buClrTx/>
              <a:buSzTx/>
              <a:buNone/>
              <a:tabLst>
                <a:tab pos="0" algn="l"/>
                <a:tab pos="714375" algn="l"/>
                <a:tab pos="985838" algn="l"/>
                <a:tab pos="1885950" algn="l"/>
              </a:tabLst>
            </a:pPr>
            <a:r>
              <a:rPr lang="en-US" sz="2200" dirty="0" smtClean="0">
                <a:solidFill>
                  <a:schemeClr val="tx2"/>
                </a:solidFill>
              </a:rPr>
              <a:t>		  Hans sees  him</a:t>
            </a:r>
          </a:p>
          <a:p>
            <a:pPr marL="714375" indent="-714375" eaLnBrk="1" hangingPunct="1">
              <a:spcBef>
                <a:spcPct val="0"/>
              </a:spcBef>
              <a:buClrTx/>
              <a:buSzTx/>
              <a:buNone/>
              <a:tabLst>
                <a:tab pos="0" algn="l"/>
                <a:tab pos="714375" algn="l"/>
                <a:tab pos="985838" algn="l"/>
                <a:tab pos="1885950" algn="l"/>
              </a:tabLst>
            </a:pPr>
            <a:r>
              <a:rPr lang="en-US" sz="2200" dirty="0" smtClean="0">
                <a:solidFill>
                  <a:schemeClr val="tx2"/>
                </a:solidFill>
              </a:rPr>
              <a:t>	</a:t>
            </a:r>
            <a:r>
              <a:rPr lang="en-US" sz="2200" dirty="0" err="1" smtClean="0">
                <a:solidFill>
                  <a:schemeClr val="tx2"/>
                </a:solidFill>
              </a:rPr>
              <a:t>c</a:t>
            </a:r>
            <a:r>
              <a:rPr lang="en-US" sz="2200" dirty="0" smtClean="0">
                <a:solidFill>
                  <a:schemeClr val="tx2"/>
                </a:solidFill>
              </a:rPr>
              <a:t>.	  </a:t>
            </a:r>
            <a:r>
              <a:rPr lang="en-US" sz="2200" b="1" dirty="0" smtClean="0">
                <a:solidFill>
                  <a:schemeClr val="tx2"/>
                </a:solidFill>
              </a:rPr>
              <a:t>You </a:t>
            </a:r>
            <a:r>
              <a:rPr lang="en-US" sz="2200" dirty="0" smtClean="0">
                <a:solidFill>
                  <a:schemeClr val="tx2"/>
                </a:solidFill>
              </a:rPr>
              <a:t>troops will embark; the others remain.</a:t>
            </a:r>
          </a:p>
          <a:p>
            <a:pPr marL="714375" indent="-714375" eaLnBrk="1" hangingPunct="1">
              <a:spcBef>
                <a:spcPct val="0"/>
              </a:spcBef>
              <a:buClrTx/>
              <a:buSzTx/>
              <a:buNone/>
              <a:tabLst>
                <a:tab pos="0" algn="l"/>
                <a:tab pos="714375" algn="l"/>
                <a:tab pos="985838" algn="l"/>
                <a:tab pos="1885950" algn="l"/>
              </a:tabLst>
            </a:pPr>
            <a:r>
              <a:rPr lang="en-US" sz="2200" dirty="0" smtClean="0">
                <a:solidFill>
                  <a:schemeClr val="tx2"/>
                </a:solidFill>
              </a:rPr>
              <a:t>	</a:t>
            </a:r>
            <a:r>
              <a:rPr lang="en-US" sz="2200" dirty="0" err="1" smtClean="0">
                <a:solidFill>
                  <a:schemeClr val="tx2"/>
                </a:solidFill>
              </a:rPr>
              <a:t>d</a:t>
            </a:r>
            <a:r>
              <a:rPr lang="en-US" sz="2200" dirty="0" smtClean="0">
                <a:solidFill>
                  <a:schemeClr val="tx2"/>
                </a:solidFill>
              </a:rPr>
              <a:t>.  Hans </a:t>
            </a:r>
            <a:r>
              <a:rPr lang="en-US" sz="2200" dirty="0" err="1" smtClean="0">
                <a:solidFill>
                  <a:schemeClr val="tx2"/>
                </a:solidFill>
              </a:rPr>
              <a:t>sieht</a:t>
            </a:r>
            <a:r>
              <a:rPr lang="en-US" sz="2200" dirty="0" smtClean="0">
                <a:solidFill>
                  <a:schemeClr val="tx2"/>
                </a:solidFill>
              </a:rPr>
              <a:t> </a:t>
            </a:r>
            <a:r>
              <a:rPr lang="en-US" sz="2200" b="1" dirty="0" smtClean="0">
                <a:solidFill>
                  <a:schemeClr val="tx2"/>
                </a:solidFill>
              </a:rPr>
              <a:t>den </a:t>
            </a:r>
            <a:r>
              <a:rPr lang="en-US" sz="2200" dirty="0" smtClean="0">
                <a:solidFill>
                  <a:schemeClr val="tx2"/>
                </a:solidFill>
              </a:rPr>
              <a:t>Mann. 	(German)</a:t>
            </a:r>
          </a:p>
          <a:p>
            <a:pPr marL="714375" indent="-714375" eaLnBrk="1" hangingPunct="1">
              <a:spcBef>
                <a:spcPct val="0"/>
              </a:spcBef>
              <a:buClrTx/>
              <a:buSzTx/>
              <a:buNone/>
              <a:tabLst>
                <a:tab pos="0" algn="l"/>
                <a:tab pos="714375" algn="l"/>
                <a:tab pos="985838" algn="l"/>
                <a:tab pos="1885950" algn="l"/>
              </a:tabLst>
            </a:pPr>
            <a:r>
              <a:rPr lang="en-US" sz="2200" dirty="0" smtClean="0">
                <a:solidFill>
                  <a:schemeClr val="tx2"/>
                </a:solidFill>
              </a:rPr>
              <a:t>		  Hans sees  the  man</a:t>
            </a:r>
            <a:endParaRPr lang="en-US" sz="22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65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65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5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65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65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65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65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7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658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658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900" decel="100000" fill="hold"/>
                                        <p:tgtEl>
                                          <p:spTgt spid="1658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658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7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658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658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900" decel="100000" fill="hold"/>
                                        <p:tgtEl>
                                          <p:spTgt spid="1658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658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37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658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658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900" decel="100000" fill="hold"/>
                                        <p:tgtEl>
                                          <p:spTgt spid="1658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658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5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65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65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65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65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7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6589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6589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900" decel="100000" fill="hold"/>
                                        <p:tgtEl>
                                          <p:spTgt spid="16589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6589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7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6589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6589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900" decel="100000" fill="hold"/>
                                        <p:tgtEl>
                                          <p:spTgt spid="16589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6589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37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16589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6589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900" decel="100000" fill="hold"/>
                                        <p:tgtEl>
                                          <p:spTgt spid="16589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6589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5891" grpId="0" build="p"/>
      <p:bldP spid="165891" grpId="1" uiExpand="1" build="p"/>
      <p:bldP spid="165891" grpId="2" build="p"/>
    </p:bldLst>
  </p:timing>
</p:sld>
</file>

<file path=ppt/slides/slide7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BE" sz="3400" dirty="0" smtClean="0">
                <a:solidFill>
                  <a:schemeClr val="accent1"/>
                </a:solidFill>
              </a:rPr>
              <a:t>5. Reconciling analyses (8)</a:t>
            </a:r>
            <a:endParaRPr lang="nl-NL" sz="3400" dirty="0">
              <a:solidFill>
                <a:schemeClr val="accent1"/>
              </a:solidFill>
            </a:endParaRPr>
          </a:p>
        </p:txBody>
      </p:sp>
      <p:sp>
        <p:nvSpPr>
          <p:cNvPr id="165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1600" y="1828800"/>
            <a:ext cx="7467600" cy="4648200"/>
          </a:xfrm>
        </p:spPr>
        <p:txBody>
          <a:bodyPr/>
          <a:lstStyle/>
          <a:p>
            <a:pPr marL="714375" indent="-714375" eaLnBrk="1" hangingPunct="1">
              <a:spcBef>
                <a:spcPct val="0"/>
              </a:spcBef>
              <a:buClrTx/>
              <a:buSzTx/>
              <a:buFontTx/>
              <a:buNone/>
              <a:tabLst>
                <a:tab pos="0" algn="l"/>
                <a:tab pos="714375" algn="l"/>
                <a:tab pos="985838" algn="l"/>
                <a:tab pos="1885950" algn="l"/>
              </a:tabLst>
            </a:pPr>
            <a:r>
              <a:rPr lang="en-US" sz="2200" dirty="0" smtClean="0">
                <a:solidFill>
                  <a:schemeClr val="accent1">
                    <a:lumMod val="75000"/>
                  </a:schemeClr>
                </a:solidFill>
              </a:rPr>
              <a:t>Third way: Donkey pronouns</a:t>
            </a:r>
          </a:p>
          <a:p>
            <a:pPr marL="714375" indent="-714375" eaLnBrk="1" hangingPunct="1">
              <a:spcBef>
                <a:spcPct val="0"/>
              </a:spcBef>
              <a:buClrTx/>
              <a:buSzTx/>
              <a:buFontTx/>
              <a:buNone/>
              <a:tabLst>
                <a:tab pos="0" algn="l"/>
                <a:tab pos="714375" algn="l"/>
                <a:tab pos="985838" algn="l"/>
                <a:tab pos="1885950" algn="l"/>
              </a:tabLst>
            </a:pPr>
            <a:endParaRPr lang="en-US" sz="1200" dirty="0" smtClean="0">
              <a:solidFill>
                <a:schemeClr val="tx2"/>
              </a:solidFill>
            </a:endParaRPr>
          </a:p>
          <a:p>
            <a:pPr marL="714375" indent="-714375" eaLnBrk="1" hangingPunct="1">
              <a:spcBef>
                <a:spcPct val="0"/>
              </a:spcBef>
              <a:buClrTx/>
              <a:buSzTx/>
              <a:buFontTx/>
              <a:buChar char="•"/>
              <a:tabLst>
                <a:tab pos="0" algn="l"/>
                <a:tab pos="714375" algn="l"/>
                <a:tab pos="985838" algn="l"/>
                <a:tab pos="1885950" algn="l"/>
              </a:tabLst>
            </a:pPr>
            <a:r>
              <a:rPr lang="en-US" sz="2200" dirty="0" smtClean="0">
                <a:solidFill>
                  <a:schemeClr val="tx2"/>
                </a:solidFill>
              </a:rPr>
              <a:t>As the value of a contextually salient function </a:t>
            </a:r>
            <a:r>
              <a:rPr lang="en-US" sz="2200" i="1" dirty="0" err="1" smtClean="0">
                <a:solidFill>
                  <a:schemeClr val="tx2"/>
                </a:solidFill>
              </a:rPr>
              <a:t>f</a:t>
            </a:r>
            <a:r>
              <a:rPr lang="en-US" sz="2200" i="1" dirty="0" smtClean="0">
                <a:solidFill>
                  <a:schemeClr val="tx2"/>
                </a:solidFill>
              </a:rPr>
              <a:t> </a:t>
            </a:r>
            <a:r>
              <a:rPr lang="en-US" sz="2200" dirty="0" smtClean="0">
                <a:solidFill>
                  <a:schemeClr val="tx2"/>
                </a:solidFill>
              </a:rPr>
              <a:t>applied to an argument </a:t>
            </a:r>
            <a:r>
              <a:rPr lang="en-US" sz="2200" i="1" dirty="0" err="1" smtClean="0">
                <a:solidFill>
                  <a:schemeClr val="tx2"/>
                </a:solidFill>
              </a:rPr>
              <a:t>x</a:t>
            </a:r>
            <a:r>
              <a:rPr lang="en-US" sz="2200" dirty="0" smtClean="0">
                <a:solidFill>
                  <a:schemeClr val="tx2"/>
                </a:solidFill>
              </a:rPr>
              <a:t> (Heim 1990).</a:t>
            </a:r>
          </a:p>
          <a:p>
            <a:pPr marL="714375" indent="-714375" eaLnBrk="1" hangingPunct="1">
              <a:spcBef>
                <a:spcPct val="0"/>
              </a:spcBef>
              <a:buClrTx/>
              <a:buSzTx/>
              <a:buNone/>
              <a:tabLst>
                <a:tab pos="0" algn="l"/>
                <a:tab pos="714375" algn="l"/>
                <a:tab pos="985838" algn="l"/>
                <a:tab pos="1885950" algn="l"/>
              </a:tabLst>
            </a:pPr>
            <a:endParaRPr lang="en-US" sz="2200" dirty="0" smtClean="0">
              <a:solidFill>
                <a:schemeClr val="tx2"/>
              </a:solidFill>
            </a:endParaRPr>
          </a:p>
          <a:p>
            <a:pPr marL="714375" indent="-714375" eaLnBrk="1" hangingPunct="1">
              <a:spcBef>
                <a:spcPct val="0"/>
              </a:spcBef>
              <a:buClrTx/>
              <a:buSzTx/>
              <a:buAutoNum type="arabicParenBoth" startAt="51"/>
              <a:tabLst>
                <a:tab pos="0" algn="l"/>
                <a:tab pos="714375" algn="l"/>
                <a:tab pos="985838" algn="l"/>
                <a:tab pos="1885950" algn="l"/>
              </a:tabLst>
            </a:pPr>
            <a:r>
              <a:rPr lang="en-US" sz="2200" dirty="0" smtClean="0">
                <a:solidFill>
                  <a:schemeClr val="tx2"/>
                </a:solidFill>
              </a:rPr>
              <a:t>Every man who owns a donkey beats </a:t>
            </a:r>
            <a:r>
              <a:rPr lang="en-US" sz="2200" b="1" dirty="0" smtClean="0">
                <a:solidFill>
                  <a:schemeClr val="tx2"/>
                </a:solidFill>
              </a:rPr>
              <a:t>it</a:t>
            </a:r>
            <a:r>
              <a:rPr lang="en-US" sz="2200" dirty="0" smtClean="0">
                <a:solidFill>
                  <a:schemeClr val="tx2"/>
                </a:solidFill>
              </a:rPr>
              <a:t>.</a:t>
            </a:r>
          </a:p>
          <a:p>
            <a:pPr marL="714375" indent="-714375" eaLnBrk="1" hangingPunct="1">
              <a:spcBef>
                <a:spcPct val="0"/>
              </a:spcBef>
              <a:buClrTx/>
              <a:buSzTx/>
              <a:buNone/>
              <a:tabLst>
                <a:tab pos="0" algn="l"/>
                <a:tab pos="714375" algn="l"/>
                <a:tab pos="985838" algn="l"/>
                <a:tab pos="1885950" algn="l"/>
              </a:tabLst>
            </a:pPr>
            <a:endParaRPr lang="en-US" sz="2200" dirty="0" smtClean="0">
              <a:solidFill>
                <a:schemeClr val="tx2"/>
              </a:solidFill>
            </a:endParaRPr>
          </a:p>
          <a:p>
            <a:pPr marL="714375" indent="-714375" eaLnBrk="1" hangingPunct="1">
              <a:spcBef>
                <a:spcPct val="0"/>
              </a:spcBef>
              <a:buClrTx/>
              <a:buSzTx/>
              <a:buNone/>
              <a:tabLst>
                <a:tab pos="0" algn="l"/>
                <a:tab pos="714375" algn="l"/>
                <a:tab pos="985838" algn="l"/>
                <a:tab pos="1885950" algn="l"/>
              </a:tabLst>
            </a:pPr>
            <a:r>
              <a:rPr lang="en-US" sz="2200" dirty="0" smtClean="0">
                <a:solidFill>
                  <a:schemeClr val="tx2"/>
                </a:solidFill>
              </a:rPr>
              <a:t>= “Every individual </a:t>
            </a:r>
            <a:r>
              <a:rPr lang="en-US" sz="2200" i="1" dirty="0" err="1" smtClean="0">
                <a:solidFill>
                  <a:schemeClr val="tx2"/>
                </a:solidFill>
              </a:rPr>
              <a:t>x</a:t>
            </a:r>
            <a:r>
              <a:rPr lang="en-US" sz="2200" dirty="0" smtClean="0">
                <a:solidFill>
                  <a:schemeClr val="tx2"/>
                </a:solidFill>
              </a:rPr>
              <a:t> such that </a:t>
            </a:r>
            <a:r>
              <a:rPr lang="en-US" sz="2200" i="1" dirty="0" err="1" smtClean="0">
                <a:solidFill>
                  <a:schemeClr val="tx2"/>
                </a:solidFill>
              </a:rPr>
              <a:t>x</a:t>
            </a:r>
            <a:r>
              <a:rPr lang="en-US" sz="2200" dirty="0" smtClean="0">
                <a:solidFill>
                  <a:schemeClr val="tx2"/>
                </a:solidFill>
              </a:rPr>
              <a:t> is a man who</a:t>
            </a:r>
          </a:p>
          <a:p>
            <a:pPr marL="714375" indent="-714375" eaLnBrk="1" hangingPunct="1">
              <a:spcBef>
                <a:spcPct val="0"/>
              </a:spcBef>
              <a:buClrTx/>
              <a:buSzTx/>
              <a:buNone/>
              <a:tabLst>
                <a:tab pos="0" algn="l"/>
                <a:tab pos="714375" algn="l"/>
                <a:tab pos="985838" algn="l"/>
                <a:tab pos="1885950" algn="l"/>
              </a:tabLst>
            </a:pPr>
            <a:r>
              <a:rPr lang="en-US" sz="2200" dirty="0" smtClean="0">
                <a:solidFill>
                  <a:schemeClr val="tx2"/>
                </a:solidFill>
              </a:rPr>
              <a:t>    owns a donkey, beats the donkey owned by </a:t>
            </a:r>
            <a:r>
              <a:rPr lang="en-US" sz="2200" i="1" dirty="0" err="1" smtClean="0">
                <a:solidFill>
                  <a:schemeClr val="tx2"/>
                </a:solidFill>
              </a:rPr>
              <a:t>x</a:t>
            </a:r>
            <a:r>
              <a:rPr lang="en-US" sz="2200" dirty="0" smtClean="0">
                <a:solidFill>
                  <a:schemeClr val="tx2"/>
                </a:solidFill>
              </a:rPr>
              <a:t>.”</a:t>
            </a:r>
          </a:p>
          <a:p>
            <a:pPr marL="714375" indent="-714375" eaLnBrk="1" hangingPunct="1">
              <a:spcBef>
                <a:spcPct val="0"/>
              </a:spcBef>
              <a:buClrTx/>
              <a:buSzTx/>
              <a:buNone/>
              <a:tabLst>
                <a:tab pos="0" algn="l"/>
                <a:tab pos="714375" algn="l"/>
                <a:tab pos="985838" algn="l"/>
                <a:tab pos="1885950" algn="l"/>
              </a:tabLst>
            </a:pPr>
            <a:endParaRPr lang="en-US" sz="2200" dirty="0" smtClean="0">
              <a:solidFill>
                <a:schemeClr val="tx2"/>
              </a:solidFill>
            </a:endParaRPr>
          </a:p>
          <a:p>
            <a:pPr marL="714375" indent="-714375" eaLnBrk="1" hangingPunct="1">
              <a:spcBef>
                <a:spcPct val="0"/>
              </a:spcBef>
              <a:buClrTx/>
              <a:buSzTx/>
              <a:buNone/>
              <a:tabLst>
                <a:tab pos="0" algn="l"/>
                <a:tab pos="714375" algn="l"/>
                <a:tab pos="985838" algn="l"/>
                <a:tab pos="1885950" algn="l"/>
              </a:tabLst>
            </a:pPr>
            <a:r>
              <a:rPr lang="en-US" sz="2200" i="1" dirty="0" smtClean="0">
                <a:solidFill>
                  <a:schemeClr val="tx2"/>
                </a:solidFill>
              </a:rPr>
              <a:t>It</a:t>
            </a:r>
            <a:r>
              <a:rPr lang="en-US" sz="2200" dirty="0" smtClean="0">
                <a:solidFill>
                  <a:schemeClr val="tx2"/>
                </a:solidFill>
              </a:rPr>
              <a:t> = the donkey owned by </a:t>
            </a:r>
            <a:r>
              <a:rPr lang="en-US" sz="2200" i="1" dirty="0" err="1" smtClean="0">
                <a:solidFill>
                  <a:schemeClr val="tx2"/>
                </a:solidFill>
              </a:rPr>
              <a:t>x</a:t>
            </a:r>
            <a:endParaRPr lang="en-US" sz="2200" dirty="0" smtClean="0">
              <a:solidFill>
                <a:schemeClr val="tx2"/>
              </a:solidFill>
            </a:endParaRPr>
          </a:p>
          <a:p>
            <a:pPr marL="714375" indent="-714375" eaLnBrk="1" hangingPunct="1">
              <a:spcBef>
                <a:spcPct val="0"/>
              </a:spcBef>
              <a:buClrTx/>
              <a:buSzTx/>
              <a:buNone/>
              <a:tabLst>
                <a:tab pos="0" algn="l"/>
                <a:tab pos="714375" algn="l"/>
                <a:tab pos="985838" algn="l"/>
                <a:tab pos="1885950" algn="l"/>
              </a:tabLst>
            </a:pPr>
            <a:r>
              <a:rPr lang="en-US" sz="2200" dirty="0" smtClean="0">
                <a:solidFill>
                  <a:schemeClr val="tx2"/>
                </a:solidFill>
              </a:rPr>
              <a:t>Function </a:t>
            </a:r>
            <a:r>
              <a:rPr lang="en-US" sz="2200" i="1" dirty="0" err="1" smtClean="0">
                <a:solidFill>
                  <a:schemeClr val="tx2"/>
                </a:solidFill>
              </a:rPr>
              <a:t>f</a:t>
            </a:r>
            <a:r>
              <a:rPr lang="en-US" sz="2200" i="1" dirty="0" smtClean="0">
                <a:solidFill>
                  <a:schemeClr val="tx2"/>
                </a:solidFill>
              </a:rPr>
              <a:t> </a:t>
            </a:r>
            <a:r>
              <a:rPr lang="en-US" sz="2200" dirty="0" smtClean="0">
                <a:solidFill>
                  <a:schemeClr val="tx2"/>
                </a:solidFill>
              </a:rPr>
              <a:t>= “owned by”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65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5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5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65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65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65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165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65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65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65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165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65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37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658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658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900" decel="100000" fill="hold"/>
                                        <p:tgtEl>
                                          <p:spTgt spid="1658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658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5891" grpId="0" uiExpand="1" build="p"/>
      <p:bldP spid="165891" grpId="1" build="p"/>
      <p:bldP spid="165891" grpId="2" build="p"/>
    </p:bldLst>
  </p:timing>
</p:sld>
</file>

<file path=ppt/slides/slide7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BE" sz="3400" dirty="0" smtClean="0">
                <a:solidFill>
                  <a:schemeClr val="accent1"/>
                </a:solidFill>
              </a:rPr>
              <a:t>5. Reconciling analyses (9)</a:t>
            </a:r>
            <a:endParaRPr lang="nl-NL" sz="3400" dirty="0">
              <a:solidFill>
                <a:schemeClr val="accent1"/>
              </a:solidFill>
            </a:endParaRPr>
          </a:p>
        </p:txBody>
      </p:sp>
      <p:sp>
        <p:nvSpPr>
          <p:cNvPr id="165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1600" y="1828800"/>
            <a:ext cx="7467600" cy="5029200"/>
          </a:xfrm>
        </p:spPr>
        <p:txBody>
          <a:bodyPr/>
          <a:lstStyle/>
          <a:p>
            <a:pPr marL="714375" indent="-714375" eaLnBrk="1" hangingPunct="1">
              <a:spcBef>
                <a:spcPct val="0"/>
              </a:spcBef>
              <a:buClrTx/>
              <a:buSzTx/>
              <a:buFontTx/>
              <a:buNone/>
              <a:tabLst>
                <a:tab pos="0" algn="l"/>
                <a:tab pos="714375" algn="l"/>
                <a:tab pos="985838" algn="l"/>
                <a:tab pos="1885950" algn="l"/>
              </a:tabLst>
            </a:pPr>
            <a:r>
              <a:rPr lang="en-US" sz="2200" dirty="0" err="1" smtClean="0">
                <a:solidFill>
                  <a:schemeClr val="accent1">
                    <a:lumMod val="75000"/>
                  </a:schemeClr>
                </a:solidFill>
              </a:rPr>
              <a:t>Elbourne</a:t>
            </a:r>
            <a:r>
              <a:rPr lang="en-US" sz="2200" dirty="0" smtClean="0">
                <a:solidFill>
                  <a:schemeClr val="accent1">
                    <a:lumMod val="75000"/>
                  </a:schemeClr>
                </a:solidFill>
              </a:rPr>
              <a:t>: NP deletion theory for donkey pronouns</a:t>
            </a:r>
            <a:endParaRPr lang="en-US" sz="1200" dirty="0" smtClean="0">
              <a:solidFill>
                <a:schemeClr val="tx2"/>
              </a:solidFill>
            </a:endParaRPr>
          </a:p>
          <a:p>
            <a:pPr marL="714375" indent="-714375" eaLnBrk="1" hangingPunct="1">
              <a:spcBef>
                <a:spcPct val="0"/>
              </a:spcBef>
              <a:buClrTx/>
              <a:buSzTx/>
              <a:buNone/>
              <a:tabLst>
                <a:tab pos="0" algn="l"/>
                <a:tab pos="714375" algn="l"/>
                <a:tab pos="985838" algn="l"/>
                <a:tab pos="1885950" algn="l"/>
              </a:tabLst>
            </a:pPr>
            <a:endParaRPr lang="nl-NL" sz="2200" dirty="0" smtClean="0">
              <a:solidFill>
                <a:schemeClr val="tx2"/>
              </a:solidFill>
              <a:sym typeface="Wingdings"/>
            </a:endParaRPr>
          </a:p>
          <a:p>
            <a:pPr marL="714375" indent="-714375" eaLnBrk="1" hangingPunct="1">
              <a:spcBef>
                <a:spcPct val="0"/>
              </a:spcBef>
              <a:buClrTx/>
              <a:buSzTx/>
              <a:buNone/>
              <a:tabLst>
                <a:tab pos="0" algn="l"/>
                <a:tab pos="714375" algn="l"/>
                <a:tab pos="985838" algn="l"/>
                <a:tab pos="1885950" algn="l"/>
              </a:tabLst>
            </a:pPr>
            <a:r>
              <a:rPr lang="nl-NL" sz="2200" dirty="0" err="1" smtClean="0">
                <a:solidFill>
                  <a:schemeClr val="tx2"/>
                </a:solidFill>
                <a:sym typeface="Wingdings"/>
              </a:rPr>
              <a:t>Pronouns</a:t>
            </a:r>
            <a:r>
              <a:rPr lang="nl-NL" sz="2200" dirty="0" smtClean="0">
                <a:solidFill>
                  <a:schemeClr val="tx2"/>
                </a:solidFill>
                <a:sym typeface="Wingdings"/>
              </a:rPr>
              <a:t> </a:t>
            </a:r>
            <a:r>
              <a:rPr lang="nl-NL" sz="2200" dirty="0" err="1" smtClean="0">
                <a:solidFill>
                  <a:schemeClr val="tx2"/>
                </a:solidFill>
                <a:sym typeface="Wingdings"/>
              </a:rPr>
              <a:t>can</a:t>
            </a:r>
            <a:r>
              <a:rPr lang="nl-NL" sz="2200" dirty="0" smtClean="0">
                <a:solidFill>
                  <a:schemeClr val="tx2"/>
                </a:solidFill>
                <a:sym typeface="Wingdings"/>
              </a:rPr>
              <a:t> </a:t>
            </a:r>
            <a:r>
              <a:rPr lang="nl-NL" sz="2200" dirty="0" err="1" smtClean="0">
                <a:solidFill>
                  <a:schemeClr val="tx2"/>
                </a:solidFill>
                <a:sym typeface="Wingdings"/>
              </a:rPr>
              <a:t>optionally</a:t>
            </a:r>
            <a:r>
              <a:rPr lang="nl-NL" sz="2200" dirty="0" smtClean="0">
                <a:solidFill>
                  <a:schemeClr val="tx2"/>
                </a:solidFill>
                <a:sym typeface="Wingdings"/>
              </a:rPr>
              <a:t> have the </a:t>
            </a:r>
            <a:r>
              <a:rPr lang="nl-NL" sz="2200" dirty="0" err="1" smtClean="0">
                <a:solidFill>
                  <a:schemeClr val="tx2"/>
                </a:solidFill>
                <a:sym typeface="Wingdings"/>
              </a:rPr>
              <a:t>semantics</a:t>
            </a:r>
            <a:r>
              <a:rPr lang="nl-NL" sz="2200" dirty="0" smtClean="0">
                <a:solidFill>
                  <a:schemeClr val="tx2"/>
                </a:solidFill>
                <a:sym typeface="Wingdings"/>
              </a:rPr>
              <a:t> of</a:t>
            </a:r>
          </a:p>
          <a:p>
            <a:pPr marL="714375" indent="-714375" eaLnBrk="1" hangingPunct="1">
              <a:spcBef>
                <a:spcPct val="0"/>
              </a:spcBef>
              <a:spcAft>
                <a:spcPts val="1200"/>
              </a:spcAft>
              <a:buClrTx/>
              <a:buSzTx/>
              <a:buNone/>
              <a:tabLst>
                <a:tab pos="0" algn="l"/>
                <a:tab pos="714375" algn="l"/>
                <a:tab pos="985838" algn="l"/>
                <a:tab pos="1885950" algn="l"/>
              </a:tabLst>
            </a:pPr>
            <a:r>
              <a:rPr lang="nl-NL" sz="2200" dirty="0" err="1" smtClean="0">
                <a:solidFill>
                  <a:schemeClr val="tx2"/>
                </a:solidFill>
                <a:sym typeface="Wingdings"/>
              </a:rPr>
              <a:t>definite</a:t>
            </a:r>
            <a:r>
              <a:rPr lang="nl-NL" sz="2200" dirty="0" smtClean="0">
                <a:solidFill>
                  <a:schemeClr val="tx2"/>
                </a:solidFill>
                <a:sym typeface="Wingdings"/>
              </a:rPr>
              <a:t> </a:t>
            </a:r>
            <a:r>
              <a:rPr lang="nl-NL" sz="2200" dirty="0" err="1" smtClean="0">
                <a:solidFill>
                  <a:schemeClr val="tx2"/>
                </a:solidFill>
                <a:sym typeface="Wingdings"/>
              </a:rPr>
              <a:t>articles</a:t>
            </a:r>
            <a:r>
              <a:rPr lang="nl-NL" sz="2200" dirty="0" smtClean="0">
                <a:solidFill>
                  <a:schemeClr val="tx2"/>
                </a:solidFill>
                <a:sym typeface="Wingdings"/>
              </a:rPr>
              <a:t>: </a:t>
            </a:r>
          </a:p>
          <a:p>
            <a:pPr marL="714375" indent="-714375" eaLnBrk="1" hangingPunct="1">
              <a:spcBef>
                <a:spcPct val="0"/>
              </a:spcBef>
              <a:buClrTx/>
              <a:buSzTx/>
              <a:buNone/>
              <a:tabLst>
                <a:tab pos="0" algn="l"/>
                <a:tab pos="714375" algn="l"/>
                <a:tab pos="985838" algn="l"/>
                <a:tab pos="1885950" algn="l"/>
              </a:tabLst>
            </a:pPr>
            <a:r>
              <a:rPr lang="en-US" sz="2200" spc="-600" dirty="0" smtClean="0">
                <a:solidFill>
                  <a:schemeClr val="tx2"/>
                </a:solidFill>
              </a:rPr>
              <a:t>[[  </a:t>
            </a:r>
            <a:r>
              <a:rPr lang="nl-BE" sz="2200" dirty="0" smtClean="0">
                <a:solidFill>
                  <a:srgbClr val="006666"/>
                </a:solidFill>
                <a:sym typeface="Wingdings" pitchFamily="-110" charset="2"/>
              </a:rPr>
              <a:t>it</a:t>
            </a:r>
            <a:r>
              <a:rPr lang="en-US" sz="2200" spc="-600" dirty="0" smtClean="0">
                <a:solidFill>
                  <a:schemeClr val="tx2"/>
                </a:solidFill>
              </a:rPr>
              <a:t>]]   </a:t>
            </a:r>
            <a:r>
              <a:rPr lang="en-US" sz="2200" dirty="0" smtClean="0">
                <a:solidFill>
                  <a:schemeClr val="tx2"/>
                </a:solidFill>
              </a:rPr>
              <a:t>, </a:t>
            </a:r>
            <a:r>
              <a:rPr lang="en-US" sz="2200" spc="-600" dirty="0" smtClean="0">
                <a:solidFill>
                  <a:schemeClr val="tx2"/>
                </a:solidFill>
              </a:rPr>
              <a:t>[[  </a:t>
            </a:r>
            <a:r>
              <a:rPr lang="nl-BE" sz="2200" dirty="0" smtClean="0">
                <a:solidFill>
                  <a:srgbClr val="006666"/>
                </a:solidFill>
                <a:sym typeface="Wingdings" pitchFamily="-110" charset="2"/>
              </a:rPr>
              <a:t>him</a:t>
            </a:r>
            <a:r>
              <a:rPr lang="en-US" sz="2200" spc="-600" dirty="0" smtClean="0">
                <a:solidFill>
                  <a:schemeClr val="tx2"/>
                </a:solidFill>
              </a:rPr>
              <a:t>]]</a:t>
            </a:r>
            <a:r>
              <a:rPr lang="en-US" sz="2200" dirty="0" smtClean="0">
                <a:solidFill>
                  <a:schemeClr val="tx2"/>
                </a:solidFill>
              </a:rPr>
              <a:t> , </a:t>
            </a:r>
            <a:r>
              <a:rPr lang="en-US" sz="2200" spc="-600" dirty="0" smtClean="0">
                <a:solidFill>
                  <a:schemeClr val="tx2"/>
                </a:solidFill>
              </a:rPr>
              <a:t>[[  </a:t>
            </a:r>
            <a:r>
              <a:rPr lang="nl-BE" sz="2200" dirty="0" smtClean="0">
                <a:solidFill>
                  <a:srgbClr val="006666"/>
                </a:solidFill>
                <a:sym typeface="Wingdings" pitchFamily="-110" charset="2"/>
              </a:rPr>
              <a:t>her</a:t>
            </a:r>
            <a:r>
              <a:rPr lang="en-US" sz="2200" spc="-600" dirty="0" smtClean="0">
                <a:solidFill>
                  <a:schemeClr val="tx2"/>
                </a:solidFill>
              </a:rPr>
              <a:t>]]</a:t>
            </a:r>
            <a:r>
              <a:rPr lang="en-US" sz="2200" dirty="0" smtClean="0">
                <a:solidFill>
                  <a:schemeClr val="tx2"/>
                </a:solidFill>
              </a:rPr>
              <a:t> = </a:t>
            </a:r>
            <a:r>
              <a:rPr lang="en-US" sz="2200" spc="-600" dirty="0" smtClean="0">
                <a:solidFill>
                  <a:schemeClr val="tx2"/>
                </a:solidFill>
              </a:rPr>
              <a:t>[[  </a:t>
            </a:r>
            <a:r>
              <a:rPr lang="nl-BE" sz="2200" dirty="0" smtClean="0">
                <a:solidFill>
                  <a:srgbClr val="006666"/>
                </a:solidFill>
                <a:sym typeface="Wingdings" pitchFamily="-110" charset="2"/>
              </a:rPr>
              <a:t>the</a:t>
            </a:r>
            <a:r>
              <a:rPr lang="en-US" sz="2200" spc="-600" dirty="0" smtClean="0">
                <a:solidFill>
                  <a:schemeClr val="tx2"/>
                </a:solidFill>
              </a:rPr>
              <a:t>]]</a:t>
            </a:r>
            <a:r>
              <a:rPr lang="en-US" sz="2200" dirty="0" smtClean="0">
                <a:solidFill>
                  <a:schemeClr val="tx2"/>
                </a:solidFill>
              </a:rPr>
              <a:t> </a:t>
            </a:r>
          </a:p>
          <a:p>
            <a:pPr marL="714375" indent="-714375" eaLnBrk="1" hangingPunct="1">
              <a:spcBef>
                <a:spcPct val="0"/>
              </a:spcBef>
              <a:buClrTx/>
              <a:buSzTx/>
              <a:buNone/>
              <a:tabLst>
                <a:tab pos="0" algn="l"/>
                <a:tab pos="714375" algn="l"/>
                <a:tab pos="985838" algn="l"/>
                <a:tab pos="1885950" algn="l"/>
              </a:tabLst>
            </a:pPr>
            <a:endParaRPr lang="en-US" sz="2200" dirty="0" smtClean="0">
              <a:solidFill>
                <a:schemeClr val="tx2"/>
              </a:solidFill>
            </a:endParaRPr>
          </a:p>
          <a:p>
            <a:pPr marL="714375" indent="-714375" eaLnBrk="1" hangingPunct="1">
              <a:spcBef>
                <a:spcPct val="0"/>
              </a:spcBef>
              <a:buClrTx/>
              <a:buSzTx/>
              <a:buNone/>
              <a:tabLst>
                <a:tab pos="0" algn="l"/>
                <a:tab pos="714375" algn="l"/>
                <a:tab pos="985838" algn="l"/>
                <a:tab pos="1885950" algn="l"/>
              </a:tabLst>
            </a:pPr>
            <a:endParaRPr lang="en-US" sz="2200" dirty="0" smtClean="0">
              <a:solidFill>
                <a:schemeClr val="tx2"/>
              </a:solidFill>
            </a:endParaRPr>
          </a:p>
          <a:p>
            <a:pPr marL="714375" indent="-714375" eaLnBrk="1" hangingPunct="1">
              <a:spcBef>
                <a:spcPct val="0"/>
              </a:spcBef>
              <a:buClrTx/>
              <a:buSzTx/>
              <a:buNone/>
              <a:tabLst>
                <a:tab pos="0" algn="l"/>
                <a:tab pos="714375" algn="l"/>
                <a:tab pos="985838" algn="l"/>
                <a:tab pos="1885950" algn="l"/>
              </a:tabLst>
            </a:pPr>
            <a:r>
              <a:rPr lang="en-US" sz="2200" dirty="0" smtClean="0">
                <a:solidFill>
                  <a:schemeClr val="tx2"/>
                </a:solidFill>
              </a:rPr>
              <a:t>NPs can undergo deletion in the environment of an</a:t>
            </a:r>
          </a:p>
          <a:p>
            <a:pPr marL="714375" indent="-714375" eaLnBrk="1" hangingPunct="1">
              <a:spcBef>
                <a:spcPct val="0"/>
              </a:spcBef>
              <a:buClrTx/>
              <a:buSzTx/>
              <a:buNone/>
              <a:tabLst>
                <a:tab pos="0" algn="l"/>
                <a:tab pos="714375" algn="l"/>
                <a:tab pos="985838" algn="l"/>
                <a:tab pos="1885950" algn="l"/>
              </a:tabLst>
            </a:pPr>
            <a:r>
              <a:rPr lang="en-US" sz="2200" dirty="0" smtClean="0">
                <a:solidFill>
                  <a:schemeClr val="tx2"/>
                </a:solidFill>
              </a:rPr>
              <a:t>identical NP.</a:t>
            </a:r>
          </a:p>
          <a:p>
            <a:pPr marL="714375" indent="-714375" eaLnBrk="1" hangingPunct="1">
              <a:spcBef>
                <a:spcPct val="0"/>
              </a:spcBef>
              <a:buClrTx/>
              <a:buSzTx/>
              <a:buNone/>
              <a:tabLst>
                <a:tab pos="0" algn="l"/>
                <a:tab pos="714375" algn="l"/>
                <a:tab pos="985838" algn="l"/>
                <a:tab pos="1885950" algn="l"/>
              </a:tabLst>
            </a:pPr>
            <a:endParaRPr lang="en-US" sz="1200" dirty="0" smtClean="0">
              <a:solidFill>
                <a:schemeClr val="tx2"/>
              </a:solidFill>
            </a:endParaRPr>
          </a:p>
          <a:p>
            <a:pPr marL="714375" indent="-714375" eaLnBrk="1" hangingPunct="1">
              <a:spcBef>
                <a:spcPct val="0"/>
              </a:spcBef>
              <a:buClrTx/>
              <a:buSzTx/>
              <a:buNone/>
              <a:tabLst>
                <a:tab pos="0" algn="l"/>
                <a:tab pos="714375" algn="l"/>
                <a:tab pos="985838" algn="l"/>
                <a:tab pos="1885950" algn="l"/>
              </a:tabLst>
            </a:pPr>
            <a:r>
              <a:rPr lang="nl-NL" sz="2200" dirty="0" smtClean="0">
                <a:solidFill>
                  <a:schemeClr val="tx2"/>
                </a:solidFill>
                <a:sym typeface="Wingdings"/>
              </a:rPr>
              <a:t>(52) Most classes </a:t>
            </a:r>
            <a:r>
              <a:rPr lang="nl-NL" sz="2200" dirty="0" err="1" smtClean="0">
                <a:solidFill>
                  <a:schemeClr val="tx2"/>
                </a:solidFill>
                <a:sym typeface="Wingdings"/>
              </a:rPr>
              <a:t>bore</a:t>
            </a:r>
            <a:r>
              <a:rPr lang="nl-NL" sz="2200" dirty="0" smtClean="0">
                <a:solidFill>
                  <a:schemeClr val="tx2"/>
                </a:solidFill>
                <a:sym typeface="Wingdings"/>
              </a:rPr>
              <a:t> </a:t>
            </a:r>
            <a:r>
              <a:rPr lang="nl-NL" sz="2200" dirty="0" err="1" smtClean="0">
                <a:solidFill>
                  <a:schemeClr val="tx2"/>
                </a:solidFill>
                <a:sym typeface="Wingdings"/>
              </a:rPr>
              <a:t>Jeff</a:t>
            </a:r>
            <a:r>
              <a:rPr lang="nl-NL" sz="2200" dirty="0" smtClean="0">
                <a:solidFill>
                  <a:schemeClr val="tx2"/>
                </a:solidFill>
                <a:sym typeface="Wingdings"/>
              </a:rPr>
              <a:t>, </a:t>
            </a:r>
            <a:r>
              <a:rPr lang="nl-NL" sz="2200" dirty="0" err="1" smtClean="0">
                <a:solidFill>
                  <a:schemeClr val="tx2"/>
                </a:solidFill>
                <a:sym typeface="Wingdings"/>
              </a:rPr>
              <a:t>but</a:t>
            </a:r>
            <a:r>
              <a:rPr lang="nl-NL" sz="2200" dirty="0" smtClean="0">
                <a:solidFill>
                  <a:schemeClr val="tx2"/>
                </a:solidFill>
                <a:sym typeface="Wingdings"/>
              </a:rPr>
              <a:t> </a:t>
            </a:r>
            <a:r>
              <a:rPr lang="nl-NL" sz="2200" dirty="0" err="1" smtClean="0">
                <a:solidFill>
                  <a:schemeClr val="tx2"/>
                </a:solidFill>
                <a:sym typeface="Wingdings"/>
              </a:rPr>
              <a:t>he</a:t>
            </a:r>
            <a:r>
              <a:rPr lang="nl-NL" sz="2200" dirty="0" smtClean="0">
                <a:solidFill>
                  <a:schemeClr val="tx2"/>
                </a:solidFill>
                <a:sym typeface="Wingdings"/>
              </a:rPr>
              <a:t> does </a:t>
            </a:r>
            <a:r>
              <a:rPr lang="nl-NL" sz="2200" dirty="0" err="1" smtClean="0">
                <a:solidFill>
                  <a:schemeClr val="tx2"/>
                </a:solidFill>
                <a:sym typeface="Wingdings"/>
              </a:rPr>
              <a:t>like</a:t>
            </a:r>
            <a:r>
              <a:rPr lang="nl-NL" sz="2200" dirty="0" smtClean="0">
                <a:solidFill>
                  <a:schemeClr val="tx2"/>
                </a:solidFill>
                <a:sym typeface="Wingdings"/>
              </a:rPr>
              <a:t> </a:t>
            </a:r>
            <a:r>
              <a:rPr lang="nl-NL" sz="2200" dirty="0" err="1" smtClean="0">
                <a:solidFill>
                  <a:schemeClr val="tx2"/>
                </a:solidFill>
                <a:sym typeface="Wingdings"/>
              </a:rPr>
              <a:t>some</a:t>
            </a:r>
            <a:r>
              <a:rPr lang="nl-NL" sz="2200" dirty="0" smtClean="0">
                <a:solidFill>
                  <a:schemeClr val="tx2"/>
                </a:solidFill>
                <a:sym typeface="Wingdings"/>
              </a:rPr>
              <a:t> </a:t>
            </a:r>
            <a:r>
              <a:rPr lang="en-US" sz="2200" spc="-600" dirty="0" smtClean="0">
                <a:solidFill>
                  <a:schemeClr val="tx2"/>
                </a:solidFill>
              </a:rPr>
              <a:t>[   </a:t>
            </a:r>
            <a:r>
              <a:rPr lang="nl-NL" sz="2200" strike="sngStrike" dirty="0" smtClean="0">
                <a:solidFill>
                  <a:schemeClr val="tx2"/>
                </a:solidFill>
                <a:sym typeface="Wingdings"/>
              </a:rPr>
              <a:t>classes</a:t>
            </a:r>
            <a:r>
              <a:rPr lang="en-US" sz="2200" spc="-600" dirty="0" smtClean="0">
                <a:solidFill>
                  <a:schemeClr val="tx2"/>
                </a:solidFill>
              </a:rPr>
              <a:t>]  </a:t>
            </a:r>
            <a:r>
              <a:rPr lang="nl-NL" sz="2200" dirty="0" smtClean="0">
                <a:solidFill>
                  <a:schemeClr val="tx2"/>
                </a:solidFill>
                <a:sym typeface="Wingdings"/>
              </a:rPr>
              <a:t>.</a:t>
            </a:r>
          </a:p>
          <a:p>
            <a:pPr marL="714375" indent="-714375" eaLnBrk="1" hangingPunct="1">
              <a:spcBef>
                <a:spcPct val="0"/>
              </a:spcBef>
              <a:spcAft>
                <a:spcPts val="0"/>
              </a:spcAft>
              <a:buClrTx/>
              <a:buSzTx/>
              <a:buNone/>
              <a:tabLst>
                <a:tab pos="0" algn="l"/>
                <a:tab pos="714375" algn="l"/>
                <a:tab pos="985838" algn="l"/>
                <a:tab pos="1885950" algn="l"/>
              </a:tabLst>
            </a:pPr>
            <a:endParaRPr lang="nl-NL" sz="1200" dirty="0" smtClean="0">
              <a:solidFill>
                <a:schemeClr val="tx2"/>
              </a:solidFill>
              <a:sym typeface="Wingdings"/>
            </a:endParaRPr>
          </a:p>
          <a:p>
            <a:pPr marL="714375" indent="-714375" eaLnBrk="1" hangingPunct="1">
              <a:spcBef>
                <a:spcPct val="0"/>
              </a:spcBef>
              <a:buClrTx/>
              <a:buSzTx/>
              <a:buNone/>
              <a:tabLst>
                <a:tab pos="0" algn="l"/>
                <a:tab pos="714375" algn="l"/>
                <a:tab pos="985838" algn="l"/>
                <a:tab pos="1885950" algn="l"/>
              </a:tabLst>
            </a:pPr>
            <a:r>
              <a:rPr lang="nl-NL" sz="2200" dirty="0" smtClean="0">
                <a:solidFill>
                  <a:schemeClr val="tx2"/>
                </a:solidFill>
                <a:sym typeface="Wingdings"/>
              </a:rPr>
              <a:t>     Donkey </a:t>
            </a:r>
            <a:r>
              <a:rPr lang="nl-NL" sz="2200" dirty="0" err="1" smtClean="0">
                <a:solidFill>
                  <a:schemeClr val="tx2"/>
                </a:solidFill>
                <a:sym typeface="Wingdings"/>
              </a:rPr>
              <a:t>pronouns</a:t>
            </a:r>
            <a:r>
              <a:rPr lang="nl-NL" sz="2200" dirty="0" smtClean="0">
                <a:solidFill>
                  <a:schemeClr val="tx2"/>
                </a:solidFill>
                <a:sym typeface="Wingdings"/>
              </a:rPr>
              <a:t> </a:t>
            </a:r>
            <a:r>
              <a:rPr lang="nl-NL" sz="2200" dirty="0" err="1" smtClean="0">
                <a:solidFill>
                  <a:schemeClr val="tx2"/>
                </a:solidFill>
                <a:sym typeface="Wingdings"/>
              </a:rPr>
              <a:t>involve</a:t>
            </a:r>
            <a:r>
              <a:rPr lang="nl-NL" sz="2200" dirty="0" smtClean="0">
                <a:solidFill>
                  <a:schemeClr val="tx2"/>
                </a:solidFill>
                <a:sym typeface="Wingdings"/>
              </a:rPr>
              <a:t> NP </a:t>
            </a:r>
            <a:r>
              <a:rPr lang="nl-NL" sz="2200" dirty="0" err="1" smtClean="0">
                <a:solidFill>
                  <a:schemeClr val="tx2"/>
                </a:solidFill>
                <a:sym typeface="Wingdings"/>
              </a:rPr>
              <a:t>ellipsis</a:t>
            </a:r>
            <a:endParaRPr lang="en-US" sz="2200" dirty="0" smtClean="0">
              <a:solidFill>
                <a:schemeClr val="tx2"/>
              </a:solidFill>
            </a:endParaRPr>
          </a:p>
          <a:p>
            <a:pPr marL="714375" indent="-714375" eaLnBrk="1" hangingPunct="1">
              <a:spcBef>
                <a:spcPct val="0"/>
              </a:spcBef>
              <a:buClrTx/>
              <a:buSzTx/>
              <a:buNone/>
              <a:tabLst>
                <a:tab pos="0" algn="l"/>
                <a:tab pos="714375" algn="l"/>
                <a:tab pos="985838" algn="l"/>
                <a:tab pos="1885950" algn="l"/>
              </a:tabLst>
            </a:pPr>
            <a:endParaRPr lang="en-US" sz="2200" dirty="0" smtClean="0">
              <a:solidFill>
                <a:schemeClr val="tx2"/>
              </a:solidFill>
            </a:endParaRPr>
          </a:p>
          <a:p>
            <a:pPr marL="714375" indent="-714375" eaLnBrk="1" hangingPunct="1">
              <a:spcBef>
                <a:spcPct val="0"/>
              </a:spcBef>
              <a:buClrTx/>
              <a:buSzTx/>
              <a:buNone/>
              <a:tabLst>
                <a:tab pos="0" algn="l"/>
                <a:tab pos="714375" algn="l"/>
                <a:tab pos="985838" algn="l"/>
                <a:tab pos="1885950" algn="l"/>
              </a:tabLst>
            </a:pPr>
            <a:endParaRPr lang="en-US" sz="2200" dirty="0" smtClean="0">
              <a:solidFill>
                <a:schemeClr val="tx2"/>
              </a:solidFill>
            </a:endParaRPr>
          </a:p>
        </p:txBody>
      </p:sp>
      <p:sp>
        <p:nvSpPr>
          <p:cNvPr id="4" name="Plus 3"/>
          <p:cNvSpPr/>
          <p:nvPr/>
        </p:nvSpPr>
        <p:spPr>
          <a:xfrm>
            <a:off x="1371600" y="3886200"/>
            <a:ext cx="533400" cy="457200"/>
          </a:xfrm>
          <a:prstGeom prst="mathPlus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" name="Gelijk aan 4"/>
          <p:cNvSpPr/>
          <p:nvPr/>
        </p:nvSpPr>
        <p:spPr>
          <a:xfrm>
            <a:off x="1371600" y="6019800"/>
            <a:ext cx="457200" cy="457200"/>
          </a:xfrm>
          <a:prstGeom prst="mathEqual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65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65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65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658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658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658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658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900" decel="100000" fill="hold"/>
                                        <p:tgtEl>
                                          <p:spTgt spid="1658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658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16589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5891" grpId="0" build="p"/>
      <p:bldP spid="4" grpId="0" animBg="1"/>
      <p:bldP spid="5" grpId="0" animBg="1"/>
    </p:bldLst>
  </p:timing>
</p:sld>
</file>

<file path=ppt/slides/slide7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BE" sz="3400" dirty="0" smtClean="0">
                <a:solidFill>
                  <a:schemeClr val="accent1"/>
                </a:solidFill>
              </a:rPr>
              <a:t>5. Reconciling analyses (10)</a:t>
            </a:r>
            <a:endParaRPr lang="nl-NL" sz="3400" dirty="0">
              <a:solidFill>
                <a:schemeClr val="accent1"/>
              </a:solidFill>
            </a:endParaRPr>
          </a:p>
        </p:txBody>
      </p:sp>
      <p:sp>
        <p:nvSpPr>
          <p:cNvPr id="165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1600" y="1828800"/>
            <a:ext cx="7315200" cy="4648200"/>
          </a:xfrm>
        </p:spPr>
        <p:txBody>
          <a:bodyPr/>
          <a:lstStyle/>
          <a:p>
            <a:pPr marL="714375" indent="-714375" eaLnBrk="1" hangingPunct="1">
              <a:spcBef>
                <a:spcPct val="0"/>
              </a:spcBef>
              <a:buClrTx/>
              <a:buSzTx/>
              <a:buNone/>
              <a:tabLst>
                <a:tab pos="0" algn="l"/>
                <a:tab pos="714375" algn="l"/>
                <a:tab pos="985838" algn="l"/>
                <a:tab pos="1885950" algn="l"/>
              </a:tabLst>
            </a:pPr>
            <a:r>
              <a:rPr lang="en-US" sz="2200" dirty="0" smtClean="0">
                <a:solidFill>
                  <a:schemeClr val="tx2"/>
                </a:solidFill>
              </a:rPr>
              <a:t>(53) Every man who owns a donkey beats </a:t>
            </a:r>
            <a:r>
              <a:rPr lang="en-US" sz="2200" b="1" dirty="0" smtClean="0">
                <a:solidFill>
                  <a:schemeClr val="tx2"/>
                </a:solidFill>
              </a:rPr>
              <a:t>it</a:t>
            </a:r>
            <a:r>
              <a:rPr lang="en-US" sz="2200" dirty="0" smtClean="0">
                <a:solidFill>
                  <a:schemeClr val="tx2"/>
                </a:solidFill>
              </a:rPr>
              <a:t>.</a:t>
            </a:r>
          </a:p>
          <a:p>
            <a:pPr marL="714375" indent="-714375" eaLnBrk="1" hangingPunct="1">
              <a:spcBef>
                <a:spcPct val="0"/>
              </a:spcBef>
              <a:buClrTx/>
              <a:buSzTx/>
              <a:buNone/>
              <a:tabLst>
                <a:tab pos="0" algn="l"/>
                <a:tab pos="714375" algn="l"/>
                <a:tab pos="985838" algn="l"/>
                <a:tab pos="1885950" algn="l"/>
              </a:tabLst>
            </a:pPr>
            <a:endParaRPr lang="en-US" sz="2200" dirty="0" smtClean="0">
              <a:solidFill>
                <a:schemeClr val="tx2"/>
              </a:solidFill>
            </a:endParaRPr>
          </a:p>
          <a:p>
            <a:pPr marL="714375" indent="-714375" eaLnBrk="1" hangingPunct="1">
              <a:spcBef>
                <a:spcPct val="0"/>
              </a:spcBef>
              <a:buClrTx/>
              <a:buSzTx/>
              <a:buNone/>
              <a:tabLst>
                <a:tab pos="0" algn="l"/>
                <a:tab pos="714375" algn="l"/>
                <a:tab pos="985838" algn="l"/>
                <a:tab pos="1885950" algn="l"/>
              </a:tabLst>
            </a:pPr>
            <a:endParaRPr lang="en-US" sz="2200" dirty="0" smtClean="0">
              <a:solidFill>
                <a:schemeClr val="tx2"/>
              </a:solidFill>
            </a:endParaRPr>
          </a:p>
          <a:p>
            <a:pPr marL="714375" indent="-714375" eaLnBrk="1" hangingPunct="1">
              <a:spcBef>
                <a:spcPct val="0"/>
              </a:spcBef>
              <a:buClrTx/>
              <a:buSzTx/>
              <a:buNone/>
              <a:tabLst>
                <a:tab pos="0" algn="l"/>
                <a:tab pos="714375" algn="l"/>
                <a:tab pos="985838" algn="l"/>
                <a:tab pos="1885950" algn="l"/>
              </a:tabLst>
            </a:pPr>
            <a:r>
              <a:rPr lang="en-US" sz="2200" dirty="0" smtClean="0">
                <a:solidFill>
                  <a:schemeClr val="tx2"/>
                </a:solidFill>
              </a:rPr>
              <a:t>(53’) Every man who owns a donkey beats [</a:t>
            </a:r>
            <a:r>
              <a:rPr lang="nl-BE" sz="2200" dirty="0" smtClean="0">
                <a:solidFill>
                  <a:schemeClr val="tx2"/>
                </a:solidFill>
                <a:sym typeface="Wingdings" pitchFamily="-110" charset="2"/>
              </a:rPr>
              <a:t>the donkey</a:t>
            </a:r>
            <a:r>
              <a:rPr lang="en-US" sz="2200" dirty="0" smtClean="0">
                <a:solidFill>
                  <a:schemeClr val="tx2"/>
                </a:solidFill>
              </a:rPr>
              <a:t>].</a:t>
            </a:r>
          </a:p>
          <a:p>
            <a:pPr marL="714375" indent="-714375" eaLnBrk="1" hangingPunct="1">
              <a:spcBef>
                <a:spcPct val="0"/>
              </a:spcBef>
              <a:buClrTx/>
              <a:buSzTx/>
              <a:buNone/>
              <a:tabLst>
                <a:tab pos="0" algn="l"/>
                <a:tab pos="714375" algn="l"/>
                <a:tab pos="985838" algn="l"/>
                <a:tab pos="1885950" algn="l"/>
              </a:tabLst>
            </a:pPr>
            <a:endParaRPr lang="en-US" sz="2200" dirty="0" smtClean="0">
              <a:solidFill>
                <a:schemeClr val="tx2"/>
              </a:solidFill>
            </a:endParaRPr>
          </a:p>
          <a:p>
            <a:pPr marL="714375" indent="-714375" eaLnBrk="1" hangingPunct="1">
              <a:spcBef>
                <a:spcPct val="0"/>
              </a:spcBef>
              <a:buClrTx/>
              <a:buSzTx/>
              <a:buNone/>
              <a:tabLst>
                <a:tab pos="0" algn="l"/>
                <a:tab pos="714375" algn="l"/>
                <a:tab pos="985838" algn="l"/>
                <a:tab pos="1885950" algn="l"/>
              </a:tabLst>
            </a:pPr>
            <a:r>
              <a:rPr lang="en-US" sz="2200" dirty="0" smtClean="0">
                <a:solidFill>
                  <a:schemeClr val="tx2"/>
                </a:solidFill>
              </a:rPr>
              <a:t>NP ellipsis:</a:t>
            </a:r>
          </a:p>
          <a:p>
            <a:pPr marL="714375" indent="-714375" eaLnBrk="1" hangingPunct="1">
              <a:spcBef>
                <a:spcPct val="0"/>
              </a:spcBef>
              <a:buClrTx/>
              <a:buSzTx/>
              <a:buNone/>
              <a:tabLst>
                <a:tab pos="0" algn="l"/>
                <a:tab pos="714375" algn="l"/>
                <a:tab pos="985838" algn="l"/>
                <a:tab pos="1885950" algn="l"/>
              </a:tabLst>
            </a:pPr>
            <a:endParaRPr lang="en-US" sz="2200" dirty="0" smtClean="0">
              <a:solidFill>
                <a:schemeClr val="tx2"/>
              </a:solidFill>
            </a:endParaRPr>
          </a:p>
          <a:p>
            <a:pPr marL="714375" indent="-714375" eaLnBrk="1" hangingPunct="1">
              <a:spcBef>
                <a:spcPct val="0"/>
              </a:spcBef>
              <a:buClrTx/>
              <a:buSzTx/>
              <a:buNone/>
              <a:tabLst>
                <a:tab pos="0" algn="l"/>
                <a:tab pos="714375" algn="l"/>
                <a:tab pos="985838" algn="l"/>
                <a:tab pos="1885950" algn="l"/>
              </a:tabLst>
            </a:pPr>
            <a:r>
              <a:rPr lang="en-US" sz="2200" dirty="0" smtClean="0">
                <a:solidFill>
                  <a:schemeClr val="tx2"/>
                </a:solidFill>
              </a:rPr>
              <a:t>(53’’) …beats [</a:t>
            </a:r>
            <a:r>
              <a:rPr lang="nl-BE" sz="2200" dirty="0" smtClean="0">
                <a:solidFill>
                  <a:schemeClr val="tx2"/>
                </a:solidFill>
                <a:sym typeface="Wingdings" pitchFamily="-110" charset="2"/>
              </a:rPr>
              <a:t>the </a:t>
            </a:r>
            <a:r>
              <a:rPr lang="nl-BE" sz="2200" strike="sngStrike" dirty="0" smtClean="0">
                <a:solidFill>
                  <a:schemeClr val="tx2"/>
                </a:solidFill>
                <a:sym typeface="Wingdings" pitchFamily="-110" charset="2"/>
              </a:rPr>
              <a:t>donkey</a:t>
            </a:r>
            <a:r>
              <a:rPr lang="en-US" sz="2200" dirty="0" smtClean="0">
                <a:solidFill>
                  <a:schemeClr val="tx2"/>
                </a:solidFill>
              </a:rPr>
              <a:t>].</a:t>
            </a:r>
          </a:p>
          <a:p>
            <a:pPr marL="714375" indent="-714375" eaLnBrk="1" hangingPunct="1">
              <a:spcBef>
                <a:spcPct val="0"/>
              </a:spcBef>
              <a:buClrTx/>
              <a:buSzTx/>
              <a:buNone/>
              <a:tabLst>
                <a:tab pos="0" algn="l"/>
                <a:tab pos="714375" algn="l"/>
                <a:tab pos="985838" algn="l"/>
                <a:tab pos="1885950" algn="l"/>
              </a:tabLst>
            </a:pPr>
            <a:endParaRPr lang="en-US" sz="2200" dirty="0" smtClean="0">
              <a:solidFill>
                <a:schemeClr val="tx2"/>
              </a:solidFill>
            </a:endParaRPr>
          </a:p>
          <a:p>
            <a:pPr marL="714375" indent="-714375" eaLnBrk="1" hangingPunct="1">
              <a:spcBef>
                <a:spcPct val="0"/>
              </a:spcBef>
              <a:buClrTx/>
              <a:buSzTx/>
              <a:buNone/>
              <a:tabLst>
                <a:tab pos="0" algn="l"/>
                <a:tab pos="714375" algn="l"/>
                <a:tab pos="985838" algn="l"/>
                <a:tab pos="1885950" algn="l"/>
              </a:tabLst>
            </a:pPr>
            <a:r>
              <a:rPr lang="en-US" sz="2200" dirty="0" smtClean="0">
                <a:solidFill>
                  <a:schemeClr val="tx2"/>
                </a:solidFill>
              </a:rPr>
              <a:t>Alternative spell-out of </a:t>
            </a:r>
            <a:r>
              <a:rPr lang="en-US" sz="2200" i="1" dirty="0" smtClean="0">
                <a:solidFill>
                  <a:schemeClr val="tx2"/>
                </a:solidFill>
              </a:rPr>
              <a:t>the</a:t>
            </a:r>
            <a:r>
              <a:rPr lang="en-US" sz="2200" dirty="0" smtClean="0">
                <a:solidFill>
                  <a:schemeClr val="tx2"/>
                </a:solidFill>
              </a:rPr>
              <a:t>:</a:t>
            </a:r>
          </a:p>
          <a:p>
            <a:pPr marL="714375" indent="-714375" eaLnBrk="1" hangingPunct="1">
              <a:spcBef>
                <a:spcPct val="0"/>
              </a:spcBef>
              <a:buClrTx/>
              <a:buSzTx/>
              <a:buNone/>
              <a:tabLst>
                <a:tab pos="0" algn="l"/>
                <a:tab pos="714375" algn="l"/>
                <a:tab pos="985838" algn="l"/>
                <a:tab pos="1885950" algn="l"/>
              </a:tabLst>
            </a:pPr>
            <a:endParaRPr lang="en-US" sz="2200" dirty="0" smtClean="0">
              <a:solidFill>
                <a:schemeClr val="tx2"/>
              </a:solidFill>
            </a:endParaRPr>
          </a:p>
          <a:p>
            <a:pPr marL="714375" indent="-714375" eaLnBrk="1" hangingPunct="1">
              <a:spcBef>
                <a:spcPct val="0"/>
              </a:spcBef>
              <a:buClrTx/>
              <a:buSzTx/>
              <a:buNone/>
              <a:tabLst>
                <a:tab pos="0" algn="l"/>
                <a:tab pos="714375" algn="l"/>
                <a:tab pos="985838" algn="l"/>
                <a:tab pos="1885950" algn="l"/>
              </a:tabLst>
            </a:pPr>
            <a:r>
              <a:rPr lang="en-US" sz="2200" dirty="0" smtClean="0">
                <a:solidFill>
                  <a:schemeClr val="tx2"/>
                </a:solidFill>
              </a:rPr>
              <a:t>(53’’’) …beats </a:t>
            </a:r>
            <a:r>
              <a:rPr lang="en-US" sz="2200" b="1" dirty="0" smtClean="0">
                <a:solidFill>
                  <a:schemeClr val="tx2"/>
                </a:solidFill>
              </a:rPr>
              <a:t>it</a:t>
            </a:r>
            <a:r>
              <a:rPr lang="en-US" sz="2200" dirty="0" smtClean="0">
                <a:solidFill>
                  <a:schemeClr val="tx2"/>
                </a:solidFill>
              </a:rPr>
              <a:t>.</a:t>
            </a:r>
          </a:p>
          <a:p>
            <a:pPr marL="714375" indent="-714375" eaLnBrk="1" hangingPunct="1">
              <a:spcBef>
                <a:spcPct val="0"/>
              </a:spcBef>
              <a:buClrTx/>
              <a:buSzTx/>
              <a:buNone/>
              <a:tabLst>
                <a:tab pos="0" algn="l"/>
                <a:tab pos="714375" algn="l"/>
                <a:tab pos="985838" algn="l"/>
                <a:tab pos="1885950" algn="l"/>
              </a:tabLst>
            </a:pPr>
            <a:endParaRPr lang="en-US" sz="2200" dirty="0" smtClean="0">
              <a:solidFill>
                <a:schemeClr val="tx2"/>
              </a:solidFill>
            </a:endParaRPr>
          </a:p>
          <a:p>
            <a:pPr marL="714375" indent="-714375" eaLnBrk="1" hangingPunct="1">
              <a:spcBef>
                <a:spcPct val="0"/>
              </a:spcBef>
              <a:buClrTx/>
              <a:buSzTx/>
              <a:buNone/>
              <a:tabLst>
                <a:tab pos="0" algn="l"/>
                <a:tab pos="714375" algn="l"/>
                <a:tab pos="985838" algn="l"/>
                <a:tab pos="1885950" algn="l"/>
              </a:tabLst>
            </a:pPr>
            <a:endParaRPr lang="en-US" sz="2200" dirty="0" smtClean="0">
              <a:solidFill>
                <a:schemeClr val="tx2"/>
              </a:solidFill>
            </a:endParaRPr>
          </a:p>
        </p:txBody>
      </p:sp>
      <p:sp>
        <p:nvSpPr>
          <p:cNvPr id="4" name="Pijl omlaag 3"/>
          <p:cNvSpPr/>
          <p:nvPr/>
        </p:nvSpPr>
        <p:spPr>
          <a:xfrm>
            <a:off x="2514600" y="2286000"/>
            <a:ext cx="304800" cy="533400"/>
          </a:xfrm>
          <a:prstGeom prst="downArrow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65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65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900" decel="100000" fill="hold"/>
                                        <p:tgtEl>
                                          <p:spTgt spid="165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65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65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658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658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900" decel="100000" fill="hold"/>
                                        <p:tgtEl>
                                          <p:spTgt spid="1658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658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658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6589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6589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900" decel="100000" fill="hold"/>
                                        <p:tgtEl>
                                          <p:spTgt spid="16589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6589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5891" grpId="0" build="p"/>
      <p:bldP spid="4" grpId="0" animBg="1"/>
    </p:bldLst>
  </p:timing>
</p:sld>
</file>

<file path=ppt/slides/slide7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BE" sz="3400" dirty="0" smtClean="0">
                <a:solidFill>
                  <a:schemeClr val="accent1"/>
                </a:solidFill>
              </a:rPr>
              <a:t>5. Reconciling analyses (11)</a:t>
            </a:r>
            <a:endParaRPr lang="nl-NL" sz="3400" dirty="0">
              <a:solidFill>
                <a:schemeClr val="accent1"/>
              </a:solidFill>
            </a:endParaRPr>
          </a:p>
        </p:txBody>
      </p:sp>
      <p:sp>
        <p:nvSpPr>
          <p:cNvPr id="165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1600" y="1828800"/>
            <a:ext cx="7315200" cy="4800600"/>
          </a:xfrm>
        </p:spPr>
        <p:txBody>
          <a:bodyPr/>
          <a:lstStyle/>
          <a:p>
            <a:pPr marL="714375" indent="-714375" eaLnBrk="1" hangingPunct="1">
              <a:spcBef>
                <a:spcPct val="0"/>
              </a:spcBef>
              <a:buClrTx/>
              <a:buSzTx/>
              <a:buNone/>
              <a:tabLst>
                <a:tab pos="0" algn="l"/>
                <a:tab pos="714375" algn="l"/>
                <a:tab pos="985838" algn="l"/>
                <a:tab pos="1885950" algn="l"/>
              </a:tabLst>
            </a:pPr>
            <a:r>
              <a:rPr lang="en-US" sz="2200" dirty="0" err="1" smtClean="0">
                <a:solidFill>
                  <a:schemeClr val="tx2"/>
                </a:solidFill>
              </a:rPr>
              <a:t>Elbourne</a:t>
            </a:r>
            <a:r>
              <a:rPr lang="en-US" sz="2200" dirty="0" smtClean="0">
                <a:solidFill>
                  <a:schemeClr val="tx2"/>
                </a:solidFill>
              </a:rPr>
              <a:t> (2001): NP ellipsis data with determiners</a:t>
            </a:r>
          </a:p>
          <a:p>
            <a:pPr marL="714375" indent="-714375" eaLnBrk="1" hangingPunct="1">
              <a:spcBef>
                <a:spcPct val="0"/>
              </a:spcBef>
              <a:buClrTx/>
              <a:buSzTx/>
              <a:buNone/>
              <a:tabLst>
                <a:tab pos="0" algn="l"/>
                <a:tab pos="714375" algn="l"/>
                <a:tab pos="985838" algn="l"/>
                <a:tab pos="1885950" algn="l"/>
              </a:tabLst>
            </a:pPr>
            <a:endParaRPr lang="en-US" sz="2200" dirty="0" smtClean="0">
              <a:solidFill>
                <a:schemeClr val="tx2"/>
              </a:solidFill>
            </a:endParaRPr>
          </a:p>
          <a:p>
            <a:pPr marL="714375" indent="-714375" eaLnBrk="1" hangingPunct="1">
              <a:spcBef>
                <a:spcPct val="0"/>
              </a:spcBef>
              <a:buClrTx/>
              <a:buSzTx/>
              <a:buAutoNum type="arabicParenBoth" startAt="54"/>
              <a:tabLst>
                <a:tab pos="0" algn="l"/>
                <a:tab pos="714375" algn="l"/>
                <a:tab pos="985838" algn="l"/>
                <a:tab pos="1885950" algn="l"/>
              </a:tabLst>
            </a:pPr>
            <a:r>
              <a:rPr lang="en-US" sz="2000" dirty="0" smtClean="0">
                <a:solidFill>
                  <a:schemeClr val="tx2"/>
                </a:solidFill>
              </a:rPr>
              <a:t>a.	</a:t>
            </a:r>
            <a:r>
              <a:rPr lang="nl-NL" sz="2000" dirty="0" err="1" smtClean="0">
                <a:solidFill>
                  <a:schemeClr val="tx2"/>
                </a:solidFill>
              </a:rPr>
              <a:t>Jeff</a:t>
            </a:r>
            <a:r>
              <a:rPr lang="nl-NL" sz="2000" dirty="0" smtClean="0">
                <a:solidFill>
                  <a:schemeClr val="tx2"/>
                </a:solidFill>
              </a:rPr>
              <a:t> </a:t>
            </a:r>
            <a:r>
              <a:rPr lang="nl-NL" sz="2000" dirty="0" err="1" smtClean="0">
                <a:solidFill>
                  <a:schemeClr val="tx2"/>
                </a:solidFill>
              </a:rPr>
              <a:t>only</a:t>
            </a:r>
            <a:r>
              <a:rPr lang="nl-NL" sz="2000" dirty="0" smtClean="0">
                <a:solidFill>
                  <a:schemeClr val="tx2"/>
                </a:solidFill>
              </a:rPr>
              <a:t> </a:t>
            </a:r>
            <a:r>
              <a:rPr lang="nl-NL" sz="2000" dirty="0" err="1" smtClean="0">
                <a:solidFill>
                  <a:schemeClr val="tx2"/>
                </a:solidFill>
              </a:rPr>
              <a:t>bought</a:t>
            </a:r>
            <a:r>
              <a:rPr lang="nl-NL" sz="2000" dirty="0" smtClean="0">
                <a:solidFill>
                  <a:schemeClr val="tx2"/>
                </a:solidFill>
              </a:rPr>
              <a:t> </a:t>
            </a:r>
            <a:r>
              <a:rPr lang="nl-NL" sz="2000" dirty="0" err="1" smtClean="0">
                <a:solidFill>
                  <a:schemeClr val="tx2"/>
                </a:solidFill>
              </a:rPr>
              <a:t>two</a:t>
            </a:r>
            <a:r>
              <a:rPr lang="nl-NL" sz="2000" dirty="0" smtClean="0">
                <a:solidFill>
                  <a:schemeClr val="tx2"/>
                </a:solidFill>
              </a:rPr>
              <a:t> </a:t>
            </a:r>
            <a:r>
              <a:rPr lang="nl-NL" sz="2000" dirty="0" err="1" smtClean="0">
                <a:solidFill>
                  <a:schemeClr val="tx2"/>
                </a:solidFill>
              </a:rPr>
              <a:t>books</a:t>
            </a:r>
            <a:r>
              <a:rPr lang="nl-NL" sz="2000" dirty="0" smtClean="0">
                <a:solidFill>
                  <a:schemeClr val="tx2"/>
                </a:solidFill>
              </a:rPr>
              <a:t>, </a:t>
            </a:r>
            <a:r>
              <a:rPr lang="nl-NL" sz="2000" dirty="0" err="1" smtClean="0">
                <a:solidFill>
                  <a:schemeClr val="tx2"/>
                </a:solidFill>
              </a:rPr>
              <a:t>but</a:t>
            </a:r>
            <a:r>
              <a:rPr lang="nl-NL" sz="2000" dirty="0" smtClean="0">
                <a:solidFill>
                  <a:schemeClr val="tx2"/>
                </a:solidFill>
              </a:rPr>
              <a:t> Jane </a:t>
            </a:r>
            <a:r>
              <a:rPr lang="nl-NL" sz="2000" dirty="0" err="1" smtClean="0">
                <a:solidFill>
                  <a:schemeClr val="tx2"/>
                </a:solidFill>
              </a:rPr>
              <a:t>bought</a:t>
            </a:r>
            <a:r>
              <a:rPr lang="nl-NL" sz="2000" dirty="0" smtClean="0">
                <a:solidFill>
                  <a:schemeClr val="tx2"/>
                </a:solidFill>
              </a:rPr>
              <a:t> </a:t>
            </a:r>
            <a:r>
              <a:rPr lang="nl-NL" sz="2000" b="1" dirty="0" smtClean="0">
                <a:solidFill>
                  <a:schemeClr val="tx2"/>
                </a:solidFill>
              </a:rPr>
              <a:t>at</a:t>
            </a:r>
          </a:p>
          <a:p>
            <a:pPr marL="714375" indent="-714375" eaLnBrk="1" hangingPunct="1">
              <a:spcBef>
                <a:spcPct val="0"/>
              </a:spcBef>
              <a:buClrTx/>
              <a:buSzTx/>
              <a:buNone/>
              <a:tabLst>
                <a:tab pos="0" algn="l"/>
                <a:tab pos="714375" algn="l"/>
                <a:tab pos="985838" algn="l"/>
                <a:tab pos="1885950" algn="l"/>
              </a:tabLst>
            </a:pPr>
            <a:r>
              <a:rPr lang="nl-NL" sz="2000" b="1" dirty="0" smtClean="0">
                <a:solidFill>
                  <a:schemeClr val="tx2"/>
                </a:solidFill>
              </a:rPr>
              <a:t> 		</a:t>
            </a:r>
            <a:r>
              <a:rPr lang="nl-NL" sz="2000" b="1" dirty="0" err="1" smtClean="0">
                <a:solidFill>
                  <a:schemeClr val="tx2"/>
                </a:solidFill>
              </a:rPr>
              <a:t>least</a:t>
            </a:r>
            <a:r>
              <a:rPr lang="nl-NL" sz="2000" b="1" dirty="0" smtClean="0">
                <a:solidFill>
                  <a:schemeClr val="tx2"/>
                </a:solidFill>
              </a:rPr>
              <a:t> </a:t>
            </a:r>
            <a:r>
              <a:rPr lang="nl-NL" sz="2000" b="1" dirty="0" err="1" smtClean="0">
                <a:solidFill>
                  <a:schemeClr val="tx2"/>
                </a:solidFill>
              </a:rPr>
              <a:t>three</a:t>
            </a:r>
            <a:r>
              <a:rPr lang="nl-NL" sz="2000" dirty="0" smtClean="0">
                <a:solidFill>
                  <a:schemeClr val="tx2"/>
                </a:solidFill>
              </a:rPr>
              <a:t>.</a:t>
            </a:r>
          </a:p>
          <a:p>
            <a:pPr marL="714375" indent="-714375" eaLnBrk="1" hangingPunct="1">
              <a:spcBef>
                <a:spcPct val="0"/>
              </a:spcBef>
              <a:buClrTx/>
              <a:buSzTx/>
              <a:buNone/>
              <a:tabLst>
                <a:tab pos="0" algn="l"/>
                <a:tab pos="714375" algn="l"/>
                <a:tab pos="985838" algn="l"/>
                <a:tab pos="1885950" algn="l"/>
              </a:tabLst>
            </a:pPr>
            <a:r>
              <a:rPr lang="nl-NL" sz="2000" dirty="0" smtClean="0">
                <a:solidFill>
                  <a:schemeClr val="tx2"/>
                </a:solidFill>
              </a:rPr>
              <a:t>	</a:t>
            </a:r>
            <a:r>
              <a:rPr lang="nl-NL" sz="2000" dirty="0" err="1" smtClean="0">
                <a:solidFill>
                  <a:schemeClr val="tx2"/>
                </a:solidFill>
              </a:rPr>
              <a:t>b</a:t>
            </a:r>
            <a:r>
              <a:rPr lang="nl-NL" sz="2000" dirty="0" smtClean="0">
                <a:solidFill>
                  <a:schemeClr val="tx2"/>
                </a:solidFill>
              </a:rPr>
              <a:t>.	Most classes </a:t>
            </a:r>
            <a:r>
              <a:rPr lang="nl-NL" sz="2000" dirty="0" err="1" smtClean="0">
                <a:solidFill>
                  <a:schemeClr val="tx2"/>
                </a:solidFill>
              </a:rPr>
              <a:t>bore</a:t>
            </a:r>
            <a:r>
              <a:rPr lang="nl-NL" sz="2000" dirty="0" smtClean="0">
                <a:solidFill>
                  <a:schemeClr val="tx2"/>
                </a:solidFill>
              </a:rPr>
              <a:t> </a:t>
            </a:r>
            <a:r>
              <a:rPr lang="nl-NL" sz="2000" dirty="0" err="1" smtClean="0">
                <a:solidFill>
                  <a:schemeClr val="tx2"/>
                </a:solidFill>
              </a:rPr>
              <a:t>Jeff</a:t>
            </a:r>
            <a:r>
              <a:rPr lang="nl-NL" sz="2000" dirty="0" smtClean="0">
                <a:solidFill>
                  <a:schemeClr val="tx2"/>
                </a:solidFill>
              </a:rPr>
              <a:t>, </a:t>
            </a:r>
            <a:r>
              <a:rPr lang="nl-NL" sz="2000" dirty="0" err="1" smtClean="0">
                <a:solidFill>
                  <a:schemeClr val="tx2"/>
                </a:solidFill>
              </a:rPr>
              <a:t>but</a:t>
            </a:r>
            <a:r>
              <a:rPr lang="nl-NL" sz="2000" dirty="0" smtClean="0">
                <a:solidFill>
                  <a:schemeClr val="tx2"/>
                </a:solidFill>
              </a:rPr>
              <a:t> </a:t>
            </a:r>
            <a:r>
              <a:rPr lang="nl-NL" sz="2000" dirty="0" err="1" smtClean="0">
                <a:solidFill>
                  <a:schemeClr val="tx2"/>
                </a:solidFill>
              </a:rPr>
              <a:t>he</a:t>
            </a:r>
            <a:r>
              <a:rPr lang="nl-NL" sz="2000" dirty="0" smtClean="0">
                <a:solidFill>
                  <a:schemeClr val="tx2"/>
                </a:solidFill>
              </a:rPr>
              <a:t> does </a:t>
            </a:r>
            <a:r>
              <a:rPr lang="nl-NL" sz="2000" dirty="0" err="1" smtClean="0">
                <a:solidFill>
                  <a:schemeClr val="tx2"/>
                </a:solidFill>
              </a:rPr>
              <a:t>like</a:t>
            </a:r>
            <a:r>
              <a:rPr lang="nl-NL" sz="2000" dirty="0" smtClean="0">
                <a:solidFill>
                  <a:schemeClr val="tx2"/>
                </a:solidFill>
              </a:rPr>
              <a:t> </a:t>
            </a:r>
            <a:r>
              <a:rPr lang="nl-NL" sz="2000" b="1" dirty="0" err="1" smtClean="0">
                <a:solidFill>
                  <a:schemeClr val="tx2"/>
                </a:solidFill>
              </a:rPr>
              <a:t>some</a:t>
            </a:r>
            <a:r>
              <a:rPr lang="nl-NL" sz="2000" dirty="0" smtClean="0">
                <a:solidFill>
                  <a:schemeClr val="tx2"/>
                </a:solidFill>
              </a:rPr>
              <a:t>.</a:t>
            </a:r>
          </a:p>
          <a:p>
            <a:pPr marL="714375" indent="-714375" eaLnBrk="1" hangingPunct="1">
              <a:spcBef>
                <a:spcPct val="0"/>
              </a:spcBef>
              <a:buClrTx/>
              <a:buSzTx/>
              <a:buNone/>
              <a:tabLst>
                <a:tab pos="0" algn="l"/>
                <a:tab pos="714375" algn="l"/>
                <a:tab pos="985838" algn="l"/>
                <a:tab pos="1885950" algn="l"/>
              </a:tabLst>
            </a:pPr>
            <a:r>
              <a:rPr lang="nl-NL" sz="2000" dirty="0" smtClean="0">
                <a:solidFill>
                  <a:schemeClr val="tx2"/>
                </a:solidFill>
              </a:rPr>
              <a:t>	</a:t>
            </a:r>
            <a:r>
              <a:rPr lang="nl-NL" sz="2000" dirty="0" err="1" smtClean="0">
                <a:solidFill>
                  <a:schemeClr val="tx2"/>
                </a:solidFill>
              </a:rPr>
              <a:t>c</a:t>
            </a:r>
            <a:r>
              <a:rPr lang="nl-NL" sz="2000" dirty="0" smtClean="0">
                <a:solidFill>
                  <a:schemeClr val="tx2"/>
                </a:solidFill>
              </a:rPr>
              <a:t>.	</a:t>
            </a:r>
            <a:r>
              <a:rPr lang="nl-NL" sz="2000" dirty="0" err="1" smtClean="0">
                <a:solidFill>
                  <a:schemeClr val="tx2"/>
                </a:solidFill>
              </a:rPr>
              <a:t>There</a:t>
            </a:r>
            <a:r>
              <a:rPr lang="nl-NL" sz="2000" dirty="0" smtClean="0">
                <a:solidFill>
                  <a:schemeClr val="tx2"/>
                </a:solidFill>
              </a:rPr>
              <a:t> </a:t>
            </a:r>
            <a:r>
              <a:rPr lang="nl-NL" sz="2000" dirty="0" err="1" smtClean="0">
                <a:solidFill>
                  <a:schemeClr val="tx2"/>
                </a:solidFill>
              </a:rPr>
              <a:t>were</a:t>
            </a:r>
            <a:r>
              <a:rPr lang="nl-NL" sz="2000" dirty="0" smtClean="0">
                <a:solidFill>
                  <a:schemeClr val="tx2"/>
                </a:solidFill>
              </a:rPr>
              <a:t> </a:t>
            </a:r>
            <a:r>
              <a:rPr lang="nl-NL" sz="2000" dirty="0" err="1" smtClean="0">
                <a:solidFill>
                  <a:schemeClr val="tx2"/>
                </a:solidFill>
              </a:rPr>
              <a:t>many</a:t>
            </a:r>
            <a:r>
              <a:rPr lang="nl-NL" sz="2000" dirty="0" smtClean="0">
                <a:solidFill>
                  <a:schemeClr val="tx2"/>
                </a:solidFill>
              </a:rPr>
              <a:t> </a:t>
            </a:r>
            <a:r>
              <a:rPr lang="nl-NL" sz="2000" dirty="0" err="1" smtClean="0">
                <a:solidFill>
                  <a:schemeClr val="tx2"/>
                </a:solidFill>
              </a:rPr>
              <a:t>unicorns</a:t>
            </a:r>
            <a:r>
              <a:rPr lang="nl-NL" sz="2000" dirty="0" smtClean="0">
                <a:solidFill>
                  <a:schemeClr val="tx2"/>
                </a:solidFill>
              </a:rPr>
              <a:t> in the garden, </a:t>
            </a:r>
            <a:r>
              <a:rPr lang="nl-NL" sz="2000" dirty="0" err="1" smtClean="0">
                <a:solidFill>
                  <a:schemeClr val="tx2"/>
                </a:solidFill>
              </a:rPr>
              <a:t>but</a:t>
            </a:r>
            <a:r>
              <a:rPr lang="nl-NL" sz="2000" dirty="0" smtClean="0">
                <a:solidFill>
                  <a:schemeClr val="tx2"/>
                </a:solidFill>
              </a:rPr>
              <a:t> 	</a:t>
            </a:r>
            <a:r>
              <a:rPr lang="nl-NL" sz="2000" dirty="0" err="1" smtClean="0">
                <a:solidFill>
                  <a:schemeClr val="tx2"/>
                </a:solidFill>
              </a:rPr>
              <a:t>Jeff</a:t>
            </a:r>
            <a:r>
              <a:rPr lang="nl-NL" sz="2000" dirty="0" smtClean="0">
                <a:solidFill>
                  <a:schemeClr val="tx2"/>
                </a:solidFill>
              </a:rPr>
              <a:t> </a:t>
            </a:r>
            <a:r>
              <a:rPr lang="nl-NL" sz="2000" dirty="0" err="1" smtClean="0">
                <a:solidFill>
                  <a:schemeClr val="tx2"/>
                </a:solidFill>
              </a:rPr>
              <a:t>only</a:t>
            </a:r>
            <a:r>
              <a:rPr lang="nl-NL" sz="2000" dirty="0" smtClean="0">
                <a:solidFill>
                  <a:schemeClr val="tx2"/>
                </a:solidFill>
              </a:rPr>
              <a:t> </a:t>
            </a:r>
            <a:r>
              <a:rPr lang="nl-NL" sz="2000" dirty="0" err="1" smtClean="0">
                <a:solidFill>
                  <a:schemeClr val="tx2"/>
                </a:solidFill>
              </a:rPr>
              <a:t>noticed</a:t>
            </a:r>
            <a:r>
              <a:rPr lang="nl-NL" sz="2000" dirty="0" smtClean="0">
                <a:solidFill>
                  <a:schemeClr val="tx2"/>
                </a:solidFill>
              </a:rPr>
              <a:t> </a:t>
            </a:r>
            <a:r>
              <a:rPr lang="nl-NL" sz="2000" b="1" dirty="0" smtClean="0">
                <a:solidFill>
                  <a:schemeClr val="tx2"/>
                </a:solidFill>
              </a:rPr>
              <a:t>a few</a:t>
            </a:r>
            <a:r>
              <a:rPr lang="nl-NL" sz="2000" dirty="0" smtClean="0">
                <a:solidFill>
                  <a:schemeClr val="tx2"/>
                </a:solidFill>
              </a:rPr>
              <a:t>. </a:t>
            </a:r>
          </a:p>
          <a:p>
            <a:pPr marL="714375" indent="-714375" eaLnBrk="1" hangingPunct="1">
              <a:spcBef>
                <a:spcPct val="0"/>
              </a:spcBef>
              <a:buClrTx/>
              <a:buSzTx/>
              <a:buNone/>
              <a:tabLst>
                <a:tab pos="0" algn="l"/>
                <a:tab pos="714375" algn="l"/>
                <a:tab pos="985838" algn="l"/>
                <a:tab pos="1885950" algn="l"/>
              </a:tabLst>
            </a:pPr>
            <a:r>
              <a:rPr lang="nl-NL" sz="2000" dirty="0" smtClean="0">
                <a:solidFill>
                  <a:schemeClr val="tx2"/>
                </a:solidFill>
              </a:rPr>
              <a:t>	</a:t>
            </a:r>
            <a:r>
              <a:rPr lang="nl-NL" sz="2000" dirty="0" err="1" smtClean="0">
                <a:solidFill>
                  <a:schemeClr val="tx2"/>
                </a:solidFill>
              </a:rPr>
              <a:t>d</a:t>
            </a:r>
            <a:r>
              <a:rPr lang="nl-NL" sz="2000" dirty="0" smtClean="0">
                <a:solidFill>
                  <a:schemeClr val="tx2"/>
                </a:solidFill>
              </a:rPr>
              <a:t>.	</a:t>
            </a:r>
            <a:r>
              <a:rPr lang="nl-NL" sz="2000" dirty="0" err="1" smtClean="0">
                <a:solidFill>
                  <a:schemeClr val="tx2"/>
                </a:solidFill>
              </a:rPr>
              <a:t>Some</a:t>
            </a:r>
            <a:r>
              <a:rPr lang="nl-NL" sz="2000" dirty="0" smtClean="0">
                <a:solidFill>
                  <a:schemeClr val="tx2"/>
                </a:solidFill>
              </a:rPr>
              <a:t> </a:t>
            </a:r>
            <a:r>
              <a:rPr lang="nl-NL" sz="2000" dirty="0" err="1" smtClean="0">
                <a:solidFill>
                  <a:schemeClr val="tx2"/>
                </a:solidFill>
              </a:rPr>
              <a:t>students</a:t>
            </a:r>
            <a:r>
              <a:rPr lang="nl-NL" sz="2000" dirty="0" smtClean="0">
                <a:solidFill>
                  <a:schemeClr val="tx2"/>
                </a:solidFill>
              </a:rPr>
              <a:t> are </a:t>
            </a:r>
            <a:r>
              <a:rPr lang="nl-NL" sz="2000" dirty="0" err="1" smtClean="0">
                <a:solidFill>
                  <a:schemeClr val="tx2"/>
                </a:solidFill>
              </a:rPr>
              <a:t>morning</a:t>
            </a:r>
            <a:r>
              <a:rPr lang="nl-NL" sz="2000" dirty="0" smtClean="0">
                <a:solidFill>
                  <a:schemeClr val="tx2"/>
                </a:solidFill>
              </a:rPr>
              <a:t> </a:t>
            </a:r>
            <a:r>
              <a:rPr lang="nl-NL" sz="2000" dirty="0" err="1" smtClean="0">
                <a:solidFill>
                  <a:schemeClr val="tx2"/>
                </a:solidFill>
              </a:rPr>
              <a:t>people</a:t>
            </a:r>
            <a:r>
              <a:rPr lang="nl-NL" sz="2000" dirty="0" smtClean="0">
                <a:solidFill>
                  <a:schemeClr val="tx2"/>
                </a:solidFill>
              </a:rPr>
              <a:t>, </a:t>
            </a:r>
            <a:r>
              <a:rPr lang="nl-NL" sz="2000" dirty="0" err="1" smtClean="0">
                <a:solidFill>
                  <a:schemeClr val="tx2"/>
                </a:solidFill>
              </a:rPr>
              <a:t>but</a:t>
            </a:r>
            <a:r>
              <a:rPr lang="nl-NL" sz="2000" dirty="0" smtClean="0">
                <a:solidFill>
                  <a:schemeClr val="tx2"/>
                </a:solidFill>
              </a:rPr>
              <a:t> </a:t>
            </a:r>
            <a:r>
              <a:rPr lang="nl-NL" sz="2000" b="1" dirty="0" smtClean="0">
                <a:solidFill>
                  <a:schemeClr val="tx2"/>
                </a:solidFill>
              </a:rPr>
              <a:t>most </a:t>
            </a:r>
            <a:r>
              <a:rPr lang="nl-NL" sz="2000" dirty="0" smtClean="0">
                <a:solidFill>
                  <a:schemeClr val="tx2"/>
                </a:solidFill>
              </a:rPr>
              <a:t>	are </a:t>
            </a:r>
            <a:r>
              <a:rPr lang="nl-NL" sz="2000" dirty="0" err="1" smtClean="0">
                <a:solidFill>
                  <a:schemeClr val="tx2"/>
                </a:solidFill>
              </a:rPr>
              <a:t>not</a:t>
            </a:r>
            <a:r>
              <a:rPr lang="nl-NL" sz="2000" dirty="0" smtClean="0">
                <a:solidFill>
                  <a:schemeClr val="tx2"/>
                </a:solidFill>
              </a:rPr>
              <a:t>. </a:t>
            </a:r>
          </a:p>
          <a:p>
            <a:pPr marL="714375" indent="-714375" eaLnBrk="1" hangingPunct="1">
              <a:spcBef>
                <a:spcPct val="0"/>
              </a:spcBef>
              <a:buClrTx/>
              <a:buSzTx/>
              <a:buNone/>
              <a:tabLst>
                <a:tab pos="0" algn="l"/>
                <a:tab pos="714375" algn="l"/>
                <a:tab pos="985838" algn="l"/>
                <a:tab pos="1885950" algn="l"/>
              </a:tabLst>
            </a:pPr>
            <a:r>
              <a:rPr lang="nl-NL" sz="2000" dirty="0" smtClean="0">
                <a:solidFill>
                  <a:schemeClr val="tx2"/>
                </a:solidFill>
              </a:rPr>
              <a:t>	</a:t>
            </a:r>
            <a:r>
              <a:rPr lang="nl-NL" sz="2000" dirty="0" err="1" smtClean="0">
                <a:solidFill>
                  <a:schemeClr val="tx2"/>
                </a:solidFill>
              </a:rPr>
              <a:t>e</a:t>
            </a:r>
            <a:r>
              <a:rPr lang="nl-NL" sz="2000" dirty="0" smtClean="0">
                <a:solidFill>
                  <a:schemeClr val="tx2"/>
                </a:solidFill>
              </a:rPr>
              <a:t>.	I </a:t>
            </a:r>
            <a:r>
              <a:rPr lang="nl-NL" sz="2000" dirty="0" err="1" smtClean="0">
                <a:solidFill>
                  <a:schemeClr val="tx2"/>
                </a:solidFill>
              </a:rPr>
              <a:t>don’t</a:t>
            </a:r>
            <a:r>
              <a:rPr lang="nl-NL" sz="2000" dirty="0" smtClean="0">
                <a:solidFill>
                  <a:schemeClr val="tx2"/>
                </a:solidFill>
              </a:rPr>
              <a:t> </a:t>
            </a:r>
            <a:r>
              <a:rPr lang="nl-NL" sz="2000" dirty="0" err="1" smtClean="0">
                <a:solidFill>
                  <a:schemeClr val="tx2"/>
                </a:solidFill>
              </a:rPr>
              <a:t>like</a:t>
            </a:r>
            <a:r>
              <a:rPr lang="nl-NL" sz="2000" dirty="0" smtClean="0">
                <a:solidFill>
                  <a:schemeClr val="tx2"/>
                </a:solidFill>
              </a:rPr>
              <a:t> </a:t>
            </a:r>
            <a:r>
              <a:rPr lang="nl-NL" sz="2000" dirty="0" err="1" smtClean="0">
                <a:solidFill>
                  <a:schemeClr val="tx2"/>
                </a:solidFill>
              </a:rPr>
              <a:t>either</a:t>
            </a:r>
            <a:r>
              <a:rPr lang="nl-NL" sz="2000" dirty="0" smtClean="0">
                <a:solidFill>
                  <a:schemeClr val="tx2"/>
                </a:solidFill>
              </a:rPr>
              <a:t> </a:t>
            </a:r>
            <a:r>
              <a:rPr lang="nl-NL" sz="2000" dirty="0" err="1" smtClean="0">
                <a:solidFill>
                  <a:schemeClr val="tx2"/>
                </a:solidFill>
              </a:rPr>
              <a:t>woman</a:t>
            </a:r>
            <a:r>
              <a:rPr lang="nl-NL" sz="2000" dirty="0" smtClean="0">
                <a:solidFill>
                  <a:schemeClr val="tx2"/>
                </a:solidFill>
              </a:rPr>
              <a:t>; </a:t>
            </a:r>
            <a:r>
              <a:rPr lang="nl-NL" sz="2000" b="1" dirty="0" err="1" smtClean="0">
                <a:solidFill>
                  <a:schemeClr val="tx2"/>
                </a:solidFill>
              </a:rPr>
              <a:t>neither</a:t>
            </a:r>
            <a:r>
              <a:rPr lang="nl-NL" sz="2000" b="1" dirty="0" smtClean="0">
                <a:solidFill>
                  <a:schemeClr val="tx2"/>
                </a:solidFill>
              </a:rPr>
              <a:t> </a:t>
            </a:r>
            <a:r>
              <a:rPr lang="nl-NL" sz="2000" dirty="0" err="1" smtClean="0">
                <a:solidFill>
                  <a:schemeClr val="tx2"/>
                </a:solidFill>
              </a:rPr>
              <a:t>knows</a:t>
            </a:r>
            <a:r>
              <a:rPr lang="nl-NL" sz="2000" dirty="0" smtClean="0">
                <a:solidFill>
                  <a:schemeClr val="tx2"/>
                </a:solidFill>
              </a:rPr>
              <a:t> </a:t>
            </a:r>
            <a:r>
              <a:rPr lang="nl-NL" sz="2000" dirty="0" err="1" smtClean="0">
                <a:solidFill>
                  <a:schemeClr val="tx2"/>
                </a:solidFill>
              </a:rPr>
              <a:t>much</a:t>
            </a:r>
            <a:r>
              <a:rPr lang="nl-NL" sz="2000" dirty="0" smtClean="0">
                <a:solidFill>
                  <a:schemeClr val="tx2"/>
                </a:solidFill>
              </a:rPr>
              <a:t> 	</a:t>
            </a:r>
            <a:r>
              <a:rPr lang="nl-NL" sz="2000" dirty="0" err="1" smtClean="0">
                <a:solidFill>
                  <a:schemeClr val="tx2"/>
                </a:solidFill>
              </a:rPr>
              <a:t>about</a:t>
            </a:r>
            <a:r>
              <a:rPr lang="nl-NL" sz="2000" dirty="0" smtClean="0">
                <a:solidFill>
                  <a:schemeClr val="tx2"/>
                </a:solidFill>
              </a:rPr>
              <a:t> Star Trek. </a:t>
            </a:r>
          </a:p>
          <a:p>
            <a:pPr marL="714375" indent="-714375" eaLnBrk="1" hangingPunct="1">
              <a:spcBef>
                <a:spcPct val="0"/>
              </a:spcBef>
              <a:buClrTx/>
              <a:buSzTx/>
              <a:buNone/>
              <a:tabLst>
                <a:tab pos="0" algn="l"/>
                <a:tab pos="714375" algn="l"/>
                <a:tab pos="985838" algn="l"/>
                <a:tab pos="1885950" algn="l"/>
              </a:tabLst>
            </a:pPr>
            <a:r>
              <a:rPr lang="nl-NL" sz="2000" dirty="0" smtClean="0">
                <a:solidFill>
                  <a:schemeClr val="tx2"/>
                </a:solidFill>
              </a:rPr>
              <a:t>	</a:t>
            </a:r>
            <a:r>
              <a:rPr lang="nl-NL" sz="2000" dirty="0" err="1" smtClean="0">
                <a:solidFill>
                  <a:schemeClr val="tx2"/>
                </a:solidFill>
              </a:rPr>
              <a:t>f.</a:t>
            </a:r>
            <a:r>
              <a:rPr lang="nl-NL" sz="2000" dirty="0" smtClean="0">
                <a:solidFill>
                  <a:schemeClr val="tx2"/>
                </a:solidFill>
              </a:rPr>
              <a:t>	</a:t>
            </a:r>
            <a:r>
              <a:rPr lang="nl-NL" sz="2000" dirty="0" err="1" smtClean="0">
                <a:solidFill>
                  <a:schemeClr val="tx2"/>
                </a:solidFill>
              </a:rPr>
              <a:t>Many</a:t>
            </a:r>
            <a:r>
              <a:rPr lang="nl-NL" sz="2000" dirty="0" smtClean="0">
                <a:solidFill>
                  <a:schemeClr val="tx2"/>
                </a:solidFill>
              </a:rPr>
              <a:t> </a:t>
            </a:r>
            <a:r>
              <a:rPr lang="nl-NL" sz="2000" dirty="0" err="1" smtClean="0">
                <a:solidFill>
                  <a:schemeClr val="tx2"/>
                </a:solidFill>
              </a:rPr>
              <a:t>people</a:t>
            </a:r>
            <a:r>
              <a:rPr lang="nl-NL" sz="2000" dirty="0" smtClean="0">
                <a:solidFill>
                  <a:schemeClr val="tx2"/>
                </a:solidFill>
              </a:rPr>
              <a:t> went to </a:t>
            </a:r>
            <a:r>
              <a:rPr lang="nl-NL" sz="2000" dirty="0" err="1" smtClean="0">
                <a:solidFill>
                  <a:schemeClr val="tx2"/>
                </a:solidFill>
              </a:rPr>
              <a:t>Sicily</a:t>
            </a:r>
            <a:r>
              <a:rPr lang="nl-NL" sz="2000" dirty="0" smtClean="0">
                <a:solidFill>
                  <a:schemeClr val="tx2"/>
                </a:solidFill>
              </a:rPr>
              <a:t>, </a:t>
            </a:r>
            <a:r>
              <a:rPr lang="nl-NL" sz="2000" dirty="0" err="1" smtClean="0">
                <a:solidFill>
                  <a:schemeClr val="tx2"/>
                </a:solidFill>
              </a:rPr>
              <a:t>but</a:t>
            </a:r>
            <a:r>
              <a:rPr lang="nl-NL" sz="2000" dirty="0" smtClean="0">
                <a:solidFill>
                  <a:schemeClr val="tx2"/>
                </a:solidFill>
              </a:rPr>
              <a:t> </a:t>
            </a:r>
            <a:r>
              <a:rPr lang="nl-NL" sz="2000" b="1" dirty="0" smtClean="0">
                <a:solidFill>
                  <a:schemeClr val="tx2"/>
                </a:solidFill>
              </a:rPr>
              <a:t>few </a:t>
            </a:r>
            <a:r>
              <a:rPr lang="nl-NL" sz="2000" dirty="0" err="1" smtClean="0">
                <a:solidFill>
                  <a:schemeClr val="tx2"/>
                </a:solidFill>
              </a:rPr>
              <a:t>returned</a:t>
            </a:r>
            <a:r>
              <a:rPr lang="nl-NL" sz="2000" dirty="0" smtClean="0">
                <a:solidFill>
                  <a:schemeClr val="tx2"/>
                </a:solidFill>
              </a:rPr>
              <a:t>.</a:t>
            </a:r>
          </a:p>
          <a:p>
            <a:pPr marL="714375" indent="-714375" eaLnBrk="1" hangingPunct="1">
              <a:spcBef>
                <a:spcPct val="0"/>
              </a:spcBef>
              <a:buClrTx/>
              <a:buSzTx/>
              <a:buNone/>
              <a:tabLst>
                <a:tab pos="0" algn="l"/>
                <a:tab pos="714375" algn="l"/>
                <a:tab pos="985838" algn="l"/>
                <a:tab pos="1885950" algn="l"/>
              </a:tabLst>
            </a:pPr>
            <a:r>
              <a:rPr lang="nl-NL" sz="2000" dirty="0" smtClean="0">
                <a:solidFill>
                  <a:schemeClr val="tx2"/>
                </a:solidFill>
              </a:rPr>
              <a:t>	</a:t>
            </a:r>
            <a:r>
              <a:rPr lang="nl-NL" sz="2000" dirty="0" err="1" smtClean="0">
                <a:solidFill>
                  <a:schemeClr val="tx2"/>
                </a:solidFill>
              </a:rPr>
              <a:t>g</a:t>
            </a:r>
            <a:r>
              <a:rPr lang="nl-NL" sz="2000" dirty="0" smtClean="0">
                <a:solidFill>
                  <a:schemeClr val="tx2"/>
                </a:solidFill>
              </a:rPr>
              <a:t>.	</a:t>
            </a:r>
            <a:r>
              <a:rPr lang="nl-NL" sz="2000" dirty="0" err="1" smtClean="0">
                <a:solidFill>
                  <a:schemeClr val="tx2"/>
                </a:solidFill>
              </a:rPr>
              <a:t>Two</a:t>
            </a:r>
            <a:r>
              <a:rPr lang="nl-NL" sz="2000" dirty="0" smtClean="0">
                <a:solidFill>
                  <a:schemeClr val="tx2"/>
                </a:solidFill>
              </a:rPr>
              <a:t> </a:t>
            </a:r>
            <a:r>
              <a:rPr lang="nl-NL" sz="2000" dirty="0" err="1" smtClean="0">
                <a:solidFill>
                  <a:schemeClr val="tx2"/>
                </a:solidFill>
              </a:rPr>
              <a:t>heads</a:t>
            </a:r>
            <a:r>
              <a:rPr lang="nl-NL" sz="2000" dirty="0" smtClean="0">
                <a:solidFill>
                  <a:schemeClr val="tx2"/>
                </a:solidFill>
              </a:rPr>
              <a:t> are </a:t>
            </a:r>
            <a:r>
              <a:rPr lang="nl-NL" sz="2000" dirty="0" err="1" smtClean="0">
                <a:solidFill>
                  <a:schemeClr val="tx2"/>
                </a:solidFill>
              </a:rPr>
              <a:t>better</a:t>
            </a:r>
            <a:r>
              <a:rPr lang="nl-NL" sz="2000" dirty="0" smtClean="0">
                <a:solidFill>
                  <a:schemeClr val="tx2"/>
                </a:solidFill>
              </a:rPr>
              <a:t> </a:t>
            </a:r>
            <a:r>
              <a:rPr lang="nl-NL" sz="2000" dirty="0" err="1" smtClean="0">
                <a:solidFill>
                  <a:schemeClr val="tx2"/>
                </a:solidFill>
              </a:rPr>
              <a:t>than</a:t>
            </a:r>
            <a:r>
              <a:rPr lang="nl-NL" sz="2000" dirty="0" smtClean="0">
                <a:solidFill>
                  <a:schemeClr val="tx2"/>
                </a:solidFill>
              </a:rPr>
              <a:t> </a:t>
            </a:r>
            <a:r>
              <a:rPr lang="nl-NL" sz="2000" b="1" dirty="0" err="1" smtClean="0">
                <a:solidFill>
                  <a:schemeClr val="tx2"/>
                </a:solidFill>
              </a:rPr>
              <a:t>one</a:t>
            </a:r>
            <a:r>
              <a:rPr lang="nl-NL" sz="2000" dirty="0" smtClean="0">
                <a:solidFill>
                  <a:schemeClr val="tx2"/>
                </a:solidFill>
              </a:rPr>
              <a:t>.</a:t>
            </a:r>
          </a:p>
          <a:p>
            <a:pPr marL="714375" indent="-714375" eaLnBrk="1" hangingPunct="1">
              <a:spcBef>
                <a:spcPct val="0"/>
              </a:spcBef>
              <a:buClrTx/>
              <a:buSzTx/>
              <a:buNone/>
              <a:tabLst>
                <a:tab pos="0" algn="l"/>
                <a:tab pos="714375" algn="l"/>
                <a:tab pos="985838" algn="l"/>
                <a:tab pos="1885950" algn="l"/>
              </a:tabLst>
            </a:pPr>
            <a:r>
              <a:rPr lang="nl-NL" sz="2000" dirty="0" smtClean="0">
                <a:solidFill>
                  <a:schemeClr val="tx2"/>
                </a:solidFill>
              </a:rPr>
              <a:t>	</a:t>
            </a:r>
            <a:r>
              <a:rPr lang="nl-NL" sz="2000" dirty="0" err="1" smtClean="0">
                <a:solidFill>
                  <a:schemeClr val="tx2"/>
                </a:solidFill>
              </a:rPr>
              <a:t>h.</a:t>
            </a:r>
            <a:r>
              <a:rPr lang="nl-NL" sz="2000" dirty="0" smtClean="0">
                <a:solidFill>
                  <a:schemeClr val="tx2"/>
                </a:solidFill>
              </a:rPr>
              <a:t>	Most MIT </a:t>
            </a:r>
            <a:r>
              <a:rPr lang="nl-NL" sz="2000" dirty="0" err="1" smtClean="0">
                <a:solidFill>
                  <a:schemeClr val="tx2"/>
                </a:solidFill>
              </a:rPr>
              <a:t>students</a:t>
            </a:r>
            <a:r>
              <a:rPr lang="nl-NL" sz="2000" dirty="0" smtClean="0">
                <a:solidFill>
                  <a:schemeClr val="tx2"/>
                </a:solidFill>
              </a:rPr>
              <a:t> </a:t>
            </a:r>
            <a:r>
              <a:rPr lang="nl-NL" sz="2000" dirty="0" err="1" smtClean="0">
                <a:solidFill>
                  <a:schemeClr val="tx2"/>
                </a:solidFill>
              </a:rPr>
              <a:t>build</a:t>
            </a:r>
            <a:r>
              <a:rPr lang="nl-NL" sz="2000" dirty="0" smtClean="0">
                <a:solidFill>
                  <a:schemeClr val="tx2"/>
                </a:solidFill>
              </a:rPr>
              <a:t> robots, and </a:t>
            </a:r>
            <a:r>
              <a:rPr lang="nl-NL" sz="2000" b="1" dirty="0" smtClean="0">
                <a:solidFill>
                  <a:schemeClr val="tx2"/>
                </a:solidFill>
              </a:rPr>
              <a:t>all </a:t>
            </a:r>
            <a:r>
              <a:rPr lang="nl-NL" sz="2000" dirty="0" err="1" smtClean="0">
                <a:solidFill>
                  <a:schemeClr val="tx2"/>
                </a:solidFill>
              </a:rPr>
              <a:t>watch</a:t>
            </a:r>
            <a:r>
              <a:rPr lang="nl-NL" sz="2000" dirty="0" smtClean="0">
                <a:solidFill>
                  <a:schemeClr val="tx2"/>
                </a:solidFill>
              </a:rPr>
              <a:t> 	Star Trek.  </a:t>
            </a:r>
            <a:endParaRPr lang="en-US" sz="2000" dirty="0" smtClean="0">
              <a:solidFill>
                <a:schemeClr val="tx2"/>
              </a:solidFill>
            </a:endParaRPr>
          </a:p>
          <a:p>
            <a:pPr marL="714375" indent="-714375" eaLnBrk="1" hangingPunct="1">
              <a:spcBef>
                <a:spcPct val="0"/>
              </a:spcBef>
              <a:buClrTx/>
              <a:buSzTx/>
              <a:buNone/>
              <a:tabLst>
                <a:tab pos="0" algn="l"/>
                <a:tab pos="714375" algn="l"/>
                <a:tab pos="985838" algn="l"/>
                <a:tab pos="1885950" algn="l"/>
              </a:tabLst>
            </a:pPr>
            <a:endParaRPr lang="en-US" sz="2200" dirty="0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5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5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165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65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65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65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165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65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65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65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900" decel="100000" fill="hold"/>
                                        <p:tgtEl>
                                          <p:spTgt spid="165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65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65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65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900" decel="100000" fill="hold"/>
                                        <p:tgtEl>
                                          <p:spTgt spid="165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65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65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65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900" decel="100000" fill="hold"/>
                                        <p:tgtEl>
                                          <p:spTgt spid="165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65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658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658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900" decel="100000" fill="hold"/>
                                        <p:tgtEl>
                                          <p:spTgt spid="1658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658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658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658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900" decel="100000" fill="hold"/>
                                        <p:tgtEl>
                                          <p:spTgt spid="1658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658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1658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658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900" decel="100000" fill="hold"/>
                                        <p:tgtEl>
                                          <p:spTgt spid="1658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658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1658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658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900" decel="100000" fill="hold"/>
                                        <p:tgtEl>
                                          <p:spTgt spid="1658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658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5891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BE" sz="3400" dirty="0" smtClean="0">
                <a:solidFill>
                  <a:schemeClr val="accent1"/>
                </a:solidFill>
              </a:rPr>
              <a:t>Silence best speaks the mind</a:t>
            </a:r>
            <a:endParaRPr lang="nl-NL" sz="3400" dirty="0">
              <a:solidFill>
                <a:schemeClr val="accent1"/>
              </a:solidFill>
            </a:endParaRP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1600" y="2057400"/>
            <a:ext cx="7313612" cy="3581400"/>
          </a:xfrm>
        </p:spPr>
        <p:txBody>
          <a:bodyPr/>
          <a:lstStyle/>
          <a:p>
            <a:pPr marL="609600" indent="-609600" eaLnBrk="1" hangingPunct="1">
              <a:spcAft>
                <a:spcPts val="600"/>
              </a:spcAft>
              <a:buFontTx/>
              <a:buAutoNum type="arabicPeriod"/>
            </a:pPr>
            <a:r>
              <a:rPr lang="nl-BE" sz="2800" dirty="0" smtClean="0">
                <a:solidFill>
                  <a:schemeClr val="tx2"/>
                </a:solidFill>
              </a:rPr>
              <a:t>WYSIWYG</a:t>
            </a:r>
          </a:p>
          <a:p>
            <a:pPr marL="609600" indent="-609600" eaLnBrk="1" hangingPunct="1">
              <a:spcAft>
                <a:spcPts val="600"/>
              </a:spcAft>
              <a:buFontTx/>
              <a:buAutoNum type="arabicPeriod"/>
            </a:pPr>
            <a:r>
              <a:rPr lang="nl-BE" sz="2800" dirty="0" smtClean="0">
                <a:solidFill>
                  <a:schemeClr val="tx2"/>
                </a:solidFill>
              </a:rPr>
              <a:t>WYSI</a:t>
            </a:r>
            <a:r>
              <a:rPr lang="nl-BE" sz="2800" b="1" dirty="0" smtClean="0">
                <a:solidFill>
                  <a:schemeClr val="tx2"/>
                </a:solidFill>
              </a:rPr>
              <a:t>A</a:t>
            </a:r>
            <a:r>
              <a:rPr lang="nl-BE" sz="2800" dirty="0" smtClean="0">
                <a:solidFill>
                  <a:schemeClr val="tx2"/>
                </a:solidFill>
              </a:rPr>
              <a:t>WYG (proform analysis)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nl-BE" sz="2800" dirty="0" smtClean="0">
                <a:solidFill>
                  <a:schemeClr val="tx2"/>
                </a:solidFill>
              </a:rPr>
              <a:t>WYSI</a:t>
            </a:r>
            <a:r>
              <a:rPr lang="nl-BE" sz="2800" b="1" dirty="0" smtClean="0">
                <a:solidFill>
                  <a:schemeClr val="tx2"/>
                </a:solidFill>
              </a:rPr>
              <a:t>N</a:t>
            </a:r>
            <a:r>
              <a:rPr lang="nl-BE" sz="2800" dirty="0" smtClean="0">
                <a:solidFill>
                  <a:schemeClr val="tx2"/>
                </a:solidFill>
              </a:rPr>
              <a:t>WYG (deletion analysis)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nl-BE" sz="2800" dirty="0" smtClean="0">
                <a:solidFill>
                  <a:schemeClr val="tx2"/>
                </a:solidFill>
              </a:rPr>
              <a:t>Ellipsis repair effects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nl-BE" sz="2800" dirty="0" smtClean="0">
                <a:solidFill>
                  <a:schemeClr val="tx2"/>
                </a:solidFill>
              </a:rPr>
              <a:t>Reconciling analyses</a:t>
            </a:r>
          </a:p>
          <a:p>
            <a:pPr marL="609600" indent="-609600" eaLnBrk="1" hangingPunct="1">
              <a:buFontTx/>
              <a:buAutoNum type="arabicPeriod"/>
            </a:pPr>
            <a:endParaRPr lang="nl-BE" sz="2800" dirty="0" smtClean="0">
              <a:solidFill>
                <a:schemeClr val="tx2"/>
              </a:solidFill>
            </a:endParaRPr>
          </a:p>
          <a:p>
            <a:pPr marL="609600" indent="-609600" eaLnBrk="1" hangingPunct="1">
              <a:buFontTx/>
              <a:buAutoNum type="arabicPeriod"/>
            </a:pPr>
            <a:endParaRPr lang="nl-BE" sz="2800" dirty="0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62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62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962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962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 tmFilter="0, 0; .2, .5; .8, .5; 1, 0"/>
                                        <p:tgtEl>
                                          <p:spTgt spid="96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" dur="250" autoRev="1" fill="hold"/>
                                        <p:tgtEl>
                                          <p:spTgt spid="96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259" grpId="0" build="p"/>
      <p:bldP spid="96259" grpId="1" build="p"/>
    </p:bldLst>
  </p:timing>
</p:sld>
</file>

<file path=ppt/slides/slide8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BE" sz="3400" dirty="0" smtClean="0">
                <a:solidFill>
                  <a:schemeClr val="accent1"/>
                </a:solidFill>
              </a:rPr>
              <a:t>5. Reconciling analyses (12)</a:t>
            </a:r>
            <a:endParaRPr lang="nl-NL" sz="3400" dirty="0">
              <a:solidFill>
                <a:schemeClr val="accent1"/>
              </a:solidFill>
            </a:endParaRPr>
          </a:p>
        </p:txBody>
      </p:sp>
      <p:sp>
        <p:nvSpPr>
          <p:cNvPr id="165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1600" y="2286000"/>
            <a:ext cx="7467600" cy="3962400"/>
          </a:xfrm>
        </p:spPr>
        <p:txBody>
          <a:bodyPr/>
          <a:lstStyle/>
          <a:p>
            <a:pPr marL="714375" indent="-714375" eaLnBrk="1" hangingPunct="1">
              <a:spcBef>
                <a:spcPct val="0"/>
              </a:spcBef>
              <a:buClrTx/>
              <a:buSzTx/>
              <a:buNone/>
              <a:tabLst>
                <a:tab pos="0" algn="l"/>
                <a:tab pos="714375" algn="l"/>
                <a:tab pos="985838" algn="l"/>
                <a:tab pos="1885950" algn="l"/>
              </a:tabLst>
            </a:pPr>
            <a:r>
              <a:rPr lang="en-US" sz="2200" dirty="0" smtClean="0">
                <a:solidFill>
                  <a:schemeClr val="tx2"/>
                </a:solidFill>
              </a:rPr>
              <a:t>(55)a.*Two heads are better than </a:t>
            </a:r>
            <a:r>
              <a:rPr lang="en-US" sz="2200" b="1" dirty="0" smtClean="0">
                <a:solidFill>
                  <a:schemeClr val="tx2"/>
                </a:solidFill>
              </a:rPr>
              <a:t>no</a:t>
            </a:r>
            <a:r>
              <a:rPr lang="en-US" sz="2200" dirty="0" smtClean="0">
                <a:solidFill>
                  <a:schemeClr val="tx2"/>
                </a:solidFill>
              </a:rPr>
              <a:t>.</a:t>
            </a:r>
          </a:p>
          <a:p>
            <a:pPr marL="714375" indent="-714375" eaLnBrk="1" hangingPunct="1">
              <a:spcBef>
                <a:spcPct val="0"/>
              </a:spcBef>
              <a:buClrTx/>
              <a:buSzTx/>
              <a:buNone/>
              <a:tabLst>
                <a:tab pos="0" algn="l"/>
                <a:tab pos="714375" algn="l"/>
                <a:tab pos="985838" algn="l"/>
                <a:tab pos="1885950" algn="l"/>
              </a:tabLst>
            </a:pPr>
            <a:r>
              <a:rPr lang="nl-NL" sz="2200" dirty="0" smtClean="0">
                <a:solidFill>
                  <a:schemeClr val="tx2"/>
                </a:solidFill>
              </a:rPr>
              <a:t>      </a:t>
            </a:r>
            <a:r>
              <a:rPr lang="nl-NL" sz="2200" dirty="0" err="1" smtClean="0">
                <a:solidFill>
                  <a:schemeClr val="tx2"/>
                </a:solidFill>
              </a:rPr>
              <a:t>b</a:t>
            </a:r>
            <a:r>
              <a:rPr lang="nl-NL" sz="2200" dirty="0" smtClean="0">
                <a:solidFill>
                  <a:schemeClr val="tx2"/>
                </a:solidFill>
              </a:rPr>
              <a:t>.*</a:t>
            </a:r>
            <a:r>
              <a:rPr lang="nl-NL" sz="2200" dirty="0" err="1" smtClean="0">
                <a:solidFill>
                  <a:schemeClr val="tx2"/>
                </a:solidFill>
              </a:rPr>
              <a:t>Jeff</a:t>
            </a:r>
            <a:r>
              <a:rPr lang="nl-NL" sz="2200" dirty="0" smtClean="0">
                <a:solidFill>
                  <a:schemeClr val="tx2"/>
                </a:solidFill>
              </a:rPr>
              <a:t> </a:t>
            </a:r>
            <a:r>
              <a:rPr lang="nl-NL" sz="2200" dirty="0" err="1" smtClean="0">
                <a:solidFill>
                  <a:schemeClr val="tx2"/>
                </a:solidFill>
              </a:rPr>
              <a:t>only</a:t>
            </a:r>
            <a:r>
              <a:rPr lang="nl-NL" sz="2200" dirty="0" smtClean="0">
                <a:solidFill>
                  <a:schemeClr val="tx2"/>
                </a:solidFill>
              </a:rPr>
              <a:t> </a:t>
            </a:r>
            <a:r>
              <a:rPr lang="nl-NL" sz="2200" dirty="0" err="1" smtClean="0">
                <a:solidFill>
                  <a:schemeClr val="tx2"/>
                </a:solidFill>
              </a:rPr>
              <a:t>bought</a:t>
            </a:r>
            <a:r>
              <a:rPr lang="nl-NL" sz="2200" dirty="0" smtClean="0">
                <a:solidFill>
                  <a:schemeClr val="tx2"/>
                </a:solidFill>
              </a:rPr>
              <a:t> </a:t>
            </a:r>
            <a:r>
              <a:rPr lang="nl-NL" sz="2200" dirty="0" err="1" smtClean="0">
                <a:solidFill>
                  <a:schemeClr val="tx2"/>
                </a:solidFill>
              </a:rPr>
              <a:t>one</a:t>
            </a:r>
            <a:r>
              <a:rPr lang="nl-NL" sz="2200" dirty="0" smtClean="0">
                <a:solidFill>
                  <a:schemeClr val="tx2"/>
                </a:solidFill>
              </a:rPr>
              <a:t> </a:t>
            </a:r>
            <a:r>
              <a:rPr lang="nl-NL" sz="2200" dirty="0" err="1" smtClean="0">
                <a:solidFill>
                  <a:schemeClr val="tx2"/>
                </a:solidFill>
              </a:rPr>
              <a:t>book</a:t>
            </a:r>
            <a:r>
              <a:rPr lang="nl-NL" sz="2200" dirty="0" smtClean="0">
                <a:solidFill>
                  <a:schemeClr val="tx2"/>
                </a:solidFill>
              </a:rPr>
              <a:t>, </a:t>
            </a:r>
            <a:r>
              <a:rPr lang="nl-NL" sz="2200" dirty="0" err="1" smtClean="0">
                <a:solidFill>
                  <a:schemeClr val="tx2"/>
                </a:solidFill>
              </a:rPr>
              <a:t>but</a:t>
            </a:r>
            <a:r>
              <a:rPr lang="nl-NL" sz="2200" dirty="0" smtClean="0">
                <a:solidFill>
                  <a:schemeClr val="tx2"/>
                </a:solidFill>
              </a:rPr>
              <a:t> Jane </a:t>
            </a:r>
            <a:r>
              <a:rPr lang="nl-NL" sz="2200" dirty="0" err="1" smtClean="0">
                <a:solidFill>
                  <a:schemeClr val="tx2"/>
                </a:solidFill>
              </a:rPr>
              <a:t>bought</a:t>
            </a:r>
            <a:r>
              <a:rPr lang="nl-NL" sz="2200" dirty="0" smtClean="0">
                <a:solidFill>
                  <a:schemeClr val="tx2"/>
                </a:solidFill>
              </a:rPr>
              <a:t>   	 </a:t>
            </a:r>
            <a:r>
              <a:rPr lang="nl-NL" sz="2200" b="1" dirty="0" err="1" smtClean="0">
                <a:solidFill>
                  <a:schemeClr val="tx2"/>
                </a:solidFill>
              </a:rPr>
              <a:t>every</a:t>
            </a:r>
            <a:r>
              <a:rPr lang="nl-NL" sz="2200" dirty="0" smtClean="0">
                <a:solidFill>
                  <a:schemeClr val="tx2"/>
                </a:solidFill>
              </a:rPr>
              <a:t>. </a:t>
            </a:r>
          </a:p>
          <a:p>
            <a:pPr marL="714375" indent="-714375" eaLnBrk="1" hangingPunct="1">
              <a:spcBef>
                <a:spcPct val="0"/>
              </a:spcBef>
              <a:buClrTx/>
              <a:buSzTx/>
              <a:buNone/>
              <a:tabLst>
                <a:tab pos="0" algn="l"/>
                <a:tab pos="714375" algn="l"/>
                <a:tab pos="985838" algn="l"/>
                <a:tab pos="1885950" algn="l"/>
              </a:tabLst>
            </a:pPr>
            <a:r>
              <a:rPr lang="nl-NL" sz="2200" dirty="0" smtClean="0">
                <a:solidFill>
                  <a:schemeClr val="tx2"/>
                </a:solidFill>
              </a:rPr>
              <a:t>      </a:t>
            </a:r>
            <a:r>
              <a:rPr lang="nl-NL" sz="2200" dirty="0" err="1" smtClean="0">
                <a:solidFill>
                  <a:schemeClr val="tx2"/>
                </a:solidFill>
              </a:rPr>
              <a:t>c</a:t>
            </a:r>
            <a:r>
              <a:rPr lang="nl-NL" sz="2200" dirty="0" smtClean="0">
                <a:solidFill>
                  <a:schemeClr val="tx2"/>
                </a:solidFill>
              </a:rPr>
              <a:t>.*The </a:t>
            </a:r>
            <a:r>
              <a:rPr lang="nl-NL" sz="2200" dirty="0" err="1" smtClean="0">
                <a:solidFill>
                  <a:schemeClr val="tx2"/>
                </a:solidFill>
              </a:rPr>
              <a:t>giant</a:t>
            </a:r>
            <a:r>
              <a:rPr lang="nl-NL" sz="2200" dirty="0" smtClean="0">
                <a:solidFill>
                  <a:schemeClr val="tx2"/>
                </a:solidFill>
              </a:rPr>
              <a:t> </a:t>
            </a:r>
            <a:r>
              <a:rPr lang="nl-NL" sz="2200" dirty="0" err="1" smtClean="0">
                <a:solidFill>
                  <a:schemeClr val="tx2"/>
                </a:solidFill>
              </a:rPr>
              <a:t>wanted</a:t>
            </a:r>
            <a:r>
              <a:rPr lang="nl-NL" sz="2200" dirty="0" smtClean="0">
                <a:solidFill>
                  <a:schemeClr val="tx2"/>
                </a:solidFill>
              </a:rPr>
              <a:t> to </a:t>
            </a:r>
            <a:r>
              <a:rPr lang="nl-NL" sz="2200" dirty="0" err="1" smtClean="0">
                <a:solidFill>
                  <a:schemeClr val="tx2"/>
                </a:solidFill>
              </a:rPr>
              <a:t>eat</a:t>
            </a:r>
            <a:r>
              <a:rPr lang="nl-NL" sz="2200" dirty="0" smtClean="0">
                <a:solidFill>
                  <a:schemeClr val="tx2"/>
                </a:solidFill>
              </a:rPr>
              <a:t> the </a:t>
            </a:r>
            <a:r>
              <a:rPr lang="nl-NL" sz="2200" dirty="0" err="1" smtClean="0">
                <a:solidFill>
                  <a:schemeClr val="tx2"/>
                </a:solidFill>
              </a:rPr>
              <a:t>child</a:t>
            </a:r>
            <a:r>
              <a:rPr lang="nl-NL" sz="2200" dirty="0" smtClean="0">
                <a:solidFill>
                  <a:schemeClr val="tx2"/>
                </a:solidFill>
              </a:rPr>
              <a:t>, </a:t>
            </a:r>
            <a:r>
              <a:rPr lang="nl-NL" sz="2200" dirty="0" err="1" smtClean="0">
                <a:solidFill>
                  <a:schemeClr val="tx2"/>
                </a:solidFill>
              </a:rPr>
              <a:t>but</a:t>
            </a:r>
            <a:r>
              <a:rPr lang="nl-NL" sz="2200" dirty="0" smtClean="0">
                <a:solidFill>
                  <a:schemeClr val="tx2"/>
                </a:solidFill>
              </a:rPr>
              <a:t>	 </a:t>
            </a:r>
            <a:r>
              <a:rPr lang="nl-NL" sz="2200" b="1" dirty="0" smtClean="0">
                <a:solidFill>
                  <a:schemeClr val="tx2"/>
                </a:solidFill>
              </a:rPr>
              <a:t>the 	 </a:t>
            </a:r>
            <a:r>
              <a:rPr lang="nl-NL" sz="2200" dirty="0" err="1" smtClean="0">
                <a:solidFill>
                  <a:schemeClr val="tx2"/>
                </a:solidFill>
              </a:rPr>
              <a:t>escaped</a:t>
            </a:r>
            <a:r>
              <a:rPr lang="nl-NL" sz="2200" dirty="0" smtClean="0">
                <a:solidFill>
                  <a:schemeClr val="tx2"/>
                </a:solidFill>
              </a:rPr>
              <a:t>. </a:t>
            </a:r>
          </a:p>
          <a:p>
            <a:pPr marL="714375" indent="-714375" eaLnBrk="1" hangingPunct="1">
              <a:spcBef>
                <a:spcPct val="0"/>
              </a:spcBef>
              <a:buClrTx/>
              <a:buSzTx/>
              <a:buNone/>
              <a:tabLst>
                <a:tab pos="0" algn="l"/>
                <a:tab pos="714375" algn="l"/>
                <a:tab pos="985838" algn="l"/>
                <a:tab pos="1885950" algn="l"/>
              </a:tabLst>
            </a:pPr>
            <a:r>
              <a:rPr lang="nl-NL" sz="2200" dirty="0" smtClean="0">
                <a:solidFill>
                  <a:schemeClr val="tx2"/>
                </a:solidFill>
              </a:rPr>
              <a:t>      </a:t>
            </a:r>
            <a:r>
              <a:rPr lang="nl-NL" sz="2200" dirty="0" err="1" smtClean="0">
                <a:solidFill>
                  <a:schemeClr val="tx2"/>
                </a:solidFill>
              </a:rPr>
              <a:t>d</a:t>
            </a:r>
            <a:r>
              <a:rPr lang="nl-NL" sz="2200" dirty="0" smtClean="0">
                <a:solidFill>
                  <a:schemeClr val="tx2"/>
                </a:solidFill>
              </a:rPr>
              <a:t>.*I </a:t>
            </a:r>
            <a:r>
              <a:rPr lang="nl-NL" sz="2200" dirty="0" err="1" smtClean="0">
                <a:solidFill>
                  <a:schemeClr val="tx2"/>
                </a:solidFill>
              </a:rPr>
              <a:t>wanted</a:t>
            </a:r>
            <a:r>
              <a:rPr lang="nl-NL" sz="2200" dirty="0" smtClean="0">
                <a:solidFill>
                  <a:schemeClr val="tx2"/>
                </a:solidFill>
              </a:rPr>
              <a:t> to </a:t>
            </a:r>
            <a:r>
              <a:rPr lang="nl-NL" sz="2200" dirty="0" err="1" smtClean="0">
                <a:solidFill>
                  <a:schemeClr val="tx2"/>
                </a:solidFill>
              </a:rPr>
              <a:t>read</a:t>
            </a:r>
            <a:r>
              <a:rPr lang="nl-NL" sz="2200" dirty="0" smtClean="0">
                <a:solidFill>
                  <a:schemeClr val="tx2"/>
                </a:solidFill>
              </a:rPr>
              <a:t> a </a:t>
            </a:r>
            <a:r>
              <a:rPr lang="nl-NL" sz="2200" dirty="0" err="1" smtClean="0">
                <a:solidFill>
                  <a:schemeClr val="tx2"/>
                </a:solidFill>
              </a:rPr>
              <a:t>book</a:t>
            </a:r>
            <a:r>
              <a:rPr lang="nl-NL" sz="2200" dirty="0" smtClean="0">
                <a:solidFill>
                  <a:schemeClr val="tx2"/>
                </a:solidFill>
              </a:rPr>
              <a:t>, </a:t>
            </a:r>
            <a:r>
              <a:rPr lang="nl-NL" sz="2200" dirty="0" err="1" smtClean="0">
                <a:solidFill>
                  <a:schemeClr val="tx2"/>
                </a:solidFill>
              </a:rPr>
              <a:t>so</a:t>
            </a:r>
            <a:r>
              <a:rPr lang="nl-NL" sz="2200" dirty="0" smtClean="0">
                <a:solidFill>
                  <a:schemeClr val="tx2"/>
                </a:solidFill>
              </a:rPr>
              <a:t> I </a:t>
            </a:r>
            <a:r>
              <a:rPr lang="nl-NL" sz="2200" dirty="0" err="1" smtClean="0">
                <a:solidFill>
                  <a:schemeClr val="tx2"/>
                </a:solidFill>
              </a:rPr>
              <a:t>bought</a:t>
            </a:r>
            <a:r>
              <a:rPr lang="nl-NL" sz="2200" dirty="0" smtClean="0">
                <a:solidFill>
                  <a:schemeClr val="tx2"/>
                </a:solidFill>
              </a:rPr>
              <a:t> </a:t>
            </a:r>
            <a:r>
              <a:rPr lang="nl-NL" sz="2200" b="1" dirty="0" smtClean="0">
                <a:solidFill>
                  <a:schemeClr val="tx2"/>
                </a:solidFill>
              </a:rPr>
              <a:t>a</a:t>
            </a:r>
            <a:r>
              <a:rPr lang="nl-NL" sz="2200" dirty="0" smtClean="0">
                <a:solidFill>
                  <a:schemeClr val="tx2"/>
                </a:solidFill>
              </a:rPr>
              <a:t>.</a:t>
            </a:r>
            <a:endParaRPr lang="en-US" sz="2200" dirty="0" smtClean="0">
              <a:solidFill>
                <a:schemeClr val="tx2"/>
              </a:solidFill>
            </a:endParaRPr>
          </a:p>
          <a:p>
            <a:pPr marL="714375" indent="-714375" eaLnBrk="1" hangingPunct="1">
              <a:spcBef>
                <a:spcPct val="0"/>
              </a:spcBef>
              <a:buClrTx/>
              <a:buSzTx/>
              <a:buNone/>
              <a:tabLst>
                <a:tab pos="0" algn="l"/>
                <a:tab pos="714375" algn="l"/>
                <a:tab pos="985838" algn="l"/>
                <a:tab pos="1885950" algn="l"/>
              </a:tabLst>
            </a:pPr>
            <a:r>
              <a:rPr lang="en-US" sz="2200" dirty="0" smtClean="0">
                <a:solidFill>
                  <a:schemeClr val="tx2"/>
                </a:solidFill>
              </a:rPr>
              <a:t>	</a:t>
            </a:r>
          </a:p>
          <a:p>
            <a:pPr marL="714375" indent="-714375" eaLnBrk="1" hangingPunct="1">
              <a:spcBef>
                <a:spcPct val="0"/>
              </a:spcBef>
              <a:buClrTx/>
              <a:buSzTx/>
              <a:buNone/>
              <a:tabLst>
                <a:tab pos="0" algn="l"/>
                <a:tab pos="714375" algn="l"/>
                <a:tab pos="985838" algn="l"/>
                <a:tab pos="1885950" algn="l"/>
              </a:tabLst>
            </a:pPr>
            <a:r>
              <a:rPr lang="en-US" sz="2200" dirty="0" smtClean="0">
                <a:solidFill>
                  <a:schemeClr val="tx2"/>
                </a:solidFill>
              </a:rPr>
              <a:t>NP ellipsis and determiners:</a:t>
            </a:r>
          </a:p>
          <a:p>
            <a:pPr marL="714375" indent="-714375" eaLnBrk="1" hangingPunct="1">
              <a:spcBef>
                <a:spcPct val="0"/>
              </a:spcBef>
              <a:buClrTx/>
              <a:buSzTx/>
              <a:buNone/>
              <a:tabLst>
                <a:tab pos="0" algn="l"/>
                <a:tab pos="714375" algn="l"/>
                <a:tab pos="985838" algn="l"/>
                <a:tab pos="1885950" algn="l"/>
              </a:tabLst>
            </a:pPr>
            <a:endParaRPr lang="en-US" sz="1200" dirty="0" smtClean="0">
              <a:solidFill>
                <a:schemeClr val="tx2"/>
              </a:solidFill>
            </a:endParaRPr>
          </a:p>
          <a:p>
            <a:pPr marL="714375" indent="-714375" eaLnBrk="1" hangingPunct="1">
              <a:spcBef>
                <a:spcPct val="0"/>
              </a:spcBef>
              <a:buClrTx/>
              <a:buSzTx/>
              <a:buNone/>
              <a:tabLst>
                <a:tab pos="0" algn="l"/>
                <a:tab pos="714375" algn="l"/>
                <a:tab pos="985838" algn="l"/>
                <a:tab pos="1885950" algn="l"/>
              </a:tabLst>
            </a:pPr>
            <a:r>
              <a:rPr lang="en-US" sz="2200" dirty="0" smtClean="0">
                <a:solidFill>
                  <a:schemeClr val="tx2"/>
                </a:solidFill>
              </a:rPr>
              <a:t>Possible with all determiners except </a:t>
            </a:r>
            <a:r>
              <a:rPr lang="en-US" sz="2200" i="1" dirty="0" smtClean="0">
                <a:solidFill>
                  <a:schemeClr val="tx2"/>
                </a:solidFill>
              </a:rPr>
              <a:t>no</a:t>
            </a:r>
            <a:r>
              <a:rPr lang="en-US" sz="2200" dirty="0" smtClean="0">
                <a:solidFill>
                  <a:schemeClr val="tx2"/>
                </a:solidFill>
              </a:rPr>
              <a:t>, </a:t>
            </a:r>
            <a:r>
              <a:rPr lang="en-US" sz="2200" i="1" dirty="0" smtClean="0">
                <a:solidFill>
                  <a:schemeClr val="tx2"/>
                </a:solidFill>
              </a:rPr>
              <a:t>a </a:t>
            </a:r>
            <a:r>
              <a:rPr lang="en-US" sz="2200" dirty="0" smtClean="0">
                <a:solidFill>
                  <a:schemeClr val="tx2"/>
                </a:solidFill>
              </a:rPr>
              <a:t>, </a:t>
            </a:r>
            <a:r>
              <a:rPr lang="en-US" sz="2200" i="1" dirty="0" smtClean="0">
                <a:solidFill>
                  <a:schemeClr val="tx2"/>
                </a:solidFill>
              </a:rPr>
              <a:t>the</a:t>
            </a:r>
          </a:p>
          <a:p>
            <a:pPr marL="714375" indent="-714375" eaLnBrk="1" hangingPunct="1">
              <a:spcBef>
                <a:spcPct val="0"/>
              </a:spcBef>
              <a:buClrTx/>
              <a:buSzTx/>
              <a:buNone/>
              <a:tabLst>
                <a:tab pos="0" algn="l"/>
                <a:tab pos="714375" algn="l"/>
                <a:tab pos="985838" algn="l"/>
                <a:tab pos="1885950" algn="l"/>
              </a:tabLst>
            </a:pPr>
            <a:r>
              <a:rPr lang="en-US" sz="2200" dirty="0" smtClean="0">
                <a:solidFill>
                  <a:schemeClr val="tx2"/>
                </a:solidFill>
              </a:rPr>
              <a:t>and </a:t>
            </a:r>
            <a:r>
              <a:rPr lang="en-US" sz="2200" i="1" dirty="0" smtClean="0">
                <a:solidFill>
                  <a:schemeClr val="tx2"/>
                </a:solidFill>
              </a:rPr>
              <a:t>every</a:t>
            </a:r>
            <a:r>
              <a:rPr lang="en-US" sz="2200" dirty="0" smtClean="0">
                <a:solidFill>
                  <a:schemeClr val="tx2"/>
                </a:solidFill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5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5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165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65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65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65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165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65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65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65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165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65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65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1658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1658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5891" grpId="0" build="p"/>
    </p:bldLst>
  </p:timing>
</p:sld>
</file>

<file path=ppt/slides/slide8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BE" sz="3400" dirty="0" smtClean="0">
                <a:solidFill>
                  <a:schemeClr val="accent1"/>
                </a:solidFill>
              </a:rPr>
              <a:t>5. Reconciling analyses (13)</a:t>
            </a:r>
            <a:endParaRPr lang="nl-NL" sz="3400" dirty="0">
              <a:solidFill>
                <a:schemeClr val="accent1"/>
              </a:solidFill>
            </a:endParaRPr>
          </a:p>
        </p:txBody>
      </p:sp>
      <p:sp>
        <p:nvSpPr>
          <p:cNvPr id="165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1600" y="1981200"/>
            <a:ext cx="7315200" cy="4495800"/>
          </a:xfrm>
        </p:spPr>
        <p:txBody>
          <a:bodyPr/>
          <a:lstStyle/>
          <a:p>
            <a:pPr marL="714375" indent="-714375" eaLnBrk="1" hangingPunct="1">
              <a:spcBef>
                <a:spcPct val="0"/>
              </a:spcBef>
              <a:buClrTx/>
              <a:buSzTx/>
              <a:buNone/>
              <a:tabLst>
                <a:tab pos="0" algn="l"/>
                <a:tab pos="714375" algn="l"/>
                <a:tab pos="985838" algn="l"/>
                <a:tab pos="1885950" algn="l"/>
              </a:tabLst>
            </a:pPr>
            <a:r>
              <a:rPr lang="en-US" sz="2200" dirty="0" err="1" smtClean="0">
                <a:solidFill>
                  <a:schemeClr val="accent1">
                    <a:lumMod val="75000"/>
                  </a:schemeClr>
                </a:solidFill>
              </a:rPr>
              <a:t>Elbourne</a:t>
            </a:r>
            <a:r>
              <a:rPr lang="en-US" sz="2200" dirty="0" smtClean="0">
                <a:solidFill>
                  <a:schemeClr val="accent1">
                    <a:lumMod val="75000"/>
                  </a:schemeClr>
                </a:solidFill>
              </a:rPr>
              <a:t> (2001):</a:t>
            </a:r>
          </a:p>
          <a:p>
            <a:pPr marL="714375" indent="-714375" eaLnBrk="1" hangingPunct="1">
              <a:spcBef>
                <a:spcPct val="0"/>
              </a:spcBef>
              <a:buClrTx/>
              <a:buSzTx/>
              <a:buNone/>
              <a:tabLst>
                <a:tab pos="0" algn="l"/>
                <a:tab pos="714375" algn="l"/>
                <a:tab pos="985838" algn="l"/>
                <a:tab pos="1885950" algn="l"/>
              </a:tabLst>
            </a:pPr>
            <a:r>
              <a:rPr lang="en-US" sz="2200" dirty="0" smtClean="0">
                <a:solidFill>
                  <a:schemeClr val="accent1">
                    <a:lumMod val="75000"/>
                  </a:schemeClr>
                </a:solidFill>
              </a:rPr>
              <a:t>The determiners that seem not to allow for NP </a:t>
            </a:r>
          </a:p>
          <a:p>
            <a:pPr marL="714375" indent="-714375" eaLnBrk="1" hangingPunct="1">
              <a:spcBef>
                <a:spcPct val="0"/>
              </a:spcBef>
              <a:buClrTx/>
              <a:buSzTx/>
              <a:buNone/>
              <a:tabLst>
                <a:tab pos="0" algn="l"/>
                <a:tab pos="714375" algn="l"/>
                <a:tab pos="985838" algn="l"/>
                <a:tab pos="1885950" algn="l"/>
              </a:tabLst>
            </a:pPr>
            <a:r>
              <a:rPr lang="en-US" sz="2200" dirty="0" smtClean="0">
                <a:solidFill>
                  <a:schemeClr val="accent1">
                    <a:lumMod val="75000"/>
                  </a:schemeClr>
                </a:solidFill>
              </a:rPr>
              <a:t>ellipsis just have a pronominal spell-out under </a:t>
            </a:r>
          </a:p>
          <a:p>
            <a:pPr marL="714375" indent="-714375" eaLnBrk="1" hangingPunct="1">
              <a:spcBef>
                <a:spcPct val="0"/>
              </a:spcBef>
              <a:buClrTx/>
              <a:buSzTx/>
              <a:buNone/>
              <a:tabLst>
                <a:tab pos="0" algn="l"/>
                <a:tab pos="714375" algn="l"/>
                <a:tab pos="985838" algn="l"/>
                <a:tab pos="1885950" algn="l"/>
              </a:tabLst>
            </a:pPr>
            <a:r>
              <a:rPr lang="en-US" sz="2200" dirty="0" smtClean="0">
                <a:solidFill>
                  <a:schemeClr val="accent1">
                    <a:lumMod val="75000"/>
                  </a:schemeClr>
                </a:solidFill>
              </a:rPr>
              <a:t>ellipsis.</a:t>
            </a:r>
          </a:p>
          <a:p>
            <a:pPr marL="714375" indent="-714375" eaLnBrk="1" hangingPunct="1">
              <a:spcBef>
                <a:spcPct val="0"/>
              </a:spcBef>
              <a:buClrTx/>
              <a:buSzTx/>
              <a:buNone/>
              <a:tabLst>
                <a:tab pos="0" algn="l"/>
                <a:tab pos="714375" algn="l"/>
                <a:tab pos="985838" algn="l"/>
                <a:tab pos="1885950" algn="l"/>
              </a:tabLst>
            </a:pPr>
            <a:endParaRPr lang="en-US" sz="2200" dirty="0" smtClean="0">
              <a:solidFill>
                <a:schemeClr val="tx2"/>
              </a:solidFill>
            </a:endParaRPr>
          </a:p>
          <a:p>
            <a:pPr marL="714375" indent="-714375" eaLnBrk="1" hangingPunct="1">
              <a:spcBef>
                <a:spcPct val="0"/>
              </a:spcBef>
              <a:buClrTx/>
              <a:buSzTx/>
              <a:buNone/>
              <a:tabLst>
                <a:tab pos="0" algn="l"/>
                <a:tab pos="714375" algn="l"/>
                <a:tab pos="985838" algn="l"/>
                <a:tab pos="1885950" algn="l"/>
              </a:tabLst>
            </a:pPr>
            <a:r>
              <a:rPr lang="en-US" sz="2200" dirty="0" smtClean="0">
                <a:solidFill>
                  <a:schemeClr val="tx2"/>
                </a:solidFill>
              </a:rPr>
              <a:t>(56) 		Two heads are better than </a:t>
            </a:r>
            <a:r>
              <a:rPr lang="en-US" sz="2200" b="1" dirty="0" smtClean="0">
                <a:solidFill>
                  <a:schemeClr val="tx2"/>
                </a:solidFill>
              </a:rPr>
              <a:t>no </a:t>
            </a:r>
            <a:r>
              <a:rPr lang="en-US" sz="2200" dirty="0" smtClean="0">
                <a:solidFill>
                  <a:schemeClr val="tx2"/>
                </a:solidFill>
              </a:rPr>
              <a:t>head.</a:t>
            </a:r>
          </a:p>
          <a:p>
            <a:pPr marL="714375" indent="-714375" eaLnBrk="1" hangingPunct="1">
              <a:spcBef>
                <a:spcPct val="0"/>
              </a:spcBef>
              <a:buClrTx/>
              <a:buSzTx/>
              <a:buNone/>
              <a:tabLst>
                <a:tab pos="0" algn="l"/>
                <a:tab pos="714375" algn="l"/>
                <a:tab pos="985838" algn="l"/>
                <a:tab pos="1885950" algn="l"/>
              </a:tabLst>
            </a:pPr>
            <a:endParaRPr lang="en-US" sz="1200" dirty="0" smtClean="0">
              <a:solidFill>
                <a:schemeClr val="tx2"/>
              </a:solidFill>
            </a:endParaRPr>
          </a:p>
          <a:p>
            <a:pPr marL="714375" indent="-714375" eaLnBrk="1" hangingPunct="1">
              <a:spcBef>
                <a:spcPct val="0"/>
              </a:spcBef>
              <a:buClrTx/>
              <a:buSzTx/>
              <a:buNone/>
              <a:tabLst>
                <a:tab pos="0" algn="l"/>
                <a:tab pos="714375" algn="l"/>
                <a:tab pos="985838" algn="l"/>
                <a:tab pos="1885950" algn="l"/>
              </a:tabLst>
            </a:pPr>
            <a:r>
              <a:rPr lang="en-US" sz="2200" dirty="0" smtClean="0">
                <a:solidFill>
                  <a:schemeClr val="tx2"/>
                </a:solidFill>
              </a:rPr>
              <a:t>NP ellipsis</a:t>
            </a:r>
          </a:p>
          <a:p>
            <a:pPr marL="714375" indent="-714375" eaLnBrk="1" hangingPunct="1">
              <a:spcBef>
                <a:spcPct val="0"/>
              </a:spcBef>
              <a:buClrTx/>
              <a:buSzTx/>
              <a:buNone/>
              <a:tabLst>
                <a:tab pos="0" algn="l"/>
                <a:tab pos="714375" algn="l"/>
                <a:tab pos="985838" algn="l"/>
                <a:tab pos="1885950" algn="l"/>
              </a:tabLst>
            </a:pPr>
            <a:endParaRPr lang="en-US" sz="1200" dirty="0" smtClean="0">
              <a:solidFill>
                <a:schemeClr val="tx2"/>
              </a:solidFill>
            </a:endParaRPr>
          </a:p>
          <a:p>
            <a:pPr marL="714375" indent="-714375" eaLnBrk="1" hangingPunct="1">
              <a:spcBef>
                <a:spcPct val="0"/>
              </a:spcBef>
              <a:buClrTx/>
              <a:buSzTx/>
              <a:buNone/>
              <a:tabLst>
                <a:tab pos="0" algn="l"/>
                <a:tab pos="714375" algn="l"/>
                <a:tab pos="985838" algn="l"/>
                <a:tab pos="1885950" algn="l"/>
              </a:tabLst>
            </a:pPr>
            <a:r>
              <a:rPr lang="nl-NL" sz="2200" dirty="0" smtClean="0">
                <a:solidFill>
                  <a:schemeClr val="tx2"/>
                </a:solidFill>
              </a:rPr>
              <a:t>(56’)		</a:t>
            </a:r>
            <a:r>
              <a:rPr lang="en-US" sz="2200" dirty="0" smtClean="0">
                <a:solidFill>
                  <a:schemeClr val="tx2"/>
                </a:solidFill>
              </a:rPr>
              <a:t>Two heads are better than </a:t>
            </a:r>
            <a:r>
              <a:rPr lang="en-US" sz="2200" b="1" dirty="0" smtClean="0">
                <a:solidFill>
                  <a:schemeClr val="tx2"/>
                </a:solidFill>
              </a:rPr>
              <a:t>no </a:t>
            </a:r>
            <a:r>
              <a:rPr lang="en-US" sz="2200" strike="sngStrike" dirty="0" smtClean="0">
                <a:solidFill>
                  <a:schemeClr val="tx2"/>
                </a:solidFill>
              </a:rPr>
              <a:t>head</a:t>
            </a:r>
            <a:r>
              <a:rPr lang="en-US" sz="2200" dirty="0" smtClean="0">
                <a:solidFill>
                  <a:schemeClr val="tx2"/>
                </a:solidFill>
              </a:rPr>
              <a:t>.</a:t>
            </a:r>
          </a:p>
          <a:p>
            <a:pPr marL="714375" indent="-714375" eaLnBrk="1" hangingPunct="1">
              <a:spcBef>
                <a:spcPct val="0"/>
              </a:spcBef>
              <a:buClrTx/>
              <a:buSzTx/>
              <a:buNone/>
              <a:tabLst>
                <a:tab pos="0" algn="l"/>
                <a:tab pos="714375" algn="l"/>
                <a:tab pos="985838" algn="l"/>
                <a:tab pos="1885950" algn="l"/>
              </a:tabLst>
            </a:pPr>
            <a:endParaRPr lang="en-US" sz="1200" dirty="0" smtClean="0">
              <a:solidFill>
                <a:schemeClr val="tx2"/>
              </a:solidFill>
            </a:endParaRPr>
          </a:p>
          <a:p>
            <a:pPr marL="714375" indent="-714375" eaLnBrk="1" hangingPunct="1">
              <a:spcBef>
                <a:spcPct val="0"/>
              </a:spcBef>
              <a:buClrTx/>
              <a:buSzTx/>
              <a:buNone/>
              <a:tabLst>
                <a:tab pos="0" algn="l"/>
                <a:tab pos="714375" algn="l"/>
                <a:tab pos="985838" algn="l"/>
                <a:tab pos="1885950" algn="l"/>
              </a:tabLst>
            </a:pPr>
            <a:r>
              <a:rPr lang="en-US" sz="2200" dirty="0" smtClean="0">
                <a:solidFill>
                  <a:schemeClr val="tx2"/>
                </a:solidFill>
              </a:rPr>
              <a:t>Alternative spell-out</a:t>
            </a:r>
          </a:p>
          <a:p>
            <a:pPr marL="714375" indent="-714375" eaLnBrk="1" hangingPunct="1">
              <a:spcBef>
                <a:spcPct val="0"/>
              </a:spcBef>
              <a:buClrTx/>
              <a:buSzTx/>
              <a:buNone/>
              <a:tabLst>
                <a:tab pos="0" algn="l"/>
                <a:tab pos="714375" algn="l"/>
                <a:tab pos="985838" algn="l"/>
                <a:tab pos="1885950" algn="l"/>
              </a:tabLst>
            </a:pPr>
            <a:endParaRPr lang="en-US" sz="1200" dirty="0" smtClean="0">
              <a:solidFill>
                <a:schemeClr val="tx2"/>
              </a:solidFill>
            </a:endParaRPr>
          </a:p>
          <a:p>
            <a:pPr marL="714375" indent="-714375" eaLnBrk="1" hangingPunct="1">
              <a:spcBef>
                <a:spcPct val="0"/>
              </a:spcBef>
              <a:buClrTx/>
              <a:buSzTx/>
              <a:buNone/>
              <a:tabLst>
                <a:tab pos="0" algn="l"/>
                <a:tab pos="714375" algn="l"/>
                <a:tab pos="985838" algn="l"/>
                <a:tab pos="1885950" algn="l"/>
              </a:tabLst>
            </a:pPr>
            <a:r>
              <a:rPr lang="en-US" sz="2200" dirty="0" smtClean="0">
                <a:solidFill>
                  <a:schemeClr val="tx2"/>
                </a:solidFill>
              </a:rPr>
              <a:t>(56’’)	Two heads are better than </a:t>
            </a:r>
            <a:r>
              <a:rPr lang="en-US" sz="2200" b="1" dirty="0" smtClean="0">
                <a:solidFill>
                  <a:schemeClr val="tx2"/>
                </a:solidFill>
              </a:rPr>
              <a:t>none</a:t>
            </a:r>
            <a:r>
              <a:rPr lang="en-US" sz="2200" dirty="0" smtClean="0">
                <a:solidFill>
                  <a:schemeClr val="tx2"/>
                </a:solidFill>
              </a:rPr>
              <a:t>.</a:t>
            </a:r>
          </a:p>
          <a:p>
            <a:pPr marL="714375" indent="-714375" eaLnBrk="1" hangingPunct="1">
              <a:spcBef>
                <a:spcPct val="0"/>
              </a:spcBef>
              <a:buClrTx/>
              <a:buSzTx/>
              <a:buNone/>
              <a:tabLst>
                <a:tab pos="0" algn="l"/>
                <a:tab pos="714375" algn="l"/>
                <a:tab pos="985838" algn="l"/>
                <a:tab pos="1885950" algn="l"/>
              </a:tabLst>
            </a:pPr>
            <a:r>
              <a:rPr lang="en-US" sz="2200" dirty="0" smtClean="0">
                <a:solidFill>
                  <a:schemeClr val="tx2"/>
                </a:solidFill>
              </a:rPr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5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5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165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65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658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658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658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900" decel="100000" fill="hold"/>
                                        <p:tgtEl>
                                          <p:spTgt spid="1658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658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6589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6589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6589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900" decel="100000" fill="hold"/>
                                        <p:tgtEl>
                                          <p:spTgt spid="16589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6589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5891" grpId="0" uiExpand="1" build="p"/>
      <p:bldP spid="165891" grpId="1" uiExpand="1" build="p"/>
    </p:bldLst>
  </p:timing>
</p:sld>
</file>

<file path=ppt/slides/slide8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BE" sz="3400" dirty="0" smtClean="0">
                <a:solidFill>
                  <a:schemeClr val="accent1"/>
                </a:solidFill>
              </a:rPr>
              <a:t>5. Reconciling analyses (14)</a:t>
            </a:r>
            <a:endParaRPr lang="nl-NL" sz="3400" dirty="0">
              <a:solidFill>
                <a:schemeClr val="accent1"/>
              </a:solidFill>
            </a:endParaRPr>
          </a:p>
        </p:txBody>
      </p:sp>
      <p:sp>
        <p:nvSpPr>
          <p:cNvPr id="165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1600" y="1981200"/>
            <a:ext cx="7543800" cy="4419600"/>
          </a:xfrm>
        </p:spPr>
        <p:txBody>
          <a:bodyPr/>
          <a:lstStyle/>
          <a:p>
            <a:pPr marL="714375" indent="-714375" eaLnBrk="1" hangingPunct="1">
              <a:spcBef>
                <a:spcPct val="0"/>
              </a:spcBef>
              <a:buClrTx/>
              <a:buSzTx/>
              <a:buAutoNum type="arabicParenBoth" startAt="57"/>
              <a:tabLst>
                <a:tab pos="0" algn="l"/>
                <a:tab pos="714375" algn="l"/>
                <a:tab pos="985838" algn="l"/>
                <a:tab pos="1885950" algn="l"/>
              </a:tabLst>
            </a:pPr>
            <a:r>
              <a:rPr lang="nl-NL" sz="2200" dirty="0" smtClean="0">
                <a:solidFill>
                  <a:schemeClr val="tx2"/>
                </a:solidFill>
              </a:rPr>
              <a:t> 	I </a:t>
            </a:r>
            <a:r>
              <a:rPr lang="nl-NL" sz="2200" dirty="0" err="1" smtClean="0">
                <a:solidFill>
                  <a:schemeClr val="tx2"/>
                </a:solidFill>
              </a:rPr>
              <a:t>wanted</a:t>
            </a:r>
            <a:r>
              <a:rPr lang="nl-NL" sz="2200" dirty="0" smtClean="0">
                <a:solidFill>
                  <a:schemeClr val="tx2"/>
                </a:solidFill>
              </a:rPr>
              <a:t> to </a:t>
            </a:r>
            <a:r>
              <a:rPr lang="nl-NL" sz="2200" dirty="0" err="1" smtClean="0">
                <a:solidFill>
                  <a:schemeClr val="tx2"/>
                </a:solidFill>
              </a:rPr>
              <a:t>read</a:t>
            </a:r>
            <a:r>
              <a:rPr lang="nl-NL" sz="2200" dirty="0" smtClean="0">
                <a:solidFill>
                  <a:schemeClr val="tx2"/>
                </a:solidFill>
              </a:rPr>
              <a:t> a </a:t>
            </a:r>
            <a:r>
              <a:rPr lang="nl-NL" sz="2200" dirty="0" err="1" smtClean="0">
                <a:solidFill>
                  <a:schemeClr val="tx2"/>
                </a:solidFill>
              </a:rPr>
              <a:t>book</a:t>
            </a:r>
            <a:r>
              <a:rPr lang="nl-NL" sz="2200" dirty="0" smtClean="0">
                <a:solidFill>
                  <a:schemeClr val="tx2"/>
                </a:solidFill>
              </a:rPr>
              <a:t>, </a:t>
            </a:r>
            <a:r>
              <a:rPr lang="nl-NL" sz="2200" dirty="0" err="1" smtClean="0">
                <a:solidFill>
                  <a:schemeClr val="tx2"/>
                </a:solidFill>
              </a:rPr>
              <a:t>so</a:t>
            </a:r>
            <a:r>
              <a:rPr lang="nl-NL" sz="2200" dirty="0" smtClean="0">
                <a:solidFill>
                  <a:schemeClr val="tx2"/>
                </a:solidFill>
              </a:rPr>
              <a:t> I </a:t>
            </a:r>
            <a:r>
              <a:rPr lang="nl-NL" sz="2200" dirty="0" err="1" smtClean="0">
                <a:solidFill>
                  <a:schemeClr val="tx2"/>
                </a:solidFill>
              </a:rPr>
              <a:t>bought</a:t>
            </a:r>
            <a:r>
              <a:rPr lang="nl-NL" sz="2200" dirty="0" smtClean="0">
                <a:solidFill>
                  <a:schemeClr val="tx2"/>
                </a:solidFill>
              </a:rPr>
              <a:t> </a:t>
            </a:r>
            <a:r>
              <a:rPr lang="nl-NL" sz="2200" b="1" dirty="0" smtClean="0">
                <a:solidFill>
                  <a:schemeClr val="tx2"/>
                </a:solidFill>
              </a:rPr>
              <a:t>a </a:t>
            </a:r>
            <a:r>
              <a:rPr lang="nl-NL" sz="2200" dirty="0" err="1" smtClean="0">
                <a:solidFill>
                  <a:schemeClr val="tx2"/>
                </a:solidFill>
              </a:rPr>
              <a:t>book</a:t>
            </a:r>
            <a:r>
              <a:rPr lang="nl-NL" sz="2200" dirty="0" smtClean="0">
                <a:solidFill>
                  <a:schemeClr val="tx2"/>
                </a:solidFill>
              </a:rPr>
              <a:t>.</a:t>
            </a:r>
            <a:endParaRPr lang="en-US" sz="2200" dirty="0" smtClean="0">
              <a:solidFill>
                <a:schemeClr val="tx2"/>
              </a:solidFill>
            </a:endParaRPr>
          </a:p>
          <a:p>
            <a:pPr marL="714375" indent="-714375" eaLnBrk="1" hangingPunct="1">
              <a:spcBef>
                <a:spcPct val="0"/>
              </a:spcBef>
              <a:buClrTx/>
              <a:buSzTx/>
              <a:buNone/>
              <a:tabLst>
                <a:tab pos="0" algn="l"/>
                <a:tab pos="714375" algn="l"/>
                <a:tab pos="985838" algn="l"/>
                <a:tab pos="1885950" algn="l"/>
              </a:tabLst>
            </a:pPr>
            <a:endParaRPr lang="en-US" sz="2200" dirty="0" smtClean="0">
              <a:solidFill>
                <a:schemeClr val="tx2"/>
              </a:solidFill>
            </a:endParaRPr>
          </a:p>
          <a:p>
            <a:pPr marL="714375" indent="-714375" eaLnBrk="1" hangingPunct="1">
              <a:spcBef>
                <a:spcPct val="0"/>
              </a:spcBef>
              <a:buClrTx/>
              <a:buSzTx/>
              <a:buNone/>
              <a:tabLst>
                <a:tab pos="0" algn="l"/>
                <a:tab pos="714375" algn="l"/>
                <a:tab pos="985838" algn="l"/>
                <a:tab pos="1885950" algn="l"/>
              </a:tabLst>
            </a:pPr>
            <a:r>
              <a:rPr lang="en-US" sz="2200" dirty="0" smtClean="0">
                <a:solidFill>
                  <a:schemeClr val="tx2"/>
                </a:solidFill>
              </a:rPr>
              <a:t>NP ellipsis</a:t>
            </a:r>
          </a:p>
          <a:p>
            <a:pPr marL="714375" indent="-714375" eaLnBrk="1" hangingPunct="1">
              <a:spcBef>
                <a:spcPct val="0"/>
              </a:spcBef>
              <a:buClrTx/>
              <a:buSzTx/>
              <a:buNone/>
              <a:tabLst>
                <a:tab pos="0" algn="l"/>
                <a:tab pos="714375" algn="l"/>
                <a:tab pos="985838" algn="l"/>
                <a:tab pos="1885950" algn="l"/>
              </a:tabLst>
            </a:pPr>
            <a:endParaRPr lang="en-US" sz="2200" dirty="0" smtClean="0">
              <a:solidFill>
                <a:schemeClr val="tx2"/>
              </a:solidFill>
            </a:endParaRPr>
          </a:p>
          <a:p>
            <a:pPr marL="714375" indent="-714375" eaLnBrk="1" hangingPunct="1">
              <a:spcBef>
                <a:spcPct val="0"/>
              </a:spcBef>
              <a:buClrTx/>
              <a:buSzTx/>
              <a:buNone/>
              <a:tabLst>
                <a:tab pos="0" algn="l"/>
                <a:tab pos="714375" algn="l"/>
                <a:tab pos="985838" algn="l"/>
                <a:tab pos="1885950" algn="l"/>
              </a:tabLst>
            </a:pPr>
            <a:r>
              <a:rPr lang="nl-NL" sz="2200" dirty="0" smtClean="0">
                <a:solidFill>
                  <a:schemeClr val="tx2"/>
                </a:solidFill>
              </a:rPr>
              <a:t>(57’)		I </a:t>
            </a:r>
            <a:r>
              <a:rPr lang="nl-NL" sz="2200" dirty="0" err="1" smtClean="0">
                <a:solidFill>
                  <a:schemeClr val="tx2"/>
                </a:solidFill>
              </a:rPr>
              <a:t>wanted</a:t>
            </a:r>
            <a:r>
              <a:rPr lang="nl-NL" sz="2200" dirty="0" smtClean="0">
                <a:solidFill>
                  <a:schemeClr val="tx2"/>
                </a:solidFill>
              </a:rPr>
              <a:t> to </a:t>
            </a:r>
            <a:r>
              <a:rPr lang="nl-NL" sz="2200" dirty="0" err="1" smtClean="0">
                <a:solidFill>
                  <a:schemeClr val="tx2"/>
                </a:solidFill>
              </a:rPr>
              <a:t>read</a:t>
            </a:r>
            <a:r>
              <a:rPr lang="nl-NL" sz="2200" dirty="0" smtClean="0">
                <a:solidFill>
                  <a:schemeClr val="tx2"/>
                </a:solidFill>
              </a:rPr>
              <a:t> a </a:t>
            </a:r>
            <a:r>
              <a:rPr lang="nl-NL" sz="2200" dirty="0" err="1" smtClean="0">
                <a:solidFill>
                  <a:schemeClr val="tx2"/>
                </a:solidFill>
              </a:rPr>
              <a:t>book</a:t>
            </a:r>
            <a:r>
              <a:rPr lang="nl-NL" sz="2200" dirty="0" smtClean="0">
                <a:solidFill>
                  <a:schemeClr val="tx2"/>
                </a:solidFill>
              </a:rPr>
              <a:t>, </a:t>
            </a:r>
            <a:r>
              <a:rPr lang="nl-NL" sz="2200" dirty="0" err="1" smtClean="0">
                <a:solidFill>
                  <a:schemeClr val="tx2"/>
                </a:solidFill>
              </a:rPr>
              <a:t>so</a:t>
            </a:r>
            <a:r>
              <a:rPr lang="nl-NL" sz="2200" dirty="0" smtClean="0">
                <a:solidFill>
                  <a:schemeClr val="tx2"/>
                </a:solidFill>
              </a:rPr>
              <a:t> I </a:t>
            </a:r>
            <a:r>
              <a:rPr lang="nl-NL" sz="2200" dirty="0" err="1" smtClean="0">
                <a:solidFill>
                  <a:schemeClr val="tx2"/>
                </a:solidFill>
              </a:rPr>
              <a:t>bought</a:t>
            </a:r>
            <a:r>
              <a:rPr lang="nl-NL" sz="2200" dirty="0" smtClean="0">
                <a:solidFill>
                  <a:schemeClr val="tx2"/>
                </a:solidFill>
              </a:rPr>
              <a:t> </a:t>
            </a:r>
            <a:r>
              <a:rPr lang="nl-NL" sz="2200" b="1" dirty="0" smtClean="0">
                <a:solidFill>
                  <a:schemeClr val="tx2"/>
                </a:solidFill>
              </a:rPr>
              <a:t>a</a:t>
            </a:r>
            <a:r>
              <a:rPr lang="nl-NL" sz="2200" dirty="0" smtClean="0">
                <a:solidFill>
                  <a:schemeClr val="tx2"/>
                </a:solidFill>
              </a:rPr>
              <a:t> </a:t>
            </a:r>
            <a:r>
              <a:rPr lang="nl-NL" sz="2200" strike="sngStrike" dirty="0" err="1" smtClean="0">
                <a:solidFill>
                  <a:schemeClr val="tx2"/>
                </a:solidFill>
              </a:rPr>
              <a:t>book</a:t>
            </a:r>
            <a:r>
              <a:rPr lang="nl-NL" sz="2200" dirty="0" smtClean="0">
                <a:solidFill>
                  <a:schemeClr val="tx2"/>
                </a:solidFill>
              </a:rPr>
              <a:t>.</a:t>
            </a:r>
            <a:endParaRPr lang="en-US" sz="1200" dirty="0" smtClean="0">
              <a:solidFill>
                <a:schemeClr val="tx2"/>
              </a:solidFill>
            </a:endParaRPr>
          </a:p>
          <a:p>
            <a:pPr marL="714375" indent="-714375" eaLnBrk="1" hangingPunct="1">
              <a:spcBef>
                <a:spcPct val="0"/>
              </a:spcBef>
              <a:buClrTx/>
              <a:buSzTx/>
              <a:buNone/>
              <a:tabLst>
                <a:tab pos="0" algn="l"/>
                <a:tab pos="714375" algn="l"/>
                <a:tab pos="985838" algn="l"/>
                <a:tab pos="1885950" algn="l"/>
              </a:tabLst>
            </a:pPr>
            <a:endParaRPr lang="en-US" sz="2200" dirty="0" smtClean="0">
              <a:solidFill>
                <a:schemeClr val="tx2"/>
              </a:solidFill>
            </a:endParaRPr>
          </a:p>
          <a:p>
            <a:pPr marL="714375" indent="-714375" eaLnBrk="1" hangingPunct="1">
              <a:spcBef>
                <a:spcPct val="0"/>
              </a:spcBef>
              <a:buClrTx/>
              <a:buSzTx/>
              <a:buNone/>
              <a:tabLst>
                <a:tab pos="0" algn="l"/>
                <a:tab pos="714375" algn="l"/>
                <a:tab pos="985838" algn="l"/>
                <a:tab pos="1885950" algn="l"/>
              </a:tabLst>
            </a:pPr>
            <a:r>
              <a:rPr lang="en-US" sz="2200" dirty="0" smtClean="0">
                <a:solidFill>
                  <a:schemeClr val="tx2"/>
                </a:solidFill>
              </a:rPr>
              <a:t>Alternative spell-out</a:t>
            </a:r>
          </a:p>
          <a:p>
            <a:pPr marL="714375" indent="-714375" eaLnBrk="1" hangingPunct="1">
              <a:spcBef>
                <a:spcPct val="0"/>
              </a:spcBef>
              <a:buClrTx/>
              <a:buSzTx/>
              <a:buNone/>
              <a:tabLst>
                <a:tab pos="0" algn="l"/>
                <a:tab pos="714375" algn="l"/>
                <a:tab pos="985838" algn="l"/>
                <a:tab pos="1885950" algn="l"/>
              </a:tabLst>
            </a:pPr>
            <a:endParaRPr lang="en-US" sz="2200" dirty="0" smtClean="0">
              <a:solidFill>
                <a:schemeClr val="tx2"/>
              </a:solidFill>
            </a:endParaRPr>
          </a:p>
          <a:p>
            <a:pPr marL="714375" indent="-714375" eaLnBrk="1" hangingPunct="1">
              <a:spcBef>
                <a:spcPct val="0"/>
              </a:spcBef>
              <a:buClrTx/>
              <a:buSzTx/>
              <a:buNone/>
              <a:tabLst>
                <a:tab pos="0" algn="l"/>
                <a:tab pos="714375" algn="l"/>
                <a:tab pos="985838" algn="l"/>
                <a:tab pos="1885950" algn="l"/>
              </a:tabLst>
            </a:pPr>
            <a:r>
              <a:rPr lang="en-US" sz="2200" dirty="0" smtClean="0">
                <a:solidFill>
                  <a:schemeClr val="tx2"/>
                </a:solidFill>
              </a:rPr>
              <a:t>(57’’)	</a:t>
            </a:r>
            <a:r>
              <a:rPr lang="nl-NL" sz="2200" dirty="0" smtClean="0">
                <a:solidFill>
                  <a:schemeClr val="tx2"/>
                </a:solidFill>
              </a:rPr>
              <a:t>I </a:t>
            </a:r>
            <a:r>
              <a:rPr lang="nl-NL" sz="2200" dirty="0" err="1" smtClean="0">
                <a:solidFill>
                  <a:schemeClr val="tx2"/>
                </a:solidFill>
              </a:rPr>
              <a:t>wanted</a:t>
            </a:r>
            <a:r>
              <a:rPr lang="nl-NL" sz="2200" dirty="0" smtClean="0">
                <a:solidFill>
                  <a:schemeClr val="tx2"/>
                </a:solidFill>
              </a:rPr>
              <a:t> to </a:t>
            </a:r>
            <a:r>
              <a:rPr lang="nl-NL" sz="2200" dirty="0" err="1" smtClean="0">
                <a:solidFill>
                  <a:schemeClr val="tx2"/>
                </a:solidFill>
              </a:rPr>
              <a:t>read</a:t>
            </a:r>
            <a:r>
              <a:rPr lang="nl-NL" sz="2200" dirty="0" smtClean="0">
                <a:solidFill>
                  <a:schemeClr val="tx2"/>
                </a:solidFill>
              </a:rPr>
              <a:t> a </a:t>
            </a:r>
            <a:r>
              <a:rPr lang="nl-NL" sz="2200" dirty="0" err="1" smtClean="0">
                <a:solidFill>
                  <a:schemeClr val="tx2"/>
                </a:solidFill>
              </a:rPr>
              <a:t>book</a:t>
            </a:r>
            <a:r>
              <a:rPr lang="nl-NL" sz="2200" dirty="0" smtClean="0">
                <a:solidFill>
                  <a:schemeClr val="tx2"/>
                </a:solidFill>
              </a:rPr>
              <a:t>, </a:t>
            </a:r>
            <a:r>
              <a:rPr lang="nl-NL" sz="2200" dirty="0" err="1" smtClean="0">
                <a:solidFill>
                  <a:schemeClr val="tx2"/>
                </a:solidFill>
              </a:rPr>
              <a:t>so</a:t>
            </a:r>
            <a:r>
              <a:rPr lang="nl-NL" sz="2200" dirty="0" smtClean="0">
                <a:solidFill>
                  <a:schemeClr val="tx2"/>
                </a:solidFill>
              </a:rPr>
              <a:t> I </a:t>
            </a:r>
            <a:r>
              <a:rPr lang="nl-NL" sz="2200" dirty="0" err="1" smtClean="0">
                <a:solidFill>
                  <a:schemeClr val="tx2"/>
                </a:solidFill>
              </a:rPr>
              <a:t>bought</a:t>
            </a:r>
            <a:r>
              <a:rPr lang="nl-NL" sz="2200" dirty="0" smtClean="0">
                <a:solidFill>
                  <a:schemeClr val="tx2"/>
                </a:solidFill>
              </a:rPr>
              <a:t> </a:t>
            </a:r>
            <a:r>
              <a:rPr lang="nl-NL" sz="2200" b="1" dirty="0" err="1" smtClean="0">
                <a:solidFill>
                  <a:schemeClr val="tx2"/>
                </a:solidFill>
              </a:rPr>
              <a:t>one</a:t>
            </a:r>
            <a:r>
              <a:rPr lang="en-US" sz="2200" dirty="0" smtClean="0">
                <a:solidFill>
                  <a:schemeClr val="tx2"/>
                </a:solidFill>
              </a:rPr>
              <a:t>.</a:t>
            </a:r>
          </a:p>
          <a:p>
            <a:pPr marL="714375" indent="-714375" eaLnBrk="1" hangingPunct="1">
              <a:spcBef>
                <a:spcPct val="0"/>
              </a:spcBef>
              <a:buClrTx/>
              <a:buSzTx/>
              <a:buNone/>
              <a:tabLst>
                <a:tab pos="0" algn="l"/>
                <a:tab pos="714375" algn="l"/>
                <a:tab pos="985838" algn="l"/>
                <a:tab pos="1885950" algn="l"/>
              </a:tabLst>
            </a:pPr>
            <a:endParaRPr lang="en-US" sz="2200" dirty="0" smtClean="0">
              <a:solidFill>
                <a:schemeClr val="tx2"/>
              </a:solidFill>
            </a:endParaRPr>
          </a:p>
          <a:p>
            <a:pPr marL="714375" indent="-714375" eaLnBrk="1" hangingPunct="1">
              <a:spcBef>
                <a:spcPct val="0"/>
              </a:spcBef>
              <a:buClrTx/>
              <a:buSzTx/>
              <a:buNone/>
              <a:tabLst>
                <a:tab pos="0" algn="l"/>
                <a:tab pos="714375" algn="l"/>
                <a:tab pos="985838" algn="l"/>
                <a:tab pos="1885950" algn="l"/>
              </a:tabLst>
            </a:pPr>
            <a:endParaRPr lang="en-US" sz="2200" dirty="0" smtClean="0">
              <a:solidFill>
                <a:schemeClr val="tx2"/>
              </a:solidFill>
            </a:endParaRPr>
          </a:p>
          <a:p>
            <a:pPr marL="714375" indent="-714375" eaLnBrk="1" hangingPunct="1">
              <a:spcBef>
                <a:spcPct val="0"/>
              </a:spcBef>
              <a:buClrTx/>
              <a:buSzTx/>
              <a:buNone/>
              <a:tabLst>
                <a:tab pos="0" algn="l"/>
                <a:tab pos="714375" algn="l"/>
                <a:tab pos="985838" algn="l"/>
                <a:tab pos="1885950" algn="l"/>
              </a:tabLst>
            </a:pPr>
            <a:r>
              <a:rPr lang="en-US" sz="2200" dirty="0" smtClean="0">
                <a:solidFill>
                  <a:schemeClr val="tx2"/>
                </a:solidFill>
              </a:rPr>
              <a:t>(</a:t>
            </a:r>
            <a:r>
              <a:rPr lang="en-US" sz="2200" i="1" dirty="0" smtClean="0">
                <a:solidFill>
                  <a:schemeClr val="tx2"/>
                </a:solidFill>
              </a:rPr>
              <a:t>Every </a:t>
            </a:r>
            <a:r>
              <a:rPr lang="en-US" sz="2200" dirty="0" smtClean="0">
                <a:solidFill>
                  <a:schemeClr val="tx2"/>
                </a:solidFill>
              </a:rPr>
              <a:t>is a exception, no solution there yet)</a:t>
            </a:r>
          </a:p>
          <a:p>
            <a:pPr marL="714375" indent="-714375" eaLnBrk="1" hangingPunct="1">
              <a:spcBef>
                <a:spcPct val="0"/>
              </a:spcBef>
              <a:buClrTx/>
              <a:buSzTx/>
              <a:buNone/>
              <a:tabLst>
                <a:tab pos="0" algn="l"/>
                <a:tab pos="714375" algn="l"/>
                <a:tab pos="985838" algn="l"/>
                <a:tab pos="1885950" algn="l"/>
              </a:tabLst>
            </a:pPr>
            <a:r>
              <a:rPr lang="en-US" sz="2200" dirty="0" smtClean="0">
                <a:solidFill>
                  <a:schemeClr val="tx2"/>
                </a:solidFill>
              </a:rPr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65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65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65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900" decel="100000" fill="hold"/>
                                        <p:tgtEl>
                                          <p:spTgt spid="165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65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65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658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658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900" decel="100000" fill="hold"/>
                                        <p:tgtEl>
                                          <p:spTgt spid="1658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658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16589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5891" grpId="0" build="p"/>
      <p:bldP spid="165891" grpId="1" build="p"/>
    </p:bldLst>
  </p:timing>
</p:sld>
</file>

<file path=ppt/slides/slide8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BE" sz="3400" dirty="0" smtClean="0">
                <a:solidFill>
                  <a:schemeClr val="accent1"/>
                </a:solidFill>
              </a:rPr>
              <a:t>5. Reconciling analyses (15)</a:t>
            </a:r>
            <a:endParaRPr lang="nl-NL" sz="3400" dirty="0">
              <a:solidFill>
                <a:schemeClr val="accent1"/>
              </a:solidFill>
            </a:endParaRPr>
          </a:p>
        </p:txBody>
      </p:sp>
      <p:sp>
        <p:nvSpPr>
          <p:cNvPr id="165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1600" y="2209800"/>
            <a:ext cx="7315200" cy="4267200"/>
          </a:xfrm>
        </p:spPr>
        <p:txBody>
          <a:bodyPr/>
          <a:lstStyle/>
          <a:p>
            <a:pPr marL="714375" indent="-714375" eaLnBrk="1" hangingPunct="1">
              <a:spcBef>
                <a:spcPct val="0"/>
              </a:spcBef>
              <a:buClrTx/>
              <a:buSzTx/>
              <a:buFontTx/>
              <a:buNone/>
              <a:tabLst>
                <a:tab pos="0" algn="l"/>
                <a:tab pos="714375" algn="l"/>
                <a:tab pos="985838" algn="l"/>
                <a:tab pos="1885950" algn="l"/>
              </a:tabLst>
            </a:pPr>
            <a:r>
              <a:rPr lang="en-US" sz="2200" dirty="0" smtClean="0">
                <a:solidFill>
                  <a:srgbClr val="269999"/>
                </a:solidFill>
              </a:rPr>
              <a:t>More pronouns with internal structure: </a:t>
            </a:r>
            <a:r>
              <a:rPr lang="en-US" sz="2200" i="1" dirty="0" err="1" smtClean="0">
                <a:solidFill>
                  <a:srgbClr val="269999"/>
                </a:solidFill>
              </a:rPr>
              <a:t>det</a:t>
            </a:r>
            <a:endParaRPr lang="en-US" sz="2200" dirty="0" smtClean="0">
              <a:solidFill>
                <a:srgbClr val="269999"/>
              </a:solidFill>
            </a:endParaRPr>
          </a:p>
          <a:p>
            <a:pPr marL="714375" indent="-714375" eaLnBrk="1" hangingPunct="1">
              <a:spcBef>
                <a:spcPct val="0"/>
              </a:spcBef>
              <a:buClrTx/>
              <a:buSzTx/>
              <a:buFontTx/>
              <a:buNone/>
              <a:tabLst>
                <a:tab pos="0" algn="l"/>
                <a:tab pos="714375" algn="l"/>
                <a:tab pos="985838" algn="l"/>
                <a:tab pos="1885950" algn="l"/>
              </a:tabLst>
            </a:pPr>
            <a:endParaRPr lang="en-US" sz="2200" b="1" dirty="0" smtClean="0">
              <a:solidFill>
                <a:srgbClr val="269999"/>
              </a:solidFill>
            </a:endParaRPr>
          </a:p>
          <a:p>
            <a:pPr marL="714375" indent="-714375" eaLnBrk="1" hangingPunct="1">
              <a:spcBef>
                <a:spcPct val="0"/>
              </a:spcBef>
              <a:buClrTx/>
              <a:buSzTx/>
              <a:buFontTx/>
              <a:buNone/>
              <a:tabLst>
                <a:tab pos="0" algn="l"/>
                <a:tab pos="714375" algn="l"/>
                <a:tab pos="985838" algn="l"/>
                <a:tab pos="1885950" algn="l"/>
              </a:tabLst>
            </a:pPr>
            <a:r>
              <a:rPr lang="en-US" sz="2200" dirty="0" err="1" smtClean="0">
                <a:solidFill>
                  <a:schemeClr val="tx2"/>
                </a:solidFill>
              </a:rPr>
              <a:t>Hankamer</a:t>
            </a:r>
            <a:r>
              <a:rPr lang="en-US" sz="2200" dirty="0" smtClean="0">
                <a:solidFill>
                  <a:schemeClr val="tx2"/>
                </a:solidFill>
              </a:rPr>
              <a:t> &amp; Sag (1976):</a:t>
            </a:r>
          </a:p>
          <a:p>
            <a:pPr marL="714375" indent="-714375" eaLnBrk="1" hangingPunct="1">
              <a:spcBef>
                <a:spcPct val="0"/>
              </a:spcBef>
              <a:buClrTx/>
              <a:buSzTx/>
              <a:buFontTx/>
              <a:buNone/>
              <a:tabLst>
                <a:tab pos="0" algn="l"/>
                <a:tab pos="714375" algn="l"/>
                <a:tab pos="985838" algn="l"/>
                <a:tab pos="1885950" algn="l"/>
              </a:tabLst>
            </a:pPr>
            <a:r>
              <a:rPr lang="en-US" sz="2200" dirty="0" smtClean="0">
                <a:solidFill>
                  <a:schemeClr val="tx2"/>
                </a:solidFill>
              </a:rPr>
              <a:t>Deep and surface anaphora</a:t>
            </a:r>
          </a:p>
          <a:p>
            <a:pPr marL="714375" indent="-714375" eaLnBrk="1" hangingPunct="1">
              <a:spcBef>
                <a:spcPct val="0"/>
              </a:spcBef>
              <a:buClrTx/>
              <a:buSzTx/>
              <a:buFontTx/>
              <a:buNone/>
              <a:tabLst>
                <a:tab pos="0" algn="l"/>
                <a:tab pos="714375" algn="l"/>
                <a:tab pos="985838" algn="l"/>
                <a:tab pos="1885950" algn="l"/>
              </a:tabLst>
            </a:pPr>
            <a:endParaRPr lang="en-US" sz="1200" dirty="0" smtClean="0">
              <a:solidFill>
                <a:schemeClr val="tx2"/>
              </a:solidFill>
            </a:endParaRPr>
          </a:p>
          <a:p>
            <a:pPr marL="714375" indent="-714375" eaLnBrk="1" hangingPunct="1">
              <a:spcBef>
                <a:spcPct val="0"/>
              </a:spcBef>
              <a:buClrTx/>
              <a:buSzTx/>
              <a:buFontTx/>
              <a:buChar char="•"/>
              <a:tabLst>
                <a:tab pos="0" algn="l"/>
                <a:tab pos="714375" algn="l"/>
                <a:tab pos="985838" algn="l"/>
                <a:tab pos="1885950" algn="l"/>
              </a:tabLst>
            </a:pPr>
            <a:r>
              <a:rPr lang="en-US" sz="2200" dirty="0" smtClean="0">
                <a:solidFill>
                  <a:schemeClr val="tx2"/>
                </a:solidFill>
              </a:rPr>
              <a:t>Deep anaphora: no internal structure</a:t>
            </a:r>
          </a:p>
          <a:p>
            <a:pPr marL="714375" indent="-714375" eaLnBrk="1" hangingPunct="1">
              <a:spcBef>
                <a:spcPct val="0"/>
              </a:spcBef>
              <a:buClrTx/>
              <a:buSzTx/>
              <a:buNone/>
              <a:tabLst>
                <a:tab pos="0" algn="l"/>
                <a:tab pos="714375" algn="l"/>
                <a:tab pos="985838" algn="l"/>
                <a:tab pos="1885950" algn="l"/>
              </a:tabLst>
            </a:pPr>
            <a:r>
              <a:rPr lang="en-US" sz="2200" dirty="0" smtClean="0">
                <a:solidFill>
                  <a:schemeClr val="tx2"/>
                </a:solidFill>
              </a:rPr>
              <a:t>		</a:t>
            </a:r>
            <a:r>
              <a:rPr lang="nl-NL" sz="2200" dirty="0" smtClean="0">
                <a:solidFill>
                  <a:schemeClr val="tx2"/>
                </a:solidFill>
                <a:sym typeface="Wingdings"/>
              </a:rPr>
              <a:t> </a:t>
            </a:r>
            <a:r>
              <a:rPr lang="nl-NL" sz="2200" dirty="0" err="1" smtClean="0">
                <a:solidFill>
                  <a:schemeClr val="tx2"/>
                </a:solidFill>
                <a:sym typeface="Wingdings"/>
              </a:rPr>
              <a:t>pronouns</a:t>
            </a:r>
            <a:r>
              <a:rPr lang="nl-NL" sz="2200" dirty="0" smtClean="0">
                <a:solidFill>
                  <a:schemeClr val="tx2"/>
                </a:solidFill>
                <a:sym typeface="Wingdings"/>
              </a:rPr>
              <a:t>, NCA</a:t>
            </a:r>
          </a:p>
          <a:p>
            <a:pPr marL="714375" indent="-714375" eaLnBrk="1" hangingPunct="1">
              <a:spcBef>
                <a:spcPct val="0"/>
              </a:spcBef>
              <a:buClrTx/>
              <a:buSzTx/>
              <a:buNone/>
              <a:tabLst>
                <a:tab pos="0" algn="l"/>
                <a:tab pos="714375" algn="l"/>
                <a:tab pos="985838" algn="l"/>
                <a:tab pos="1885950" algn="l"/>
              </a:tabLst>
            </a:pPr>
            <a:endParaRPr lang="en-US" sz="2200" dirty="0" smtClean="0">
              <a:solidFill>
                <a:schemeClr val="tx2"/>
              </a:solidFill>
            </a:endParaRPr>
          </a:p>
          <a:p>
            <a:pPr marL="714375" indent="-714375" eaLnBrk="1" hangingPunct="1">
              <a:spcBef>
                <a:spcPct val="0"/>
              </a:spcBef>
              <a:buClrTx/>
              <a:buSzTx/>
              <a:buFontTx/>
              <a:buChar char="•"/>
              <a:tabLst>
                <a:tab pos="0" algn="l"/>
                <a:tab pos="714375" algn="l"/>
                <a:tab pos="985838" algn="l"/>
                <a:tab pos="1885950" algn="l"/>
              </a:tabLst>
            </a:pPr>
            <a:r>
              <a:rPr lang="en-US" sz="2200" dirty="0" smtClean="0">
                <a:solidFill>
                  <a:schemeClr val="tx2"/>
                </a:solidFill>
              </a:rPr>
              <a:t>Surface anaphora: internal structure</a:t>
            </a:r>
          </a:p>
          <a:p>
            <a:pPr marL="714375" indent="-714375" eaLnBrk="1" hangingPunct="1">
              <a:spcBef>
                <a:spcPct val="0"/>
              </a:spcBef>
              <a:buClrTx/>
              <a:buSzTx/>
              <a:buNone/>
              <a:tabLst>
                <a:tab pos="0" algn="l"/>
                <a:tab pos="714375" algn="l"/>
                <a:tab pos="985838" algn="l"/>
                <a:tab pos="1885950" algn="l"/>
              </a:tabLst>
            </a:pPr>
            <a:r>
              <a:rPr lang="en-US" sz="2200" dirty="0" smtClean="0">
                <a:solidFill>
                  <a:schemeClr val="tx2"/>
                </a:solidFill>
              </a:rPr>
              <a:t>		</a:t>
            </a:r>
            <a:r>
              <a:rPr lang="nl-NL" sz="2200" dirty="0" smtClean="0">
                <a:solidFill>
                  <a:schemeClr val="tx2"/>
                </a:solidFill>
                <a:sym typeface="Wingdings"/>
              </a:rPr>
              <a:t> VP </a:t>
            </a:r>
            <a:r>
              <a:rPr lang="nl-NL" sz="2200" dirty="0" err="1" smtClean="0">
                <a:solidFill>
                  <a:schemeClr val="tx2"/>
                </a:solidFill>
                <a:sym typeface="Wingdings"/>
              </a:rPr>
              <a:t>ellipsis</a:t>
            </a:r>
            <a:r>
              <a:rPr lang="nl-NL" sz="2200" dirty="0" smtClean="0">
                <a:solidFill>
                  <a:schemeClr val="tx2"/>
                </a:solidFill>
                <a:sym typeface="Wingdings"/>
              </a:rPr>
              <a:t>, </a:t>
            </a:r>
            <a:r>
              <a:rPr lang="nl-NL" sz="2200" dirty="0" err="1" smtClean="0">
                <a:solidFill>
                  <a:schemeClr val="tx2"/>
                </a:solidFill>
                <a:sym typeface="Wingdings"/>
              </a:rPr>
              <a:t>sluicing</a:t>
            </a:r>
            <a:endParaRPr lang="en-US" sz="2200" dirty="0" smtClean="0">
              <a:solidFill>
                <a:schemeClr val="tx2"/>
              </a:solidFill>
            </a:endParaRPr>
          </a:p>
          <a:p>
            <a:pPr marL="714375" indent="-714375" eaLnBrk="1" hangingPunct="1">
              <a:spcBef>
                <a:spcPct val="0"/>
              </a:spcBef>
              <a:buClrTx/>
              <a:buSzTx/>
              <a:buNone/>
              <a:tabLst>
                <a:tab pos="0" algn="l"/>
                <a:tab pos="714375" algn="l"/>
                <a:tab pos="985838" algn="l"/>
                <a:tab pos="1885950" algn="l"/>
              </a:tabLst>
            </a:pPr>
            <a:endParaRPr lang="en-US" sz="2200" dirty="0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65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65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5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65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65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65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65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5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65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65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65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65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5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658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658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658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658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5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658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658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658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658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5891" grpId="0" build="p"/>
      <p:bldP spid="165891" grpId="1" build="p"/>
    </p:bldLst>
  </p:timing>
</p:sld>
</file>

<file path=ppt/slides/slide8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BE" sz="3400" dirty="0" smtClean="0">
                <a:solidFill>
                  <a:schemeClr val="accent1"/>
                </a:solidFill>
              </a:rPr>
              <a:t>5. Reconciling analyses (16)</a:t>
            </a:r>
            <a:endParaRPr lang="nl-NL" sz="3400" dirty="0">
              <a:solidFill>
                <a:schemeClr val="accent1"/>
              </a:solidFill>
            </a:endParaRPr>
          </a:p>
        </p:txBody>
      </p:sp>
      <p:sp>
        <p:nvSpPr>
          <p:cNvPr id="165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1600" y="2209800"/>
            <a:ext cx="7315200" cy="4267200"/>
          </a:xfrm>
        </p:spPr>
        <p:txBody>
          <a:bodyPr/>
          <a:lstStyle/>
          <a:p>
            <a:pPr marL="714375" indent="-714375" eaLnBrk="1" hangingPunct="1">
              <a:spcBef>
                <a:spcPct val="0"/>
              </a:spcBef>
              <a:buClrTx/>
              <a:buSzTx/>
              <a:buFontTx/>
              <a:buNone/>
              <a:tabLst>
                <a:tab pos="0" algn="l"/>
                <a:tab pos="714375" algn="l"/>
                <a:tab pos="985838" algn="l"/>
                <a:tab pos="1885950" algn="l"/>
              </a:tabLst>
            </a:pPr>
            <a:r>
              <a:rPr lang="en-US" sz="2200" dirty="0" smtClean="0">
                <a:solidFill>
                  <a:srgbClr val="269999"/>
                </a:solidFill>
              </a:rPr>
              <a:t>Overt or null?</a:t>
            </a:r>
          </a:p>
          <a:p>
            <a:pPr marL="714375" indent="-714375" eaLnBrk="1" hangingPunct="1">
              <a:spcBef>
                <a:spcPct val="0"/>
              </a:spcBef>
              <a:buClrTx/>
              <a:buSzTx/>
              <a:buFontTx/>
              <a:buNone/>
              <a:tabLst>
                <a:tab pos="0" algn="l"/>
                <a:tab pos="714375" algn="l"/>
                <a:tab pos="985838" algn="l"/>
                <a:tab pos="1885950" algn="l"/>
              </a:tabLst>
            </a:pPr>
            <a:endParaRPr lang="en-US" sz="2200" dirty="0" smtClean="0">
              <a:solidFill>
                <a:srgbClr val="269999"/>
              </a:solidFill>
            </a:endParaRPr>
          </a:p>
          <a:p>
            <a:pPr marL="714375" indent="-714375" eaLnBrk="1" hangingPunct="1">
              <a:spcBef>
                <a:spcPct val="0"/>
              </a:spcBef>
              <a:buClrTx/>
              <a:buSzTx/>
              <a:buFontTx/>
              <a:buNone/>
              <a:tabLst>
                <a:tab pos="0" algn="l"/>
                <a:tab pos="714375" algn="l"/>
                <a:tab pos="985838" algn="l"/>
                <a:tab pos="1885950" algn="l"/>
              </a:tabLst>
            </a:pPr>
            <a:r>
              <a:rPr lang="en-US" sz="2200" dirty="0" smtClean="0">
                <a:solidFill>
                  <a:schemeClr val="tx2"/>
                </a:solidFill>
              </a:rPr>
              <a:t>              Deep anaphora        Surface anaphora</a:t>
            </a:r>
          </a:p>
          <a:p>
            <a:pPr marL="714375" indent="-714375" eaLnBrk="1" hangingPunct="1">
              <a:spcBef>
                <a:spcPct val="0"/>
              </a:spcBef>
              <a:buClrTx/>
              <a:buSzTx/>
              <a:buFontTx/>
              <a:buNone/>
              <a:tabLst>
                <a:tab pos="0" algn="l"/>
                <a:tab pos="714375" algn="l"/>
                <a:tab pos="985838" algn="l"/>
                <a:tab pos="1885950" algn="l"/>
              </a:tabLst>
            </a:pPr>
            <a:endParaRPr lang="en-US" sz="2200" dirty="0" smtClean="0">
              <a:solidFill>
                <a:schemeClr val="tx2"/>
              </a:solidFill>
            </a:endParaRPr>
          </a:p>
          <a:p>
            <a:pPr marL="714375" indent="-714375" eaLnBrk="1" hangingPunct="1">
              <a:spcBef>
                <a:spcPct val="0"/>
              </a:spcBef>
              <a:buClrTx/>
              <a:buSzTx/>
              <a:buFontTx/>
              <a:buNone/>
              <a:tabLst>
                <a:tab pos="0" algn="l"/>
                <a:tab pos="714375" algn="l"/>
                <a:tab pos="985838" algn="l"/>
                <a:tab pos="1885950" algn="l"/>
              </a:tabLst>
            </a:pPr>
            <a:endParaRPr lang="en-US" sz="2200" dirty="0" smtClean="0">
              <a:solidFill>
                <a:schemeClr val="tx2"/>
              </a:solidFill>
            </a:endParaRPr>
          </a:p>
          <a:p>
            <a:pPr marL="714375" indent="-714375" eaLnBrk="1" hangingPunct="1">
              <a:spcBef>
                <a:spcPct val="0"/>
              </a:spcBef>
              <a:buClrTx/>
              <a:buSzTx/>
              <a:buFontTx/>
              <a:buNone/>
              <a:tabLst>
                <a:tab pos="0" algn="l"/>
                <a:tab pos="714375" algn="l"/>
                <a:tab pos="985838" algn="l"/>
                <a:tab pos="1885950" algn="l"/>
              </a:tabLst>
            </a:pPr>
            <a:endParaRPr lang="en-US" sz="2200" dirty="0" smtClean="0">
              <a:solidFill>
                <a:schemeClr val="tx2"/>
              </a:solidFill>
            </a:endParaRPr>
          </a:p>
          <a:p>
            <a:pPr marL="714375" indent="-714375" eaLnBrk="1" hangingPunct="1">
              <a:spcBef>
                <a:spcPct val="0"/>
              </a:spcBef>
              <a:buClrTx/>
              <a:buSzTx/>
              <a:buFontTx/>
              <a:buNone/>
              <a:tabLst>
                <a:tab pos="0" algn="l"/>
                <a:tab pos="714375" algn="l"/>
                <a:tab pos="985838" algn="l"/>
                <a:tab pos="1885950" algn="l"/>
              </a:tabLst>
            </a:pPr>
            <a:endParaRPr lang="en-US" sz="2200" dirty="0" smtClean="0">
              <a:solidFill>
                <a:schemeClr val="tx2"/>
              </a:solidFill>
            </a:endParaRPr>
          </a:p>
          <a:p>
            <a:pPr marL="714375" indent="-714375" eaLnBrk="1" hangingPunct="1">
              <a:spcBef>
                <a:spcPct val="0"/>
              </a:spcBef>
              <a:buClrTx/>
              <a:buSzTx/>
              <a:buFontTx/>
              <a:buNone/>
              <a:tabLst>
                <a:tab pos="0" algn="l"/>
                <a:tab pos="714375" algn="l"/>
                <a:tab pos="985838" algn="l"/>
                <a:tab pos="1885950" algn="l"/>
              </a:tabLst>
            </a:pPr>
            <a:endParaRPr lang="en-US" sz="2200" dirty="0" smtClean="0">
              <a:solidFill>
                <a:schemeClr val="tx2"/>
              </a:solidFill>
            </a:endParaRPr>
          </a:p>
          <a:p>
            <a:pPr marL="714375" indent="-714375" eaLnBrk="1" hangingPunct="1">
              <a:spcBef>
                <a:spcPct val="0"/>
              </a:spcBef>
              <a:buClrTx/>
              <a:buSzTx/>
              <a:buFontTx/>
              <a:buNone/>
              <a:tabLst>
                <a:tab pos="0" algn="l"/>
                <a:tab pos="714375" algn="l"/>
                <a:tab pos="985838" algn="l"/>
                <a:tab pos="1885950" algn="l"/>
              </a:tabLst>
            </a:pPr>
            <a:endParaRPr lang="en-US" sz="2200" dirty="0" smtClean="0">
              <a:solidFill>
                <a:schemeClr val="tx2"/>
              </a:solidFill>
            </a:endParaRPr>
          </a:p>
          <a:p>
            <a:pPr marL="714375" indent="-714375" eaLnBrk="1" hangingPunct="1">
              <a:spcBef>
                <a:spcPct val="0"/>
              </a:spcBef>
              <a:buClrTx/>
              <a:buSzTx/>
              <a:buFontTx/>
              <a:buNone/>
              <a:tabLst>
                <a:tab pos="0" algn="l"/>
                <a:tab pos="714375" algn="l"/>
                <a:tab pos="985838" algn="l"/>
                <a:tab pos="1885950" algn="l"/>
              </a:tabLst>
            </a:pPr>
            <a:r>
              <a:rPr lang="nl-NL" sz="2200" dirty="0" smtClean="0">
                <a:solidFill>
                  <a:schemeClr val="tx2"/>
                </a:solidFill>
                <a:sym typeface="Wingdings"/>
              </a:rPr>
              <a:t> </a:t>
            </a:r>
            <a:r>
              <a:rPr lang="nl-NL" sz="2200" dirty="0" err="1" smtClean="0">
                <a:solidFill>
                  <a:schemeClr val="tx2"/>
                </a:solidFill>
                <a:sym typeface="Wingdings"/>
              </a:rPr>
              <a:t>Houser</a:t>
            </a:r>
            <a:r>
              <a:rPr lang="nl-NL" sz="2200" dirty="0" smtClean="0">
                <a:solidFill>
                  <a:schemeClr val="tx2"/>
                </a:solidFill>
                <a:sym typeface="Wingdings"/>
              </a:rPr>
              <a:t>, </a:t>
            </a:r>
            <a:r>
              <a:rPr lang="nl-NL" sz="2200" dirty="0" err="1" smtClean="0">
                <a:solidFill>
                  <a:schemeClr val="tx2"/>
                </a:solidFill>
                <a:sym typeface="Wingdings"/>
              </a:rPr>
              <a:t>Mikkelsen</a:t>
            </a:r>
            <a:r>
              <a:rPr lang="nl-NL" sz="2200" dirty="0" smtClean="0">
                <a:solidFill>
                  <a:schemeClr val="tx2"/>
                </a:solidFill>
                <a:sym typeface="Wingdings"/>
              </a:rPr>
              <a:t> &amp; </a:t>
            </a:r>
            <a:r>
              <a:rPr lang="nl-NL" sz="2200" dirty="0" err="1" smtClean="0">
                <a:solidFill>
                  <a:schemeClr val="tx2"/>
                </a:solidFill>
                <a:sym typeface="Wingdings"/>
              </a:rPr>
              <a:t>Toosarvandani</a:t>
            </a:r>
            <a:r>
              <a:rPr lang="nl-NL" sz="2200" dirty="0" smtClean="0">
                <a:solidFill>
                  <a:schemeClr val="tx2"/>
                </a:solidFill>
                <a:sym typeface="Wingdings"/>
              </a:rPr>
              <a:t> (2006):</a:t>
            </a:r>
          </a:p>
          <a:p>
            <a:pPr marL="714375" indent="-714375" eaLnBrk="1" hangingPunct="1">
              <a:spcBef>
                <a:spcPct val="0"/>
              </a:spcBef>
              <a:buClrTx/>
              <a:buSzTx/>
              <a:buFontTx/>
              <a:buNone/>
              <a:tabLst>
                <a:tab pos="0" algn="l"/>
                <a:tab pos="714375" algn="l"/>
                <a:tab pos="985838" algn="l"/>
                <a:tab pos="1885950" algn="l"/>
              </a:tabLst>
            </a:pPr>
            <a:r>
              <a:rPr lang="en-US" sz="2200" dirty="0" smtClean="0">
                <a:solidFill>
                  <a:schemeClr val="tx2"/>
                </a:solidFill>
              </a:rPr>
              <a:t>	Danish </a:t>
            </a:r>
            <a:r>
              <a:rPr lang="en-US" sz="2200" i="1" dirty="0" err="1" smtClean="0">
                <a:solidFill>
                  <a:schemeClr val="tx2"/>
                </a:solidFill>
              </a:rPr>
              <a:t>det</a:t>
            </a:r>
            <a:r>
              <a:rPr lang="en-US" sz="2200" dirty="0" err="1" smtClean="0">
                <a:solidFill>
                  <a:schemeClr val="tx2"/>
                </a:solidFill>
              </a:rPr>
              <a:t>:overt</a:t>
            </a:r>
            <a:r>
              <a:rPr lang="en-US" sz="2200" dirty="0" smtClean="0">
                <a:solidFill>
                  <a:schemeClr val="tx2"/>
                </a:solidFill>
              </a:rPr>
              <a:t> surface anaphora</a:t>
            </a:r>
          </a:p>
        </p:txBody>
      </p:sp>
      <p:sp>
        <p:nvSpPr>
          <p:cNvPr id="4" name="Tekstvak 3"/>
          <p:cNvSpPr txBox="1"/>
          <p:nvPr/>
        </p:nvSpPr>
        <p:spPr>
          <a:xfrm>
            <a:off x="1524000" y="3429000"/>
            <a:ext cx="9906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dirty="0" err="1" smtClean="0">
                <a:solidFill>
                  <a:srgbClr val="006666"/>
                </a:solidFill>
              </a:rPr>
              <a:t>Overt</a:t>
            </a:r>
            <a:endParaRPr lang="nl-NL" sz="2200" dirty="0">
              <a:solidFill>
                <a:srgbClr val="006666"/>
              </a:solidFill>
            </a:endParaRPr>
          </a:p>
        </p:txBody>
      </p:sp>
      <p:sp>
        <p:nvSpPr>
          <p:cNvPr id="5" name="Tekstvak 4"/>
          <p:cNvSpPr txBox="1"/>
          <p:nvPr/>
        </p:nvSpPr>
        <p:spPr>
          <a:xfrm>
            <a:off x="1524000" y="4114800"/>
            <a:ext cx="9906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dirty="0" err="1" smtClean="0">
                <a:solidFill>
                  <a:srgbClr val="006666"/>
                </a:solidFill>
              </a:rPr>
              <a:t>Null</a:t>
            </a:r>
            <a:endParaRPr lang="nl-NL" sz="2200" dirty="0">
              <a:solidFill>
                <a:srgbClr val="006666"/>
              </a:solidFill>
            </a:endParaRPr>
          </a:p>
        </p:txBody>
      </p:sp>
      <p:sp>
        <p:nvSpPr>
          <p:cNvPr id="6" name="Tekstvak 5"/>
          <p:cNvSpPr txBox="1"/>
          <p:nvPr/>
        </p:nvSpPr>
        <p:spPr>
          <a:xfrm>
            <a:off x="2743200" y="4114800"/>
            <a:ext cx="9906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dirty="0" smtClean="0">
                <a:solidFill>
                  <a:srgbClr val="006666"/>
                </a:solidFill>
              </a:rPr>
              <a:t>NCA</a:t>
            </a:r>
            <a:endParaRPr lang="nl-NL" sz="2200" dirty="0">
              <a:solidFill>
                <a:srgbClr val="006666"/>
              </a:solidFill>
            </a:endParaRPr>
          </a:p>
        </p:txBody>
      </p:sp>
      <p:sp>
        <p:nvSpPr>
          <p:cNvPr id="7" name="Tekstvak 6"/>
          <p:cNvSpPr txBox="1"/>
          <p:nvPr/>
        </p:nvSpPr>
        <p:spPr>
          <a:xfrm>
            <a:off x="2743200" y="3429000"/>
            <a:ext cx="28956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dirty="0" err="1" smtClean="0">
                <a:solidFill>
                  <a:srgbClr val="006666"/>
                </a:solidFill>
              </a:rPr>
              <a:t>Pronouns</a:t>
            </a:r>
            <a:r>
              <a:rPr lang="nl-NL" sz="2200" dirty="0" smtClean="0">
                <a:solidFill>
                  <a:srgbClr val="006666"/>
                </a:solidFill>
              </a:rPr>
              <a:t>: </a:t>
            </a:r>
            <a:r>
              <a:rPr lang="nl-NL" sz="2200" i="1" dirty="0" err="1" smtClean="0">
                <a:solidFill>
                  <a:srgbClr val="006666"/>
                </a:solidFill>
              </a:rPr>
              <a:t>it</a:t>
            </a:r>
            <a:r>
              <a:rPr lang="nl-NL" sz="2200" i="1" dirty="0" smtClean="0">
                <a:solidFill>
                  <a:srgbClr val="006666"/>
                </a:solidFill>
              </a:rPr>
              <a:t>, </a:t>
            </a:r>
            <a:r>
              <a:rPr lang="nl-NL" sz="2200" i="1" dirty="0" err="1" smtClean="0">
                <a:solidFill>
                  <a:srgbClr val="006666"/>
                </a:solidFill>
              </a:rPr>
              <a:t>so</a:t>
            </a:r>
            <a:r>
              <a:rPr lang="nl-NL" sz="2200" dirty="0" smtClean="0">
                <a:solidFill>
                  <a:srgbClr val="006666"/>
                </a:solidFill>
              </a:rPr>
              <a:t>,…</a:t>
            </a:r>
            <a:endParaRPr lang="nl-NL" sz="2200" dirty="0">
              <a:solidFill>
                <a:srgbClr val="006666"/>
              </a:solidFill>
            </a:endParaRPr>
          </a:p>
        </p:txBody>
      </p:sp>
      <p:sp>
        <p:nvSpPr>
          <p:cNvPr id="8" name="Tekstvak 7"/>
          <p:cNvSpPr txBox="1"/>
          <p:nvPr/>
        </p:nvSpPr>
        <p:spPr>
          <a:xfrm>
            <a:off x="5638800" y="3429000"/>
            <a:ext cx="31242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dirty="0" err="1" smtClean="0">
                <a:solidFill>
                  <a:srgbClr val="006666"/>
                </a:solidFill>
              </a:rPr>
              <a:t>Sluicing</a:t>
            </a:r>
            <a:r>
              <a:rPr lang="nl-NL" sz="2200" dirty="0" smtClean="0">
                <a:solidFill>
                  <a:srgbClr val="006666"/>
                </a:solidFill>
              </a:rPr>
              <a:t>, VP </a:t>
            </a:r>
            <a:r>
              <a:rPr lang="nl-NL" sz="2200" dirty="0" err="1" smtClean="0">
                <a:solidFill>
                  <a:srgbClr val="006666"/>
                </a:solidFill>
              </a:rPr>
              <a:t>ellipsis</a:t>
            </a:r>
            <a:endParaRPr lang="nl-NL" sz="2200" dirty="0">
              <a:solidFill>
                <a:srgbClr val="006666"/>
              </a:solidFill>
            </a:endParaRPr>
          </a:p>
        </p:txBody>
      </p:sp>
      <p:sp>
        <p:nvSpPr>
          <p:cNvPr id="9" name="Tekstvak 8"/>
          <p:cNvSpPr txBox="1"/>
          <p:nvPr/>
        </p:nvSpPr>
        <p:spPr>
          <a:xfrm>
            <a:off x="5638800" y="4114800"/>
            <a:ext cx="9906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dirty="0" smtClean="0">
                <a:solidFill>
                  <a:srgbClr val="006666"/>
                </a:solidFill>
              </a:rPr>
              <a:t>???</a:t>
            </a:r>
            <a:endParaRPr lang="nl-NL" sz="2200" dirty="0">
              <a:solidFill>
                <a:srgbClr val="006666"/>
              </a:solidFill>
            </a:endParaRPr>
          </a:p>
        </p:txBody>
      </p:sp>
      <p:sp>
        <p:nvSpPr>
          <p:cNvPr id="10" name="Afgeronde rechthoek 9"/>
          <p:cNvSpPr/>
          <p:nvPr/>
        </p:nvSpPr>
        <p:spPr>
          <a:xfrm>
            <a:off x="1371600" y="2819400"/>
            <a:ext cx="7315200" cy="1981200"/>
          </a:xfrm>
          <a:prstGeom prst="roundRect">
            <a:avLst/>
          </a:prstGeom>
          <a:noFill/>
          <a:ln w="381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12" name="Rechte verbindingslijn 11"/>
          <p:cNvCxnSpPr/>
          <p:nvPr/>
        </p:nvCxnSpPr>
        <p:spPr>
          <a:xfrm rot="5400000">
            <a:off x="4572794" y="3809206"/>
            <a:ext cx="1981200" cy="1588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Rechte verbindingslijn 14"/>
          <p:cNvCxnSpPr/>
          <p:nvPr/>
        </p:nvCxnSpPr>
        <p:spPr>
          <a:xfrm rot="5400000">
            <a:off x="1676400" y="3810000"/>
            <a:ext cx="1981200" cy="1588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Rechte verbindingslijn 17"/>
          <p:cNvCxnSpPr/>
          <p:nvPr/>
        </p:nvCxnSpPr>
        <p:spPr>
          <a:xfrm>
            <a:off x="1371600" y="3352800"/>
            <a:ext cx="7315200" cy="1588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kstvak 20"/>
          <p:cNvSpPr txBox="1"/>
          <p:nvPr/>
        </p:nvSpPr>
        <p:spPr>
          <a:xfrm>
            <a:off x="5638800" y="4114800"/>
            <a:ext cx="19812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dirty="0" err="1" smtClean="0">
                <a:solidFill>
                  <a:srgbClr val="006666"/>
                </a:solidFill>
              </a:rPr>
              <a:t>Danish</a:t>
            </a:r>
            <a:r>
              <a:rPr lang="nl-NL" sz="2200" dirty="0" smtClean="0">
                <a:solidFill>
                  <a:srgbClr val="006666"/>
                </a:solidFill>
              </a:rPr>
              <a:t> </a:t>
            </a:r>
            <a:r>
              <a:rPr lang="nl-NL" sz="2200" i="1" dirty="0" err="1" smtClean="0">
                <a:solidFill>
                  <a:srgbClr val="006666"/>
                </a:solidFill>
              </a:rPr>
              <a:t>det</a:t>
            </a:r>
            <a:endParaRPr lang="nl-NL" sz="2200" dirty="0">
              <a:solidFill>
                <a:srgbClr val="006666"/>
              </a:solidFill>
            </a:endParaRPr>
          </a:p>
        </p:txBody>
      </p:sp>
      <p:sp>
        <p:nvSpPr>
          <p:cNvPr id="22" name="Ovaal 21"/>
          <p:cNvSpPr/>
          <p:nvPr/>
        </p:nvSpPr>
        <p:spPr>
          <a:xfrm>
            <a:off x="5486400" y="4114800"/>
            <a:ext cx="2057400" cy="533400"/>
          </a:xfrm>
          <a:prstGeom prst="ellipse">
            <a:avLst/>
          </a:prstGeom>
          <a:noFill/>
          <a:ln w="381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5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658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658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658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658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5891" grpId="0" uiExpand="1" build="p"/>
      <p:bldP spid="165891" grpId="1" uiExpand="1" build="p"/>
      <p:bldP spid="4" grpId="0"/>
      <p:bldP spid="5" grpId="0"/>
      <p:bldP spid="6" grpId="0"/>
      <p:bldP spid="7" grpId="0"/>
      <p:bldP spid="8" grpId="0"/>
      <p:bldP spid="9" grpId="0"/>
      <p:bldP spid="9" grpId="1"/>
      <p:bldP spid="21" grpId="0"/>
      <p:bldP spid="21" grpId="1"/>
      <p:bldP spid="22" grpId="0" animBg="1"/>
    </p:bldLst>
  </p:timing>
</p:sld>
</file>

<file path=ppt/slides/slide8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BE" sz="3400" dirty="0" smtClean="0">
                <a:solidFill>
                  <a:schemeClr val="accent1"/>
                </a:solidFill>
              </a:rPr>
              <a:t>5. Reconciling analyses (17)</a:t>
            </a:r>
            <a:endParaRPr lang="nl-NL" sz="3400" dirty="0">
              <a:solidFill>
                <a:schemeClr val="accent1"/>
              </a:solidFill>
            </a:endParaRPr>
          </a:p>
        </p:txBody>
      </p:sp>
      <p:sp>
        <p:nvSpPr>
          <p:cNvPr id="165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1600" y="2209800"/>
            <a:ext cx="7315200" cy="4267200"/>
          </a:xfrm>
        </p:spPr>
        <p:txBody>
          <a:bodyPr/>
          <a:lstStyle/>
          <a:p>
            <a:pPr marL="714375" indent="-714375" eaLnBrk="1" hangingPunct="1">
              <a:spcBef>
                <a:spcPct val="0"/>
              </a:spcBef>
              <a:buClrTx/>
              <a:buSzTx/>
              <a:buFontTx/>
              <a:buNone/>
              <a:tabLst>
                <a:tab pos="0" algn="l"/>
                <a:tab pos="714375" algn="l"/>
                <a:tab pos="985838" algn="l"/>
                <a:tab pos="1885950" algn="l"/>
              </a:tabLst>
            </a:pPr>
            <a:r>
              <a:rPr lang="en-US" sz="2200" dirty="0" smtClean="0">
                <a:solidFill>
                  <a:srgbClr val="269999"/>
                </a:solidFill>
              </a:rPr>
              <a:t>Houser, </a:t>
            </a:r>
            <a:r>
              <a:rPr lang="en-US" sz="2200" dirty="0" err="1" smtClean="0">
                <a:solidFill>
                  <a:srgbClr val="269999"/>
                </a:solidFill>
              </a:rPr>
              <a:t>Mikkelsen</a:t>
            </a:r>
            <a:r>
              <a:rPr lang="en-US" sz="2200" dirty="0" smtClean="0">
                <a:solidFill>
                  <a:srgbClr val="269999"/>
                </a:solidFill>
              </a:rPr>
              <a:t> &amp; </a:t>
            </a:r>
            <a:r>
              <a:rPr lang="en-US" sz="2200" dirty="0" err="1" smtClean="0">
                <a:solidFill>
                  <a:srgbClr val="269999"/>
                </a:solidFill>
              </a:rPr>
              <a:t>Toosarvandani</a:t>
            </a:r>
            <a:r>
              <a:rPr lang="en-US" sz="2200" dirty="0" smtClean="0">
                <a:solidFill>
                  <a:srgbClr val="269999"/>
                </a:solidFill>
              </a:rPr>
              <a:t> (2006)</a:t>
            </a:r>
          </a:p>
          <a:p>
            <a:pPr marL="714375" indent="-714375" eaLnBrk="1" hangingPunct="1">
              <a:spcBef>
                <a:spcPct val="0"/>
              </a:spcBef>
              <a:buClrTx/>
              <a:buSzTx/>
              <a:buFontTx/>
              <a:buNone/>
              <a:tabLst>
                <a:tab pos="0" algn="l"/>
                <a:tab pos="714375" algn="l"/>
                <a:tab pos="985838" algn="l"/>
                <a:tab pos="1885950" algn="l"/>
              </a:tabLst>
            </a:pPr>
            <a:endParaRPr lang="en-US" sz="2200" b="1" dirty="0" smtClean="0">
              <a:solidFill>
                <a:srgbClr val="269999"/>
              </a:solidFill>
            </a:endParaRPr>
          </a:p>
          <a:p>
            <a:pPr marL="714375" indent="-714375" eaLnBrk="1" hangingPunct="1">
              <a:spcBef>
                <a:spcPct val="0"/>
              </a:spcBef>
              <a:buClrTx/>
              <a:buSzTx/>
              <a:buFontTx/>
              <a:buNone/>
              <a:tabLst>
                <a:tab pos="0" algn="l"/>
                <a:tab pos="714375" algn="l"/>
                <a:tab pos="985838" algn="l"/>
                <a:tab pos="1885950" algn="l"/>
              </a:tabLst>
            </a:pPr>
            <a:r>
              <a:rPr lang="en-US" sz="2200" dirty="0" smtClean="0">
                <a:solidFill>
                  <a:schemeClr val="tx2"/>
                </a:solidFill>
              </a:rPr>
              <a:t>Danish </a:t>
            </a:r>
            <a:r>
              <a:rPr lang="en-US" sz="2200" i="1" dirty="0" err="1" smtClean="0">
                <a:solidFill>
                  <a:schemeClr val="tx2"/>
                </a:solidFill>
              </a:rPr>
              <a:t>det</a:t>
            </a:r>
            <a:r>
              <a:rPr lang="en-US" sz="2200" i="1" dirty="0" smtClean="0">
                <a:solidFill>
                  <a:schemeClr val="tx2"/>
                </a:solidFill>
              </a:rPr>
              <a:t> </a:t>
            </a:r>
            <a:r>
              <a:rPr lang="en-US" sz="2200" dirty="0" smtClean="0">
                <a:solidFill>
                  <a:schemeClr val="tx2"/>
                </a:solidFill>
              </a:rPr>
              <a:t>is an overt pronoun with internal</a:t>
            </a:r>
          </a:p>
          <a:p>
            <a:pPr marL="714375" indent="-714375" eaLnBrk="1" hangingPunct="1">
              <a:spcBef>
                <a:spcPct val="0"/>
              </a:spcBef>
              <a:buClrTx/>
              <a:buSzTx/>
              <a:buFontTx/>
              <a:buNone/>
              <a:tabLst>
                <a:tab pos="0" algn="l"/>
                <a:tab pos="714375" algn="l"/>
                <a:tab pos="985838" algn="l"/>
                <a:tab pos="1885950" algn="l"/>
              </a:tabLst>
            </a:pPr>
            <a:r>
              <a:rPr lang="en-US" sz="2200" dirty="0" smtClean="0">
                <a:solidFill>
                  <a:schemeClr val="tx2"/>
                </a:solidFill>
              </a:rPr>
              <a:t>structure.</a:t>
            </a:r>
          </a:p>
          <a:p>
            <a:pPr marL="714375" indent="-714375" eaLnBrk="1" hangingPunct="1">
              <a:spcBef>
                <a:spcPct val="0"/>
              </a:spcBef>
              <a:buClrTx/>
              <a:buSzTx/>
              <a:buNone/>
              <a:tabLst>
                <a:tab pos="0" algn="l"/>
                <a:tab pos="714375" algn="l"/>
                <a:tab pos="985838" algn="l"/>
                <a:tab pos="1885950" algn="l"/>
              </a:tabLst>
            </a:pPr>
            <a:endParaRPr lang="en-US" sz="2200" dirty="0" smtClean="0">
              <a:solidFill>
                <a:schemeClr val="tx2"/>
              </a:solidFill>
            </a:endParaRPr>
          </a:p>
          <a:p>
            <a:pPr marL="714375" indent="-714375" eaLnBrk="1" hangingPunct="1">
              <a:spcBef>
                <a:spcPct val="0"/>
              </a:spcBef>
              <a:buClrTx/>
              <a:buSzTx/>
              <a:buNone/>
              <a:tabLst>
                <a:tab pos="0" algn="l"/>
                <a:tab pos="714375" algn="l"/>
                <a:tab pos="985838" algn="l"/>
                <a:tab pos="1885950" algn="l"/>
              </a:tabLst>
            </a:pPr>
            <a:r>
              <a:rPr lang="en-US" sz="2200" dirty="0" err="1" smtClean="0">
                <a:solidFill>
                  <a:schemeClr val="tx2"/>
                </a:solidFill>
              </a:rPr>
              <a:t>Hankamer</a:t>
            </a:r>
            <a:r>
              <a:rPr lang="en-US" sz="2200" dirty="0" smtClean="0">
                <a:solidFill>
                  <a:schemeClr val="tx2"/>
                </a:solidFill>
              </a:rPr>
              <a:t> &amp; Sag (1976): diacritic tests to</a:t>
            </a:r>
          </a:p>
          <a:p>
            <a:pPr marL="714375" indent="-714375" eaLnBrk="1" hangingPunct="1">
              <a:spcBef>
                <a:spcPct val="0"/>
              </a:spcBef>
              <a:buClrTx/>
              <a:buSzTx/>
              <a:buNone/>
              <a:tabLst>
                <a:tab pos="0" algn="l"/>
                <a:tab pos="714375" algn="l"/>
                <a:tab pos="985838" algn="l"/>
                <a:tab pos="1885950" algn="l"/>
              </a:tabLst>
            </a:pPr>
            <a:r>
              <a:rPr lang="en-US" sz="2200" dirty="0" smtClean="0">
                <a:solidFill>
                  <a:schemeClr val="tx2"/>
                </a:solidFill>
              </a:rPr>
              <a:t>distinguish between deep and surface anaphora.</a:t>
            </a:r>
          </a:p>
          <a:p>
            <a:pPr marL="714375" indent="-714375" eaLnBrk="1" hangingPunct="1">
              <a:spcBef>
                <a:spcPct val="0"/>
              </a:spcBef>
              <a:buClrTx/>
              <a:buSzTx/>
              <a:buNone/>
              <a:tabLst>
                <a:tab pos="0" algn="l"/>
                <a:tab pos="714375" algn="l"/>
                <a:tab pos="985838" algn="l"/>
                <a:tab pos="1885950" algn="l"/>
              </a:tabLst>
            </a:pPr>
            <a:endParaRPr lang="en-US" sz="2200" dirty="0" smtClean="0">
              <a:solidFill>
                <a:schemeClr val="tx2"/>
              </a:solidFill>
            </a:endParaRPr>
          </a:p>
          <a:p>
            <a:pPr marL="714375" indent="-714375" eaLnBrk="1" hangingPunct="1">
              <a:spcBef>
                <a:spcPct val="0"/>
              </a:spcBef>
              <a:buClrTx/>
              <a:buSzTx/>
              <a:buFontTx/>
              <a:buChar char="•"/>
              <a:tabLst>
                <a:tab pos="0" algn="l"/>
                <a:tab pos="714375" algn="l"/>
                <a:tab pos="985838" algn="l"/>
                <a:tab pos="1885950" algn="l"/>
              </a:tabLst>
            </a:pPr>
            <a:r>
              <a:rPr lang="en-US" sz="2200" dirty="0" smtClean="0">
                <a:solidFill>
                  <a:schemeClr val="tx2"/>
                </a:solidFill>
              </a:rPr>
              <a:t>Extraction</a:t>
            </a:r>
          </a:p>
          <a:p>
            <a:pPr marL="714375" indent="-714375" eaLnBrk="1" hangingPunct="1">
              <a:spcBef>
                <a:spcPct val="0"/>
              </a:spcBef>
              <a:buClrTx/>
              <a:buSzTx/>
              <a:buFontTx/>
              <a:buChar char="•"/>
              <a:tabLst>
                <a:tab pos="0" algn="l"/>
                <a:tab pos="714375" algn="l"/>
                <a:tab pos="985838" algn="l"/>
                <a:tab pos="1885950" algn="l"/>
              </a:tabLst>
            </a:pPr>
            <a:r>
              <a:rPr lang="en-US" sz="2200" dirty="0" smtClean="0">
                <a:solidFill>
                  <a:schemeClr val="tx2"/>
                </a:solidFill>
              </a:rPr>
              <a:t>Missing antecedent phenomenon.</a:t>
            </a:r>
          </a:p>
          <a:p>
            <a:pPr marL="714375" indent="-714375" eaLnBrk="1" hangingPunct="1">
              <a:spcBef>
                <a:spcPct val="0"/>
              </a:spcBef>
              <a:buClrTx/>
              <a:buSzTx/>
              <a:buFontTx/>
              <a:buChar char="•"/>
              <a:tabLst>
                <a:tab pos="0" algn="l"/>
                <a:tab pos="714375" algn="l"/>
                <a:tab pos="985838" algn="l"/>
                <a:tab pos="1885950" algn="l"/>
              </a:tabLst>
            </a:pPr>
            <a:endParaRPr lang="en-US" sz="2200" dirty="0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65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65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658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658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5891" grpId="0" build="p"/>
    </p:bldLst>
  </p:timing>
</p:sld>
</file>

<file path=ppt/slides/slide8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BE" sz="3400" dirty="0" smtClean="0">
                <a:solidFill>
                  <a:schemeClr val="accent1"/>
                </a:solidFill>
              </a:rPr>
              <a:t>5. Reconciling analyses (18)</a:t>
            </a:r>
            <a:endParaRPr lang="nl-NL" sz="3400" dirty="0">
              <a:solidFill>
                <a:schemeClr val="accent1"/>
              </a:solidFill>
            </a:endParaRPr>
          </a:p>
        </p:txBody>
      </p:sp>
      <p:sp>
        <p:nvSpPr>
          <p:cNvPr id="165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1600" y="2209800"/>
            <a:ext cx="7620000" cy="4267200"/>
          </a:xfrm>
        </p:spPr>
        <p:txBody>
          <a:bodyPr/>
          <a:lstStyle/>
          <a:p>
            <a:pPr marL="714375" indent="-714375" eaLnBrk="1" hangingPunct="1">
              <a:spcBef>
                <a:spcPct val="0"/>
              </a:spcBef>
              <a:buClrTx/>
              <a:buSzTx/>
              <a:buNone/>
              <a:tabLst>
                <a:tab pos="0" algn="l"/>
                <a:tab pos="714375" algn="l"/>
                <a:tab pos="985838" algn="l"/>
                <a:tab pos="1885950" algn="l"/>
              </a:tabLst>
            </a:pPr>
            <a:r>
              <a:rPr lang="en-US" sz="2200" dirty="0" smtClean="0">
                <a:solidFill>
                  <a:schemeClr val="tx2"/>
                </a:solidFill>
              </a:rPr>
              <a:t>Extraction</a:t>
            </a:r>
          </a:p>
          <a:p>
            <a:pPr marL="714375" indent="-714375" eaLnBrk="1" hangingPunct="1">
              <a:spcBef>
                <a:spcPct val="0"/>
              </a:spcBef>
              <a:buClrTx/>
              <a:buSzTx/>
              <a:buNone/>
              <a:tabLst>
                <a:tab pos="0" algn="l"/>
                <a:tab pos="714375" algn="l"/>
                <a:tab pos="985838" algn="l"/>
                <a:tab pos="1885950" algn="l"/>
              </a:tabLst>
            </a:pPr>
            <a:endParaRPr lang="en-US" sz="2200" dirty="0" smtClean="0">
              <a:solidFill>
                <a:schemeClr val="tx2"/>
              </a:solidFill>
            </a:endParaRPr>
          </a:p>
          <a:p>
            <a:pPr marL="714375" indent="-714375" eaLnBrk="1" hangingPunct="1">
              <a:spcBef>
                <a:spcPct val="0"/>
              </a:spcBef>
              <a:buClrTx/>
              <a:buSzTx/>
              <a:buNone/>
              <a:tabLst>
                <a:tab pos="0" algn="l"/>
                <a:tab pos="714375" algn="l"/>
                <a:tab pos="985838" algn="l"/>
                <a:tab pos="1885950" algn="l"/>
              </a:tabLst>
            </a:pPr>
            <a:r>
              <a:rPr lang="en-US" sz="2200" dirty="0" smtClean="0">
                <a:solidFill>
                  <a:schemeClr val="tx2"/>
                </a:solidFill>
              </a:rPr>
              <a:t>If extraction out of the ellipsis site is possible, this</a:t>
            </a:r>
          </a:p>
          <a:p>
            <a:pPr marL="714375" indent="-714375" eaLnBrk="1" hangingPunct="1">
              <a:spcBef>
                <a:spcPct val="0"/>
              </a:spcBef>
              <a:buClrTx/>
              <a:buSzTx/>
              <a:buNone/>
              <a:tabLst>
                <a:tab pos="0" algn="l"/>
                <a:tab pos="714375" algn="l"/>
                <a:tab pos="985838" algn="l"/>
                <a:tab pos="1885950" algn="l"/>
              </a:tabLst>
            </a:pPr>
            <a:r>
              <a:rPr lang="en-US" sz="2200" dirty="0" smtClean="0">
                <a:solidFill>
                  <a:schemeClr val="tx2"/>
                </a:solidFill>
              </a:rPr>
              <a:t>is an indication of unpronounced syntactic structure.</a:t>
            </a:r>
          </a:p>
          <a:p>
            <a:pPr marL="714375" indent="-714375" eaLnBrk="1" hangingPunct="1">
              <a:spcBef>
                <a:spcPct val="0"/>
              </a:spcBef>
              <a:buClrTx/>
              <a:buSzTx/>
              <a:buNone/>
              <a:tabLst>
                <a:tab pos="0" algn="l"/>
                <a:tab pos="714375" algn="l"/>
                <a:tab pos="985838" algn="l"/>
                <a:tab pos="1885950" algn="l"/>
              </a:tabLst>
            </a:pPr>
            <a:endParaRPr lang="en-US" sz="2200" dirty="0" smtClean="0">
              <a:solidFill>
                <a:schemeClr val="tx2"/>
              </a:solidFill>
            </a:endParaRPr>
          </a:p>
          <a:p>
            <a:pPr marL="714375" indent="-714375" eaLnBrk="1" hangingPunct="1">
              <a:spcBef>
                <a:spcPct val="0"/>
              </a:spcBef>
              <a:buClrTx/>
              <a:buSzTx/>
              <a:buNone/>
              <a:tabLst>
                <a:tab pos="0" algn="l"/>
                <a:tab pos="714375" algn="l"/>
                <a:tab pos="985838" algn="l"/>
                <a:tab pos="1885950" algn="l"/>
              </a:tabLst>
            </a:pPr>
            <a:r>
              <a:rPr lang="en-US" sz="2200" dirty="0" smtClean="0">
                <a:solidFill>
                  <a:schemeClr val="tx2"/>
                </a:solidFill>
              </a:rPr>
              <a:t>Houser et al (2006):</a:t>
            </a:r>
          </a:p>
          <a:p>
            <a:pPr marL="714375" indent="-714375" eaLnBrk="1" hangingPunct="1">
              <a:spcBef>
                <a:spcPct val="0"/>
              </a:spcBef>
              <a:buClrTx/>
              <a:buSzTx/>
              <a:buNone/>
              <a:tabLst>
                <a:tab pos="0" algn="l"/>
                <a:tab pos="714375" algn="l"/>
                <a:tab pos="985838" algn="l"/>
                <a:tab pos="1885950" algn="l"/>
              </a:tabLst>
            </a:pPr>
            <a:r>
              <a:rPr lang="en-US" sz="2200" dirty="0" smtClean="0">
                <a:solidFill>
                  <a:schemeClr val="tx2"/>
                </a:solidFill>
              </a:rPr>
              <a:t>Danish </a:t>
            </a:r>
            <a:r>
              <a:rPr lang="en-US" sz="2200" i="1" dirty="0" err="1" smtClean="0">
                <a:solidFill>
                  <a:schemeClr val="tx2"/>
                </a:solidFill>
              </a:rPr>
              <a:t>det</a:t>
            </a:r>
            <a:r>
              <a:rPr lang="en-US" sz="2200" dirty="0" smtClean="0">
                <a:solidFill>
                  <a:schemeClr val="tx2"/>
                </a:solidFill>
              </a:rPr>
              <a:t> allows subject extraction out of the</a:t>
            </a:r>
          </a:p>
          <a:p>
            <a:pPr marL="714375" indent="-714375" eaLnBrk="1" hangingPunct="1">
              <a:spcBef>
                <a:spcPct val="0"/>
              </a:spcBef>
              <a:buClrTx/>
              <a:buSzTx/>
              <a:buNone/>
              <a:tabLst>
                <a:tab pos="0" algn="l"/>
                <a:tab pos="714375" algn="l"/>
                <a:tab pos="985838" algn="l"/>
                <a:tab pos="1885950" algn="l"/>
              </a:tabLst>
            </a:pPr>
            <a:r>
              <a:rPr lang="en-US" sz="2200" dirty="0" smtClean="0">
                <a:solidFill>
                  <a:schemeClr val="tx2"/>
                </a:solidFill>
              </a:rPr>
              <a:t>ellipsis site</a:t>
            </a:r>
          </a:p>
          <a:p>
            <a:pPr marL="714375" indent="-714375" eaLnBrk="1" hangingPunct="1">
              <a:spcBef>
                <a:spcPct val="0"/>
              </a:spcBef>
              <a:buClrTx/>
              <a:buSzTx/>
              <a:buNone/>
              <a:tabLst>
                <a:tab pos="0" algn="l"/>
                <a:tab pos="714375" algn="l"/>
                <a:tab pos="985838" algn="l"/>
                <a:tab pos="1885950" algn="l"/>
              </a:tabLst>
            </a:pPr>
            <a:endParaRPr lang="en-US" sz="2200" dirty="0" smtClean="0">
              <a:solidFill>
                <a:schemeClr val="tx2"/>
              </a:solidFill>
            </a:endParaRPr>
          </a:p>
          <a:p>
            <a:pPr marL="714375" indent="-714375" eaLnBrk="1" hangingPunct="1">
              <a:spcBef>
                <a:spcPct val="0"/>
              </a:spcBef>
              <a:buClrTx/>
              <a:buSzTx/>
              <a:buNone/>
              <a:tabLst>
                <a:tab pos="0" algn="l"/>
                <a:tab pos="714375" algn="l"/>
                <a:tab pos="985838" algn="l"/>
                <a:tab pos="1885950" algn="l"/>
              </a:tabLst>
            </a:pPr>
            <a:endParaRPr lang="en-US" sz="2200" dirty="0" smtClean="0">
              <a:solidFill>
                <a:schemeClr val="tx2"/>
              </a:solidFill>
            </a:endParaRPr>
          </a:p>
          <a:p>
            <a:pPr marL="714375" indent="-714375" eaLnBrk="1" hangingPunct="1">
              <a:spcBef>
                <a:spcPct val="0"/>
              </a:spcBef>
              <a:buClrTx/>
              <a:buSzTx/>
              <a:buNone/>
              <a:tabLst>
                <a:tab pos="0" algn="l"/>
                <a:tab pos="714375" algn="l"/>
                <a:tab pos="985838" algn="l"/>
                <a:tab pos="1885950" algn="l"/>
              </a:tabLst>
            </a:pPr>
            <a:endParaRPr lang="en-US" sz="2200" dirty="0" smtClean="0">
              <a:solidFill>
                <a:schemeClr val="tx2"/>
              </a:solidFill>
            </a:endParaRPr>
          </a:p>
          <a:p>
            <a:pPr marL="714375" indent="-714375" eaLnBrk="1" hangingPunct="1">
              <a:spcBef>
                <a:spcPct val="0"/>
              </a:spcBef>
              <a:buClrTx/>
              <a:buSzTx/>
              <a:buFontTx/>
              <a:buChar char="•"/>
              <a:tabLst>
                <a:tab pos="0" algn="l"/>
                <a:tab pos="714375" algn="l"/>
                <a:tab pos="985838" algn="l"/>
                <a:tab pos="1885950" algn="l"/>
              </a:tabLst>
            </a:pPr>
            <a:endParaRPr lang="en-US" sz="2200" dirty="0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65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65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5891" grpId="0" build="p"/>
    </p:bldLst>
  </p:timing>
</p:sld>
</file>

<file path=ppt/slides/slide8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BE" sz="3400" dirty="0" smtClean="0">
                <a:solidFill>
                  <a:schemeClr val="accent1"/>
                </a:solidFill>
              </a:rPr>
              <a:t>5. Reconciling analyses (19)</a:t>
            </a:r>
            <a:endParaRPr lang="nl-NL" sz="3400" dirty="0">
              <a:solidFill>
                <a:schemeClr val="accent1"/>
              </a:solidFill>
            </a:endParaRPr>
          </a:p>
        </p:txBody>
      </p:sp>
      <p:sp>
        <p:nvSpPr>
          <p:cNvPr id="165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1600" y="2057400"/>
            <a:ext cx="7620000" cy="4419600"/>
          </a:xfrm>
        </p:spPr>
        <p:txBody>
          <a:bodyPr/>
          <a:lstStyle/>
          <a:p>
            <a:pPr marL="714375" indent="-714375" eaLnBrk="1" hangingPunct="1">
              <a:spcBef>
                <a:spcPct val="0"/>
              </a:spcBef>
              <a:buClrTx/>
              <a:buSzTx/>
              <a:buNone/>
              <a:tabLst>
                <a:tab pos="0" algn="l"/>
                <a:tab pos="714375" algn="l"/>
                <a:tab pos="985838" algn="l"/>
                <a:tab pos="1885950" algn="l"/>
              </a:tabLst>
            </a:pPr>
            <a:r>
              <a:rPr lang="en-US" sz="2200" dirty="0" err="1" smtClean="0">
                <a:solidFill>
                  <a:schemeClr val="tx2"/>
                </a:solidFill>
              </a:rPr>
              <a:t>Unaccusative</a:t>
            </a:r>
            <a:r>
              <a:rPr lang="en-US" sz="2200" dirty="0" smtClean="0">
                <a:solidFill>
                  <a:schemeClr val="tx2"/>
                </a:solidFill>
              </a:rPr>
              <a:t>:</a:t>
            </a:r>
          </a:p>
          <a:p>
            <a:pPr marL="714375" indent="-714375" eaLnBrk="1" hangingPunct="1">
              <a:spcBef>
                <a:spcPct val="0"/>
              </a:spcBef>
              <a:buClrTx/>
              <a:buSzTx/>
              <a:buNone/>
              <a:tabLst>
                <a:tab pos="0" algn="l"/>
                <a:tab pos="714375" algn="l"/>
                <a:tab pos="985838" algn="l"/>
                <a:tab pos="1885950" algn="l"/>
              </a:tabLst>
            </a:pPr>
            <a:endParaRPr lang="en-US" sz="2200" dirty="0" smtClean="0">
              <a:solidFill>
                <a:schemeClr val="tx2"/>
              </a:solidFill>
            </a:endParaRPr>
          </a:p>
          <a:p>
            <a:pPr marL="714375" indent="-714375" eaLnBrk="1" hangingPunct="1">
              <a:spcBef>
                <a:spcPct val="0"/>
              </a:spcBef>
              <a:buClrTx/>
              <a:buSzTx/>
              <a:buNone/>
              <a:tabLst>
                <a:tab pos="0" algn="l"/>
                <a:tab pos="714375" algn="l"/>
                <a:tab pos="985838" algn="l"/>
                <a:tab pos="1885950" algn="l"/>
              </a:tabLst>
            </a:pPr>
            <a:r>
              <a:rPr lang="nl-NL" sz="2000" dirty="0" smtClean="0">
                <a:solidFill>
                  <a:schemeClr val="tx2"/>
                </a:solidFill>
              </a:rPr>
              <a:t>(58)</a:t>
            </a:r>
            <a:r>
              <a:rPr lang="nl-NL" sz="2000" dirty="0" smtClean="0">
                <a:solidFill>
                  <a:schemeClr val="accent1">
                    <a:lumMod val="75000"/>
                  </a:schemeClr>
                </a:solidFill>
              </a:rPr>
              <a:t>	Bare  </a:t>
            </a:r>
            <a:r>
              <a:rPr lang="nl-NL" sz="2000" dirty="0" err="1" smtClean="0">
                <a:solidFill>
                  <a:schemeClr val="accent1">
                    <a:lumMod val="75000"/>
                  </a:schemeClr>
                </a:solidFill>
              </a:rPr>
              <a:t>toget</a:t>
            </a:r>
            <a:r>
              <a:rPr lang="nl-NL" sz="2000" dirty="0" smtClean="0">
                <a:solidFill>
                  <a:schemeClr val="accent1">
                    <a:lumMod val="75000"/>
                  </a:schemeClr>
                </a:solidFill>
              </a:rPr>
              <a:t>      </a:t>
            </a:r>
            <a:r>
              <a:rPr lang="nl-NL" sz="2000" dirty="0" err="1" smtClean="0">
                <a:solidFill>
                  <a:schemeClr val="accent1">
                    <a:lumMod val="75000"/>
                  </a:schemeClr>
                </a:solidFill>
              </a:rPr>
              <a:t>ville</a:t>
            </a:r>
            <a:r>
              <a:rPr lang="nl-NL" sz="2000" dirty="0" smtClean="0">
                <a:solidFill>
                  <a:schemeClr val="accent1">
                    <a:lumMod val="75000"/>
                  </a:schemeClr>
                </a:solidFill>
              </a:rPr>
              <a:t>  [</a:t>
            </a:r>
            <a:r>
              <a:rPr lang="nl-NL" sz="2000" dirty="0" err="1" smtClean="0">
                <a:solidFill>
                  <a:schemeClr val="accent1">
                    <a:lumMod val="75000"/>
                  </a:schemeClr>
                </a:solidFill>
              </a:rPr>
              <a:t>bryde</a:t>
            </a:r>
            <a:r>
              <a:rPr lang="nl-NL" sz="2000" dirty="0" smtClean="0">
                <a:solidFill>
                  <a:schemeClr val="accent1">
                    <a:lumMod val="75000"/>
                  </a:schemeClr>
                </a:solidFill>
              </a:rPr>
              <a:t>  </a:t>
            </a:r>
            <a:r>
              <a:rPr lang="nl-NL" sz="2000" dirty="0" err="1" smtClean="0">
                <a:solidFill>
                  <a:schemeClr val="accent1">
                    <a:lumMod val="75000"/>
                  </a:schemeClr>
                </a:solidFill>
              </a:rPr>
              <a:t>sammen</a:t>
            </a:r>
            <a:r>
              <a:rPr lang="nl-NL" sz="20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nl-NL" sz="2000" dirty="0" err="1" smtClean="0">
                <a:solidFill>
                  <a:schemeClr val="accent1">
                    <a:lumMod val="75000"/>
                  </a:schemeClr>
                </a:solidFill>
              </a:rPr>
              <a:t>lige</a:t>
            </a:r>
            <a:r>
              <a:rPr lang="nl-NL" sz="2000" dirty="0" smtClean="0">
                <a:solidFill>
                  <a:schemeClr val="accent1">
                    <a:lumMod val="75000"/>
                  </a:schemeClr>
                </a:solidFill>
              </a:rPr>
              <a:t>   nu]! Men</a:t>
            </a:r>
          </a:p>
          <a:p>
            <a:pPr marL="714375" indent="-714375" eaLnBrk="1" hangingPunct="1">
              <a:spcBef>
                <a:spcPct val="0"/>
              </a:spcBef>
              <a:buClrTx/>
              <a:buSzTx/>
              <a:buNone/>
              <a:tabLst>
                <a:tab pos="0" algn="l"/>
                <a:tab pos="714375" algn="l"/>
                <a:tab pos="985838" algn="l"/>
                <a:tab pos="1885950" algn="l"/>
              </a:tabLst>
            </a:pPr>
            <a:r>
              <a:rPr lang="nl-NL" sz="2000" i="1" dirty="0" smtClean="0"/>
              <a:t>	</a:t>
            </a:r>
            <a:r>
              <a:rPr lang="nl-NL" sz="2000" i="1" dirty="0" err="1" smtClean="0">
                <a:solidFill>
                  <a:srgbClr val="006666"/>
                </a:solidFill>
              </a:rPr>
              <a:t>just</a:t>
            </a:r>
            <a:r>
              <a:rPr lang="nl-NL" sz="2000" i="1" dirty="0" smtClean="0">
                <a:solidFill>
                  <a:srgbClr val="006666"/>
                </a:solidFill>
              </a:rPr>
              <a:t>   </a:t>
            </a:r>
            <a:r>
              <a:rPr lang="nl-NL" sz="2000" i="1" dirty="0" err="1" smtClean="0">
                <a:solidFill>
                  <a:srgbClr val="006666"/>
                </a:solidFill>
              </a:rPr>
              <a:t>train.</a:t>
            </a:r>
            <a:r>
              <a:rPr lang="nl-NL" sz="2000" i="1" cap="small" dirty="0" err="1" smtClean="0">
                <a:solidFill>
                  <a:srgbClr val="006666"/>
                </a:solidFill>
              </a:rPr>
              <a:t>def</a:t>
            </a:r>
            <a:r>
              <a:rPr lang="nl-NL" sz="2000" i="1" cap="small" dirty="0" smtClean="0">
                <a:solidFill>
                  <a:srgbClr val="006666"/>
                </a:solidFill>
              </a:rPr>
              <a:t> </a:t>
            </a:r>
            <a:r>
              <a:rPr lang="nl-NL" sz="2000" i="1" dirty="0" err="1" smtClean="0">
                <a:solidFill>
                  <a:srgbClr val="006666"/>
                </a:solidFill>
              </a:rPr>
              <a:t>would</a:t>
            </a:r>
            <a:r>
              <a:rPr lang="nl-NL" sz="2000" i="1" dirty="0" smtClean="0">
                <a:solidFill>
                  <a:srgbClr val="006666"/>
                </a:solidFill>
              </a:rPr>
              <a:t> break  </a:t>
            </a:r>
            <a:r>
              <a:rPr lang="nl-NL" sz="2000" i="1" dirty="0" err="1" smtClean="0">
                <a:solidFill>
                  <a:srgbClr val="006666"/>
                </a:solidFill>
              </a:rPr>
              <a:t>together</a:t>
            </a:r>
            <a:r>
              <a:rPr lang="nl-NL" sz="2000" i="1" dirty="0" smtClean="0">
                <a:solidFill>
                  <a:srgbClr val="006666"/>
                </a:solidFill>
              </a:rPr>
              <a:t> right </a:t>
            </a:r>
            <a:r>
              <a:rPr lang="nl-NL" sz="2000" i="1" dirty="0" err="1" smtClean="0">
                <a:solidFill>
                  <a:srgbClr val="006666"/>
                </a:solidFill>
              </a:rPr>
              <a:t>now</a:t>
            </a:r>
            <a:r>
              <a:rPr lang="nl-NL" sz="2000" i="1" dirty="0" smtClean="0">
                <a:solidFill>
                  <a:srgbClr val="006666"/>
                </a:solidFill>
              </a:rPr>
              <a:t>  </a:t>
            </a:r>
            <a:r>
              <a:rPr lang="nl-NL" sz="2000" i="1" dirty="0" err="1" smtClean="0">
                <a:solidFill>
                  <a:srgbClr val="006666"/>
                </a:solidFill>
              </a:rPr>
              <a:t>but</a:t>
            </a:r>
            <a:endParaRPr lang="nl-NL" sz="2000" i="1" dirty="0" smtClean="0">
              <a:solidFill>
                <a:srgbClr val="006666"/>
              </a:solidFill>
            </a:endParaRPr>
          </a:p>
          <a:p>
            <a:pPr marL="714375" indent="-714375" eaLnBrk="1" hangingPunct="1">
              <a:spcBef>
                <a:spcPct val="0"/>
              </a:spcBef>
              <a:buClrTx/>
              <a:buSzTx/>
              <a:buNone/>
              <a:tabLst>
                <a:tab pos="0" algn="l"/>
                <a:tab pos="714375" algn="l"/>
                <a:tab pos="985838" algn="l"/>
                <a:tab pos="1885950" algn="l"/>
              </a:tabLst>
            </a:pPr>
            <a:r>
              <a:rPr lang="nl-NL" sz="2000" dirty="0" smtClean="0">
                <a:solidFill>
                  <a:srgbClr val="269999"/>
                </a:solidFill>
              </a:rPr>
              <a:t> 	</a:t>
            </a:r>
            <a:r>
              <a:rPr lang="nl-NL" sz="2000" dirty="0" err="1" smtClean="0">
                <a:solidFill>
                  <a:srgbClr val="269999"/>
                </a:solidFill>
              </a:rPr>
              <a:t>det</a:t>
            </a:r>
            <a:r>
              <a:rPr lang="nl-NL" sz="2000" dirty="0" smtClean="0">
                <a:solidFill>
                  <a:srgbClr val="269999"/>
                </a:solidFill>
              </a:rPr>
              <a:t>   </a:t>
            </a:r>
            <a:r>
              <a:rPr lang="nl-NL" sz="2000" dirty="0" err="1" smtClean="0">
                <a:solidFill>
                  <a:srgbClr val="269999"/>
                </a:solidFill>
              </a:rPr>
              <a:t>gjorde</a:t>
            </a:r>
            <a:r>
              <a:rPr lang="nl-NL" sz="2000" dirty="0" smtClean="0">
                <a:solidFill>
                  <a:srgbClr val="269999"/>
                </a:solidFill>
              </a:rPr>
              <a:t> </a:t>
            </a:r>
            <a:r>
              <a:rPr lang="nl-NL" sz="2000" b="1" dirty="0" err="1" smtClean="0">
                <a:solidFill>
                  <a:srgbClr val="269999"/>
                </a:solidFill>
              </a:rPr>
              <a:t>det</a:t>
            </a:r>
            <a:r>
              <a:rPr lang="nl-NL" sz="2000" b="1" dirty="0" smtClean="0">
                <a:solidFill>
                  <a:srgbClr val="269999"/>
                </a:solidFill>
              </a:rPr>
              <a:t>                 </a:t>
            </a:r>
            <a:r>
              <a:rPr lang="nl-NL" sz="2000" dirty="0" err="1" smtClean="0">
                <a:solidFill>
                  <a:srgbClr val="269999"/>
                </a:solidFill>
              </a:rPr>
              <a:t>selvfølgelig</a:t>
            </a:r>
            <a:r>
              <a:rPr lang="nl-NL" sz="2000" dirty="0" smtClean="0">
                <a:solidFill>
                  <a:srgbClr val="269999"/>
                </a:solidFill>
              </a:rPr>
              <a:t>  ikke! </a:t>
            </a:r>
          </a:p>
          <a:p>
            <a:pPr marL="714375" indent="-714375" eaLnBrk="1" hangingPunct="1">
              <a:spcBef>
                <a:spcPct val="0"/>
              </a:spcBef>
              <a:buClrTx/>
              <a:buSzTx/>
              <a:buNone/>
              <a:tabLst>
                <a:tab pos="0" algn="l"/>
                <a:tab pos="714375" algn="l"/>
                <a:tab pos="985838" algn="l"/>
                <a:tab pos="1885950" algn="l"/>
              </a:tabLst>
            </a:pPr>
            <a:r>
              <a:rPr lang="nl-NL" sz="2000" i="1" dirty="0" smtClean="0">
                <a:solidFill>
                  <a:srgbClr val="006666"/>
                </a:solidFill>
              </a:rPr>
              <a:t>	DET </a:t>
            </a:r>
            <a:r>
              <a:rPr lang="nl-NL" sz="2000" i="1" dirty="0" err="1" smtClean="0">
                <a:solidFill>
                  <a:srgbClr val="006666"/>
                </a:solidFill>
              </a:rPr>
              <a:t>did</a:t>
            </a:r>
            <a:r>
              <a:rPr lang="nl-NL" sz="2000" i="1" dirty="0" smtClean="0">
                <a:solidFill>
                  <a:srgbClr val="006666"/>
                </a:solidFill>
              </a:rPr>
              <a:t>      </a:t>
            </a:r>
            <a:r>
              <a:rPr lang="nl-NL" sz="2000" i="1" dirty="0" err="1" smtClean="0">
                <a:solidFill>
                  <a:srgbClr val="006666"/>
                </a:solidFill>
              </a:rPr>
              <a:t>it</a:t>
            </a:r>
            <a:r>
              <a:rPr lang="nl-NL" sz="2000" i="1" dirty="0" smtClean="0">
                <a:solidFill>
                  <a:srgbClr val="006666"/>
                </a:solidFill>
              </a:rPr>
              <a:t> (= the train) </a:t>
            </a:r>
            <a:r>
              <a:rPr lang="nl-NL" sz="2000" i="1" dirty="0" err="1" smtClean="0">
                <a:solidFill>
                  <a:srgbClr val="006666"/>
                </a:solidFill>
              </a:rPr>
              <a:t>of.course</a:t>
            </a:r>
            <a:r>
              <a:rPr lang="nl-NL" sz="2000" i="1" dirty="0" smtClean="0">
                <a:solidFill>
                  <a:srgbClr val="006666"/>
                </a:solidFill>
              </a:rPr>
              <a:t>     </a:t>
            </a:r>
            <a:r>
              <a:rPr lang="nl-NL" sz="2000" i="1" dirty="0" err="1" smtClean="0">
                <a:solidFill>
                  <a:srgbClr val="006666"/>
                </a:solidFill>
              </a:rPr>
              <a:t>not</a:t>
            </a:r>
            <a:r>
              <a:rPr lang="nl-NL" sz="2000" i="1" dirty="0" smtClean="0">
                <a:solidFill>
                  <a:srgbClr val="006666"/>
                </a:solidFill>
              </a:rPr>
              <a:t>  </a:t>
            </a:r>
          </a:p>
          <a:p>
            <a:pPr marL="714375" indent="-714375" eaLnBrk="1" hangingPunct="1">
              <a:spcBef>
                <a:spcPct val="0"/>
              </a:spcBef>
              <a:buClrTx/>
              <a:buSzTx/>
              <a:buNone/>
              <a:tabLst>
                <a:tab pos="0" algn="l"/>
                <a:tab pos="714375" algn="l"/>
                <a:tab pos="985838" algn="l"/>
                <a:tab pos="1885950" algn="l"/>
              </a:tabLst>
            </a:pPr>
            <a:r>
              <a:rPr lang="nl-NL" sz="2000" i="1" dirty="0" smtClean="0">
                <a:solidFill>
                  <a:srgbClr val="006666"/>
                </a:solidFill>
              </a:rPr>
              <a:t>	</a:t>
            </a:r>
            <a:r>
              <a:rPr lang="nl-NL" sz="2000" dirty="0" smtClean="0">
                <a:solidFill>
                  <a:srgbClr val="006666"/>
                </a:solidFill>
              </a:rPr>
              <a:t>‘</a:t>
            </a:r>
            <a:r>
              <a:rPr lang="nl-NL" sz="2000" dirty="0" err="1" smtClean="0">
                <a:solidFill>
                  <a:srgbClr val="006666"/>
                </a:solidFill>
              </a:rPr>
              <a:t>If</a:t>
            </a:r>
            <a:r>
              <a:rPr lang="nl-NL" sz="2000" dirty="0" smtClean="0">
                <a:solidFill>
                  <a:srgbClr val="006666"/>
                </a:solidFill>
              </a:rPr>
              <a:t> </a:t>
            </a:r>
            <a:r>
              <a:rPr lang="nl-NL" sz="2000" dirty="0" err="1" smtClean="0">
                <a:solidFill>
                  <a:srgbClr val="006666"/>
                </a:solidFill>
              </a:rPr>
              <a:t>only</a:t>
            </a:r>
            <a:r>
              <a:rPr lang="nl-NL" sz="2000" dirty="0" smtClean="0">
                <a:solidFill>
                  <a:srgbClr val="006666"/>
                </a:solidFill>
              </a:rPr>
              <a:t> the train </a:t>
            </a:r>
            <a:r>
              <a:rPr lang="nl-NL" sz="2000" dirty="0" err="1" smtClean="0">
                <a:solidFill>
                  <a:srgbClr val="006666"/>
                </a:solidFill>
              </a:rPr>
              <a:t>would</a:t>
            </a:r>
            <a:r>
              <a:rPr lang="nl-NL" sz="2000" dirty="0" smtClean="0">
                <a:solidFill>
                  <a:srgbClr val="006666"/>
                </a:solidFill>
              </a:rPr>
              <a:t> break down right </a:t>
            </a:r>
            <a:r>
              <a:rPr lang="nl-NL" sz="2000" dirty="0" err="1" smtClean="0">
                <a:solidFill>
                  <a:srgbClr val="006666"/>
                </a:solidFill>
              </a:rPr>
              <a:t>now</a:t>
            </a:r>
            <a:r>
              <a:rPr lang="nl-NL" sz="2000" dirty="0" smtClean="0">
                <a:solidFill>
                  <a:srgbClr val="006666"/>
                </a:solidFill>
              </a:rPr>
              <a:t>! </a:t>
            </a:r>
            <a:r>
              <a:rPr lang="nl-NL" sz="2000" dirty="0" err="1" smtClean="0">
                <a:solidFill>
                  <a:srgbClr val="006666"/>
                </a:solidFill>
              </a:rPr>
              <a:t>But</a:t>
            </a:r>
            <a:r>
              <a:rPr lang="nl-NL" sz="2000" dirty="0" smtClean="0">
                <a:solidFill>
                  <a:srgbClr val="006666"/>
                </a:solidFill>
              </a:rPr>
              <a:t> of </a:t>
            </a:r>
            <a:r>
              <a:rPr lang="nl-NL" sz="2000" dirty="0" err="1" smtClean="0">
                <a:solidFill>
                  <a:srgbClr val="006666"/>
                </a:solidFill>
              </a:rPr>
              <a:t>course</a:t>
            </a:r>
            <a:r>
              <a:rPr lang="nl-NL" sz="2000" dirty="0" smtClean="0">
                <a:solidFill>
                  <a:srgbClr val="006666"/>
                </a:solidFill>
              </a:rPr>
              <a:t> </a:t>
            </a:r>
            <a:r>
              <a:rPr lang="nl-NL" sz="2000" dirty="0" err="1" smtClean="0">
                <a:solidFill>
                  <a:srgbClr val="006666"/>
                </a:solidFill>
              </a:rPr>
              <a:t>it</a:t>
            </a:r>
            <a:r>
              <a:rPr lang="nl-NL" sz="2000" dirty="0" smtClean="0">
                <a:solidFill>
                  <a:srgbClr val="006666"/>
                </a:solidFill>
              </a:rPr>
              <a:t> </a:t>
            </a:r>
            <a:r>
              <a:rPr lang="nl-NL" sz="2000" dirty="0" err="1" smtClean="0">
                <a:solidFill>
                  <a:srgbClr val="006666"/>
                </a:solidFill>
              </a:rPr>
              <a:t>didn’t</a:t>
            </a:r>
            <a:r>
              <a:rPr lang="nl-NL" sz="2000" dirty="0" smtClean="0">
                <a:solidFill>
                  <a:srgbClr val="006666"/>
                </a:solidFill>
              </a:rPr>
              <a:t>!’ </a:t>
            </a:r>
          </a:p>
          <a:p>
            <a:pPr marL="714375" indent="-714375" eaLnBrk="1" hangingPunct="1">
              <a:spcBef>
                <a:spcPct val="0"/>
              </a:spcBef>
              <a:buClrTx/>
              <a:buSzTx/>
              <a:buNone/>
              <a:tabLst>
                <a:tab pos="0" algn="l"/>
                <a:tab pos="714375" algn="l"/>
                <a:tab pos="985838" algn="l"/>
                <a:tab pos="1885950" algn="l"/>
              </a:tabLst>
            </a:pPr>
            <a:endParaRPr lang="nl-NL" sz="2000" dirty="0" smtClean="0">
              <a:solidFill>
                <a:srgbClr val="006666"/>
              </a:solidFill>
            </a:endParaRPr>
          </a:p>
          <a:p>
            <a:pPr marL="714375" indent="-714375" eaLnBrk="1" hangingPunct="1">
              <a:spcBef>
                <a:spcPct val="0"/>
              </a:spcBef>
              <a:buClrTx/>
              <a:buSzTx/>
              <a:buFont typeface="Wingdings" charset="2"/>
              <a:buChar char="à"/>
              <a:tabLst>
                <a:tab pos="0" algn="l"/>
                <a:tab pos="714375" algn="l"/>
                <a:tab pos="985838" algn="l"/>
                <a:tab pos="1885950" algn="l"/>
              </a:tabLst>
            </a:pPr>
            <a:r>
              <a:rPr lang="nl-NL" sz="2200" dirty="0" err="1" smtClean="0">
                <a:solidFill>
                  <a:srgbClr val="006666"/>
                </a:solidFill>
                <a:sym typeface="Wingdings"/>
              </a:rPr>
              <a:t>Extraction</a:t>
            </a:r>
            <a:r>
              <a:rPr lang="nl-NL" sz="2200" dirty="0" smtClean="0">
                <a:solidFill>
                  <a:srgbClr val="006666"/>
                </a:solidFill>
                <a:sym typeface="Wingdings"/>
              </a:rPr>
              <a:t> of the </a:t>
            </a:r>
            <a:r>
              <a:rPr lang="nl-NL" sz="2200" dirty="0" err="1" smtClean="0">
                <a:solidFill>
                  <a:srgbClr val="006666"/>
                </a:solidFill>
                <a:sym typeface="Wingdings"/>
              </a:rPr>
              <a:t>derived</a:t>
            </a:r>
            <a:r>
              <a:rPr lang="nl-NL" sz="2200" dirty="0" smtClean="0">
                <a:solidFill>
                  <a:srgbClr val="006666"/>
                </a:solidFill>
                <a:sym typeface="Wingdings"/>
              </a:rPr>
              <a:t> subject </a:t>
            </a:r>
            <a:r>
              <a:rPr lang="nl-NL" sz="2200" dirty="0" err="1" smtClean="0">
                <a:solidFill>
                  <a:srgbClr val="006666"/>
                </a:solidFill>
                <a:sym typeface="Wingdings"/>
              </a:rPr>
              <a:t>from</a:t>
            </a:r>
            <a:r>
              <a:rPr lang="nl-NL" sz="2200" dirty="0" smtClean="0">
                <a:solidFill>
                  <a:srgbClr val="006666"/>
                </a:solidFill>
                <a:sym typeface="Wingdings"/>
              </a:rPr>
              <a:t> complement </a:t>
            </a:r>
            <a:r>
              <a:rPr lang="nl-NL" sz="2200" dirty="0" err="1" smtClean="0">
                <a:solidFill>
                  <a:srgbClr val="006666"/>
                </a:solidFill>
                <a:sym typeface="Wingdings"/>
              </a:rPr>
              <a:t>position</a:t>
            </a:r>
            <a:r>
              <a:rPr lang="nl-NL" sz="2200" dirty="0" smtClean="0">
                <a:solidFill>
                  <a:srgbClr val="006666"/>
                </a:solidFill>
                <a:sym typeface="Wingdings"/>
              </a:rPr>
              <a:t> </a:t>
            </a:r>
            <a:r>
              <a:rPr lang="nl-NL" sz="2200" dirty="0" err="1" smtClean="0">
                <a:solidFill>
                  <a:srgbClr val="006666"/>
                </a:solidFill>
                <a:sym typeface="Wingdings"/>
              </a:rPr>
              <a:t>inside</a:t>
            </a:r>
            <a:r>
              <a:rPr lang="nl-NL" sz="2200" dirty="0" smtClean="0">
                <a:solidFill>
                  <a:srgbClr val="006666"/>
                </a:solidFill>
                <a:sym typeface="Wingdings"/>
              </a:rPr>
              <a:t> the </a:t>
            </a:r>
            <a:r>
              <a:rPr lang="nl-NL" sz="2200" dirty="0" err="1" smtClean="0">
                <a:solidFill>
                  <a:srgbClr val="006666"/>
                </a:solidFill>
                <a:sym typeface="Wingdings"/>
              </a:rPr>
              <a:t>elided</a:t>
            </a:r>
            <a:r>
              <a:rPr lang="nl-NL" sz="2200" dirty="0" smtClean="0">
                <a:solidFill>
                  <a:srgbClr val="006666"/>
                </a:solidFill>
                <a:sym typeface="Wingdings"/>
              </a:rPr>
              <a:t> VP.</a:t>
            </a:r>
            <a:endParaRPr lang="en-US" sz="2200" dirty="0" smtClean="0">
              <a:solidFill>
                <a:schemeClr val="tx2"/>
              </a:solidFill>
            </a:endParaRPr>
          </a:p>
          <a:p>
            <a:pPr marL="714375" indent="-714375" eaLnBrk="1" hangingPunct="1">
              <a:spcBef>
                <a:spcPct val="0"/>
              </a:spcBef>
              <a:buClrTx/>
              <a:buSzTx/>
              <a:buNone/>
              <a:tabLst>
                <a:tab pos="0" algn="l"/>
                <a:tab pos="714375" algn="l"/>
                <a:tab pos="985838" algn="l"/>
                <a:tab pos="1885950" algn="l"/>
              </a:tabLst>
            </a:pPr>
            <a:endParaRPr lang="en-US" sz="2200" dirty="0" smtClean="0">
              <a:solidFill>
                <a:schemeClr val="tx2"/>
              </a:solidFill>
            </a:endParaRPr>
          </a:p>
          <a:p>
            <a:pPr marL="714375" indent="-714375" eaLnBrk="1" hangingPunct="1">
              <a:spcBef>
                <a:spcPct val="0"/>
              </a:spcBef>
              <a:buClrTx/>
              <a:buSzTx/>
              <a:buNone/>
              <a:tabLst>
                <a:tab pos="0" algn="l"/>
                <a:tab pos="714375" algn="l"/>
                <a:tab pos="985838" algn="l"/>
                <a:tab pos="1885950" algn="l"/>
              </a:tabLst>
            </a:pPr>
            <a:endParaRPr lang="en-US" sz="2200" dirty="0" smtClean="0">
              <a:solidFill>
                <a:schemeClr val="tx2"/>
              </a:solidFill>
            </a:endParaRPr>
          </a:p>
          <a:p>
            <a:pPr marL="714375" indent="-714375" eaLnBrk="1" hangingPunct="1">
              <a:spcBef>
                <a:spcPct val="0"/>
              </a:spcBef>
              <a:buClrTx/>
              <a:buSzTx/>
              <a:buFontTx/>
              <a:buChar char="•"/>
              <a:tabLst>
                <a:tab pos="0" algn="l"/>
                <a:tab pos="714375" algn="l"/>
                <a:tab pos="985838" algn="l"/>
                <a:tab pos="1885950" algn="l"/>
              </a:tabLst>
            </a:pPr>
            <a:endParaRPr lang="en-US" sz="2200" dirty="0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5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5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165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65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65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65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165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65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65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65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900" decel="100000" fill="hold"/>
                                        <p:tgtEl>
                                          <p:spTgt spid="165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65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65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65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900" decel="100000" fill="hold"/>
                                        <p:tgtEl>
                                          <p:spTgt spid="165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65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65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65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165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65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5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658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658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658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658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5891" grpId="0" build="p"/>
      <p:bldP spid="165891" grpId="1" build="p"/>
    </p:bldLst>
  </p:timing>
</p:sld>
</file>

<file path=ppt/slides/slide8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BE" sz="3400" dirty="0" smtClean="0">
                <a:solidFill>
                  <a:schemeClr val="accent1"/>
                </a:solidFill>
              </a:rPr>
              <a:t>5. Reconciling analyses (20)</a:t>
            </a:r>
            <a:endParaRPr lang="nl-NL" sz="3400" dirty="0">
              <a:solidFill>
                <a:schemeClr val="accent1"/>
              </a:solidFill>
            </a:endParaRPr>
          </a:p>
        </p:txBody>
      </p:sp>
      <p:sp>
        <p:nvSpPr>
          <p:cNvPr id="165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1600" y="1676400"/>
            <a:ext cx="7772400" cy="5181600"/>
          </a:xfrm>
        </p:spPr>
        <p:txBody>
          <a:bodyPr/>
          <a:lstStyle/>
          <a:p>
            <a:pPr marL="714375" indent="-714375" eaLnBrk="1" hangingPunct="1">
              <a:spcBef>
                <a:spcPct val="0"/>
              </a:spcBef>
              <a:buClrTx/>
              <a:buSzTx/>
              <a:buNone/>
              <a:tabLst>
                <a:tab pos="0" algn="l"/>
                <a:tab pos="714375" algn="l"/>
                <a:tab pos="985838" algn="l"/>
                <a:tab pos="1885950" algn="l"/>
              </a:tabLst>
            </a:pPr>
            <a:r>
              <a:rPr lang="en-US" sz="2000" dirty="0" smtClean="0">
                <a:solidFill>
                  <a:schemeClr val="tx2"/>
                </a:solidFill>
              </a:rPr>
              <a:t>Passive (both analytic and </a:t>
            </a:r>
            <a:r>
              <a:rPr lang="en-US" sz="2000" i="1" dirty="0" err="1" smtClean="0">
                <a:solidFill>
                  <a:schemeClr val="tx2"/>
                </a:solidFill>
              </a:rPr>
              <a:t>blive</a:t>
            </a:r>
            <a:r>
              <a:rPr lang="en-US" sz="2000" dirty="0" smtClean="0">
                <a:solidFill>
                  <a:schemeClr val="tx2"/>
                </a:solidFill>
              </a:rPr>
              <a:t>):</a:t>
            </a:r>
          </a:p>
          <a:p>
            <a:pPr marL="714375" indent="-714375" eaLnBrk="1" hangingPunct="1">
              <a:spcBef>
                <a:spcPct val="0"/>
              </a:spcBef>
              <a:buClrTx/>
              <a:buSzTx/>
              <a:buNone/>
              <a:tabLst>
                <a:tab pos="0" algn="l"/>
                <a:tab pos="714375" algn="l"/>
                <a:tab pos="985838" algn="l"/>
                <a:tab pos="1885950" algn="l"/>
              </a:tabLst>
            </a:pPr>
            <a:endParaRPr lang="en-US" sz="1200" dirty="0" smtClean="0">
              <a:solidFill>
                <a:schemeClr val="tx2"/>
              </a:solidFill>
            </a:endParaRPr>
          </a:p>
          <a:p>
            <a:pPr marL="714375" indent="-714375" eaLnBrk="1" hangingPunct="1">
              <a:spcBef>
                <a:spcPct val="0"/>
              </a:spcBef>
              <a:buClrTx/>
              <a:buSzTx/>
              <a:buNone/>
              <a:tabLst>
                <a:tab pos="0" algn="l"/>
                <a:tab pos="714375" algn="l"/>
                <a:tab pos="985838" algn="l"/>
                <a:tab pos="1885950" algn="l"/>
              </a:tabLst>
            </a:pPr>
            <a:r>
              <a:rPr lang="nl-NL" sz="2000" dirty="0" smtClean="0">
                <a:solidFill>
                  <a:srgbClr val="006666"/>
                </a:solidFill>
              </a:rPr>
              <a:t>(59)</a:t>
            </a:r>
            <a:r>
              <a:rPr lang="nl-NL" sz="2000" i="1" dirty="0" smtClean="0">
                <a:solidFill>
                  <a:srgbClr val="006666"/>
                </a:solidFill>
              </a:rPr>
              <a:t>	</a:t>
            </a:r>
            <a:r>
              <a:rPr lang="nl-NL" sz="2000" dirty="0" smtClean="0">
                <a:solidFill>
                  <a:srgbClr val="269999"/>
                </a:solidFill>
              </a:rPr>
              <a:t>Det var  </a:t>
            </a:r>
            <a:r>
              <a:rPr lang="nl-NL" sz="2000" dirty="0" err="1" smtClean="0">
                <a:solidFill>
                  <a:srgbClr val="269999"/>
                </a:solidFill>
              </a:rPr>
              <a:t>første</a:t>
            </a:r>
            <a:r>
              <a:rPr lang="nl-NL" sz="2000" dirty="0" smtClean="0">
                <a:solidFill>
                  <a:srgbClr val="269999"/>
                </a:solidFill>
              </a:rPr>
              <a:t>  gang, </a:t>
            </a:r>
            <a:r>
              <a:rPr lang="nl-NL" sz="2000" dirty="0" err="1" smtClean="0">
                <a:solidFill>
                  <a:srgbClr val="269999"/>
                </a:solidFill>
              </a:rPr>
              <a:t>jeg</a:t>
            </a:r>
            <a:r>
              <a:rPr lang="nl-NL" sz="2000" dirty="0" smtClean="0">
                <a:solidFill>
                  <a:srgbClr val="269999"/>
                </a:solidFill>
              </a:rPr>
              <a:t>  </a:t>
            </a:r>
            <a:r>
              <a:rPr lang="nl-NL" sz="2000" dirty="0" err="1" smtClean="0">
                <a:solidFill>
                  <a:srgbClr val="269999"/>
                </a:solidFill>
              </a:rPr>
              <a:t>ønskede</a:t>
            </a:r>
            <a:r>
              <a:rPr lang="nl-NL" sz="2000" dirty="0" smtClean="0">
                <a:solidFill>
                  <a:srgbClr val="269999"/>
                </a:solidFill>
              </a:rPr>
              <a:t> at </a:t>
            </a:r>
            <a:r>
              <a:rPr lang="nl-NL" sz="2000" dirty="0" err="1" smtClean="0">
                <a:solidFill>
                  <a:srgbClr val="269999"/>
                </a:solidFill>
              </a:rPr>
              <a:t>blive</a:t>
            </a:r>
            <a:endParaRPr lang="nl-NL" sz="2000" dirty="0" smtClean="0">
              <a:solidFill>
                <a:srgbClr val="269999"/>
              </a:solidFill>
            </a:endParaRPr>
          </a:p>
          <a:p>
            <a:pPr marL="714375" indent="-714375" eaLnBrk="1" hangingPunct="1">
              <a:spcBef>
                <a:spcPct val="0"/>
              </a:spcBef>
              <a:buClrTx/>
              <a:buSzTx/>
              <a:buNone/>
              <a:tabLst>
                <a:tab pos="0" algn="l"/>
                <a:tab pos="714375" algn="l"/>
                <a:tab pos="985838" algn="l"/>
                <a:tab pos="1885950" algn="l"/>
              </a:tabLst>
            </a:pPr>
            <a:r>
              <a:rPr lang="nl-NL" sz="2000" i="1" dirty="0" smtClean="0">
                <a:solidFill>
                  <a:srgbClr val="006666"/>
                </a:solidFill>
              </a:rPr>
              <a:t>	</a:t>
            </a:r>
            <a:r>
              <a:rPr lang="nl-NL" sz="2000" i="1" dirty="0" err="1" smtClean="0">
                <a:solidFill>
                  <a:srgbClr val="006666"/>
                </a:solidFill>
              </a:rPr>
              <a:t>it</a:t>
            </a:r>
            <a:r>
              <a:rPr lang="nl-NL" sz="2000" i="1" dirty="0" smtClean="0">
                <a:solidFill>
                  <a:srgbClr val="006666"/>
                </a:solidFill>
              </a:rPr>
              <a:t>    was </a:t>
            </a:r>
            <a:r>
              <a:rPr lang="nl-NL" sz="2000" i="1" dirty="0" err="1" smtClean="0">
                <a:solidFill>
                  <a:srgbClr val="006666"/>
                </a:solidFill>
              </a:rPr>
              <a:t>first</a:t>
            </a:r>
            <a:r>
              <a:rPr lang="nl-NL" sz="2000" i="1" dirty="0" smtClean="0">
                <a:solidFill>
                  <a:srgbClr val="006666"/>
                </a:solidFill>
              </a:rPr>
              <a:t>     time  I      </a:t>
            </a:r>
            <a:r>
              <a:rPr lang="nl-NL" sz="2000" i="1" dirty="0" err="1" smtClean="0">
                <a:solidFill>
                  <a:srgbClr val="006666"/>
                </a:solidFill>
              </a:rPr>
              <a:t>wanted</a:t>
            </a:r>
            <a:r>
              <a:rPr lang="nl-NL" sz="2000" i="1" dirty="0" smtClean="0">
                <a:solidFill>
                  <a:srgbClr val="006666"/>
                </a:solidFill>
              </a:rPr>
              <a:t>  to </a:t>
            </a:r>
            <a:r>
              <a:rPr lang="nl-NL" sz="2000" i="1" dirty="0" err="1" smtClean="0">
                <a:solidFill>
                  <a:srgbClr val="006666"/>
                </a:solidFill>
              </a:rPr>
              <a:t>become</a:t>
            </a:r>
            <a:endParaRPr lang="nl-NL" sz="2000" i="1" dirty="0" smtClean="0">
              <a:solidFill>
                <a:srgbClr val="006666"/>
              </a:solidFill>
            </a:endParaRPr>
          </a:p>
          <a:p>
            <a:pPr marL="714375" indent="-714375" eaLnBrk="1" hangingPunct="1">
              <a:spcBef>
                <a:spcPct val="0"/>
              </a:spcBef>
              <a:buClrTx/>
              <a:buSzTx/>
              <a:buNone/>
              <a:tabLst>
                <a:tab pos="0" algn="l"/>
                <a:tab pos="714375" algn="l"/>
                <a:tab pos="985838" algn="l"/>
                <a:tab pos="1885950" algn="l"/>
              </a:tabLst>
            </a:pPr>
            <a:r>
              <a:rPr lang="nl-NL" sz="2000" i="1" dirty="0" smtClean="0">
                <a:solidFill>
                  <a:srgbClr val="006666"/>
                </a:solidFill>
              </a:rPr>
              <a:t> 	</a:t>
            </a:r>
            <a:r>
              <a:rPr lang="nl-NL" sz="2000" dirty="0" smtClean="0">
                <a:solidFill>
                  <a:srgbClr val="269999"/>
                </a:solidFill>
              </a:rPr>
              <a:t>[</a:t>
            </a:r>
            <a:r>
              <a:rPr lang="nl-NL" sz="2000" dirty="0" err="1" smtClean="0">
                <a:solidFill>
                  <a:srgbClr val="269999"/>
                </a:solidFill>
              </a:rPr>
              <a:t>afsat</a:t>
            </a:r>
            <a:r>
              <a:rPr lang="nl-NL" sz="2000" dirty="0" smtClean="0">
                <a:solidFill>
                  <a:srgbClr val="269999"/>
                </a:solidFill>
              </a:rPr>
              <a:t>       </a:t>
            </a:r>
            <a:r>
              <a:rPr lang="nl-NL" sz="2000" dirty="0" err="1" smtClean="0">
                <a:solidFill>
                  <a:srgbClr val="269999"/>
                </a:solidFill>
              </a:rPr>
              <a:t>på</a:t>
            </a:r>
            <a:r>
              <a:rPr lang="nl-NL" sz="2000" dirty="0" smtClean="0">
                <a:solidFill>
                  <a:srgbClr val="269999"/>
                </a:solidFill>
              </a:rPr>
              <a:t> </a:t>
            </a:r>
            <a:r>
              <a:rPr lang="nl-NL" sz="2000" dirty="0" err="1" smtClean="0">
                <a:solidFill>
                  <a:srgbClr val="269999"/>
                </a:solidFill>
              </a:rPr>
              <a:t>stedet</a:t>
            </a:r>
            <a:r>
              <a:rPr lang="nl-NL" sz="2000" dirty="0" smtClean="0">
                <a:solidFill>
                  <a:srgbClr val="269999"/>
                </a:solidFill>
              </a:rPr>
              <a:t>],   </a:t>
            </a:r>
            <a:r>
              <a:rPr lang="nl-NL" sz="2000" dirty="0" err="1" smtClean="0">
                <a:solidFill>
                  <a:srgbClr val="269999"/>
                </a:solidFill>
              </a:rPr>
              <a:t>og</a:t>
            </a:r>
            <a:r>
              <a:rPr lang="nl-NL" sz="2000" dirty="0" smtClean="0">
                <a:solidFill>
                  <a:srgbClr val="269999"/>
                </a:solidFill>
              </a:rPr>
              <a:t>  </a:t>
            </a:r>
            <a:r>
              <a:rPr lang="nl-NL" sz="2000" dirty="0" err="1" smtClean="0">
                <a:solidFill>
                  <a:srgbClr val="269999"/>
                </a:solidFill>
              </a:rPr>
              <a:t>det</a:t>
            </a:r>
            <a:r>
              <a:rPr lang="nl-NL" sz="2000" dirty="0" smtClean="0">
                <a:solidFill>
                  <a:srgbClr val="269999"/>
                </a:solidFill>
              </a:rPr>
              <a:t>  </a:t>
            </a:r>
            <a:r>
              <a:rPr lang="nl-NL" sz="2000" dirty="0" err="1" smtClean="0">
                <a:solidFill>
                  <a:srgbClr val="269999"/>
                </a:solidFill>
              </a:rPr>
              <a:t>blev</a:t>
            </a:r>
            <a:r>
              <a:rPr lang="nl-NL" sz="2000" dirty="0" smtClean="0">
                <a:solidFill>
                  <a:srgbClr val="269999"/>
                </a:solidFill>
              </a:rPr>
              <a:t>      </a:t>
            </a:r>
            <a:r>
              <a:rPr lang="nl-NL" sz="2000" b="1" dirty="0" err="1" smtClean="0">
                <a:solidFill>
                  <a:srgbClr val="269999"/>
                </a:solidFill>
              </a:rPr>
              <a:t>jeg</a:t>
            </a:r>
            <a:r>
              <a:rPr lang="nl-NL" sz="2000" dirty="0" smtClean="0">
                <a:solidFill>
                  <a:srgbClr val="269999"/>
                </a:solidFill>
              </a:rPr>
              <a:t>. </a:t>
            </a:r>
          </a:p>
          <a:p>
            <a:pPr marL="714375" indent="-714375" eaLnBrk="1" hangingPunct="1">
              <a:spcBef>
                <a:spcPct val="0"/>
              </a:spcBef>
              <a:buClrTx/>
              <a:buSzTx/>
              <a:buNone/>
              <a:tabLst>
                <a:tab pos="0" algn="l"/>
                <a:tab pos="714375" algn="l"/>
                <a:tab pos="985838" algn="l"/>
                <a:tab pos="1885950" algn="l"/>
              </a:tabLst>
            </a:pPr>
            <a:r>
              <a:rPr lang="nl-NL" sz="2000" i="1" dirty="0" smtClean="0">
                <a:solidFill>
                  <a:srgbClr val="006666"/>
                </a:solidFill>
              </a:rPr>
              <a:t>	</a:t>
            </a:r>
            <a:r>
              <a:rPr lang="nl-NL" sz="2000" i="1" dirty="0" err="1" smtClean="0">
                <a:solidFill>
                  <a:srgbClr val="006666"/>
                </a:solidFill>
              </a:rPr>
              <a:t>dismissed</a:t>
            </a:r>
            <a:r>
              <a:rPr lang="nl-NL" sz="2000" i="1" dirty="0" smtClean="0">
                <a:solidFill>
                  <a:srgbClr val="006666"/>
                </a:solidFill>
              </a:rPr>
              <a:t> </a:t>
            </a:r>
            <a:r>
              <a:rPr lang="nl-NL" sz="2000" i="1" dirty="0" err="1" smtClean="0">
                <a:solidFill>
                  <a:srgbClr val="006666"/>
                </a:solidFill>
              </a:rPr>
              <a:t>on</a:t>
            </a:r>
            <a:r>
              <a:rPr lang="nl-NL" sz="2000" i="1" dirty="0" smtClean="0">
                <a:solidFill>
                  <a:srgbClr val="006666"/>
                </a:solidFill>
              </a:rPr>
              <a:t> </a:t>
            </a:r>
            <a:r>
              <a:rPr lang="nl-NL" sz="2000" i="1" dirty="0" err="1" smtClean="0">
                <a:solidFill>
                  <a:srgbClr val="006666"/>
                </a:solidFill>
              </a:rPr>
              <a:t>place.</a:t>
            </a:r>
            <a:r>
              <a:rPr lang="nl-NL" sz="2000" i="1" cap="small" dirty="0" err="1" smtClean="0">
                <a:solidFill>
                  <a:srgbClr val="006666"/>
                </a:solidFill>
              </a:rPr>
              <a:t>def</a:t>
            </a:r>
            <a:r>
              <a:rPr lang="nl-NL" sz="2000" i="1" cap="small" dirty="0" smtClean="0">
                <a:solidFill>
                  <a:srgbClr val="006666"/>
                </a:solidFill>
              </a:rPr>
              <a:t> </a:t>
            </a:r>
            <a:r>
              <a:rPr lang="nl-NL" sz="2000" i="1" dirty="0" smtClean="0">
                <a:solidFill>
                  <a:srgbClr val="006666"/>
                </a:solidFill>
              </a:rPr>
              <a:t>and </a:t>
            </a:r>
            <a:r>
              <a:rPr lang="nl-NL" sz="2000" i="1" cap="small" dirty="0" err="1" smtClean="0">
                <a:solidFill>
                  <a:srgbClr val="006666"/>
                </a:solidFill>
              </a:rPr>
              <a:t>det</a:t>
            </a:r>
            <a:r>
              <a:rPr lang="nl-NL" sz="2000" i="1" cap="small" dirty="0" smtClean="0">
                <a:solidFill>
                  <a:srgbClr val="006666"/>
                </a:solidFill>
              </a:rPr>
              <a:t> </a:t>
            </a:r>
            <a:r>
              <a:rPr lang="nl-NL" sz="2000" i="1" dirty="0" err="1" smtClean="0">
                <a:solidFill>
                  <a:srgbClr val="006666"/>
                </a:solidFill>
              </a:rPr>
              <a:t>became</a:t>
            </a:r>
            <a:r>
              <a:rPr lang="nl-NL" sz="2000" i="1" dirty="0" smtClean="0">
                <a:solidFill>
                  <a:srgbClr val="006666"/>
                </a:solidFill>
              </a:rPr>
              <a:t>  I   </a:t>
            </a:r>
          </a:p>
          <a:p>
            <a:pPr marL="714375" indent="-714375" eaLnBrk="1" hangingPunct="1">
              <a:spcBef>
                <a:spcPct val="0"/>
              </a:spcBef>
              <a:buClrTx/>
              <a:buSzTx/>
              <a:buNone/>
              <a:tabLst>
                <a:tab pos="0" algn="l"/>
                <a:tab pos="714375" algn="l"/>
                <a:tab pos="985838" algn="l"/>
                <a:tab pos="1885950" algn="l"/>
              </a:tabLst>
            </a:pPr>
            <a:r>
              <a:rPr lang="nl-NL" sz="2000" dirty="0" smtClean="0">
                <a:solidFill>
                  <a:srgbClr val="006666"/>
                </a:solidFill>
              </a:rPr>
              <a:t>	‘</a:t>
            </a:r>
            <a:r>
              <a:rPr lang="nl-NL" sz="2000" dirty="0" err="1" smtClean="0">
                <a:solidFill>
                  <a:srgbClr val="006666"/>
                </a:solidFill>
              </a:rPr>
              <a:t>It</a:t>
            </a:r>
            <a:r>
              <a:rPr lang="nl-NL" sz="2000" dirty="0" smtClean="0">
                <a:solidFill>
                  <a:srgbClr val="006666"/>
                </a:solidFill>
              </a:rPr>
              <a:t> was the </a:t>
            </a:r>
            <a:r>
              <a:rPr lang="nl-NL" sz="2000" dirty="0" err="1" smtClean="0">
                <a:solidFill>
                  <a:srgbClr val="006666"/>
                </a:solidFill>
              </a:rPr>
              <a:t>first</a:t>
            </a:r>
            <a:r>
              <a:rPr lang="nl-NL" sz="2000" dirty="0" smtClean="0">
                <a:solidFill>
                  <a:srgbClr val="006666"/>
                </a:solidFill>
              </a:rPr>
              <a:t> time I had </a:t>
            </a:r>
            <a:r>
              <a:rPr lang="nl-NL" sz="2000" dirty="0" err="1" smtClean="0">
                <a:solidFill>
                  <a:srgbClr val="006666"/>
                </a:solidFill>
              </a:rPr>
              <a:t>wanted</a:t>
            </a:r>
            <a:r>
              <a:rPr lang="nl-NL" sz="2000" dirty="0" smtClean="0">
                <a:solidFill>
                  <a:srgbClr val="006666"/>
                </a:solidFill>
              </a:rPr>
              <a:t> to </a:t>
            </a:r>
            <a:r>
              <a:rPr lang="nl-NL" sz="2000" dirty="0" err="1" smtClean="0">
                <a:solidFill>
                  <a:srgbClr val="006666"/>
                </a:solidFill>
              </a:rPr>
              <a:t>be</a:t>
            </a:r>
            <a:r>
              <a:rPr lang="nl-NL" sz="2000" dirty="0" smtClean="0">
                <a:solidFill>
                  <a:srgbClr val="006666"/>
                </a:solidFill>
              </a:rPr>
              <a:t> </a:t>
            </a:r>
            <a:r>
              <a:rPr lang="nl-NL" sz="2000" dirty="0" err="1" smtClean="0">
                <a:solidFill>
                  <a:srgbClr val="006666"/>
                </a:solidFill>
              </a:rPr>
              <a:t>dismissed</a:t>
            </a:r>
            <a:r>
              <a:rPr lang="nl-NL" sz="2000" dirty="0" smtClean="0">
                <a:solidFill>
                  <a:srgbClr val="006666"/>
                </a:solidFill>
              </a:rPr>
              <a:t> </a:t>
            </a:r>
          </a:p>
          <a:p>
            <a:pPr marL="714375" indent="-714375" eaLnBrk="1" hangingPunct="1">
              <a:spcBef>
                <a:spcPct val="0"/>
              </a:spcBef>
              <a:buClrTx/>
              <a:buSzTx/>
              <a:buNone/>
              <a:tabLst>
                <a:tab pos="0" algn="l"/>
                <a:tab pos="714375" algn="l"/>
                <a:tab pos="985838" algn="l"/>
                <a:tab pos="1885950" algn="l"/>
              </a:tabLst>
            </a:pPr>
            <a:r>
              <a:rPr lang="nl-NL" sz="2000" dirty="0" smtClean="0">
                <a:solidFill>
                  <a:srgbClr val="006666"/>
                </a:solidFill>
              </a:rPr>
              <a:t>	</a:t>
            </a:r>
            <a:r>
              <a:rPr lang="nl-NL" sz="2000" dirty="0" err="1" smtClean="0">
                <a:solidFill>
                  <a:srgbClr val="006666"/>
                </a:solidFill>
              </a:rPr>
              <a:t>on</a:t>
            </a:r>
            <a:r>
              <a:rPr lang="nl-NL" sz="2000" dirty="0" smtClean="0">
                <a:solidFill>
                  <a:srgbClr val="006666"/>
                </a:solidFill>
              </a:rPr>
              <a:t> the spot and I was.’ </a:t>
            </a:r>
          </a:p>
          <a:p>
            <a:pPr marL="714375" indent="-714375" eaLnBrk="1" hangingPunct="1">
              <a:spcBef>
                <a:spcPct val="0"/>
              </a:spcBef>
              <a:buClrTx/>
              <a:buSzTx/>
              <a:buNone/>
              <a:tabLst>
                <a:tab pos="0" algn="l"/>
                <a:tab pos="714375" algn="l"/>
                <a:tab pos="985838" algn="l"/>
                <a:tab pos="1885950" algn="l"/>
              </a:tabLst>
            </a:pPr>
            <a:r>
              <a:rPr lang="nl-NL" sz="2000" dirty="0" smtClean="0">
                <a:solidFill>
                  <a:schemeClr val="tx2"/>
                </a:solidFill>
              </a:rPr>
              <a:t>(60)	</a:t>
            </a:r>
            <a:r>
              <a:rPr lang="nl-NL" sz="2000" dirty="0" smtClean="0">
                <a:solidFill>
                  <a:schemeClr val="accent1">
                    <a:lumMod val="75000"/>
                  </a:schemeClr>
                </a:solidFill>
              </a:rPr>
              <a:t>Staten     </a:t>
            </a:r>
            <a:r>
              <a:rPr lang="nl-NL" sz="2000" dirty="0" err="1" smtClean="0">
                <a:solidFill>
                  <a:schemeClr val="accent1">
                    <a:lumMod val="75000"/>
                  </a:schemeClr>
                </a:solidFill>
              </a:rPr>
              <a:t>skal</a:t>
            </a:r>
            <a:r>
              <a:rPr lang="nl-NL" sz="2000" dirty="0" smtClean="0">
                <a:solidFill>
                  <a:schemeClr val="accent1">
                    <a:lumMod val="75000"/>
                  </a:schemeClr>
                </a:solidFill>
              </a:rPr>
              <a:t>  </a:t>
            </a:r>
            <a:r>
              <a:rPr lang="nl-NL" sz="2000" dirty="0" err="1" smtClean="0">
                <a:solidFill>
                  <a:schemeClr val="accent1">
                    <a:lumMod val="75000"/>
                  </a:schemeClr>
                </a:solidFill>
              </a:rPr>
              <a:t>betale</a:t>
            </a:r>
            <a:r>
              <a:rPr lang="nl-NL" sz="2000" dirty="0" smtClean="0">
                <a:solidFill>
                  <a:schemeClr val="accent1">
                    <a:lumMod val="75000"/>
                  </a:schemeClr>
                </a:solidFill>
              </a:rPr>
              <a:t> 1 </a:t>
            </a:r>
            <a:r>
              <a:rPr lang="nl-NL" sz="2000" dirty="0" err="1" smtClean="0">
                <a:solidFill>
                  <a:schemeClr val="accent1">
                    <a:lumMod val="75000"/>
                  </a:schemeClr>
                </a:solidFill>
              </a:rPr>
              <a:t>mio</a:t>
            </a:r>
            <a:r>
              <a:rPr lang="nl-NL" sz="2000" dirty="0" smtClean="0">
                <a:solidFill>
                  <a:schemeClr val="accent1">
                    <a:lumMod val="75000"/>
                  </a:schemeClr>
                </a:solidFill>
              </a:rPr>
              <a:t>.   </a:t>
            </a:r>
            <a:r>
              <a:rPr lang="nl-NL" sz="2000" dirty="0" err="1" smtClean="0">
                <a:solidFill>
                  <a:schemeClr val="accent1">
                    <a:lumMod val="75000"/>
                  </a:schemeClr>
                </a:solidFill>
              </a:rPr>
              <a:t>kr</a:t>
            </a:r>
            <a:r>
              <a:rPr lang="nl-NL" sz="2000" dirty="0" smtClean="0">
                <a:solidFill>
                  <a:schemeClr val="accent1">
                    <a:lumMod val="75000"/>
                  </a:schemeClr>
                </a:solidFill>
              </a:rPr>
              <a:t>,       </a:t>
            </a:r>
            <a:r>
              <a:rPr lang="nl-NL" sz="2000" dirty="0" err="1" smtClean="0">
                <a:solidFill>
                  <a:schemeClr val="accent1">
                    <a:lumMod val="75000"/>
                  </a:schemeClr>
                </a:solidFill>
              </a:rPr>
              <a:t>hvis</a:t>
            </a:r>
            <a:r>
              <a:rPr lang="nl-NL" sz="20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nl-NL" sz="2000" dirty="0" err="1" smtClean="0">
                <a:solidFill>
                  <a:schemeClr val="accent1">
                    <a:lumMod val="75000"/>
                  </a:schemeClr>
                </a:solidFill>
              </a:rPr>
              <a:t>planen</a:t>
            </a:r>
            <a:endParaRPr lang="nl-NL" sz="20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714375" indent="-714375" eaLnBrk="1" hangingPunct="1">
              <a:spcBef>
                <a:spcPct val="0"/>
              </a:spcBef>
              <a:buClrTx/>
              <a:buSzTx/>
              <a:buNone/>
              <a:tabLst>
                <a:tab pos="0" algn="l"/>
                <a:tab pos="714375" algn="l"/>
                <a:tab pos="985838" algn="l"/>
                <a:tab pos="1885950" algn="l"/>
              </a:tabLst>
            </a:pPr>
            <a:r>
              <a:rPr lang="nl-NL" sz="2000" i="1" dirty="0" smtClean="0">
                <a:solidFill>
                  <a:schemeClr val="tx2"/>
                </a:solidFill>
              </a:rPr>
              <a:t>      	</a:t>
            </a:r>
            <a:r>
              <a:rPr lang="nl-NL" sz="2000" i="1" dirty="0" err="1" smtClean="0">
                <a:solidFill>
                  <a:schemeClr val="tx2"/>
                </a:solidFill>
              </a:rPr>
              <a:t>state.</a:t>
            </a:r>
            <a:r>
              <a:rPr lang="nl-NL" sz="2000" i="1" cap="small" dirty="0" err="1" smtClean="0">
                <a:solidFill>
                  <a:schemeClr val="tx2"/>
                </a:solidFill>
              </a:rPr>
              <a:t>def</a:t>
            </a:r>
            <a:r>
              <a:rPr lang="nl-NL" sz="2000" i="1" cap="small" dirty="0" smtClean="0">
                <a:solidFill>
                  <a:schemeClr val="tx2"/>
                </a:solidFill>
              </a:rPr>
              <a:t> </a:t>
            </a:r>
            <a:r>
              <a:rPr lang="nl-NL" sz="2000" i="1" dirty="0" smtClean="0">
                <a:solidFill>
                  <a:schemeClr val="tx2"/>
                </a:solidFill>
              </a:rPr>
              <a:t>must </a:t>
            </a:r>
            <a:r>
              <a:rPr lang="nl-NL" sz="2000" i="1" dirty="0" err="1" smtClean="0">
                <a:solidFill>
                  <a:schemeClr val="tx2"/>
                </a:solidFill>
              </a:rPr>
              <a:t>pay</a:t>
            </a:r>
            <a:r>
              <a:rPr lang="nl-NL" sz="2000" i="1" dirty="0" smtClean="0">
                <a:solidFill>
                  <a:schemeClr val="tx2"/>
                </a:solidFill>
              </a:rPr>
              <a:t>    1 </a:t>
            </a:r>
            <a:r>
              <a:rPr lang="nl-NL" sz="2000" i="1" dirty="0" err="1" smtClean="0">
                <a:solidFill>
                  <a:schemeClr val="tx2"/>
                </a:solidFill>
              </a:rPr>
              <a:t>million</a:t>
            </a:r>
            <a:r>
              <a:rPr lang="nl-NL" sz="2000" i="1" dirty="0" smtClean="0">
                <a:solidFill>
                  <a:schemeClr val="tx2"/>
                </a:solidFill>
              </a:rPr>
              <a:t> </a:t>
            </a:r>
            <a:r>
              <a:rPr lang="nl-NL" sz="2000" i="1" dirty="0" err="1" smtClean="0">
                <a:solidFill>
                  <a:schemeClr val="tx2"/>
                </a:solidFill>
              </a:rPr>
              <a:t>Kroner</a:t>
            </a:r>
            <a:r>
              <a:rPr lang="nl-NL" sz="2000" i="1" dirty="0" smtClean="0">
                <a:solidFill>
                  <a:schemeClr val="tx2"/>
                </a:solidFill>
              </a:rPr>
              <a:t> </a:t>
            </a:r>
            <a:r>
              <a:rPr lang="nl-NL" sz="2000" i="1" dirty="0" err="1" smtClean="0">
                <a:solidFill>
                  <a:schemeClr val="tx2"/>
                </a:solidFill>
              </a:rPr>
              <a:t>if</a:t>
            </a:r>
            <a:r>
              <a:rPr lang="nl-NL" sz="2000" i="1" dirty="0" smtClean="0">
                <a:solidFill>
                  <a:schemeClr val="tx2"/>
                </a:solidFill>
              </a:rPr>
              <a:t>     </a:t>
            </a:r>
            <a:r>
              <a:rPr lang="nl-NL" sz="2000" i="1" dirty="0" err="1" smtClean="0">
                <a:solidFill>
                  <a:schemeClr val="tx2"/>
                </a:solidFill>
              </a:rPr>
              <a:t>plan.</a:t>
            </a:r>
            <a:r>
              <a:rPr lang="nl-NL" sz="2000" i="1" cap="small" dirty="0" err="1" smtClean="0">
                <a:solidFill>
                  <a:schemeClr val="tx2"/>
                </a:solidFill>
              </a:rPr>
              <a:t>def</a:t>
            </a:r>
            <a:endParaRPr lang="nl-NL" sz="2000" i="1" dirty="0" smtClean="0">
              <a:solidFill>
                <a:schemeClr val="tx2"/>
              </a:solidFill>
            </a:endParaRPr>
          </a:p>
          <a:p>
            <a:pPr marL="714375" indent="-714375" eaLnBrk="1" hangingPunct="1">
              <a:spcBef>
                <a:spcPct val="0"/>
              </a:spcBef>
              <a:buClrTx/>
              <a:buSzTx/>
              <a:buNone/>
              <a:tabLst>
                <a:tab pos="0" algn="l"/>
                <a:tab pos="714375" algn="l"/>
                <a:tab pos="985838" algn="l"/>
                <a:tab pos="1885950" algn="l"/>
              </a:tabLst>
            </a:pPr>
            <a:r>
              <a:rPr lang="nl-NL" sz="2000" dirty="0" smtClean="0">
                <a:solidFill>
                  <a:schemeClr val="accent1">
                    <a:lumMod val="75000"/>
                  </a:schemeClr>
                </a:solidFill>
              </a:rPr>
              <a:t>	</a:t>
            </a:r>
            <a:r>
              <a:rPr lang="nl-NL" sz="2000" dirty="0" err="1" smtClean="0">
                <a:solidFill>
                  <a:schemeClr val="accent1">
                    <a:lumMod val="75000"/>
                  </a:schemeClr>
                </a:solidFill>
              </a:rPr>
              <a:t>skal</a:t>
            </a:r>
            <a:r>
              <a:rPr lang="nl-NL" sz="20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nl-NL" sz="2000" dirty="0" smtClean="0">
                <a:solidFill>
                  <a:srgbClr val="269999"/>
                </a:solidFill>
              </a:rPr>
              <a:t>[</a:t>
            </a:r>
            <a:r>
              <a:rPr lang="nl-NL" sz="2000" dirty="0" err="1" smtClean="0">
                <a:solidFill>
                  <a:srgbClr val="269999"/>
                </a:solidFill>
              </a:rPr>
              <a:t>gennemføres</a:t>
            </a:r>
            <a:r>
              <a:rPr lang="nl-NL" sz="2000" dirty="0" smtClean="0">
                <a:solidFill>
                  <a:srgbClr val="269999"/>
                </a:solidFill>
              </a:rPr>
              <a:t>     </a:t>
            </a:r>
            <a:r>
              <a:rPr lang="nl-NL" sz="2000" dirty="0" err="1" smtClean="0">
                <a:solidFill>
                  <a:srgbClr val="269999"/>
                </a:solidFill>
              </a:rPr>
              <a:t>på</a:t>
            </a:r>
            <a:r>
              <a:rPr lang="nl-NL" sz="2000" dirty="0" smtClean="0">
                <a:solidFill>
                  <a:srgbClr val="269999"/>
                </a:solidFill>
              </a:rPr>
              <a:t> </a:t>
            </a:r>
            <a:r>
              <a:rPr lang="nl-NL" sz="2000" dirty="0" err="1" smtClean="0">
                <a:solidFill>
                  <a:srgbClr val="269999"/>
                </a:solidFill>
              </a:rPr>
              <a:t>normeret</a:t>
            </a:r>
            <a:r>
              <a:rPr lang="nl-NL" sz="2000" dirty="0" smtClean="0">
                <a:solidFill>
                  <a:srgbClr val="269999"/>
                </a:solidFill>
              </a:rPr>
              <a:t>  </a:t>
            </a:r>
            <a:r>
              <a:rPr lang="nl-NL" sz="2000" dirty="0" err="1" smtClean="0">
                <a:solidFill>
                  <a:srgbClr val="269999"/>
                </a:solidFill>
              </a:rPr>
              <a:t>tid</a:t>
            </a:r>
            <a:r>
              <a:rPr lang="nl-NL" sz="2000" dirty="0" smtClean="0">
                <a:solidFill>
                  <a:srgbClr val="269999"/>
                </a:solidFill>
              </a:rPr>
              <a:t>].</a:t>
            </a:r>
            <a:r>
              <a:rPr lang="nl-NL" sz="2000" dirty="0" err="1" smtClean="0">
                <a:solidFill>
                  <a:srgbClr val="269999"/>
                </a:solidFill>
              </a:rPr>
              <a:t>Og</a:t>
            </a:r>
            <a:r>
              <a:rPr lang="nl-NL" sz="2000" dirty="0" smtClean="0">
                <a:solidFill>
                  <a:srgbClr val="269999"/>
                </a:solidFill>
              </a:rPr>
              <a:t>  </a:t>
            </a:r>
            <a:r>
              <a:rPr lang="nl-NL" sz="2000" dirty="0" err="1" smtClean="0">
                <a:solidFill>
                  <a:srgbClr val="269999"/>
                </a:solidFill>
              </a:rPr>
              <a:t>det</a:t>
            </a:r>
            <a:r>
              <a:rPr lang="nl-NL" sz="2000" dirty="0" smtClean="0">
                <a:solidFill>
                  <a:srgbClr val="269999"/>
                </a:solidFill>
              </a:rPr>
              <a:t> </a:t>
            </a:r>
            <a:r>
              <a:rPr lang="nl-NL" sz="2000" dirty="0" err="1" smtClean="0">
                <a:solidFill>
                  <a:srgbClr val="269999"/>
                </a:solidFill>
              </a:rPr>
              <a:t>skal</a:t>
            </a:r>
            <a:endParaRPr lang="nl-NL" sz="2000" dirty="0" smtClean="0">
              <a:solidFill>
                <a:srgbClr val="269999"/>
              </a:solidFill>
            </a:endParaRPr>
          </a:p>
          <a:p>
            <a:pPr marL="714375" indent="-714375" eaLnBrk="1" hangingPunct="1">
              <a:spcBef>
                <a:spcPct val="0"/>
              </a:spcBef>
              <a:buClrTx/>
              <a:buSzTx/>
              <a:buNone/>
              <a:tabLst>
                <a:tab pos="0" algn="l"/>
                <a:tab pos="714375" algn="l"/>
                <a:tab pos="985838" algn="l"/>
                <a:tab pos="1885950" algn="l"/>
              </a:tabLst>
            </a:pPr>
            <a:r>
              <a:rPr lang="nl-NL" sz="2000" i="1" dirty="0" smtClean="0">
                <a:solidFill>
                  <a:schemeClr val="tx2"/>
                </a:solidFill>
              </a:rPr>
              <a:t>	must </a:t>
            </a:r>
            <a:r>
              <a:rPr lang="nl-NL" sz="2000" i="1" dirty="0" err="1" smtClean="0">
                <a:solidFill>
                  <a:schemeClr val="tx2"/>
                </a:solidFill>
              </a:rPr>
              <a:t>implement.</a:t>
            </a:r>
            <a:r>
              <a:rPr lang="nl-NL" sz="2000" i="1" cap="small" dirty="0" err="1" smtClean="0">
                <a:solidFill>
                  <a:schemeClr val="tx2"/>
                </a:solidFill>
              </a:rPr>
              <a:t>pass</a:t>
            </a:r>
            <a:r>
              <a:rPr lang="nl-NL" sz="2000" i="1" cap="small" dirty="0" smtClean="0">
                <a:solidFill>
                  <a:schemeClr val="tx2"/>
                </a:solidFill>
              </a:rPr>
              <a:t> </a:t>
            </a:r>
            <a:r>
              <a:rPr lang="nl-NL" sz="2000" i="1" dirty="0" err="1" smtClean="0">
                <a:solidFill>
                  <a:schemeClr val="tx2"/>
                </a:solidFill>
              </a:rPr>
              <a:t>on</a:t>
            </a:r>
            <a:r>
              <a:rPr lang="nl-NL" sz="2000" i="1" dirty="0" smtClean="0">
                <a:solidFill>
                  <a:schemeClr val="tx2"/>
                </a:solidFill>
              </a:rPr>
              <a:t> </a:t>
            </a:r>
            <a:r>
              <a:rPr lang="nl-NL" sz="2000" i="1" dirty="0" err="1" smtClean="0">
                <a:solidFill>
                  <a:schemeClr val="tx2"/>
                </a:solidFill>
              </a:rPr>
              <a:t>normal</a:t>
            </a:r>
            <a:r>
              <a:rPr lang="nl-NL" sz="2000" i="1" dirty="0" smtClean="0">
                <a:solidFill>
                  <a:schemeClr val="tx2"/>
                </a:solidFill>
              </a:rPr>
              <a:t>    time and </a:t>
            </a:r>
            <a:r>
              <a:rPr lang="nl-NL" sz="2000" i="1" cap="small" dirty="0" err="1" smtClean="0">
                <a:solidFill>
                  <a:schemeClr val="tx2"/>
                </a:solidFill>
              </a:rPr>
              <a:t>det</a:t>
            </a:r>
            <a:r>
              <a:rPr lang="nl-NL" sz="2000" i="1" dirty="0" smtClean="0">
                <a:solidFill>
                  <a:schemeClr val="tx2"/>
                </a:solidFill>
              </a:rPr>
              <a:t> must</a:t>
            </a:r>
            <a:endParaRPr lang="nl-NL" sz="2000" i="1" cap="small" dirty="0" smtClean="0">
              <a:solidFill>
                <a:schemeClr val="tx2"/>
              </a:solidFill>
            </a:endParaRPr>
          </a:p>
          <a:p>
            <a:pPr marL="714375" indent="-714375" eaLnBrk="1" hangingPunct="1">
              <a:spcBef>
                <a:spcPct val="0"/>
              </a:spcBef>
              <a:buClrTx/>
              <a:buSzTx/>
              <a:buNone/>
              <a:tabLst>
                <a:tab pos="0" algn="l"/>
                <a:tab pos="714375" algn="l"/>
                <a:tab pos="985838" algn="l"/>
                <a:tab pos="1885950" algn="l"/>
              </a:tabLst>
            </a:pPr>
            <a:r>
              <a:rPr lang="nl-NL" sz="2000" i="1" cap="small" dirty="0" smtClean="0">
                <a:solidFill>
                  <a:schemeClr val="tx2"/>
                </a:solidFill>
              </a:rPr>
              <a:t>	</a:t>
            </a:r>
            <a:r>
              <a:rPr lang="nl-NL" sz="2000" b="1" dirty="0" smtClean="0">
                <a:solidFill>
                  <a:srgbClr val="269999"/>
                </a:solidFill>
              </a:rPr>
              <a:t>den</a:t>
            </a:r>
            <a:r>
              <a:rPr lang="nl-NL" sz="2000" dirty="0" smtClean="0">
                <a:solidFill>
                  <a:srgbClr val="269999"/>
                </a:solidFill>
              </a:rPr>
              <a:t>… </a:t>
            </a:r>
          </a:p>
          <a:p>
            <a:pPr marL="714375" indent="-714375" eaLnBrk="1" hangingPunct="1">
              <a:spcBef>
                <a:spcPct val="0"/>
              </a:spcBef>
              <a:buClrTx/>
              <a:buSzTx/>
              <a:buNone/>
              <a:tabLst>
                <a:tab pos="0" algn="l"/>
                <a:tab pos="714375" algn="l"/>
                <a:tab pos="985838" algn="l"/>
                <a:tab pos="1885950" algn="l"/>
              </a:tabLst>
            </a:pPr>
            <a:r>
              <a:rPr lang="nl-NL" sz="2000" i="1" dirty="0" smtClean="0">
                <a:solidFill>
                  <a:srgbClr val="269999"/>
                </a:solidFill>
              </a:rPr>
              <a:t>	</a:t>
            </a:r>
            <a:r>
              <a:rPr lang="nl-NL" sz="2000" i="1" dirty="0" err="1" smtClean="0">
                <a:solidFill>
                  <a:schemeClr val="tx2"/>
                </a:solidFill>
              </a:rPr>
              <a:t>it</a:t>
            </a:r>
            <a:r>
              <a:rPr lang="nl-NL" sz="2000" i="1" dirty="0" smtClean="0">
                <a:solidFill>
                  <a:schemeClr val="tx2"/>
                </a:solidFill>
              </a:rPr>
              <a:t> (= the plan) </a:t>
            </a:r>
          </a:p>
          <a:p>
            <a:pPr marL="714375" indent="-714375" eaLnBrk="1" hangingPunct="1">
              <a:spcBef>
                <a:spcPct val="0"/>
              </a:spcBef>
              <a:buClrTx/>
              <a:buSzTx/>
              <a:buNone/>
              <a:tabLst>
                <a:tab pos="0" algn="l"/>
                <a:tab pos="714375" algn="l"/>
                <a:tab pos="985838" algn="l"/>
                <a:tab pos="1885950" algn="l"/>
              </a:tabLst>
            </a:pPr>
            <a:r>
              <a:rPr lang="nl-NL" sz="2000" i="1" dirty="0" smtClean="0">
                <a:solidFill>
                  <a:schemeClr val="tx2"/>
                </a:solidFill>
              </a:rPr>
              <a:t>    	</a:t>
            </a:r>
            <a:r>
              <a:rPr lang="nl-NL" sz="2000" dirty="0" smtClean="0">
                <a:solidFill>
                  <a:schemeClr val="tx2"/>
                </a:solidFill>
              </a:rPr>
              <a:t>‘The state must </a:t>
            </a:r>
            <a:r>
              <a:rPr lang="nl-NL" sz="2000" dirty="0" err="1" smtClean="0">
                <a:solidFill>
                  <a:schemeClr val="tx2"/>
                </a:solidFill>
              </a:rPr>
              <a:t>pay</a:t>
            </a:r>
            <a:r>
              <a:rPr lang="nl-NL" sz="2000" dirty="0" smtClean="0">
                <a:solidFill>
                  <a:schemeClr val="tx2"/>
                </a:solidFill>
              </a:rPr>
              <a:t> 1 </a:t>
            </a:r>
            <a:r>
              <a:rPr lang="nl-NL" sz="2000" dirty="0" err="1" smtClean="0">
                <a:solidFill>
                  <a:schemeClr val="tx2"/>
                </a:solidFill>
              </a:rPr>
              <a:t>million</a:t>
            </a:r>
            <a:r>
              <a:rPr lang="nl-NL" sz="2000" dirty="0" smtClean="0">
                <a:solidFill>
                  <a:schemeClr val="tx2"/>
                </a:solidFill>
              </a:rPr>
              <a:t> </a:t>
            </a:r>
            <a:r>
              <a:rPr lang="nl-NL" sz="2000" dirty="0" err="1" smtClean="0">
                <a:solidFill>
                  <a:schemeClr val="tx2"/>
                </a:solidFill>
              </a:rPr>
              <a:t>Kroner</a:t>
            </a:r>
            <a:r>
              <a:rPr lang="nl-NL" sz="2000" dirty="0" smtClean="0">
                <a:solidFill>
                  <a:schemeClr val="tx2"/>
                </a:solidFill>
              </a:rPr>
              <a:t> </a:t>
            </a:r>
            <a:r>
              <a:rPr lang="nl-NL" sz="2000" dirty="0" err="1" smtClean="0">
                <a:solidFill>
                  <a:schemeClr val="tx2"/>
                </a:solidFill>
              </a:rPr>
              <a:t>if</a:t>
            </a:r>
            <a:r>
              <a:rPr lang="nl-NL" sz="2000" dirty="0" smtClean="0">
                <a:solidFill>
                  <a:schemeClr val="tx2"/>
                </a:solidFill>
              </a:rPr>
              <a:t> the plan is </a:t>
            </a:r>
          </a:p>
          <a:p>
            <a:pPr marL="714375" indent="-714375" eaLnBrk="1" hangingPunct="1">
              <a:spcBef>
                <a:spcPct val="0"/>
              </a:spcBef>
              <a:buClrTx/>
              <a:buSzTx/>
              <a:buNone/>
              <a:tabLst>
                <a:tab pos="0" algn="l"/>
                <a:tab pos="714375" algn="l"/>
                <a:tab pos="985838" algn="l"/>
                <a:tab pos="1885950" algn="l"/>
              </a:tabLst>
            </a:pPr>
            <a:r>
              <a:rPr lang="nl-NL" sz="2000" dirty="0" smtClean="0">
                <a:solidFill>
                  <a:schemeClr val="tx2"/>
                </a:solidFill>
              </a:rPr>
              <a:t>	to </a:t>
            </a:r>
            <a:r>
              <a:rPr lang="nl-NL" sz="2000" dirty="0" err="1" smtClean="0">
                <a:solidFill>
                  <a:schemeClr val="tx2"/>
                </a:solidFill>
              </a:rPr>
              <a:t>be</a:t>
            </a:r>
            <a:r>
              <a:rPr lang="nl-NL" sz="2000" dirty="0" smtClean="0">
                <a:solidFill>
                  <a:schemeClr val="tx2"/>
                </a:solidFill>
              </a:rPr>
              <a:t> </a:t>
            </a:r>
            <a:r>
              <a:rPr lang="nl-NL" sz="2000" dirty="0" err="1" smtClean="0">
                <a:solidFill>
                  <a:schemeClr val="tx2"/>
                </a:solidFill>
              </a:rPr>
              <a:t>implemented</a:t>
            </a:r>
            <a:r>
              <a:rPr lang="nl-NL" sz="2000" dirty="0" smtClean="0">
                <a:solidFill>
                  <a:schemeClr val="tx2"/>
                </a:solidFill>
              </a:rPr>
              <a:t> </a:t>
            </a:r>
            <a:r>
              <a:rPr lang="nl-NL" sz="2000" dirty="0" err="1" smtClean="0">
                <a:solidFill>
                  <a:schemeClr val="tx2"/>
                </a:solidFill>
              </a:rPr>
              <a:t>within</a:t>
            </a:r>
            <a:r>
              <a:rPr lang="nl-NL" sz="2000" dirty="0" smtClean="0">
                <a:solidFill>
                  <a:schemeClr val="tx2"/>
                </a:solidFill>
              </a:rPr>
              <a:t> the </a:t>
            </a:r>
            <a:r>
              <a:rPr lang="nl-NL" sz="2000" dirty="0" err="1" smtClean="0">
                <a:solidFill>
                  <a:schemeClr val="tx2"/>
                </a:solidFill>
              </a:rPr>
              <a:t>allocated</a:t>
            </a:r>
            <a:r>
              <a:rPr lang="nl-NL" sz="2000" dirty="0" smtClean="0">
                <a:solidFill>
                  <a:schemeClr val="tx2"/>
                </a:solidFill>
              </a:rPr>
              <a:t> time </a:t>
            </a:r>
            <a:r>
              <a:rPr lang="nl-NL" sz="2000" dirty="0" err="1" smtClean="0">
                <a:solidFill>
                  <a:schemeClr val="tx2"/>
                </a:solidFill>
              </a:rPr>
              <a:t>period</a:t>
            </a:r>
            <a:r>
              <a:rPr lang="nl-NL" sz="2000" dirty="0" smtClean="0">
                <a:solidFill>
                  <a:schemeClr val="tx2"/>
                </a:solidFill>
              </a:rPr>
              <a:t>. And </a:t>
            </a:r>
            <a:r>
              <a:rPr lang="nl-NL" sz="2000" dirty="0" err="1" smtClean="0">
                <a:solidFill>
                  <a:schemeClr val="tx2"/>
                </a:solidFill>
              </a:rPr>
              <a:t>it</a:t>
            </a:r>
            <a:r>
              <a:rPr lang="nl-NL" sz="2000" dirty="0" smtClean="0">
                <a:solidFill>
                  <a:schemeClr val="tx2"/>
                </a:solidFill>
              </a:rPr>
              <a:t> must </a:t>
            </a:r>
            <a:r>
              <a:rPr lang="nl-NL" sz="2000" dirty="0" err="1" smtClean="0">
                <a:solidFill>
                  <a:schemeClr val="tx2"/>
                </a:solidFill>
              </a:rPr>
              <a:t>be</a:t>
            </a:r>
            <a:r>
              <a:rPr lang="nl-NL" sz="2000" dirty="0" smtClean="0">
                <a:solidFill>
                  <a:schemeClr val="tx2"/>
                </a:solidFill>
              </a:rPr>
              <a:t>…’ </a:t>
            </a:r>
            <a:endParaRPr lang="en-US" sz="2000" dirty="0" smtClean="0">
              <a:solidFill>
                <a:schemeClr val="tx2"/>
              </a:solidFill>
            </a:endParaRPr>
          </a:p>
          <a:p>
            <a:pPr marL="714375" indent="-714375" eaLnBrk="1" hangingPunct="1">
              <a:spcBef>
                <a:spcPct val="0"/>
              </a:spcBef>
              <a:buClrTx/>
              <a:buSzTx/>
              <a:buNone/>
              <a:tabLst>
                <a:tab pos="0" algn="l"/>
                <a:tab pos="714375" algn="l"/>
                <a:tab pos="985838" algn="l"/>
                <a:tab pos="1885950" algn="l"/>
              </a:tabLst>
            </a:pPr>
            <a:endParaRPr lang="en-US" sz="2200" dirty="0" smtClean="0">
              <a:solidFill>
                <a:schemeClr val="tx2"/>
              </a:solidFill>
            </a:endParaRPr>
          </a:p>
          <a:p>
            <a:pPr marL="714375" indent="-714375" eaLnBrk="1" hangingPunct="1">
              <a:spcBef>
                <a:spcPct val="0"/>
              </a:spcBef>
              <a:buClrTx/>
              <a:buSzTx/>
              <a:buNone/>
              <a:tabLst>
                <a:tab pos="0" algn="l"/>
                <a:tab pos="714375" algn="l"/>
                <a:tab pos="985838" algn="l"/>
                <a:tab pos="1885950" algn="l"/>
              </a:tabLst>
            </a:pPr>
            <a:endParaRPr lang="en-US" sz="2200" dirty="0" smtClean="0">
              <a:solidFill>
                <a:schemeClr val="tx2"/>
              </a:solidFill>
            </a:endParaRPr>
          </a:p>
          <a:p>
            <a:pPr marL="714375" indent="-714375" eaLnBrk="1" hangingPunct="1">
              <a:spcBef>
                <a:spcPct val="0"/>
              </a:spcBef>
              <a:buClrTx/>
              <a:buSzTx/>
              <a:buFontTx/>
              <a:buChar char="•"/>
              <a:tabLst>
                <a:tab pos="0" algn="l"/>
                <a:tab pos="714375" algn="l"/>
                <a:tab pos="985838" algn="l"/>
                <a:tab pos="1885950" algn="l"/>
              </a:tabLst>
            </a:pPr>
            <a:endParaRPr lang="en-US" sz="2200" dirty="0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5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5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165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65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65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65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165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65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65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65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900" decel="100000" fill="hold"/>
                                        <p:tgtEl>
                                          <p:spTgt spid="165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65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65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65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900" decel="100000" fill="hold"/>
                                        <p:tgtEl>
                                          <p:spTgt spid="165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65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65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65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165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65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658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658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900" decel="100000" fill="hold"/>
                                        <p:tgtEl>
                                          <p:spTgt spid="1658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658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658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658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900" decel="100000" fill="hold"/>
                                        <p:tgtEl>
                                          <p:spTgt spid="1658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658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658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658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900" decel="100000" fill="hold"/>
                                        <p:tgtEl>
                                          <p:spTgt spid="1658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658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658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658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900" decel="100000" fill="hold"/>
                                        <p:tgtEl>
                                          <p:spTgt spid="1658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658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6589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6589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900" decel="100000" fill="hold"/>
                                        <p:tgtEl>
                                          <p:spTgt spid="16589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6589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16589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6589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900" decel="100000" fill="hold"/>
                                        <p:tgtEl>
                                          <p:spTgt spid="16589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6589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16589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6589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900" decel="100000" fill="hold"/>
                                        <p:tgtEl>
                                          <p:spTgt spid="16589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6589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16589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6589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900" decel="100000" fill="hold"/>
                                        <p:tgtEl>
                                          <p:spTgt spid="16589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6589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16589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16589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900" decel="100000" fill="hold"/>
                                        <p:tgtEl>
                                          <p:spTgt spid="16589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6589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5891" grpId="0" build="p"/>
    </p:bldLst>
  </p:timing>
</p:sld>
</file>

<file path=ppt/slides/slide8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BE" sz="3400" dirty="0" smtClean="0">
                <a:solidFill>
                  <a:schemeClr val="accent1"/>
                </a:solidFill>
              </a:rPr>
              <a:t>5. Reconciling analyses (21)</a:t>
            </a:r>
            <a:endParaRPr lang="nl-NL" sz="3400" dirty="0">
              <a:solidFill>
                <a:schemeClr val="accent1"/>
              </a:solidFill>
            </a:endParaRPr>
          </a:p>
        </p:txBody>
      </p:sp>
      <p:sp>
        <p:nvSpPr>
          <p:cNvPr id="165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1828800"/>
            <a:ext cx="7620000" cy="4495800"/>
          </a:xfrm>
        </p:spPr>
        <p:txBody>
          <a:bodyPr/>
          <a:lstStyle/>
          <a:p>
            <a:pPr marL="714375" indent="-714375" eaLnBrk="1" hangingPunct="1">
              <a:spcBef>
                <a:spcPct val="0"/>
              </a:spcBef>
              <a:buClrTx/>
              <a:buSzTx/>
              <a:buNone/>
              <a:tabLst>
                <a:tab pos="0" algn="l"/>
                <a:tab pos="714375" algn="l"/>
                <a:tab pos="985838" algn="l"/>
                <a:tab pos="1885950" algn="l"/>
              </a:tabLst>
            </a:pPr>
            <a:r>
              <a:rPr lang="en-US" sz="2200" dirty="0" smtClean="0">
                <a:solidFill>
                  <a:schemeClr val="tx2"/>
                </a:solidFill>
              </a:rPr>
              <a:t>Raising verbs:</a:t>
            </a:r>
          </a:p>
          <a:p>
            <a:pPr marL="714375" indent="-714375" eaLnBrk="1" hangingPunct="1">
              <a:spcBef>
                <a:spcPct val="0"/>
              </a:spcBef>
              <a:buClrTx/>
              <a:buSzTx/>
              <a:buNone/>
              <a:tabLst>
                <a:tab pos="0" algn="l"/>
                <a:tab pos="714375" algn="l"/>
                <a:tab pos="985838" algn="l"/>
                <a:tab pos="1885950" algn="l"/>
              </a:tabLst>
            </a:pPr>
            <a:endParaRPr lang="en-US" sz="2200" dirty="0" smtClean="0">
              <a:solidFill>
                <a:schemeClr val="tx2"/>
              </a:solidFill>
            </a:endParaRPr>
          </a:p>
          <a:p>
            <a:pPr marL="714375" indent="-714375" eaLnBrk="1" hangingPunct="1">
              <a:spcBef>
                <a:spcPct val="0"/>
              </a:spcBef>
              <a:buClrTx/>
              <a:buSzTx/>
              <a:buNone/>
              <a:tabLst>
                <a:tab pos="0" algn="l"/>
                <a:tab pos="714375" algn="l"/>
                <a:tab pos="985838" algn="l"/>
                <a:tab pos="1885950" algn="l"/>
              </a:tabLst>
            </a:pPr>
            <a:r>
              <a:rPr lang="nl-NL" sz="2000" dirty="0" smtClean="0">
                <a:solidFill>
                  <a:schemeClr val="tx2"/>
                </a:solidFill>
              </a:rPr>
              <a:t>(61)</a:t>
            </a:r>
            <a:r>
              <a:rPr lang="nl-NL" sz="2000" dirty="0" smtClean="0">
                <a:solidFill>
                  <a:schemeClr val="accent1">
                    <a:lumMod val="75000"/>
                  </a:schemeClr>
                </a:solidFill>
              </a:rPr>
              <a:t>	Han lader  til at    have </a:t>
            </a:r>
            <a:r>
              <a:rPr lang="nl-NL" sz="2000" dirty="0" err="1" smtClean="0">
                <a:solidFill>
                  <a:schemeClr val="accent1">
                    <a:lumMod val="75000"/>
                  </a:schemeClr>
                </a:solidFill>
              </a:rPr>
              <a:t>glemt</a:t>
            </a:r>
            <a:r>
              <a:rPr lang="nl-NL" sz="2000" dirty="0" smtClean="0">
                <a:solidFill>
                  <a:schemeClr val="accent1">
                    <a:lumMod val="75000"/>
                  </a:schemeClr>
                </a:solidFill>
              </a:rPr>
              <a:t>      alt om    aftalen,</a:t>
            </a:r>
          </a:p>
          <a:p>
            <a:pPr marL="714375" indent="-714375" eaLnBrk="1" hangingPunct="1">
              <a:spcBef>
                <a:spcPct val="0"/>
              </a:spcBef>
              <a:buClrTx/>
              <a:buSzTx/>
              <a:buNone/>
              <a:tabLst>
                <a:tab pos="0" algn="l"/>
                <a:tab pos="714375" algn="l"/>
                <a:tab pos="985838" algn="l"/>
                <a:tab pos="1885950" algn="l"/>
              </a:tabLst>
            </a:pPr>
            <a:r>
              <a:rPr lang="nl-NL" sz="2000" dirty="0" smtClean="0">
                <a:solidFill>
                  <a:schemeClr val="accent1">
                    <a:lumMod val="75000"/>
                  </a:schemeClr>
                </a:solidFill>
              </a:rPr>
              <a:t>  	</a:t>
            </a:r>
            <a:r>
              <a:rPr lang="nl-NL" sz="2000" i="1" dirty="0" err="1" smtClean="0">
                <a:solidFill>
                  <a:srgbClr val="006666"/>
                </a:solidFill>
              </a:rPr>
              <a:t>he</a:t>
            </a:r>
            <a:r>
              <a:rPr lang="nl-NL" sz="2000" i="1" dirty="0" smtClean="0">
                <a:solidFill>
                  <a:srgbClr val="006666"/>
                </a:solidFill>
              </a:rPr>
              <a:t>  </a:t>
            </a:r>
            <a:r>
              <a:rPr lang="nl-NL" sz="2000" i="1" dirty="0" err="1" smtClean="0">
                <a:solidFill>
                  <a:srgbClr val="006666"/>
                </a:solidFill>
              </a:rPr>
              <a:t>seems</a:t>
            </a:r>
            <a:r>
              <a:rPr lang="nl-NL" sz="2000" i="1" dirty="0" smtClean="0">
                <a:solidFill>
                  <a:srgbClr val="006666"/>
                </a:solidFill>
              </a:rPr>
              <a:t> to </a:t>
            </a:r>
            <a:r>
              <a:rPr lang="nl-NL" sz="2000" i="1" dirty="0" err="1" smtClean="0">
                <a:solidFill>
                  <a:srgbClr val="006666"/>
                </a:solidFill>
              </a:rPr>
              <a:t>that</a:t>
            </a:r>
            <a:r>
              <a:rPr lang="nl-NL" sz="2000" i="1" dirty="0" smtClean="0">
                <a:solidFill>
                  <a:srgbClr val="006666"/>
                </a:solidFill>
              </a:rPr>
              <a:t> have </a:t>
            </a:r>
            <a:r>
              <a:rPr lang="nl-NL" sz="2000" i="1" dirty="0" err="1" smtClean="0">
                <a:solidFill>
                  <a:srgbClr val="006666"/>
                </a:solidFill>
              </a:rPr>
              <a:t>forgotten</a:t>
            </a:r>
            <a:r>
              <a:rPr lang="nl-NL" sz="2000" i="1" dirty="0" smtClean="0">
                <a:solidFill>
                  <a:srgbClr val="006666"/>
                </a:solidFill>
              </a:rPr>
              <a:t> all </a:t>
            </a:r>
            <a:r>
              <a:rPr lang="nl-NL" sz="2000" i="1" dirty="0" err="1" smtClean="0">
                <a:solidFill>
                  <a:srgbClr val="006666"/>
                </a:solidFill>
              </a:rPr>
              <a:t>about</a:t>
            </a:r>
            <a:r>
              <a:rPr lang="nl-NL" sz="2000" i="1" dirty="0" smtClean="0">
                <a:solidFill>
                  <a:srgbClr val="006666"/>
                </a:solidFill>
              </a:rPr>
              <a:t> </a:t>
            </a:r>
            <a:r>
              <a:rPr lang="nl-NL" sz="2000" i="1" dirty="0" err="1" smtClean="0">
                <a:solidFill>
                  <a:srgbClr val="006666"/>
                </a:solidFill>
              </a:rPr>
              <a:t>deal.</a:t>
            </a:r>
            <a:r>
              <a:rPr lang="nl-NL" sz="2000" i="1" cap="small" dirty="0" err="1" smtClean="0">
                <a:solidFill>
                  <a:srgbClr val="006666"/>
                </a:solidFill>
              </a:rPr>
              <a:t>def</a:t>
            </a:r>
            <a:endParaRPr lang="nl-NL" sz="2000" i="1" cap="small" dirty="0" smtClean="0">
              <a:solidFill>
                <a:srgbClr val="006666"/>
              </a:solidFill>
            </a:endParaRPr>
          </a:p>
          <a:p>
            <a:pPr marL="714375" indent="-714375" eaLnBrk="1" hangingPunct="1">
              <a:spcBef>
                <a:spcPct val="0"/>
              </a:spcBef>
              <a:buClrTx/>
              <a:buSzTx/>
              <a:buNone/>
              <a:tabLst>
                <a:tab pos="0" algn="l"/>
                <a:tab pos="714375" algn="l"/>
                <a:tab pos="985838" algn="l"/>
                <a:tab pos="1885950" algn="l"/>
              </a:tabLst>
            </a:pPr>
            <a:r>
              <a:rPr lang="nl-NL" sz="2000" dirty="0" smtClean="0">
                <a:solidFill>
                  <a:schemeClr val="accent1">
                    <a:lumMod val="75000"/>
                  </a:schemeClr>
                </a:solidFill>
              </a:rPr>
              <a:t>	men </a:t>
            </a:r>
            <a:r>
              <a:rPr lang="nl-NL" sz="2000" dirty="0" err="1" smtClean="0">
                <a:solidFill>
                  <a:schemeClr val="accent1">
                    <a:lumMod val="75000"/>
                  </a:schemeClr>
                </a:solidFill>
              </a:rPr>
              <a:t>det</a:t>
            </a:r>
            <a:r>
              <a:rPr lang="nl-NL" sz="20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nl-NL" sz="2000" dirty="0" err="1" smtClean="0">
                <a:solidFill>
                  <a:srgbClr val="269999"/>
                </a:solidFill>
              </a:rPr>
              <a:t>gør</a:t>
            </a:r>
            <a:r>
              <a:rPr lang="nl-NL" sz="2000" dirty="0" smtClean="0">
                <a:solidFill>
                  <a:srgbClr val="269999"/>
                </a:solidFill>
              </a:rPr>
              <a:t>   hun ikke.    </a:t>
            </a:r>
          </a:p>
          <a:p>
            <a:pPr marL="714375" indent="-714375" eaLnBrk="1" hangingPunct="1">
              <a:spcBef>
                <a:spcPct val="0"/>
              </a:spcBef>
              <a:spcAft>
                <a:spcPts val="600"/>
              </a:spcAft>
              <a:buClrTx/>
              <a:buSzTx/>
              <a:buNone/>
              <a:tabLst>
                <a:tab pos="0" algn="l"/>
                <a:tab pos="714375" algn="l"/>
                <a:tab pos="985838" algn="l"/>
                <a:tab pos="1885950" algn="l"/>
              </a:tabLst>
            </a:pPr>
            <a:r>
              <a:rPr lang="nl-NL" sz="2000" i="1" dirty="0" smtClean="0">
                <a:solidFill>
                  <a:srgbClr val="006666"/>
                </a:solidFill>
              </a:rPr>
              <a:t>	</a:t>
            </a:r>
            <a:r>
              <a:rPr lang="nl-NL" sz="2000" i="1" dirty="0" err="1" smtClean="0">
                <a:solidFill>
                  <a:srgbClr val="006666"/>
                </a:solidFill>
              </a:rPr>
              <a:t>but</a:t>
            </a:r>
            <a:r>
              <a:rPr lang="nl-NL" sz="2000" i="1" dirty="0" smtClean="0">
                <a:solidFill>
                  <a:srgbClr val="006666"/>
                </a:solidFill>
              </a:rPr>
              <a:t>  </a:t>
            </a:r>
            <a:r>
              <a:rPr lang="nl-NL" sz="2000" i="1" cap="small" dirty="0" err="1" smtClean="0">
                <a:solidFill>
                  <a:srgbClr val="006666"/>
                </a:solidFill>
              </a:rPr>
              <a:t>det</a:t>
            </a:r>
            <a:r>
              <a:rPr lang="nl-NL" sz="2000" i="1" cap="small" dirty="0" smtClean="0">
                <a:solidFill>
                  <a:srgbClr val="006666"/>
                </a:solidFill>
              </a:rPr>
              <a:t> </a:t>
            </a:r>
            <a:r>
              <a:rPr lang="nl-NL" sz="2000" i="1" dirty="0" smtClean="0">
                <a:solidFill>
                  <a:srgbClr val="006666"/>
                </a:solidFill>
              </a:rPr>
              <a:t>does </a:t>
            </a:r>
            <a:r>
              <a:rPr lang="nl-NL" sz="2000" i="1" dirty="0" err="1" smtClean="0">
                <a:solidFill>
                  <a:srgbClr val="006666"/>
                </a:solidFill>
              </a:rPr>
              <a:t>she</a:t>
            </a:r>
            <a:r>
              <a:rPr lang="nl-NL" sz="2000" i="1" dirty="0" smtClean="0">
                <a:solidFill>
                  <a:srgbClr val="006666"/>
                </a:solidFill>
              </a:rPr>
              <a:t>  </a:t>
            </a:r>
            <a:r>
              <a:rPr lang="nl-NL" sz="2000" i="1" dirty="0" err="1" smtClean="0">
                <a:solidFill>
                  <a:srgbClr val="006666"/>
                </a:solidFill>
              </a:rPr>
              <a:t>not</a:t>
            </a:r>
            <a:r>
              <a:rPr lang="nl-NL" sz="2000" i="1" dirty="0" smtClean="0">
                <a:solidFill>
                  <a:srgbClr val="006666"/>
                </a:solidFill>
              </a:rPr>
              <a:t> </a:t>
            </a:r>
          </a:p>
          <a:p>
            <a:pPr marL="714375" indent="-714375" eaLnBrk="1" hangingPunct="1">
              <a:spcBef>
                <a:spcPct val="0"/>
              </a:spcBef>
              <a:buClrTx/>
              <a:buSzTx/>
              <a:buNone/>
              <a:tabLst>
                <a:tab pos="0" algn="l"/>
                <a:tab pos="714375" algn="l"/>
                <a:tab pos="985838" algn="l"/>
                <a:tab pos="1885950" algn="l"/>
              </a:tabLst>
            </a:pPr>
            <a:r>
              <a:rPr lang="nl-NL" sz="2000" dirty="0" smtClean="0">
                <a:solidFill>
                  <a:srgbClr val="006666"/>
                </a:solidFill>
              </a:rPr>
              <a:t>	‘He </a:t>
            </a:r>
            <a:r>
              <a:rPr lang="nl-NL" sz="2000" dirty="0" err="1" smtClean="0">
                <a:solidFill>
                  <a:srgbClr val="006666"/>
                </a:solidFill>
              </a:rPr>
              <a:t>seems</a:t>
            </a:r>
            <a:r>
              <a:rPr lang="nl-NL" sz="2000" dirty="0" smtClean="0">
                <a:solidFill>
                  <a:srgbClr val="006666"/>
                </a:solidFill>
              </a:rPr>
              <a:t> to have </a:t>
            </a:r>
            <a:r>
              <a:rPr lang="nl-NL" sz="2000" dirty="0" err="1" smtClean="0">
                <a:solidFill>
                  <a:srgbClr val="006666"/>
                </a:solidFill>
              </a:rPr>
              <a:t>forgotten</a:t>
            </a:r>
            <a:r>
              <a:rPr lang="nl-NL" sz="2000" dirty="0" smtClean="0">
                <a:solidFill>
                  <a:srgbClr val="006666"/>
                </a:solidFill>
              </a:rPr>
              <a:t> all </a:t>
            </a:r>
            <a:r>
              <a:rPr lang="nl-NL" sz="2000" dirty="0" err="1" smtClean="0">
                <a:solidFill>
                  <a:srgbClr val="006666"/>
                </a:solidFill>
              </a:rPr>
              <a:t>about</a:t>
            </a:r>
            <a:r>
              <a:rPr lang="nl-NL" sz="2000" dirty="0" smtClean="0">
                <a:solidFill>
                  <a:srgbClr val="006666"/>
                </a:solidFill>
              </a:rPr>
              <a:t> the deal, </a:t>
            </a:r>
            <a:r>
              <a:rPr lang="nl-NL" sz="2000" dirty="0" err="1" smtClean="0">
                <a:solidFill>
                  <a:srgbClr val="006666"/>
                </a:solidFill>
              </a:rPr>
              <a:t>but</a:t>
            </a:r>
            <a:r>
              <a:rPr lang="nl-NL" sz="2000" dirty="0" smtClean="0">
                <a:solidFill>
                  <a:srgbClr val="006666"/>
                </a:solidFill>
              </a:rPr>
              <a:t> </a:t>
            </a:r>
            <a:r>
              <a:rPr lang="nl-NL" sz="2000" dirty="0" err="1" smtClean="0">
                <a:solidFill>
                  <a:srgbClr val="006666"/>
                </a:solidFill>
              </a:rPr>
              <a:t>she</a:t>
            </a:r>
            <a:r>
              <a:rPr lang="nl-NL" sz="2000" dirty="0" smtClean="0">
                <a:solidFill>
                  <a:srgbClr val="006666"/>
                </a:solidFill>
              </a:rPr>
              <a:t> </a:t>
            </a:r>
            <a:r>
              <a:rPr lang="nl-NL" sz="2000" dirty="0" err="1" smtClean="0">
                <a:solidFill>
                  <a:srgbClr val="006666"/>
                </a:solidFill>
              </a:rPr>
              <a:t>doesn’t</a:t>
            </a:r>
            <a:r>
              <a:rPr lang="nl-NL" sz="2000" dirty="0" smtClean="0">
                <a:solidFill>
                  <a:srgbClr val="006666"/>
                </a:solidFill>
              </a:rPr>
              <a:t> (</a:t>
            </a:r>
            <a:r>
              <a:rPr lang="nl-NL" sz="2000" dirty="0" err="1" smtClean="0">
                <a:solidFill>
                  <a:srgbClr val="006666"/>
                </a:solidFill>
              </a:rPr>
              <a:t>seem</a:t>
            </a:r>
            <a:r>
              <a:rPr lang="nl-NL" sz="2000" dirty="0" smtClean="0">
                <a:solidFill>
                  <a:srgbClr val="006666"/>
                </a:solidFill>
              </a:rPr>
              <a:t> to have </a:t>
            </a:r>
            <a:r>
              <a:rPr lang="nl-NL" sz="2000" dirty="0" err="1" smtClean="0">
                <a:solidFill>
                  <a:srgbClr val="006666"/>
                </a:solidFill>
              </a:rPr>
              <a:t>forgotten</a:t>
            </a:r>
            <a:r>
              <a:rPr lang="nl-NL" sz="2000" dirty="0" smtClean="0">
                <a:solidFill>
                  <a:srgbClr val="006666"/>
                </a:solidFill>
              </a:rPr>
              <a:t> all </a:t>
            </a:r>
            <a:r>
              <a:rPr lang="nl-NL" sz="2000" dirty="0" err="1" smtClean="0">
                <a:solidFill>
                  <a:srgbClr val="006666"/>
                </a:solidFill>
              </a:rPr>
              <a:t>about</a:t>
            </a:r>
            <a:r>
              <a:rPr lang="nl-NL" sz="2000" dirty="0" smtClean="0">
                <a:solidFill>
                  <a:srgbClr val="006666"/>
                </a:solidFill>
              </a:rPr>
              <a:t> the deal).’ </a:t>
            </a:r>
          </a:p>
          <a:p>
            <a:pPr marL="714375" indent="-714375" eaLnBrk="1" hangingPunct="1">
              <a:spcBef>
                <a:spcPct val="0"/>
              </a:spcBef>
              <a:buClrTx/>
              <a:buSzTx/>
              <a:buAutoNum type="arabicParenBoth" startAt="61"/>
              <a:tabLst>
                <a:tab pos="0" algn="l"/>
                <a:tab pos="714375" algn="l"/>
                <a:tab pos="985838" algn="l"/>
                <a:tab pos="1885950" algn="l"/>
              </a:tabLst>
            </a:pPr>
            <a:endParaRPr lang="nl-NL" sz="2000" dirty="0" smtClean="0">
              <a:solidFill>
                <a:srgbClr val="006666"/>
              </a:solidFill>
            </a:endParaRPr>
          </a:p>
          <a:p>
            <a:pPr marL="714375" indent="-714375" eaLnBrk="1" hangingPunct="1">
              <a:spcBef>
                <a:spcPct val="0"/>
              </a:spcBef>
              <a:buClrTx/>
              <a:buSzTx/>
              <a:buFont typeface="Wingdings" charset="2"/>
              <a:buChar char="à"/>
              <a:tabLst>
                <a:tab pos="0" algn="l"/>
                <a:tab pos="714375" algn="l"/>
                <a:tab pos="985838" algn="l"/>
                <a:tab pos="1885950" algn="l"/>
              </a:tabLst>
            </a:pPr>
            <a:r>
              <a:rPr lang="nl-NL" sz="2200" dirty="0" err="1" smtClean="0">
                <a:solidFill>
                  <a:srgbClr val="006666"/>
                </a:solidFill>
                <a:sym typeface="Wingdings"/>
              </a:rPr>
              <a:t>Extraction</a:t>
            </a:r>
            <a:r>
              <a:rPr lang="nl-NL" sz="2200" dirty="0" smtClean="0">
                <a:solidFill>
                  <a:srgbClr val="006666"/>
                </a:solidFill>
                <a:sym typeface="Wingdings"/>
              </a:rPr>
              <a:t> of the subject </a:t>
            </a:r>
            <a:r>
              <a:rPr lang="nl-NL" sz="2200" dirty="0" err="1" smtClean="0">
                <a:solidFill>
                  <a:srgbClr val="006666"/>
                </a:solidFill>
                <a:sym typeface="Wingdings"/>
              </a:rPr>
              <a:t>from</a:t>
            </a:r>
            <a:r>
              <a:rPr lang="nl-NL" sz="2200" dirty="0" smtClean="0">
                <a:solidFill>
                  <a:srgbClr val="006666"/>
                </a:solidFill>
                <a:sym typeface="Wingdings"/>
              </a:rPr>
              <a:t> </a:t>
            </a:r>
            <a:r>
              <a:rPr lang="nl-NL" sz="2200" dirty="0" err="1" smtClean="0">
                <a:solidFill>
                  <a:srgbClr val="006666"/>
                </a:solidFill>
                <a:sym typeface="Wingdings"/>
              </a:rPr>
              <a:t>inside</a:t>
            </a:r>
            <a:r>
              <a:rPr lang="nl-NL" sz="2200" dirty="0" smtClean="0">
                <a:solidFill>
                  <a:srgbClr val="006666"/>
                </a:solidFill>
                <a:sym typeface="Wingdings"/>
              </a:rPr>
              <a:t> the complement </a:t>
            </a:r>
            <a:r>
              <a:rPr lang="nl-NL" sz="2200" dirty="0" err="1" smtClean="0">
                <a:solidFill>
                  <a:srgbClr val="006666"/>
                </a:solidFill>
                <a:sym typeface="Wingdings"/>
              </a:rPr>
              <a:t>clause</a:t>
            </a:r>
            <a:r>
              <a:rPr lang="nl-NL" sz="2200" dirty="0" smtClean="0">
                <a:solidFill>
                  <a:srgbClr val="006666"/>
                </a:solidFill>
                <a:sym typeface="Wingdings"/>
              </a:rPr>
              <a:t> of the </a:t>
            </a:r>
            <a:r>
              <a:rPr lang="nl-NL" sz="2200" dirty="0" err="1" smtClean="0">
                <a:solidFill>
                  <a:srgbClr val="006666"/>
                </a:solidFill>
                <a:sym typeface="Wingdings"/>
              </a:rPr>
              <a:t>elided</a:t>
            </a:r>
            <a:r>
              <a:rPr lang="nl-NL" sz="2200" dirty="0" smtClean="0">
                <a:solidFill>
                  <a:srgbClr val="006666"/>
                </a:solidFill>
                <a:sym typeface="Wingdings"/>
              </a:rPr>
              <a:t> VP.</a:t>
            </a:r>
          </a:p>
          <a:p>
            <a:pPr marL="714375" indent="-714375" eaLnBrk="1" hangingPunct="1">
              <a:spcBef>
                <a:spcPct val="0"/>
              </a:spcBef>
              <a:buClrTx/>
              <a:buSzTx/>
              <a:buNone/>
              <a:tabLst>
                <a:tab pos="0" algn="l"/>
                <a:tab pos="714375" algn="l"/>
                <a:tab pos="985838" algn="l"/>
                <a:tab pos="1885950" algn="l"/>
              </a:tabLst>
            </a:pPr>
            <a:endParaRPr lang="nl-NL" sz="2200" dirty="0" smtClean="0">
              <a:solidFill>
                <a:srgbClr val="006666"/>
              </a:solidFill>
              <a:sym typeface="Wingdings"/>
            </a:endParaRPr>
          </a:p>
          <a:p>
            <a:pPr marL="714375" indent="-714375" eaLnBrk="1" hangingPunct="1">
              <a:spcBef>
                <a:spcPct val="0"/>
              </a:spcBef>
              <a:buClrTx/>
              <a:buSzTx/>
              <a:buFont typeface="Wingdings" charset="2"/>
              <a:buChar char="à"/>
              <a:tabLst>
                <a:tab pos="0" algn="l"/>
                <a:tab pos="714375" algn="l"/>
                <a:tab pos="985838" algn="l"/>
                <a:tab pos="1885950" algn="l"/>
              </a:tabLst>
            </a:pPr>
            <a:r>
              <a:rPr lang="nl-NL" sz="2200" i="1" dirty="0" smtClean="0">
                <a:solidFill>
                  <a:srgbClr val="006666"/>
                </a:solidFill>
                <a:sym typeface="Wingdings"/>
              </a:rPr>
              <a:t>Det</a:t>
            </a:r>
            <a:r>
              <a:rPr lang="nl-NL" sz="2200" dirty="0" smtClean="0">
                <a:solidFill>
                  <a:srgbClr val="006666"/>
                </a:solidFill>
                <a:sym typeface="Wingdings"/>
              </a:rPr>
              <a:t> </a:t>
            </a:r>
            <a:r>
              <a:rPr lang="nl-NL" sz="2200" dirty="0" err="1" smtClean="0">
                <a:solidFill>
                  <a:srgbClr val="006666"/>
                </a:solidFill>
                <a:sym typeface="Wingdings"/>
              </a:rPr>
              <a:t>allows</a:t>
            </a:r>
            <a:r>
              <a:rPr lang="nl-NL" sz="2200" dirty="0" smtClean="0">
                <a:solidFill>
                  <a:srgbClr val="006666"/>
                </a:solidFill>
                <a:sym typeface="Wingdings"/>
              </a:rPr>
              <a:t> </a:t>
            </a:r>
            <a:r>
              <a:rPr lang="nl-NL" sz="2200" dirty="0" err="1" smtClean="0">
                <a:solidFill>
                  <a:srgbClr val="006666"/>
                </a:solidFill>
                <a:sym typeface="Wingdings"/>
              </a:rPr>
              <a:t>extraction</a:t>
            </a:r>
            <a:r>
              <a:rPr lang="nl-NL" sz="2200" dirty="0" smtClean="0">
                <a:solidFill>
                  <a:srgbClr val="006666"/>
                </a:solidFill>
                <a:sym typeface="Wingdings"/>
              </a:rPr>
              <a:t>: </a:t>
            </a:r>
            <a:r>
              <a:rPr lang="nl-NL" sz="2200" dirty="0" err="1" smtClean="0">
                <a:solidFill>
                  <a:srgbClr val="006666"/>
                </a:solidFill>
                <a:sym typeface="Wingdings"/>
              </a:rPr>
              <a:t>surface</a:t>
            </a:r>
            <a:r>
              <a:rPr lang="nl-NL" sz="2200" dirty="0" smtClean="0">
                <a:solidFill>
                  <a:srgbClr val="006666"/>
                </a:solidFill>
                <a:sym typeface="Wingdings"/>
              </a:rPr>
              <a:t> </a:t>
            </a:r>
            <a:r>
              <a:rPr lang="nl-NL" sz="2200" dirty="0" err="1" smtClean="0">
                <a:solidFill>
                  <a:srgbClr val="006666"/>
                </a:solidFill>
                <a:sym typeface="Wingdings"/>
              </a:rPr>
              <a:t>anaphora</a:t>
            </a:r>
            <a:endParaRPr lang="nl-NL" sz="2200" i="1" dirty="0" smtClean="0">
              <a:solidFill>
                <a:srgbClr val="006666"/>
              </a:solidFill>
            </a:endParaRPr>
          </a:p>
          <a:p>
            <a:pPr marL="714375" indent="-714375" eaLnBrk="1" hangingPunct="1">
              <a:spcBef>
                <a:spcPct val="0"/>
              </a:spcBef>
              <a:buClrTx/>
              <a:buSzTx/>
              <a:buNone/>
              <a:tabLst>
                <a:tab pos="0" algn="l"/>
                <a:tab pos="714375" algn="l"/>
                <a:tab pos="985838" algn="l"/>
                <a:tab pos="1885950" algn="l"/>
              </a:tabLst>
            </a:pPr>
            <a:endParaRPr lang="nl-NL" sz="2000" dirty="0" smtClean="0">
              <a:solidFill>
                <a:srgbClr val="006666"/>
              </a:solidFill>
            </a:endParaRPr>
          </a:p>
          <a:p>
            <a:pPr marL="714375" indent="-714375" eaLnBrk="1" hangingPunct="1">
              <a:spcBef>
                <a:spcPct val="0"/>
              </a:spcBef>
              <a:buClrTx/>
              <a:buSzTx/>
              <a:buNone/>
              <a:tabLst>
                <a:tab pos="0" algn="l"/>
                <a:tab pos="714375" algn="l"/>
                <a:tab pos="985838" algn="l"/>
                <a:tab pos="1885950" algn="l"/>
              </a:tabLst>
            </a:pPr>
            <a:endParaRPr lang="en-US" sz="2200" dirty="0" smtClean="0">
              <a:solidFill>
                <a:schemeClr val="tx2"/>
              </a:solidFill>
            </a:endParaRPr>
          </a:p>
          <a:p>
            <a:pPr marL="714375" indent="-714375" eaLnBrk="1" hangingPunct="1">
              <a:spcBef>
                <a:spcPct val="0"/>
              </a:spcBef>
              <a:buClrTx/>
              <a:buSzTx/>
              <a:buNone/>
              <a:tabLst>
                <a:tab pos="0" algn="l"/>
                <a:tab pos="714375" algn="l"/>
                <a:tab pos="985838" algn="l"/>
                <a:tab pos="1885950" algn="l"/>
              </a:tabLst>
            </a:pPr>
            <a:endParaRPr lang="en-US" sz="2200" dirty="0" smtClean="0">
              <a:solidFill>
                <a:schemeClr val="tx2"/>
              </a:solidFill>
            </a:endParaRPr>
          </a:p>
          <a:p>
            <a:pPr marL="714375" indent="-714375" eaLnBrk="1" hangingPunct="1">
              <a:spcBef>
                <a:spcPct val="0"/>
              </a:spcBef>
              <a:buClrTx/>
              <a:buSzTx/>
              <a:buNone/>
              <a:tabLst>
                <a:tab pos="0" algn="l"/>
                <a:tab pos="714375" algn="l"/>
                <a:tab pos="985838" algn="l"/>
                <a:tab pos="1885950" algn="l"/>
              </a:tabLst>
            </a:pPr>
            <a:endParaRPr lang="en-US" sz="2200" dirty="0" smtClean="0">
              <a:solidFill>
                <a:schemeClr val="tx2"/>
              </a:solidFill>
            </a:endParaRPr>
          </a:p>
          <a:p>
            <a:pPr marL="714375" indent="-714375" eaLnBrk="1" hangingPunct="1">
              <a:spcBef>
                <a:spcPct val="0"/>
              </a:spcBef>
              <a:buClrTx/>
              <a:buSzTx/>
              <a:buFontTx/>
              <a:buChar char="•"/>
              <a:tabLst>
                <a:tab pos="0" algn="l"/>
                <a:tab pos="714375" algn="l"/>
                <a:tab pos="985838" algn="l"/>
                <a:tab pos="1885950" algn="l"/>
              </a:tabLst>
            </a:pPr>
            <a:endParaRPr lang="en-US" sz="2200" dirty="0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5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5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165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65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7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65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65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165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65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7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65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65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900" decel="100000" fill="hold"/>
                                        <p:tgtEl>
                                          <p:spTgt spid="165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65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37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65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65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900" decel="100000" fill="hold"/>
                                        <p:tgtEl>
                                          <p:spTgt spid="165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65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37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65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65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165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65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658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658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658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658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658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658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658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658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5891" grpId="0" build="p"/>
      <p:bldP spid="165891" grpI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BE" sz="3400" dirty="0">
                <a:solidFill>
                  <a:schemeClr val="accent1"/>
                </a:solidFill>
              </a:rPr>
              <a:t>1.</a:t>
            </a:r>
            <a:r>
              <a:rPr lang="nl-BE" sz="3400" dirty="0" smtClean="0">
                <a:solidFill>
                  <a:schemeClr val="accent1"/>
                </a:solidFill>
              </a:rPr>
              <a:t> What you see is what you get (1)</a:t>
            </a:r>
            <a:endParaRPr lang="nl-NL" sz="3400" dirty="0">
              <a:solidFill>
                <a:schemeClr val="accent1"/>
              </a:solidFill>
            </a:endParaRPr>
          </a:p>
        </p:txBody>
      </p:sp>
      <p:sp>
        <p:nvSpPr>
          <p:cNvPr id="156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1600" y="2133600"/>
            <a:ext cx="7313612" cy="3733800"/>
          </a:xfrm>
        </p:spPr>
        <p:txBody>
          <a:bodyPr/>
          <a:lstStyle/>
          <a:p>
            <a:pPr marL="0" indent="0" eaLnBrk="1" hangingPunct="1">
              <a:buFontTx/>
              <a:buNone/>
              <a:tabLst>
                <a:tab pos="357188" algn="l"/>
                <a:tab pos="714375" algn="l"/>
                <a:tab pos="898525" algn="l"/>
                <a:tab pos="1082675" algn="l"/>
                <a:tab pos="1528763" algn="l"/>
                <a:tab pos="1885950" algn="l"/>
              </a:tabLst>
            </a:pPr>
            <a:r>
              <a:rPr lang="nl-BE" sz="2200" dirty="0" smtClean="0">
                <a:solidFill>
                  <a:schemeClr val="tx2"/>
                </a:solidFill>
                <a:sym typeface="Wingdings" pitchFamily="-110" charset="2"/>
              </a:rPr>
              <a:t>Ginzburg &amp; Sag (2000), Culicover &amp; Jackendoff (2005), Stainton (2006), van Riemsdijk (1978)</a:t>
            </a:r>
          </a:p>
          <a:p>
            <a:pPr marL="0" indent="0" eaLnBrk="1" hangingPunct="1">
              <a:buFontTx/>
              <a:buNone/>
              <a:tabLst>
                <a:tab pos="357188" algn="l"/>
                <a:tab pos="714375" algn="l"/>
                <a:tab pos="898525" algn="l"/>
                <a:tab pos="1082675" algn="l"/>
                <a:tab pos="1528763" algn="l"/>
                <a:tab pos="1885950" algn="l"/>
              </a:tabLst>
            </a:pPr>
            <a:endParaRPr lang="nl-BE" sz="2200" dirty="0" smtClean="0">
              <a:solidFill>
                <a:schemeClr val="tx2"/>
              </a:solidFill>
              <a:sym typeface="Wingdings" pitchFamily="-110" charset="2"/>
            </a:endParaRPr>
          </a:p>
          <a:p>
            <a:pPr marL="0" indent="0" eaLnBrk="1" hangingPunct="1">
              <a:buFontTx/>
              <a:buNone/>
              <a:tabLst>
                <a:tab pos="357188" algn="l"/>
                <a:tab pos="714375" algn="l"/>
                <a:tab pos="898525" algn="l"/>
                <a:tab pos="1082675" algn="l"/>
                <a:tab pos="1528763" algn="l"/>
                <a:tab pos="1885950" algn="l"/>
              </a:tabLst>
            </a:pPr>
            <a:r>
              <a:rPr lang="nl-BE" sz="2200" dirty="0" smtClean="0">
                <a:solidFill>
                  <a:schemeClr val="tx2"/>
                </a:solidFill>
                <a:sym typeface="Wingdings" pitchFamily="-110" charset="2"/>
              </a:rPr>
              <a:t>(2)	Someone </a:t>
            </a:r>
            <a:r>
              <a:rPr lang="nl-BE" sz="2200" dirty="0">
                <a:solidFill>
                  <a:schemeClr val="tx2"/>
                </a:solidFill>
                <a:sym typeface="Wingdings" pitchFamily="-110" charset="2"/>
              </a:rPr>
              <a:t>stole my bike and I think I know</a:t>
            </a:r>
            <a:r>
              <a:rPr lang="nl-BE" sz="2200" dirty="0" smtClean="0">
                <a:solidFill>
                  <a:schemeClr val="tx2"/>
                </a:solidFill>
                <a:sym typeface="Wingdings" pitchFamily="-110" charset="2"/>
              </a:rPr>
              <a:t> 		who.				(Sluicing)</a:t>
            </a:r>
          </a:p>
          <a:p>
            <a:pPr marL="0" indent="0" eaLnBrk="1" hangingPunct="1">
              <a:buFontTx/>
              <a:buNone/>
              <a:tabLst>
                <a:tab pos="357188" algn="l"/>
                <a:tab pos="714375" algn="l"/>
                <a:tab pos="898525" algn="l"/>
                <a:tab pos="1082675" algn="l"/>
                <a:tab pos="1528763" algn="l"/>
                <a:tab pos="1885950" algn="l"/>
              </a:tabLst>
            </a:pPr>
            <a:endParaRPr lang="nl-BE" sz="2200" dirty="0">
              <a:solidFill>
                <a:schemeClr val="tx2"/>
              </a:solidFill>
              <a:sym typeface="Wingdings" pitchFamily="-110" charset="2"/>
            </a:endParaRPr>
          </a:p>
          <a:p>
            <a:pPr marL="0" indent="0" eaLnBrk="1" hangingPunct="1">
              <a:buFontTx/>
              <a:buNone/>
              <a:tabLst>
                <a:tab pos="357188" algn="l"/>
                <a:tab pos="714375" algn="l"/>
                <a:tab pos="898525" algn="l"/>
                <a:tab pos="1082675" algn="l"/>
                <a:tab pos="1528763" algn="l"/>
                <a:tab pos="1885950" algn="l"/>
              </a:tabLst>
            </a:pPr>
            <a:r>
              <a:rPr lang="nl-BE" sz="2200" dirty="0">
                <a:solidFill>
                  <a:schemeClr val="tx2"/>
                </a:solidFill>
                <a:sym typeface="Wingdings" pitchFamily="-110" charset="2"/>
              </a:rPr>
              <a:t>Interpretation:</a:t>
            </a:r>
          </a:p>
          <a:p>
            <a:pPr marL="0" indent="0" eaLnBrk="1" hangingPunct="1">
              <a:buFontTx/>
              <a:buNone/>
              <a:tabLst>
                <a:tab pos="357188" algn="l"/>
                <a:tab pos="714375" algn="l"/>
                <a:tab pos="898525" algn="l"/>
                <a:tab pos="1082675" algn="l"/>
                <a:tab pos="1528763" algn="l"/>
                <a:tab pos="1885950" algn="l"/>
              </a:tabLst>
            </a:pPr>
            <a:r>
              <a:rPr lang="nl-BE" sz="2200" dirty="0">
                <a:solidFill>
                  <a:schemeClr val="tx2"/>
                </a:solidFill>
                <a:sym typeface="Wingdings" pitchFamily="-110" charset="2"/>
              </a:rPr>
              <a:t>Someone stole my bike and I think I know who stole my bike.</a:t>
            </a:r>
          </a:p>
          <a:p>
            <a:pPr marL="0" indent="0" eaLnBrk="1" hangingPunct="1">
              <a:buFontTx/>
              <a:buNone/>
              <a:tabLst>
                <a:tab pos="357188" algn="l"/>
                <a:tab pos="714375" algn="l"/>
                <a:tab pos="898525" algn="l"/>
                <a:tab pos="1082675" algn="l"/>
                <a:tab pos="1528763" algn="l"/>
                <a:tab pos="1885950" algn="l"/>
              </a:tabLst>
            </a:pPr>
            <a:endParaRPr lang="nl-BE" sz="2000" dirty="0" smtClean="0">
              <a:solidFill>
                <a:schemeClr val="tx2"/>
              </a:solidFill>
              <a:sym typeface="Wingdings" pitchFamily="-110" charset="2"/>
            </a:endParaRPr>
          </a:p>
          <a:p>
            <a:pPr marL="0" indent="0" eaLnBrk="1" hangingPunct="1">
              <a:buFontTx/>
              <a:buNone/>
              <a:tabLst>
                <a:tab pos="357188" algn="l"/>
                <a:tab pos="714375" algn="l"/>
                <a:tab pos="898525" algn="l"/>
                <a:tab pos="1082675" algn="l"/>
                <a:tab pos="1528763" algn="l"/>
                <a:tab pos="1885950" algn="l"/>
              </a:tabLst>
            </a:pPr>
            <a:endParaRPr lang="nl-BE" sz="2000" dirty="0">
              <a:solidFill>
                <a:schemeClr val="tx2"/>
              </a:solidFill>
              <a:sym typeface="Wingdings" pitchFamily="-110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6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6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156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56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56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6675" grpId="0" build="p"/>
    </p:bldLst>
  </p:timing>
</p:sld>
</file>

<file path=ppt/slides/slide9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BE" sz="3400" dirty="0" smtClean="0">
                <a:solidFill>
                  <a:schemeClr val="accent1"/>
                </a:solidFill>
              </a:rPr>
              <a:t>5. Reconciling analyses (22)</a:t>
            </a:r>
            <a:endParaRPr lang="nl-NL" sz="3400" dirty="0">
              <a:solidFill>
                <a:schemeClr val="accent1"/>
              </a:solidFill>
            </a:endParaRPr>
          </a:p>
        </p:txBody>
      </p:sp>
      <p:sp>
        <p:nvSpPr>
          <p:cNvPr id="165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1600" y="2209800"/>
            <a:ext cx="7772400" cy="4267200"/>
          </a:xfrm>
        </p:spPr>
        <p:txBody>
          <a:bodyPr/>
          <a:lstStyle/>
          <a:p>
            <a:pPr marL="714375" indent="-714375" eaLnBrk="1" hangingPunct="1">
              <a:spcBef>
                <a:spcPct val="0"/>
              </a:spcBef>
              <a:buClrTx/>
              <a:buSzTx/>
              <a:buNone/>
              <a:tabLst>
                <a:tab pos="0" algn="l"/>
                <a:tab pos="714375" algn="l"/>
                <a:tab pos="985838" algn="l"/>
                <a:tab pos="1885950" algn="l"/>
              </a:tabLst>
            </a:pPr>
            <a:r>
              <a:rPr lang="en-US" sz="2200" dirty="0" smtClean="0">
                <a:solidFill>
                  <a:schemeClr val="tx2"/>
                </a:solidFill>
              </a:rPr>
              <a:t>Missing antecedent phenomenon </a:t>
            </a:r>
          </a:p>
          <a:p>
            <a:pPr marL="714375" indent="-714375" eaLnBrk="1" hangingPunct="1">
              <a:spcBef>
                <a:spcPct val="0"/>
              </a:spcBef>
              <a:buClrTx/>
              <a:buSzTx/>
              <a:buNone/>
              <a:tabLst>
                <a:tab pos="0" algn="l"/>
                <a:tab pos="714375" algn="l"/>
                <a:tab pos="985838" algn="l"/>
                <a:tab pos="1885950" algn="l"/>
              </a:tabLst>
            </a:pPr>
            <a:r>
              <a:rPr lang="en-US" sz="2200" dirty="0" smtClean="0">
                <a:solidFill>
                  <a:schemeClr val="tx2"/>
                </a:solidFill>
              </a:rPr>
              <a:t>					</a:t>
            </a:r>
            <a:r>
              <a:rPr lang="en-US" sz="1800" dirty="0" smtClean="0">
                <a:solidFill>
                  <a:schemeClr val="tx2"/>
                </a:solidFill>
              </a:rPr>
              <a:t>(</a:t>
            </a:r>
            <a:r>
              <a:rPr lang="en-US" sz="1800" dirty="0" err="1" smtClean="0">
                <a:solidFill>
                  <a:schemeClr val="tx2"/>
                </a:solidFill>
              </a:rPr>
              <a:t>Hankamer</a:t>
            </a:r>
            <a:r>
              <a:rPr lang="en-US" sz="1800" dirty="0" smtClean="0">
                <a:solidFill>
                  <a:schemeClr val="tx2"/>
                </a:solidFill>
              </a:rPr>
              <a:t> &amp; Sag 1976)</a:t>
            </a:r>
          </a:p>
          <a:p>
            <a:pPr marL="714375" indent="-714375" eaLnBrk="1" hangingPunct="1">
              <a:spcBef>
                <a:spcPct val="0"/>
              </a:spcBef>
              <a:buClrTx/>
              <a:buSzTx/>
              <a:buNone/>
              <a:tabLst>
                <a:tab pos="0" algn="l"/>
                <a:tab pos="714375" algn="l"/>
                <a:tab pos="985838" algn="l"/>
                <a:tab pos="1885950" algn="l"/>
              </a:tabLst>
            </a:pPr>
            <a:endParaRPr lang="en-US" sz="1200" dirty="0" smtClean="0">
              <a:solidFill>
                <a:schemeClr val="tx2"/>
              </a:solidFill>
            </a:endParaRPr>
          </a:p>
          <a:p>
            <a:pPr marL="714375" indent="-714375" eaLnBrk="1" hangingPunct="1">
              <a:spcBef>
                <a:spcPct val="0"/>
              </a:spcBef>
              <a:buClrTx/>
              <a:buSzTx/>
              <a:buNone/>
              <a:tabLst>
                <a:tab pos="0" algn="l"/>
                <a:tab pos="714375" algn="l"/>
                <a:tab pos="985838" algn="l"/>
                <a:tab pos="1885950" algn="l"/>
              </a:tabLst>
            </a:pPr>
            <a:r>
              <a:rPr lang="en-US" sz="2200" dirty="0" smtClean="0">
                <a:solidFill>
                  <a:schemeClr val="tx2"/>
                </a:solidFill>
              </a:rPr>
              <a:t>A pronoun can find its antecedent inside surface</a:t>
            </a:r>
          </a:p>
          <a:p>
            <a:pPr marL="714375" indent="-714375" eaLnBrk="1" hangingPunct="1">
              <a:spcBef>
                <a:spcPct val="0"/>
              </a:spcBef>
              <a:buClrTx/>
              <a:buSzTx/>
              <a:buNone/>
              <a:tabLst>
                <a:tab pos="0" algn="l"/>
                <a:tab pos="714375" algn="l"/>
                <a:tab pos="985838" algn="l"/>
                <a:tab pos="1885950" algn="l"/>
              </a:tabLst>
            </a:pPr>
            <a:r>
              <a:rPr lang="en-US" sz="2200" dirty="0" smtClean="0">
                <a:solidFill>
                  <a:schemeClr val="tx2"/>
                </a:solidFill>
              </a:rPr>
              <a:t>anaphora, but not inside deep anaphora:</a:t>
            </a:r>
          </a:p>
          <a:p>
            <a:pPr marL="714375" indent="-714375" eaLnBrk="1" hangingPunct="1">
              <a:spcBef>
                <a:spcPct val="0"/>
              </a:spcBef>
              <a:buClrTx/>
              <a:buSzTx/>
              <a:buNone/>
              <a:tabLst>
                <a:tab pos="0" algn="l"/>
                <a:tab pos="714375" algn="l"/>
                <a:tab pos="985838" algn="l"/>
                <a:tab pos="1885950" algn="l"/>
              </a:tabLst>
            </a:pPr>
            <a:endParaRPr lang="en-US" sz="2200" dirty="0" smtClean="0">
              <a:solidFill>
                <a:schemeClr val="tx2"/>
              </a:solidFill>
            </a:endParaRPr>
          </a:p>
          <a:p>
            <a:pPr marL="714375" indent="-714375" eaLnBrk="1" hangingPunct="1">
              <a:spcBef>
                <a:spcPct val="0"/>
              </a:spcBef>
              <a:buClrTx/>
              <a:buSzTx/>
              <a:buNone/>
              <a:tabLst>
                <a:tab pos="0" algn="l"/>
                <a:tab pos="714375" algn="l"/>
                <a:tab pos="985838" algn="l"/>
                <a:tab pos="1885950" algn="l"/>
              </a:tabLst>
            </a:pPr>
            <a:r>
              <a:rPr lang="en-US" sz="2200" dirty="0" smtClean="0">
                <a:solidFill>
                  <a:schemeClr val="tx2"/>
                </a:solidFill>
              </a:rPr>
              <a:t>VP ellipsis = surface anaphora</a:t>
            </a:r>
          </a:p>
          <a:p>
            <a:pPr marL="714375" indent="-714375" eaLnBrk="1" hangingPunct="1">
              <a:spcBef>
                <a:spcPct val="0"/>
              </a:spcBef>
              <a:buClrTx/>
              <a:buSzTx/>
              <a:buNone/>
              <a:tabLst>
                <a:tab pos="0" algn="l"/>
                <a:tab pos="714375" algn="l"/>
                <a:tab pos="985838" algn="l"/>
                <a:tab pos="1885950" algn="l"/>
              </a:tabLst>
            </a:pPr>
            <a:endParaRPr lang="en-US" sz="1200" dirty="0" smtClean="0">
              <a:solidFill>
                <a:schemeClr val="tx2"/>
              </a:solidFill>
            </a:endParaRPr>
          </a:p>
          <a:p>
            <a:pPr marL="714375" indent="-714375" eaLnBrk="1" hangingPunct="1">
              <a:spcBef>
                <a:spcPct val="0"/>
              </a:spcBef>
              <a:buClrTx/>
              <a:buSzTx/>
              <a:buAutoNum type="arabicParenBoth" startAt="62"/>
              <a:tabLst>
                <a:tab pos="0" algn="l"/>
                <a:tab pos="714375" algn="l"/>
                <a:tab pos="985838" algn="l"/>
                <a:tab pos="1885950" algn="l"/>
              </a:tabLst>
            </a:pPr>
            <a:r>
              <a:rPr lang="en-US" sz="2200" dirty="0" smtClean="0">
                <a:solidFill>
                  <a:schemeClr val="tx2"/>
                </a:solidFill>
              </a:rPr>
              <a:t>a.	 I have never ridden a camel, but Ivan has 	 	 and he says it stank terribly.</a:t>
            </a:r>
          </a:p>
          <a:p>
            <a:pPr marL="714375" indent="-714375" eaLnBrk="1" hangingPunct="1">
              <a:spcBef>
                <a:spcPct val="0"/>
              </a:spcBef>
              <a:buClrTx/>
              <a:buSzTx/>
              <a:buNone/>
              <a:tabLst>
                <a:tab pos="0" algn="l"/>
                <a:tab pos="714375" algn="l"/>
                <a:tab pos="985838" algn="l"/>
                <a:tab pos="1885950" algn="l"/>
              </a:tabLst>
            </a:pPr>
            <a:r>
              <a:rPr lang="en-US" sz="2200" dirty="0" smtClean="0">
                <a:solidFill>
                  <a:schemeClr val="tx2"/>
                </a:solidFill>
              </a:rPr>
              <a:t>	</a:t>
            </a:r>
            <a:r>
              <a:rPr lang="en-US" sz="2200" dirty="0" err="1" smtClean="0">
                <a:solidFill>
                  <a:schemeClr val="tx2"/>
                </a:solidFill>
              </a:rPr>
              <a:t>b</a:t>
            </a:r>
            <a:r>
              <a:rPr lang="en-US" sz="2200" dirty="0" smtClean="0">
                <a:solidFill>
                  <a:schemeClr val="tx2"/>
                </a:solidFill>
              </a:rPr>
              <a:t>. I have never ridden a camel, but Ivan has 	 	 </a:t>
            </a:r>
            <a:r>
              <a:rPr lang="en-US" sz="2200" strike="sngStrike" dirty="0" smtClean="0">
                <a:solidFill>
                  <a:schemeClr val="tx2"/>
                </a:solidFill>
              </a:rPr>
              <a:t>ridden </a:t>
            </a:r>
            <a:r>
              <a:rPr lang="en-US" sz="2200" u="sng" strike="sngStrike" dirty="0" smtClean="0">
                <a:solidFill>
                  <a:schemeClr val="tx2"/>
                </a:solidFill>
              </a:rPr>
              <a:t>a camel</a:t>
            </a:r>
            <a:r>
              <a:rPr lang="en-US" sz="2200" dirty="0" smtClean="0">
                <a:solidFill>
                  <a:schemeClr val="tx2"/>
                </a:solidFill>
              </a:rPr>
              <a:t> and he says </a:t>
            </a:r>
            <a:r>
              <a:rPr lang="en-US" sz="2200" b="1" dirty="0" smtClean="0">
                <a:solidFill>
                  <a:schemeClr val="tx2"/>
                </a:solidFill>
              </a:rPr>
              <a:t>it </a:t>
            </a:r>
            <a:r>
              <a:rPr lang="en-US" sz="2200" dirty="0" smtClean="0">
                <a:solidFill>
                  <a:schemeClr val="tx2"/>
                </a:solidFill>
              </a:rPr>
              <a:t>stank terribly. </a:t>
            </a:r>
          </a:p>
          <a:p>
            <a:pPr marL="714375" indent="-714375" eaLnBrk="1" hangingPunct="1">
              <a:spcBef>
                <a:spcPct val="0"/>
              </a:spcBef>
              <a:buClrTx/>
              <a:buSzTx/>
              <a:buNone/>
              <a:tabLst>
                <a:tab pos="0" algn="l"/>
                <a:tab pos="714375" algn="l"/>
                <a:tab pos="985838" algn="l"/>
                <a:tab pos="1885950" algn="l"/>
              </a:tabLst>
            </a:pPr>
            <a:endParaRPr lang="en-US" sz="2200" dirty="0" smtClean="0">
              <a:solidFill>
                <a:schemeClr val="tx2"/>
              </a:solidFill>
            </a:endParaRPr>
          </a:p>
          <a:p>
            <a:pPr marL="714375" indent="-714375" eaLnBrk="1" hangingPunct="1">
              <a:spcBef>
                <a:spcPct val="0"/>
              </a:spcBef>
              <a:buClrTx/>
              <a:buSzTx/>
              <a:buNone/>
              <a:tabLst>
                <a:tab pos="0" algn="l"/>
                <a:tab pos="714375" algn="l"/>
                <a:tab pos="985838" algn="l"/>
                <a:tab pos="1885950" algn="l"/>
              </a:tabLst>
            </a:pPr>
            <a:endParaRPr lang="en-US" sz="2200" dirty="0" smtClean="0">
              <a:solidFill>
                <a:schemeClr val="tx2"/>
              </a:solidFill>
            </a:endParaRPr>
          </a:p>
          <a:p>
            <a:pPr marL="714375" indent="-714375" eaLnBrk="1" hangingPunct="1">
              <a:spcBef>
                <a:spcPct val="0"/>
              </a:spcBef>
              <a:buClrTx/>
              <a:buSzTx/>
              <a:buNone/>
              <a:tabLst>
                <a:tab pos="0" algn="l"/>
                <a:tab pos="714375" algn="l"/>
                <a:tab pos="985838" algn="l"/>
                <a:tab pos="1885950" algn="l"/>
              </a:tabLst>
            </a:pPr>
            <a:endParaRPr lang="en-US" sz="2200" dirty="0" smtClean="0">
              <a:solidFill>
                <a:schemeClr val="tx2"/>
              </a:solidFill>
            </a:endParaRPr>
          </a:p>
          <a:p>
            <a:pPr marL="714375" indent="-714375" eaLnBrk="1" hangingPunct="1">
              <a:spcBef>
                <a:spcPct val="0"/>
              </a:spcBef>
              <a:buClrTx/>
              <a:buSzTx/>
              <a:buFontTx/>
              <a:buChar char="•"/>
              <a:tabLst>
                <a:tab pos="0" algn="l"/>
                <a:tab pos="714375" algn="l"/>
                <a:tab pos="985838" algn="l"/>
                <a:tab pos="1885950" algn="l"/>
              </a:tabLst>
            </a:pPr>
            <a:endParaRPr lang="en-US" sz="2200" dirty="0" smtClean="0">
              <a:solidFill>
                <a:schemeClr val="tx2"/>
              </a:solidFill>
            </a:endParaRPr>
          </a:p>
        </p:txBody>
      </p:sp>
      <p:grpSp>
        <p:nvGrpSpPr>
          <p:cNvPr id="13" name="Groeperen 12"/>
          <p:cNvGrpSpPr/>
          <p:nvPr/>
        </p:nvGrpSpPr>
        <p:grpSpPr>
          <a:xfrm>
            <a:off x="4114006" y="6020594"/>
            <a:ext cx="2439988" cy="305594"/>
            <a:chOff x="4114006" y="6020594"/>
            <a:chExt cx="2439988" cy="305594"/>
          </a:xfrm>
        </p:grpSpPr>
        <p:cxnSp>
          <p:nvCxnSpPr>
            <p:cNvPr id="5" name="Rechte verbindingslijn 4"/>
            <p:cNvCxnSpPr/>
            <p:nvPr/>
          </p:nvCxnSpPr>
          <p:spPr>
            <a:xfrm rot="5400000">
              <a:off x="6400800" y="6172200"/>
              <a:ext cx="304800" cy="1588"/>
            </a:xfrm>
            <a:prstGeom prst="line">
              <a:avLst/>
            </a:prstGeom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Rechte verbindingslijn 7"/>
            <p:cNvCxnSpPr/>
            <p:nvPr/>
          </p:nvCxnSpPr>
          <p:spPr>
            <a:xfrm rot="10800000">
              <a:off x="4114800" y="6324600"/>
              <a:ext cx="2438400" cy="1588"/>
            </a:xfrm>
            <a:prstGeom prst="line">
              <a:avLst/>
            </a:prstGeom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Rechte verbindingslijn 10"/>
            <p:cNvCxnSpPr/>
            <p:nvPr/>
          </p:nvCxnSpPr>
          <p:spPr>
            <a:xfrm rot="5400000" flipH="1" flipV="1">
              <a:off x="3962400" y="6172200"/>
              <a:ext cx="304800" cy="1588"/>
            </a:xfrm>
            <a:prstGeom prst="line">
              <a:avLst/>
            </a:prstGeom>
            <a:ln>
              <a:solidFill>
                <a:schemeClr val="accent1">
                  <a:lumMod val="75000"/>
                </a:schemeClr>
              </a:solidFill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65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65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7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658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658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900" decel="100000" fill="hold"/>
                                        <p:tgtEl>
                                          <p:spTgt spid="1658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658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7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658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658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900" decel="100000" fill="hold"/>
                                        <p:tgtEl>
                                          <p:spTgt spid="1658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658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5891" grpId="0" build="p"/>
      <p:bldP spid="165891" grpId="1" uiExpand="1" build="p"/>
      <p:bldP spid="165891" grpId="2" build="p"/>
    </p:bldLst>
  </p:timing>
</p:sld>
</file>

<file path=ppt/slides/slide9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BE" sz="3400" dirty="0" smtClean="0">
                <a:solidFill>
                  <a:schemeClr val="accent1"/>
                </a:solidFill>
              </a:rPr>
              <a:t>5. Reconciling analyses (23)</a:t>
            </a:r>
            <a:endParaRPr lang="nl-NL" sz="3400" dirty="0">
              <a:solidFill>
                <a:schemeClr val="accent1"/>
              </a:solidFill>
            </a:endParaRPr>
          </a:p>
        </p:txBody>
      </p:sp>
      <p:sp>
        <p:nvSpPr>
          <p:cNvPr id="165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1600" y="2667000"/>
            <a:ext cx="7315200" cy="3810000"/>
          </a:xfrm>
        </p:spPr>
        <p:txBody>
          <a:bodyPr/>
          <a:lstStyle/>
          <a:p>
            <a:pPr marL="714375" indent="-714375" eaLnBrk="1" hangingPunct="1">
              <a:spcBef>
                <a:spcPct val="0"/>
              </a:spcBef>
              <a:buClrTx/>
              <a:buSzTx/>
              <a:buNone/>
              <a:tabLst>
                <a:tab pos="0" algn="l"/>
                <a:tab pos="714375" algn="l"/>
                <a:tab pos="985838" algn="l"/>
                <a:tab pos="1885950" algn="l"/>
              </a:tabLst>
            </a:pPr>
            <a:r>
              <a:rPr lang="en-US" sz="2200" i="1" dirty="0" smtClean="0">
                <a:solidFill>
                  <a:schemeClr val="tx2"/>
                </a:solidFill>
              </a:rPr>
              <a:t>(Do) it </a:t>
            </a:r>
            <a:r>
              <a:rPr lang="en-US" sz="2200" dirty="0" smtClean="0">
                <a:solidFill>
                  <a:schemeClr val="tx2"/>
                </a:solidFill>
              </a:rPr>
              <a:t>= surface anaphora</a:t>
            </a:r>
          </a:p>
          <a:p>
            <a:pPr marL="714375" indent="-714375" eaLnBrk="1" hangingPunct="1">
              <a:spcBef>
                <a:spcPct val="0"/>
              </a:spcBef>
              <a:buClrTx/>
              <a:buSzTx/>
              <a:buNone/>
              <a:tabLst>
                <a:tab pos="0" algn="l"/>
                <a:tab pos="714375" algn="l"/>
                <a:tab pos="985838" algn="l"/>
                <a:tab pos="1885950" algn="l"/>
              </a:tabLst>
            </a:pPr>
            <a:endParaRPr lang="en-US" sz="1200" dirty="0" smtClean="0">
              <a:solidFill>
                <a:schemeClr val="tx2"/>
              </a:solidFill>
            </a:endParaRPr>
          </a:p>
          <a:p>
            <a:pPr marL="714375" indent="-714375" eaLnBrk="1" hangingPunct="1">
              <a:spcBef>
                <a:spcPct val="0"/>
              </a:spcBef>
              <a:buClrTx/>
              <a:buSzTx/>
              <a:buNone/>
              <a:tabLst>
                <a:tab pos="0" algn="l"/>
                <a:tab pos="714375" algn="l"/>
                <a:tab pos="985838" algn="l"/>
                <a:tab pos="1885950" algn="l"/>
              </a:tabLst>
            </a:pPr>
            <a:endParaRPr lang="en-US" sz="1200" dirty="0" smtClean="0">
              <a:solidFill>
                <a:schemeClr val="tx2"/>
              </a:solidFill>
            </a:endParaRPr>
          </a:p>
          <a:p>
            <a:pPr marL="714375" indent="-714375" eaLnBrk="1" hangingPunct="1">
              <a:spcBef>
                <a:spcPct val="0"/>
              </a:spcBef>
              <a:buClrTx/>
              <a:buSzTx/>
              <a:buAutoNum type="arabicParenBoth" startAt="63"/>
              <a:tabLst>
                <a:tab pos="0" algn="l"/>
                <a:tab pos="714375" algn="l"/>
                <a:tab pos="985838" algn="l"/>
                <a:tab pos="1885950" algn="l"/>
              </a:tabLst>
            </a:pPr>
            <a:r>
              <a:rPr lang="en-US" sz="2200" dirty="0" smtClean="0">
                <a:solidFill>
                  <a:schemeClr val="tx2"/>
                </a:solidFill>
              </a:rPr>
              <a:t>*	I have never ridden a camel, but Ivan has</a:t>
            </a:r>
          </a:p>
          <a:p>
            <a:pPr marL="714375" indent="-714375" eaLnBrk="1" hangingPunct="1">
              <a:spcBef>
                <a:spcPct val="0"/>
              </a:spcBef>
              <a:buClrTx/>
              <a:buSzTx/>
              <a:buNone/>
              <a:tabLst>
                <a:tab pos="0" algn="l"/>
                <a:tab pos="714375" algn="l"/>
                <a:tab pos="985838" algn="l"/>
                <a:tab pos="1885950" algn="l"/>
              </a:tabLst>
            </a:pPr>
            <a:r>
              <a:rPr lang="en-US" sz="2200" dirty="0" smtClean="0">
                <a:solidFill>
                  <a:schemeClr val="tx2"/>
                </a:solidFill>
              </a:rPr>
              <a:t> 	 	done it and he says </a:t>
            </a:r>
            <a:r>
              <a:rPr lang="en-US" sz="2200" b="1" dirty="0" smtClean="0">
                <a:solidFill>
                  <a:schemeClr val="tx2"/>
                </a:solidFill>
              </a:rPr>
              <a:t>it </a:t>
            </a:r>
            <a:r>
              <a:rPr lang="en-US" sz="2200" dirty="0" smtClean="0">
                <a:solidFill>
                  <a:schemeClr val="tx2"/>
                </a:solidFill>
              </a:rPr>
              <a:t>stank terribly.</a:t>
            </a:r>
          </a:p>
          <a:p>
            <a:pPr marL="714375" indent="-714375" eaLnBrk="1" hangingPunct="1">
              <a:spcBef>
                <a:spcPct val="0"/>
              </a:spcBef>
              <a:buClrTx/>
              <a:buSzTx/>
              <a:buNone/>
              <a:tabLst>
                <a:tab pos="0" algn="l"/>
                <a:tab pos="714375" algn="l"/>
                <a:tab pos="985838" algn="l"/>
                <a:tab pos="1885950" algn="l"/>
              </a:tabLst>
            </a:pPr>
            <a:r>
              <a:rPr lang="en-US" sz="2200" dirty="0" smtClean="0">
                <a:solidFill>
                  <a:schemeClr val="tx2"/>
                </a:solidFill>
              </a:rPr>
              <a:t>	</a:t>
            </a:r>
          </a:p>
          <a:p>
            <a:pPr marL="714375" indent="-714375" eaLnBrk="1" hangingPunct="1">
              <a:spcBef>
                <a:spcPct val="0"/>
              </a:spcBef>
              <a:buClrTx/>
              <a:buSzTx/>
              <a:buNone/>
              <a:tabLst>
                <a:tab pos="0" algn="l"/>
                <a:tab pos="714375" algn="l"/>
                <a:tab pos="985838" algn="l"/>
                <a:tab pos="1885950" algn="l"/>
              </a:tabLst>
            </a:pPr>
            <a:endParaRPr lang="en-US" sz="2200" dirty="0" smtClean="0">
              <a:solidFill>
                <a:schemeClr val="tx2"/>
              </a:solidFill>
            </a:endParaRPr>
          </a:p>
          <a:p>
            <a:pPr marL="714375" indent="-714375" eaLnBrk="1" hangingPunct="1">
              <a:spcBef>
                <a:spcPct val="0"/>
              </a:spcBef>
              <a:buClrTx/>
              <a:buSzTx/>
              <a:buNone/>
              <a:tabLst>
                <a:tab pos="0" algn="l"/>
                <a:tab pos="714375" algn="l"/>
                <a:tab pos="985838" algn="l"/>
                <a:tab pos="1885950" algn="l"/>
              </a:tabLst>
            </a:pPr>
            <a:endParaRPr lang="en-US" sz="2200" dirty="0" smtClean="0">
              <a:solidFill>
                <a:schemeClr val="tx2"/>
              </a:solidFill>
            </a:endParaRPr>
          </a:p>
          <a:p>
            <a:pPr marL="714375" indent="-714375" eaLnBrk="1" hangingPunct="1">
              <a:spcBef>
                <a:spcPct val="0"/>
              </a:spcBef>
              <a:buClrTx/>
              <a:buSzTx/>
              <a:buFontTx/>
              <a:buChar char="•"/>
              <a:tabLst>
                <a:tab pos="0" algn="l"/>
                <a:tab pos="714375" algn="l"/>
                <a:tab pos="985838" algn="l"/>
                <a:tab pos="1885950" algn="l"/>
              </a:tabLst>
            </a:pPr>
            <a:endParaRPr lang="en-US" sz="2200" dirty="0" smtClean="0">
              <a:solidFill>
                <a:schemeClr val="tx2"/>
              </a:solidFill>
            </a:endParaRPr>
          </a:p>
        </p:txBody>
      </p:sp>
      <p:grpSp>
        <p:nvGrpSpPr>
          <p:cNvPr id="2" name="Groeperen 12"/>
          <p:cNvGrpSpPr/>
          <p:nvPr/>
        </p:nvGrpSpPr>
        <p:grpSpPr>
          <a:xfrm>
            <a:off x="3276600" y="4114800"/>
            <a:ext cx="2058988" cy="381794"/>
            <a:chOff x="4114006" y="6020594"/>
            <a:chExt cx="2439988" cy="305594"/>
          </a:xfrm>
        </p:grpSpPr>
        <p:cxnSp>
          <p:nvCxnSpPr>
            <p:cNvPr id="5" name="Rechte verbindingslijn 4"/>
            <p:cNvCxnSpPr/>
            <p:nvPr/>
          </p:nvCxnSpPr>
          <p:spPr>
            <a:xfrm rot="5400000">
              <a:off x="6400800" y="6172200"/>
              <a:ext cx="304800" cy="1588"/>
            </a:xfrm>
            <a:prstGeom prst="line">
              <a:avLst/>
            </a:prstGeom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Rechte verbindingslijn 7"/>
            <p:cNvCxnSpPr/>
            <p:nvPr/>
          </p:nvCxnSpPr>
          <p:spPr>
            <a:xfrm rot="10800000">
              <a:off x="4114800" y="6324600"/>
              <a:ext cx="2438400" cy="1588"/>
            </a:xfrm>
            <a:prstGeom prst="line">
              <a:avLst/>
            </a:prstGeom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Rechte verbindingslijn 10"/>
            <p:cNvCxnSpPr/>
            <p:nvPr/>
          </p:nvCxnSpPr>
          <p:spPr>
            <a:xfrm rot="5400000" flipH="1" flipV="1">
              <a:off x="3962400" y="6172200"/>
              <a:ext cx="304800" cy="1588"/>
            </a:xfrm>
            <a:prstGeom prst="line">
              <a:avLst/>
            </a:prstGeom>
            <a:ln>
              <a:solidFill>
                <a:schemeClr val="accent1">
                  <a:lumMod val="75000"/>
                </a:schemeClr>
              </a:solidFill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Vermenigvuldigen 8"/>
          <p:cNvSpPr/>
          <p:nvPr/>
        </p:nvSpPr>
        <p:spPr>
          <a:xfrm>
            <a:off x="3886200" y="4114800"/>
            <a:ext cx="609600" cy="685800"/>
          </a:xfrm>
          <a:prstGeom prst="mathMultiply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5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5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165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65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7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65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65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165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65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5891" grpId="2" build="p"/>
      <p:bldP spid="9" grpId="0" animBg="1"/>
    </p:bldLst>
  </p:timing>
</p:sld>
</file>

<file path=ppt/slides/slide9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BE" sz="3400" dirty="0" smtClean="0">
                <a:solidFill>
                  <a:schemeClr val="accent1"/>
                </a:solidFill>
              </a:rPr>
              <a:t>5. Reconciling analyses (24)</a:t>
            </a:r>
            <a:endParaRPr lang="nl-NL" sz="3400" dirty="0">
              <a:solidFill>
                <a:schemeClr val="accent1"/>
              </a:solidFill>
            </a:endParaRPr>
          </a:p>
        </p:txBody>
      </p:sp>
      <p:sp>
        <p:nvSpPr>
          <p:cNvPr id="165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1600" y="2209800"/>
            <a:ext cx="7315200" cy="4267200"/>
          </a:xfrm>
        </p:spPr>
        <p:txBody>
          <a:bodyPr/>
          <a:lstStyle/>
          <a:p>
            <a:pPr marL="714375" indent="-714375" eaLnBrk="1" hangingPunct="1">
              <a:spcBef>
                <a:spcPct val="0"/>
              </a:spcBef>
              <a:buClrTx/>
              <a:buSzTx/>
              <a:buNone/>
              <a:tabLst>
                <a:tab pos="0" algn="l"/>
                <a:tab pos="714375" algn="l"/>
                <a:tab pos="985838" algn="l"/>
                <a:tab pos="1885950" algn="l"/>
              </a:tabLst>
            </a:pPr>
            <a:r>
              <a:rPr lang="en-US" sz="2200" dirty="0" smtClean="0">
                <a:solidFill>
                  <a:srgbClr val="269999"/>
                </a:solidFill>
              </a:rPr>
              <a:t>Houser et al (2006):</a:t>
            </a:r>
          </a:p>
          <a:p>
            <a:pPr marL="714375" indent="-714375" eaLnBrk="1" hangingPunct="1">
              <a:spcBef>
                <a:spcPct val="0"/>
              </a:spcBef>
              <a:buClrTx/>
              <a:buSzTx/>
              <a:buNone/>
              <a:tabLst>
                <a:tab pos="0" algn="l"/>
                <a:tab pos="714375" algn="l"/>
                <a:tab pos="985838" algn="l"/>
                <a:tab pos="1885950" algn="l"/>
              </a:tabLst>
            </a:pPr>
            <a:r>
              <a:rPr lang="en-US" sz="2200" dirty="0" smtClean="0">
                <a:solidFill>
                  <a:schemeClr val="tx2"/>
                </a:solidFill>
              </a:rPr>
              <a:t>Danish </a:t>
            </a:r>
            <a:r>
              <a:rPr lang="en-US" sz="2200" i="1" dirty="0" err="1" smtClean="0">
                <a:solidFill>
                  <a:schemeClr val="tx2"/>
                </a:solidFill>
              </a:rPr>
              <a:t>det</a:t>
            </a:r>
            <a:r>
              <a:rPr lang="en-US" sz="2200" dirty="0" smtClean="0">
                <a:solidFill>
                  <a:schemeClr val="tx2"/>
                </a:solidFill>
              </a:rPr>
              <a:t> can provide an antecedent for a</a:t>
            </a:r>
          </a:p>
          <a:p>
            <a:pPr marL="714375" indent="-714375" eaLnBrk="1" hangingPunct="1">
              <a:spcBef>
                <a:spcPct val="0"/>
              </a:spcBef>
              <a:buClrTx/>
              <a:buSzTx/>
              <a:buNone/>
              <a:tabLst>
                <a:tab pos="0" algn="l"/>
                <a:tab pos="714375" algn="l"/>
                <a:tab pos="985838" algn="l"/>
                <a:tab pos="1885950" algn="l"/>
              </a:tabLst>
            </a:pPr>
            <a:r>
              <a:rPr lang="en-US" sz="2200" dirty="0" smtClean="0">
                <a:solidFill>
                  <a:schemeClr val="tx2"/>
                </a:solidFill>
              </a:rPr>
              <a:t>pronoun.</a:t>
            </a:r>
            <a:endParaRPr lang="en-US" sz="1800" dirty="0" smtClean="0">
              <a:solidFill>
                <a:schemeClr val="tx2"/>
              </a:solidFill>
            </a:endParaRPr>
          </a:p>
          <a:p>
            <a:pPr marL="714375" indent="-714375" eaLnBrk="1" hangingPunct="1">
              <a:spcBef>
                <a:spcPct val="0"/>
              </a:spcBef>
              <a:buClrTx/>
              <a:buSzTx/>
              <a:buNone/>
              <a:tabLst>
                <a:tab pos="0" algn="l"/>
                <a:tab pos="714375" algn="l"/>
                <a:tab pos="985838" algn="l"/>
                <a:tab pos="1885950" algn="l"/>
              </a:tabLst>
            </a:pPr>
            <a:endParaRPr lang="en-US" sz="1200" dirty="0" smtClean="0">
              <a:solidFill>
                <a:schemeClr val="tx2"/>
              </a:solidFill>
            </a:endParaRPr>
          </a:p>
          <a:p>
            <a:pPr marL="714375" indent="-714375" eaLnBrk="1" hangingPunct="1">
              <a:spcBef>
                <a:spcPct val="0"/>
              </a:spcBef>
              <a:buClrTx/>
              <a:buSzTx/>
              <a:buNone/>
              <a:tabLst>
                <a:tab pos="0" algn="l"/>
                <a:tab pos="714375" algn="l"/>
                <a:tab pos="985838" algn="l"/>
                <a:tab pos="1885950" algn="l"/>
              </a:tabLst>
            </a:pPr>
            <a:r>
              <a:rPr lang="en-US" sz="2000" dirty="0" smtClean="0">
                <a:solidFill>
                  <a:schemeClr val="tx2"/>
                </a:solidFill>
              </a:rPr>
              <a:t>(64)	</a:t>
            </a:r>
            <a:r>
              <a:rPr lang="nl-NL" sz="2000" dirty="0" err="1" smtClean="0">
                <a:solidFill>
                  <a:schemeClr val="accent1">
                    <a:lumMod val="75000"/>
                  </a:schemeClr>
                </a:solidFill>
              </a:rPr>
              <a:t>Jeg</a:t>
            </a:r>
            <a:r>
              <a:rPr lang="nl-NL" sz="2000" dirty="0" smtClean="0">
                <a:solidFill>
                  <a:schemeClr val="accent1">
                    <a:lumMod val="75000"/>
                  </a:schemeClr>
                </a:solidFill>
              </a:rPr>
              <a:t> har    </a:t>
            </a:r>
            <a:r>
              <a:rPr lang="nl-NL" sz="2000" dirty="0" err="1" smtClean="0">
                <a:solidFill>
                  <a:schemeClr val="accent1">
                    <a:lumMod val="75000"/>
                  </a:schemeClr>
                </a:solidFill>
              </a:rPr>
              <a:t>aldrig</a:t>
            </a:r>
            <a:r>
              <a:rPr lang="nl-NL" sz="20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nl-NL" sz="2000" dirty="0" err="1" smtClean="0">
                <a:solidFill>
                  <a:schemeClr val="accent1">
                    <a:lumMod val="75000"/>
                  </a:schemeClr>
                </a:solidFill>
              </a:rPr>
              <a:t>redet</a:t>
            </a:r>
            <a:r>
              <a:rPr lang="nl-NL" sz="2000" dirty="0" smtClean="0">
                <a:solidFill>
                  <a:schemeClr val="accent1">
                    <a:lumMod val="75000"/>
                  </a:schemeClr>
                </a:solidFill>
              </a:rPr>
              <a:t>  </a:t>
            </a:r>
            <a:r>
              <a:rPr lang="nl-NL" sz="2000" dirty="0" err="1" smtClean="0">
                <a:solidFill>
                  <a:schemeClr val="accent1">
                    <a:lumMod val="75000"/>
                  </a:schemeClr>
                </a:solidFill>
              </a:rPr>
              <a:t>på</a:t>
            </a:r>
            <a:r>
              <a:rPr lang="nl-NL" sz="2000" dirty="0" smtClean="0">
                <a:solidFill>
                  <a:schemeClr val="accent1">
                    <a:lumMod val="75000"/>
                  </a:schemeClr>
                </a:solidFill>
              </a:rPr>
              <a:t> en </a:t>
            </a:r>
            <a:r>
              <a:rPr lang="nl-NL" sz="2000" dirty="0" err="1" smtClean="0">
                <a:solidFill>
                  <a:schemeClr val="accent1">
                    <a:lumMod val="75000"/>
                  </a:schemeClr>
                </a:solidFill>
              </a:rPr>
              <a:t>kamel</a:t>
            </a:r>
            <a:r>
              <a:rPr lang="nl-NL" sz="2000" dirty="0" smtClean="0">
                <a:solidFill>
                  <a:schemeClr val="accent1">
                    <a:lumMod val="75000"/>
                  </a:schemeClr>
                </a:solidFill>
              </a:rPr>
              <a:t>, men </a:t>
            </a:r>
            <a:r>
              <a:rPr lang="nl-NL" sz="2000" dirty="0" err="1" smtClean="0">
                <a:solidFill>
                  <a:schemeClr val="accent1">
                    <a:lumMod val="75000"/>
                  </a:schemeClr>
                </a:solidFill>
              </a:rPr>
              <a:t>det</a:t>
            </a:r>
            <a:r>
              <a:rPr lang="nl-NL" sz="2000" dirty="0" smtClean="0">
                <a:solidFill>
                  <a:schemeClr val="accent1">
                    <a:lumMod val="75000"/>
                  </a:schemeClr>
                </a:solidFill>
              </a:rPr>
              <a:t> har</a:t>
            </a:r>
            <a:endParaRPr lang="nl-NL" sz="2000" dirty="0" smtClean="0">
              <a:solidFill>
                <a:srgbClr val="269999"/>
              </a:solidFill>
            </a:endParaRPr>
          </a:p>
          <a:p>
            <a:pPr marL="714375" indent="-714375" eaLnBrk="1" hangingPunct="1">
              <a:spcBef>
                <a:spcPct val="0"/>
              </a:spcBef>
              <a:buClrTx/>
              <a:buSzTx/>
              <a:buNone/>
              <a:tabLst>
                <a:tab pos="0" algn="l"/>
                <a:tab pos="714375" algn="l"/>
                <a:tab pos="985838" algn="l"/>
                <a:tab pos="1885950" algn="l"/>
              </a:tabLst>
            </a:pPr>
            <a:r>
              <a:rPr lang="nl-NL" sz="2000" i="1" dirty="0" smtClean="0">
                <a:solidFill>
                  <a:srgbClr val="006666"/>
                </a:solidFill>
              </a:rPr>
              <a:t>	I     have </a:t>
            </a:r>
            <a:r>
              <a:rPr lang="nl-NL" sz="2000" i="1" dirty="0" err="1" smtClean="0">
                <a:solidFill>
                  <a:srgbClr val="006666"/>
                </a:solidFill>
              </a:rPr>
              <a:t>never</a:t>
            </a:r>
            <a:r>
              <a:rPr lang="nl-NL" sz="2000" i="1" dirty="0" smtClean="0">
                <a:solidFill>
                  <a:srgbClr val="006666"/>
                </a:solidFill>
              </a:rPr>
              <a:t> </a:t>
            </a:r>
            <a:r>
              <a:rPr lang="nl-NL" sz="2000" i="1" dirty="0" err="1" smtClean="0">
                <a:solidFill>
                  <a:srgbClr val="006666"/>
                </a:solidFill>
              </a:rPr>
              <a:t>ridden</a:t>
            </a:r>
            <a:r>
              <a:rPr lang="nl-NL" sz="2000" i="1" dirty="0" smtClean="0">
                <a:solidFill>
                  <a:srgbClr val="006666"/>
                </a:solidFill>
              </a:rPr>
              <a:t> </a:t>
            </a:r>
            <a:r>
              <a:rPr lang="nl-NL" sz="2000" i="1" dirty="0" err="1" smtClean="0">
                <a:solidFill>
                  <a:srgbClr val="006666"/>
                </a:solidFill>
              </a:rPr>
              <a:t>on</a:t>
            </a:r>
            <a:r>
              <a:rPr lang="nl-NL" sz="2000" i="1" dirty="0" smtClean="0">
                <a:solidFill>
                  <a:srgbClr val="006666"/>
                </a:solidFill>
              </a:rPr>
              <a:t> a  camel  </a:t>
            </a:r>
            <a:r>
              <a:rPr lang="nl-NL" sz="2000" i="1" dirty="0" err="1" smtClean="0">
                <a:solidFill>
                  <a:srgbClr val="006666"/>
                </a:solidFill>
              </a:rPr>
              <a:t>but</a:t>
            </a:r>
            <a:r>
              <a:rPr lang="nl-NL" sz="2000" i="1" dirty="0" smtClean="0">
                <a:solidFill>
                  <a:srgbClr val="006666"/>
                </a:solidFill>
              </a:rPr>
              <a:t>   </a:t>
            </a:r>
            <a:r>
              <a:rPr lang="nl-NL" sz="2000" i="1" cap="small" dirty="0" err="1" smtClean="0">
                <a:solidFill>
                  <a:srgbClr val="006666"/>
                </a:solidFill>
              </a:rPr>
              <a:t>det</a:t>
            </a:r>
            <a:r>
              <a:rPr lang="nl-NL" sz="2000" i="1" cap="small" dirty="0" smtClean="0">
                <a:solidFill>
                  <a:srgbClr val="006666"/>
                </a:solidFill>
              </a:rPr>
              <a:t> </a:t>
            </a:r>
            <a:r>
              <a:rPr lang="nl-NL" sz="2000" i="1" dirty="0" smtClean="0">
                <a:solidFill>
                  <a:srgbClr val="006666"/>
                </a:solidFill>
              </a:rPr>
              <a:t>has</a:t>
            </a:r>
          </a:p>
          <a:p>
            <a:pPr marL="714375" indent="-714375" eaLnBrk="1" hangingPunct="1">
              <a:spcBef>
                <a:spcPct val="0"/>
              </a:spcBef>
              <a:buClrTx/>
              <a:buSzTx/>
              <a:buNone/>
              <a:tabLst>
                <a:tab pos="0" algn="l"/>
                <a:tab pos="714375" algn="l"/>
                <a:tab pos="985838" algn="l"/>
                <a:tab pos="1885950" algn="l"/>
              </a:tabLst>
            </a:pPr>
            <a:r>
              <a:rPr lang="nl-NL" sz="2000" dirty="0" smtClean="0">
                <a:solidFill>
                  <a:srgbClr val="269999"/>
                </a:solidFill>
              </a:rPr>
              <a:t>	</a:t>
            </a:r>
            <a:r>
              <a:rPr lang="nl-NL" sz="2000" dirty="0" err="1" smtClean="0">
                <a:solidFill>
                  <a:srgbClr val="269999"/>
                </a:solidFill>
              </a:rPr>
              <a:t>Ivan</a:t>
            </a:r>
            <a:r>
              <a:rPr lang="nl-NL" sz="2000" dirty="0" smtClean="0">
                <a:solidFill>
                  <a:srgbClr val="269999"/>
                </a:solidFill>
              </a:rPr>
              <a:t> </a:t>
            </a:r>
            <a:r>
              <a:rPr lang="nl-NL" sz="2000" dirty="0" err="1" smtClean="0">
                <a:solidFill>
                  <a:srgbClr val="269999"/>
                </a:solidFill>
              </a:rPr>
              <a:t>og</a:t>
            </a:r>
            <a:r>
              <a:rPr lang="nl-NL" sz="2000" dirty="0" smtClean="0">
                <a:solidFill>
                  <a:srgbClr val="269999"/>
                </a:solidFill>
              </a:rPr>
              <a:t>   </a:t>
            </a:r>
            <a:r>
              <a:rPr lang="nl-NL" sz="2000" dirty="0" err="1" smtClean="0">
                <a:solidFill>
                  <a:srgbClr val="269999"/>
                </a:solidFill>
              </a:rPr>
              <a:t>han</a:t>
            </a:r>
            <a:r>
              <a:rPr lang="nl-NL" sz="2000" dirty="0" smtClean="0">
                <a:solidFill>
                  <a:srgbClr val="269999"/>
                </a:solidFill>
              </a:rPr>
              <a:t> </a:t>
            </a:r>
            <a:r>
              <a:rPr lang="nl-NL" sz="2000" dirty="0" err="1" smtClean="0">
                <a:solidFill>
                  <a:srgbClr val="269999"/>
                </a:solidFill>
              </a:rPr>
              <a:t>siger</a:t>
            </a:r>
            <a:r>
              <a:rPr lang="nl-NL" sz="2000" dirty="0" smtClean="0">
                <a:solidFill>
                  <a:srgbClr val="269999"/>
                </a:solidFill>
              </a:rPr>
              <a:t> at   </a:t>
            </a:r>
            <a:r>
              <a:rPr lang="nl-NL" sz="2000" b="1" dirty="0" smtClean="0">
                <a:solidFill>
                  <a:srgbClr val="269999"/>
                </a:solidFill>
              </a:rPr>
              <a:t>den </a:t>
            </a:r>
            <a:r>
              <a:rPr lang="nl-NL" sz="2000" dirty="0" smtClean="0">
                <a:solidFill>
                  <a:srgbClr val="269999"/>
                </a:solidFill>
              </a:rPr>
              <a:t>stank </a:t>
            </a:r>
            <a:r>
              <a:rPr lang="nl-NL" sz="2000" dirty="0" err="1" smtClean="0">
                <a:solidFill>
                  <a:srgbClr val="269999"/>
                </a:solidFill>
              </a:rPr>
              <a:t>forfærdeligt</a:t>
            </a:r>
            <a:r>
              <a:rPr lang="nl-NL" sz="2000" dirty="0" smtClean="0">
                <a:solidFill>
                  <a:srgbClr val="269999"/>
                </a:solidFill>
              </a:rPr>
              <a:t>.  </a:t>
            </a:r>
          </a:p>
          <a:p>
            <a:pPr marL="714375" indent="-714375" eaLnBrk="1" hangingPunct="1">
              <a:spcBef>
                <a:spcPct val="0"/>
              </a:spcBef>
              <a:buClrTx/>
              <a:buSzTx/>
              <a:buNone/>
              <a:tabLst>
                <a:tab pos="0" algn="l"/>
                <a:tab pos="714375" algn="l"/>
                <a:tab pos="985838" algn="l"/>
                <a:tab pos="1885950" algn="l"/>
              </a:tabLst>
            </a:pPr>
            <a:r>
              <a:rPr lang="nl-NL" sz="2000" i="1" dirty="0" smtClean="0">
                <a:solidFill>
                  <a:srgbClr val="006666"/>
                </a:solidFill>
              </a:rPr>
              <a:t>	</a:t>
            </a:r>
            <a:r>
              <a:rPr lang="nl-NL" sz="2000" i="1" dirty="0" err="1" smtClean="0">
                <a:solidFill>
                  <a:srgbClr val="006666"/>
                </a:solidFill>
              </a:rPr>
              <a:t>Ivan</a:t>
            </a:r>
            <a:r>
              <a:rPr lang="nl-NL" sz="2000" i="1" dirty="0" smtClean="0">
                <a:solidFill>
                  <a:srgbClr val="006666"/>
                </a:solidFill>
              </a:rPr>
              <a:t> and </a:t>
            </a:r>
            <a:r>
              <a:rPr lang="nl-NL" sz="2000" i="1" dirty="0" err="1" smtClean="0">
                <a:solidFill>
                  <a:srgbClr val="006666"/>
                </a:solidFill>
              </a:rPr>
              <a:t>he</a:t>
            </a:r>
            <a:r>
              <a:rPr lang="nl-NL" sz="2000" i="1" dirty="0" smtClean="0">
                <a:solidFill>
                  <a:srgbClr val="006666"/>
                </a:solidFill>
              </a:rPr>
              <a:t>   </a:t>
            </a:r>
            <a:r>
              <a:rPr lang="nl-NL" sz="2000" i="1" dirty="0" err="1" smtClean="0">
                <a:solidFill>
                  <a:srgbClr val="006666"/>
                </a:solidFill>
              </a:rPr>
              <a:t>says</a:t>
            </a:r>
            <a:r>
              <a:rPr lang="nl-NL" sz="2000" i="1" dirty="0" smtClean="0">
                <a:solidFill>
                  <a:srgbClr val="006666"/>
                </a:solidFill>
              </a:rPr>
              <a:t> </a:t>
            </a:r>
            <a:r>
              <a:rPr lang="nl-NL" sz="2000" i="1" dirty="0" err="1" smtClean="0">
                <a:solidFill>
                  <a:srgbClr val="006666"/>
                </a:solidFill>
              </a:rPr>
              <a:t>that</a:t>
            </a:r>
            <a:r>
              <a:rPr lang="nl-NL" sz="2000" i="1" dirty="0" smtClean="0">
                <a:solidFill>
                  <a:srgbClr val="006666"/>
                </a:solidFill>
              </a:rPr>
              <a:t> </a:t>
            </a:r>
            <a:r>
              <a:rPr lang="nl-NL" sz="2000" i="1" dirty="0" err="1" smtClean="0">
                <a:solidFill>
                  <a:srgbClr val="006666"/>
                </a:solidFill>
              </a:rPr>
              <a:t>it</a:t>
            </a:r>
            <a:r>
              <a:rPr lang="nl-NL" sz="2000" i="1" dirty="0" smtClean="0">
                <a:solidFill>
                  <a:srgbClr val="006666"/>
                </a:solidFill>
              </a:rPr>
              <a:t>    stank </a:t>
            </a:r>
            <a:r>
              <a:rPr lang="nl-NL" sz="2000" i="1" dirty="0" err="1" smtClean="0">
                <a:solidFill>
                  <a:srgbClr val="006666"/>
                </a:solidFill>
              </a:rPr>
              <a:t>terribly</a:t>
            </a:r>
            <a:r>
              <a:rPr lang="nl-NL" sz="2000" i="1" dirty="0" smtClean="0">
                <a:solidFill>
                  <a:srgbClr val="006666"/>
                </a:solidFill>
              </a:rPr>
              <a:t> </a:t>
            </a:r>
            <a:r>
              <a:rPr lang="en-US" sz="2000" dirty="0" smtClean="0">
                <a:solidFill>
                  <a:srgbClr val="006666"/>
                </a:solidFill>
              </a:rPr>
              <a:t>. </a:t>
            </a:r>
            <a:endParaRPr lang="en-US" sz="1200" dirty="0" smtClean="0">
              <a:solidFill>
                <a:schemeClr val="tx2"/>
              </a:solidFill>
            </a:endParaRPr>
          </a:p>
          <a:p>
            <a:pPr marL="714375" indent="-714375" eaLnBrk="1" hangingPunct="1">
              <a:spcBef>
                <a:spcPct val="0"/>
              </a:spcBef>
              <a:buClrTx/>
              <a:buSzTx/>
              <a:buNone/>
              <a:tabLst>
                <a:tab pos="0" algn="l"/>
                <a:tab pos="714375" algn="l"/>
                <a:tab pos="985838" algn="l"/>
                <a:tab pos="1885950" algn="l"/>
              </a:tabLst>
            </a:pPr>
            <a:endParaRPr lang="en-US" sz="2200" dirty="0" smtClean="0">
              <a:solidFill>
                <a:schemeClr val="tx2"/>
              </a:solidFill>
            </a:endParaRPr>
          </a:p>
          <a:p>
            <a:pPr marL="714375" indent="-714375" eaLnBrk="1" hangingPunct="1">
              <a:spcBef>
                <a:spcPct val="0"/>
              </a:spcBef>
              <a:buClrTx/>
              <a:buSzTx/>
              <a:buNone/>
              <a:tabLst>
                <a:tab pos="0" algn="l"/>
                <a:tab pos="714375" algn="l"/>
                <a:tab pos="985838" algn="l"/>
                <a:tab pos="1885950" algn="l"/>
              </a:tabLst>
            </a:pPr>
            <a:endParaRPr lang="en-US" sz="2200" dirty="0" smtClean="0">
              <a:solidFill>
                <a:schemeClr val="tx2"/>
              </a:solidFill>
            </a:endParaRPr>
          </a:p>
          <a:p>
            <a:pPr marL="714375" indent="-714375" eaLnBrk="1" hangingPunct="1">
              <a:spcBef>
                <a:spcPct val="0"/>
              </a:spcBef>
              <a:buClrTx/>
              <a:buSzTx/>
              <a:buNone/>
              <a:tabLst>
                <a:tab pos="0" algn="l"/>
                <a:tab pos="714375" algn="l"/>
                <a:tab pos="985838" algn="l"/>
                <a:tab pos="1885950" algn="l"/>
              </a:tabLst>
            </a:pPr>
            <a:r>
              <a:rPr lang="nl-NL" sz="2200" dirty="0" smtClean="0">
                <a:solidFill>
                  <a:schemeClr val="tx2"/>
                </a:solidFill>
                <a:sym typeface="Wingdings"/>
              </a:rPr>
              <a:t> </a:t>
            </a:r>
            <a:r>
              <a:rPr lang="en-US" sz="2200" dirty="0" smtClean="0">
                <a:solidFill>
                  <a:schemeClr val="tx2"/>
                </a:solidFill>
              </a:rPr>
              <a:t>Danish </a:t>
            </a:r>
            <a:r>
              <a:rPr lang="en-US" sz="2200" i="1" dirty="0" err="1" smtClean="0">
                <a:solidFill>
                  <a:schemeClr val="tx2"/>
                </a:solidFill>
              </a:rPr>
              <a:t>det</a:t>
            </a:r>
            <a:r>
              <a:rPr lang="en-US" sz="2200" i="1" dirty="0" smtClean="0">
                <a:solidFill>
                  <a:schemeClr val="tx2"/>
                </a:solidFill>
              </a:rPr>
              <a:t> </a:t>
            </a:r>
            <a:r>
              <a:rPr lang="en-US" sz="2200" dirty="0" smtClean="0">
                <a:solidFill>
                  <a:schemeClr val="tx2"/>
                </a:solidFill>
              </a:rPr>
              <a:t>= surface anaphora</a:t>
            </a:r>
          </a:p>
          <a:p>
            <a:pPr marL="714375" indent="-714375" eaLnBrk="1" hangingPunct="1">
              <a:spcBef>
                <a:spcPct val="0"/>
              </a:spcBef>
              <a:buClrTx/>
              <a:buSzTx/>
              <a:buNone/>
              <a:tabLst>
                <a:tab pos="0" algn="l"/>
                <a:tab pos="714375" algn="l"/>
                <a:tab pos="985838" algn="l"/>
                <a:tab pos="1885950" algn="l"/>
              </a:tabLst>
            </a:pPr>
            <a:endParaRPr lang="en-US" sz="2200" dirty="0" smtClean="0">
              <a:solidFill>
                <a:schemeClr val="tx2"/>
              </a:solidFill>
            </a:endParaRPr>
          </a:p>
          <a:p>
            <a:pPr marL="714375" indent="-714375" eaLnBrk="1" hangingPunct="1">
              <a:spcBef>
                <a:spcPct val="0"/>
              </a:spcBef>
              <a:buClrTx/>
              <a:buSzTx/>
              <a:buFontTx/>
              <a:buChar char="•"/>
              <a:tabLst>
                <a:tab pos="0" algn="l"/>
                <a:tab pos="714375" algn="l"/>
                <a:tab pos="985838" algn="l"/>
                <a:tab pos="1885950" algn="l"/>
              </a:tabLst>
            </a:pPr>
            <a:endParaRPr lang="en-US" sz="2200" dirty="0" smtClean="0">
              <a:solidFill>
                <a:schemeClr val="tx2"/>
              </a:solidFill>
            </a:endParaRPr>
          </a:p>
        </p:txBody>
      </p:sp>
      <p:grpSp>
        <p:nvGrpSpPr>
          <p:cNvPr id="13" name="Groeperen 12"/>
          <p:cNvGrpSpPr/>
          <p:nvPr/>
        </p:nvGrpSpPr>
        <p:grpSpPr>
          <a:xfrm>
            <a:off x="5410202" y="3733800"/>
            <a:ext cx="2362197" cy="1219200"/>
            <a:chOff x="5410202" y="3733800"/>
            <a:chExt cx="2362197" cy="1219200"/>
          </a:xfrm>
        </p:grpSpPr>
        <p:cxnSp>
          <p:nvCxnSpPr>
            <p:cNvPr id="5" name="Rechte verbindingslijn 4"/>
            <p:cNvCxnSpPr/>
            <p:nvPr/>
          </p:nvCxnSpPr>
          <p:spPr>
            <a:xfrm rot="16200000" flipH="1">
              <a:off x="5298254" y="4836350"/>
              <a:ext cx="225430" cy="1534"/>
            </a:xfrm>
            <a:prstGeom prst="line">
              <a:avLst/>
            </a:prstGeom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Rechte verbindingslijn 7"/>
            <p:cNvCxnSpPr/>
            <p:nvPr/>
          </p:nvCxnSpPr>
          <p:spPr>
            <a:xfrm rot="10800000" flipH="1">
              <a:off x="5410969" y="4946665"/>
              <a:ext cx="2360663" cy="6335"/>
            </a:xfrm>
            <a:prstGeom prst="line">
              <a:avLst/>
            </a:prstGeom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Rechte verbindingslijn 10"/>
            <p:cNvCxnSpPr/>
            <p:nvPr/>
          </p:nvCxnSpPr>
          <p:spPr>
            <a:xfrm rot="16200000" flipV="1">
              <a:off x="7163615" y="4341047"/>
              <a:ext cx="1216032" cy="1537"/>
            </a:xfrm>
            <a:prstGeom prst="line">
              <a:avLst/>
            </a:prstGeom>
            <a:ln>
              <a:solidFill>
                <a:schemeClr val="accent1">
                  <a:lumMod val="75000"/>
                </a:schemeClr>
              </a:solidFill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5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5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165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65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7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65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65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165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65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7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65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65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900" decel="100000" fill="hold"/>
                                        <p:tgtEl>
                                          <p:spTgt spid="165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65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37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658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658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900" decel="100000" fill="hold"/>
                                        <p:tgtEl>
                                          <p:spTgt spid="1658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658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5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658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658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658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658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5891" grpId="2" build="p"/>
    </p:bldLst>
  </p:timing>
</p:sld>
</file>

<file path=ppt/slides/slide9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BE" sz="3400" dirty="0" smtClean="0">
                <a:solidFill>
                  <a:schemeClr val="accent1"/>
                </a:solidFill>
              </a:rPr>
              <a:t>5. Reconciling analyses (25)</a:t>
            </a:r>
            <a:endParaRPr lang="nl-NL" sz="3400" dirty="0">
              <a:solidFill>
                <a:schemeClr val="accent1"/>
              </a:solidFill>
            </a:endParaRPr>
          </a:p>
        </p:txBody>
      </p:sp>
      <p:sp>
        <p:nvSpPr>
          <p:cNvPr id="165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1600" y="2209800"/>
            <a:ext cx="7315200" cy="4267200"/>
          </a:xfrm>
        </p:spPr>
        <p:txBody>
          <a:bodyPr/>
          <a:lstStyle/>
          <a:p>
            <a:pPr marL="714375" indent="-714375" eaLnBrk="1" hangingPunct="1">
              <a:spcBef>
                <a:spcPct val="0"/>
              </a:spcBef>
              <a:buClrTx/>
              <a:buSzTx/>
              <a:buNone/>
              <a:tabLst>
                <a:tab pos="0" algn="l"/>
                <a:tab pos="714375" algn="l"/>
                <a:tab pos="985838" algn="l"/>
                <a:tab pos="1885950" algn="l"/>
              </a:tabLst>
            </a:pPr>
            <a:r>
              <a:rPr lang="en-US" sz="2200" dirty="0" err="1" smtClean="0">
                <a:solidFill>
                  <a:schemeClr val="tx2"/>
                </a:solidFill>
              </a:rPr>
              <a:t>Proform</a:t>
            </a:r>
            <a:r>
              <a:rPr lang="en-US" sz="2200" dirty="0" smtClean="0">
                <a:solidFill>
                  <a:schemeClr val="tx2"/>
                </a:solidFill>
              </a:rPr>
              <a:t> or deletion:</a:t>
            </a:r>
          </a:p>
          <a:p>
            <a:pPr marL="714375" indent="-714375" eaLnBrk="1" hangingPunct="1">
              <a:spcBef>
                <a:spcPct val="0"/>
              </a:spcBef>
              <a:buClrTx/>
              <a:buSzTx/>
              <a:buNone/>
              <a:tabLst>
                <a:tab pos="0" algn="l"/>
                <a:tab pos="714375" algn="l"/>
                <a:tab pos="985838" algn="l"/>
                <a:tab pos="1885950" algn="l"/>
              </a:tabLst>
            </a:pPr>
            <a:endParaRPr lang="en-US" sz="2200" dirty="0" smtClean="0">
              <a:solidFill>
                <a:schemeClr val="tx2"/>
              </a:solidFill>
            </a:endParaRPr>
          </a:p>
          <a:p>
            <a:pPr marL="714375" indent="-714375" eaLnBrk="1" hangingPunct="1">
              <a:spcBef>
                <a:spcPct val="0"/>
              </a:spcBef>
              <a:buClrTx/>
              <a:buSzTx/>
              <a:buNone/>
              <a:tabLst>
                <a:tab pos="0" algn="l"/>
                <a:tab pos="714375" algn="l"/>
                <a:tab pos="985838" algn="l"/>
                <a:tab pos="1885950" algn="l"/>
              </a:tabLst>
            </a:pPr>
            <a:r>
              <a:rPr lang="en-US" sz="2200" dirty="0" smtClean="0">
                <a:solidFill>
                  <a:schemeClr val="tx2"/>
                </a:solidFill>
              </a:rPr>
              <a:t>Language might use both strategies to get rid of</a:t>
            </a:r>
          </a:p>
          <a:p>
            <a:pPr marL="714375" indent="-714375" eaLnBrk="1" hangingPunct="1">
              <a:spcBef>
                <a:spcPct val="0"/>
              </a:spcBef>
              <a:buClrTx/>
              <a:buSzTx/>
              <a:buNone/>
              <a:tabLst>
                <a:tab pos="0" algn="l"/>
                <a:tab pos="714375" algn="l"/>
                <a:tab pos="985838" algn="l"/>
                <a:tab pos="1885950" algn="l"/>
              </a:tabLst>
            </a:pPr>
            <a:r>
              <a:rPr lang="en-US" sz="2200" dirty="0" smtClean="0">
                <a:solidFill>
                  <a:schemeClr val="tx2"/>
                </a:solidFill>
              </a:rPr>
              <a:t>redundant repetitions.</a:t>
            </a:r>
          </a:p>
          <a:p>
            <a:pPr marL="714375" indent="-714375" eaLnBrk="1" hangingPunct="1">
              <a:spcBef>
                <a:spcPct val="0"/>
              </a:spcBef>
              <a:buClrTx/>
              <a:buSzTx/>
              <a:buNone/>
              <a:tabLst>
                <a:tab pos="0" algn="l"/>
                <a:tab pos="714375" algn="l"/>
                <a:tab pos="985838" algn="l"/>
                <a:tab pos="1885950" algn="l"/>
              </a:tabLst>
            </a:pPr>
            <a:endParaRPr lang="en-US" sz="2200" dirty="0" smtClean="0">
              <a:solidFill>
                <a:schemeClr val="tx2"/>
              </a:solidFill>
            </a:endParaRPr>
          </a:p>
          <a:p>
            <a:pPr marL="714375" indent="-714375" eaLnBrk="1" hangingPunct="1">
              <a:spcBef>
                <a:spcPct val="0"/>
              </a:spcBef>
              <a:buClrTx/>
              <a:buSzTx/>
              <a:buNone/>
              <a:tabLst>
                <a:tab pos="0" algn="l"/>
                <a:tab pos="714375" algn="l"/>
                <a:tab pos="985838" algn="l"/>
                <a:tab pos="1885950" algn="l"/>
              </a:tabLst>
            </a:pPr>
            <a:r>
              <a:rPr lang="en-US" sz="2200" dirty="0" smtClean="0">
                <a:solidFill>
                  <a:schemeClr val="tx2"/>
                </a:solidFill>
              </a:rPr>
              <a:t>VP ellipsis, sluicing 			NCA</a:t>
            </a:r>
          </a:p>
          <a:p>
            <a:pPr marL="714375" indent="-714375" eaLnBrk="1" hangingPunct="1">
              <a:spcBef>
                <a:spcPct val="0"/>
              </a:spcBef>
              <a:buClrTx/>
              <a:buSzTx/>
              <a:buNone/>
              <a:tabLst>
                <a:tab pos="0" algn="l"/>
                <a:tab pos="714375" algn="l"/>
                <a:tab pos="985838" algn="l"/>
                <a:tab pos="1885950" algn="l"/>
              </a:tabLst>
            </a:pPr>
            <a:endParaRPr lang="en-US" sz="2200" dirty="0" smtClean="0">
              <a:solidFill>
                <a:schemeClr val="tx2"/>
              </a:solidFill>
            </a:endParaRPr>
          </a:p>
          <a:p>
            <a:pPr marL="714375" indent="-714375" eaLnBrk="1" hangingPunct="1">
              <a:spcBef>
                <a:spcPct val="0"/>
              </a:spcBef>
              <a:buClrTx/>
              <a:buSzTx/>
              <a:buNone/>
              <a:tabLst>
                <a:tab pos="0" algn="l"/>
                <a:tab pos="714375" algn="l"/>
                <a:tab pos="985838" algn="l"/>
                <a:tab pos="1885950" algn="l"/>
              </a:tabLst>
            </a:pPr>
            <a:r>
              <a:rPr lang="en-US" sz="2200" dirty="0" smtClean="0">
                <a:solidFill>
                  <a:schemeClr val="tx2"/>
                </a:solidFill>
              </a:rPr>
              <a:t>‘regular’ pronouns			donkey anaphora</a:t>
            </a:r>
          </a:p>
          <a:p>
            <a:pPr marL="714375" indent="-714375" eaLnBrk="1" hangingPunct="1">
              <a:spcBef>
                <a:spcPct val="0"/>
              </a:spcBef>
              <a:buClrTx/>
              <a:buSzTx/>
              <a:buNone/>
              <a:tabLst>
                <a:tab pos="0" algn="l"/>
                <a:tab pos="714375" algn="l"/>
                <a:tab pos="985838" algn="l"/>
                <a:tab pos="1885950" algn="l"/>
              </a:tabLst>
            </a:pPr>
            <a:r>
              <a:rPr lang="en-US" sz="2200" dirty="0" smtClean="0">
                <a:solidFill>
                  <a:schemeClr val="tx2"/>
                </a:solidFill>
              </a:rPr>
              <a:t>						Danish </a:t>
            </a:r>
            <a:r>
              <a:rPr lang="en-US" sz="2200" i="1" dirty="0" err="1" smtClean="0">
                <a:solidFill>
                  <a:schemeClr val="tx2"/>
                </a:solidFill>
              </a:rPr>
              <a:t>det</a:t>
            </a:r>
            <a:endParaRPr lang="en-US" sz="2200" dirty="0" smtClean="0">
              <a:solidFill>
                <a:schemeClr val="tx2"/>
              </a:solidFill>
            </a:endParaRPr>
          </a:p>
          <a:p>
            <a:pPr marL="714375" indent="-714375" eaLnBrk="1" hangingPunct="1">
              <a:spcBef>
                <a:spcPct val="0"/>
              </a:spcBef>
              <a:buClrTx/>
              <a:buSzTx/>
              <a:buNone/>
              <a:tabLst>
                <a:tab pos="0" algn="l"/>
                <a:tab pos="714375" algn="l"/>
                <a:tab pos="985838" algn="l"/>
                <a:tab pos="1885950" algn="l"/>
              </a:tabLst>
            </a:pPr>
            <a:endParaRPr lang="en-US" sz="2200" dirty="0" smtClean="0">
              <a:solidFill>
                <a:schemeClr val="tx2"/>
              </a:solidFill>
            </a:endParaRPr>
          </a:p>
          <a:p>
            <a:pPr marL="714375" indent="-714375" eaLnBrk="1" hangingPunct="1">
              <a:spcBef>
                <a:spcPct val="0"/>
              </a:spcBef>
              <a:buClrTx/>
              <a:buSzTx/>
              <a:buFontTx/>
              <a:buChar char="•"/>
              <a:tabLst>
                <a:tab pos="0" algn="l"/>
                <a:tab pos="714375" algn="l"/>
                <a:tab pos="985838" algn="l"/>
                <a:tab pos="1885950" algn="l"/>
              </a:tabLst>
            </a:pPr>
            <a:endParaRPr lang="en-US" sz="2200" dirty="0" smtClean="0">
              <a:solidFill>
                <a:schemeClr val="tx2"/>
              </a:solidFill>
            </a:endParaRPr>
          </a:p>
        </p:txBody>
      </p:sp>
      <p:sp>
        <p:nvSpPr>
          <p:cNvPr id="9" name="Pijl links en rechts 8"/>
          <p:cNvSpPr/>
          <p:nvPr/>
        </p:nvSpPr>
        <p:spPr>
          <a:xfrm>
            <a:off x="4495800" y="3962400"/>
            <a:ext cx="1216152" cy="332232"/>
          </a:xfrm>
          <a:prstGeom prst="leftRightArrow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Pijl links en rechts 9"/>
          <p:cNvSpPr/>
          <p:nvPr/>
        </p:nvSpPr>
        <p:spPr>
          <a:xfrm>
            <a:off x="4495800" y="4648200"/>
            <a:ext cx="1216152" cy="332232"/>
          </a:xfrm>
          <a:prstGeom prst="leftRightArrow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65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65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5891" grpId="0" uiExpand="1" build="p"/>
      <p:bldP spid="9" grpId="0" animBg="1"/>
      <p:bldP spid="10" grpId="0" animBg="1"/>
    </p:bldLst>
  </p:timing>
</p:sld>
</file>

<file path=ppt/slides/slide9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BE" sz="3400" dirty="0" smtClean="0">
                <a:solidFill>
                  <a:schemeClr val="accent1"/>
                </a:solidFill>
              </a:rPr>
              <a:t>Silence best speaks the mind</a:t>
            </a:r>
            <a:endParaRPr lang="nl-NL" sz="3400" dirty="0">
              <a:solidFill>
                <a:schemeClr val="accent1"/>
              </a:solidFill>
            </a:endParaRPr>
          </a:p>
        </p:txBody>
      </p:sp>
      <p:sp>
        <p:nvSpPr>
          <p:cNvPr id="154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0012" y="1827212"/>
            <a:ext cx="7469187" cy="5030788"/>
          </a:xfrm>
        </p:spPr>
        <p:txBody>
          <a:bodyPr/>
          <a:lstStyle/>
          <a:p>
            <a:pPr marL="271463" indent="-271463" eaLnBrk="1" hangingPunct="1">
              <a:buFontTx/>
              <a:buChar char="•"/>
            </a:pPr>
            <a:r>
              <a:rPr lang="nl-BE" sz="2000" dirty="0" smtClean="0">
                <a:solidFill>
                  <a:schemeClr val="tx2"/>
                </a:solidFill>
              </a:rPr>
              <a:t>Ellipsis is a mismatch between sound and meaning.</a:t>
            </a:r>
          </a:p>
          <a:p>
            <a:pPr marL="271463" indent="-271463" eaLnBrk="1" hangingPunct="1">
              <a:buNone/>
            </a:pPr>
            <a:endParaRPr lang="nl-BE" sz="1200" dirty="0" smtClean="0">
              <a:solidFill>
                <a:schemeClr val="tx2"/>
              </a:solidFill>
            </a:endParaRPr>
          </a:p>
          <a:p>
            <a:pPr marL="271463" indent="-271463" eaLnBrk="1" hangingPunct="1">
              <a:spcAft>
                <a:spcPts val="600"/>
              </a:spcAft>
              <a:buNone/>
            </a:pPr>
            <a:r>
              <a:rPr lang="nl-BE" sz="2000" dirty="0" smtClean="0">
                <a:solidFill>
                  <a:schemeClr val="tx2"/>
                </a:solidFill>
              </a:rPr>
              <a:t>	</a:t>
            </a:r>
            <a:r>
              <a:rPr lang="nl-NL" sz="2000" dirty="0" smtClean="0">
                <a:solidFill>
                  <a:schemeClr val="tx2"/>
                </a:solidFill>
                <a:sym typeface="Wingdings"/>
              </a:rPr>
              <a:t> </a:t>
            </a:r>
            <a:r>
              <a:rPr lang="nl-BE" sz="2000" dirty="0" smtClean="0">
                <a:solidFill>
                  <a:schemeClr val="tx2"/>
                </a:solidFill>
              </a:rPr>
              <a:t>Important question: </a:t>
            </a:r>
            <a:r>
              <a:rPr lang="nl-BE" sz="2000" dirty="0" smtClean="0">
                <a:solidFill>
                  <a:srgbClr val="269999"/>
                </a:solidFill>
              </a:rPr>
              <a:t>what is present in the syntax?</a:t>
            </a:r>
          </a:p>
          <a:p>
            <a:pPr marL="271463" indent="-271463" eaLnBrk="1" hangingPunct="1">
              <a:spcAft>
                <a:spcPts val="600"/>
              </a:spcAft>
              <a:buFontTx/>
              <a:buChar char="•"/>
            </a:pPr>
            <a:r>
              <a:rPr lang="nl-BE" sz="2000" dirty="0" smtClean="0">
                <a:solidFill>
                  <a:schemeClr val="tx2"/>
                </a:solidFill>
              </a:rPr>
              <a:t>Three possible analyses:</a:t>
            </a:r>
          </a:p>
          <a:p>
            <a:pPr marL="271463" indent="-271463" eaLnBrk="1" hangingPunct="1">
              <a:buFontTx/>
              <a:buNone/>
            </a:pPr>
            <a:r>
              <a:rPr lang="nl-BE" sz="2000" dirty="0">
                <a:solidFill>
                  <a:schemeClr val="tx2"/>
                </a:solidFill>
              </a:rPr>
              <a:t>		</a:t>
            </a:r>
            <a:r>
              <a:rPr lang="nl-BE" sz="2000" dirty="0">
                <a:solidFill>
                  <a:schemeClr val="tx2"/>
                </a:solidFill>
                <a:sym typeface="Wingdings" pitchFamily="-110" charset="2"/>
              </a:rPr>
              <a:t></a:t>
            </a:r>
            <a:r>
              <a:rPr lang="nl-BE" sz="2000" dirty="0" smtClean="0">
                <a:solidFill>
                  <a:schemeClr val="tx2"/>
                </a:solidFill>
                <a:sym typeface="Wingdings" pitchFamily="-110" charset="2"/>
              </a:rPr>
              <a:t> </a:t>
            </a:r>
            <a:r>
              <a:rPr lang="nl-BE" sz="2000" dirty="0" smtClean="0">
                <a:solidFill>
                  <a:schemeClr val="tx2"/>
                </a:solidFill>
              </a:rPr>
              <a:t>WYSIWYG: no syntax at all</a:t>
            </a:r>
          </a:p>
          <a:p>
            <a:pPr marL="271463" indent="-271463" eaLnBrk="1" hangingPunct="1">
              <a:buFontTx/>
              <a:buNone/>
            </a:pPr>
            <a:r>
              <a:rPr lang="nl-BE" sz="2000" dirty="0">
                <a:solidFill>
                  <a:schemeClr val="tx2"/>
                </a:solidFill>
              </a:rPr>
              <a:t>		</a:t>
            </a:r>
            <a:r>
              <a:rPr lang="nl-BE" sz="2000" dirty="0">
                <a:solidFill>
                  <a:schemeClr val="tx2"/>
                </a:solidFill>
                <a:sym typeface="Wingdings" pitchFamily="-110" charset="2"/>
              </a:rPr>
              <a:t></a:t>
            </a:r>
            <a:r>
              <a:rPr lang="nl-BE" sz="2000" dirty="0" smtClean="0">
                <a:solidFill>
                  <a:schemeClr val="tx2"/>
                </a:solidFill>
                <a:sym typeface="Wingdings" pitchFamily="-110" charset="2"/>
              </a:rPr>
              <a:t> proform analysis: a null proform</a:t>
            </a:r>
          </a:p>
          <a:p>
            <a:pPr marL="271463" indent="-271463" eaLnBrk="1" hangingPunct="1">
              <a:spcAft>
                <a:spcPts val="600"/>
              </a:spcAft>
              <a:buFontTx/>
              <a:buNone/>
            </a:pPr>
            <a:r>
              <a:rPr lang="nl-BE" sz="2000" dirty="0" smtClean="0">
                <a:solidFill>
                  <a:schemeClr val="tx2"/>
                </a:solidFill>
              </a:rPr>
              <a:t>		</a:t>
            </a:r>
            <a:r>
              <a:rPr lang="en-US" sz="2000" kern="1200" dirty="0" err="1" smtClean="0">
                <a:solidFill>
                  <a:schemeClr val="tx2"/>
                </a:solidFill>
                <a:ea typeface="Arial" pitchFamily="-112" charset="0"/>
                <a:cs typeface="Verdana"/>
                <a:sym typeface="Wingdings"/>
              </a:rPr>
              <a:t></a:t>
            </a:r>
            <a:r>
              <a:rPr lang="en-US" sz="2000" kern="1200" dirty="0" smtClean="0">
                <a:solidFill>
                  <a:schemeClr val="tx2"/>
                </a:solidFill>
                <a:ea typeface="Arial" pitchFamily="-112" charset="0"/>
                <a:cs typeface="Verdana"/>
                <a:sym typeface="Wingdings"/>
              </a:rPr>
              <a:t> deletion analysis: a full syntactic structure</a:t>
            </a:r>
            <a:endParaRPr lang="nl-BE" sz="2000" dirty="0" smtClean="0">
              <a:solidFill>
                <a:schemeClr val="tx2"/>
              </a:solidFill>
            </a:endParaRPr>
          </a:p>
          <a:p>
            <a:pPr marL="271463" indent="-271463" eaLnBrk="1" hangingPunct="1">
              <a:spcAft>
                <a:spcPts val="0"/>
              </a:spcAft>
              <a:buFontTx/>
              <a:buChar char="•"/>
            </a:pPr>
            <a:r>
              <a:rPr lang="nl-BE" sz="2000" dirty="0" smtClean="0">
                <a:solidFill>
                  <a:schemeClr val="tx2"/>
                </a:solidFill>
              </a:rPr>
              <a:t>One of the most-used arguments for syntactic</a:t>
            </a:r>
          </a:p>
          <a:p>
            <a:pPr marL="271463" indent="-271463" eaLnBrk="1" hangingPunct="1">
              <a:buNone/>
            </a:pPr>
            <a:r>
              <a:rPr lang="nl-BE" sz="2000" dirty="0" smtClean="0">
                <a:solidFill>
                  <a:schemeClr val="tx2"/>
                </a:solidFill>
              </a:rPr>
              <a:t> 	structure in the ellipsis site is extraction.</a:t>
            </a:r>
          </a:p>
          <a:p>
            <a:pPr marL="271463" indent="-271463" eaLnBrk="1" hangingPunct="1">
              <a:buFontTx/>
              <a:buChar char="•"/>
            </a:pPr>
            <a:r>
              <a:rPr lang="nl-BE" sz="2000" dirty="0" smtClean="0">
                <a:solidFill>
                  <a:schemeClr val="tx2"/>
                </a:solidFill>
              </a:rPr>
              <a:t>Islands: ellipsis repair effects</a:t>
            </a:r>
          </a:p>
          <a:p>
            <a:pPr marL="271463" indent="-271463" eaLnBrk="1" hangingPunct="1">
              <a:buFontTx/>
              <a:buChar char="•"/>
            </a:pPr>
            <a:r>
              <a:rPr lang="nl-BE" sz="2000" dirty="0" smtClean="0">
                <a:solidFill>
                  <a:schemeClr val="tx2"/>
                </a:solidFill>
              </a:rPr>
              <a:t>Reconciling proform and deletion: </a:t>
            </a:r>
          </a:p>
          <a:p>
            <a:pPr marL="271463" indent="-271463" eaLnBrk="1" hangingPunct="1">
              <a:buNone/>
            </a:pPr>
            <a:r>
              <a:rPr lang="nl-BE" sz="2000" dirty="0" smtClean="0">
                <a:solidFill>
                  <a:schemeClr val="tx2"/>
                </a:solidFill>
              </a:rPr>
              <a:t>		NCA vs sluicing, VP ellipsis</a:t>
            </a:r>
          </a:p>
          <a:p>
            <a:pPr marL="271463" indent="-271463" eaLnBrk="1" hangingPunct="1">
              <a:buNone/>
            </a:pPr>
            <a:r>
              <a:rPr lang="nl-BE" sz="2000" dirty="0" smtClean="0">
                <a:solidFill>
                  <a:schemeClr val="tx2"/>
                </a:solidFill>
              </a:rPr>
              <a:t>		donkey pronouns and Danish </a:t>
            </a:r>
            <a:r>
              <a:rPr lang="nl-BE" sz="2000" i="1" dirty="0" smtClean="0">
                <a:solidFill>
                  <a:schemeClr val="tx2"/>
                </a:solidFill>
              </a:rPr>
              <a:t>det.</a:t>
            </a:r>
            <a:endParaRPr lang="nl-BE" sz="2000" dirty="0" smtClean="0">
              <a:solidFill>
                <a:schemeClr val="tx2"/>
              </a:solidFill>
            </a:endParaRPr>
          </a:p>
          <a:p>
            <a:pPr marL="271463" indent="-271463" eaLnBrk="1" hangingPunct="1">
              <a:buNone/>
            </a:pPr>
            <a:endParaRPr lang="nl-NL" sz="20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4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54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54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54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54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54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54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54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54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54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54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54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4627" grpId="0" uiExpand="1" build="p"/>
    </p:bldLst>
  </p:timing>
</p:sld>
</file>

<file path=ppt/slides/slide9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 eaLnBrk="1" hangingPunct="1"/>
            <a:r>
              <a:rPr lang="nl-BE" sz="3400" dirty="0" smtClean="0">
                <a:solidFill>
                  <a:schemeClr val="accent1"/>
                </a:solidFill>
              </a:rPr>
              <a:t>Silence best speaks the mind</a:t>
            </a:r>
            <a:r>
              <a:rPr lang="nl-BE" sz="3200" dirty="0" smtClean="0">
                <a:solidFill>
                  <a:schemeClr val="accent1"/>
                </a:solidFill>
              </a:rPr>
              <a:t/>
            </a:r>
            <a:br>
              <a:rPr lang="nl-BE" sz="3200" dirty="0" smtClean="0">
                <a:solidFill>
                  <a:schemeClr val="accent1"/>
                </a:solidFill>
              </a:rPr>
            </a:br>
            <a:r>
              <a:rPr lang="nl-BE" sz="3200" dirty="0" smtClean="0">
                <a:solidFill>
                  <a:schemeClr val="accent1"/>
                </a:solidFill>
              </a:rPr>
              <a:t/>
            </a:r>
            <a:br>
              <a:rPr lang="nl-BE" sz="3200" dirty="0" smtClean="0">
                <a:solidFill>
                  <a:schemeClr val="accent1"/>
                </a:solidFill>
              </a:rPr>
            </a:br>
            <a:r>
              <a:rPr lang="nl-BE" sz="2400" dirty="0" smtClean="0">
                <a:solidFill>
                  <a:schemeClr val="accent1"/>
                </a:solidFill>
              </a:rPr>
              <a:t>Analyses of ellipsis</a:t>
            </a:r>
            <a:endParaRPr lang="nl-NL" sz="2400" dirty="0">
              <a:solidFill>
                <a:schemeClr val="accent1"/>
              </a:solidFill>
            </a:endParaRPr>
          </a:p>
        </p:txBody>
      </p:sp>
      <p:sp>
        <p:nvSpPr>
          <p:cNvPr id="17510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ctr" eaLnBrk="1" hangingPunct="1">
              <a:buFont typeface="Wingdings" pitchFamily="-110" charset="2"/>
              <a:buNone/>
            </a:pPr>
            <a:r>
              <a:rPr lang="nl-BE" sz="2200">
                <a:solidFill>
                  <a:schemeClr val="tx2"/>
                </a:solidFill>
              </a:rPr>
              <a:t>Lobke Aelbrecht</a:t>
            </a:r>
            <a:endParaRPr lang="nl-NL" sz="220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clipse">
  <a:themeElements>
    <a:clrScheme name="Eclipse 1">
      <a:dk1>
        <a:srgbClr val="000000"/>
      </a:dk1>
      <a:lt1>
        <a:srgbClr val="FFFFFF"/>
      </a:lt1>
      <a:dk2>
        <a:srgbClr val="006666"/>
      </a:dk2>
      <a:lt2>
        <a:srgbClr val="5F5F5F"/>
      </a:lt2>
      <a:accent1>
        <a:srgbClr val="33CCCC"/>
      </a:accent1>
      <a:accent2>
        <a:srgbClr val="99CCCC"/>
      </a:accent2>
      <a:accent3>
        <a:srgbClr val="FFFFFF"/>
      </a:accent3>
      <a:accent4>
        <a:srgbClr val="000000"/>
      </a:accent4>
      <a:accent5>
        <a:srgbClr val="ADE2E2"/>
      </a:accent5>
      <a:accent6>
        <a:srgbClr val="8AB9B9"/>
      </a:accent6>
      <a:hlink>
        <a:srgbClr val="006666"/>
      </a:hlink>
      <a:folHlink>
        <a:srgbClr val="B2B2B2"/>
      </a:folHlink>
    </a:clrScheme>
    <a:fontScheme name="Eclipse">
      <a:majorFont>
        <a:latin typeface="Arial"/>
        <a:ea typeface="Arial"/>
        <a:cs typeface="Arial"/>
      </a:majorFont>
      <a:minorFont>
        <a:latin typeface="Verdana"/>
        <a:ea typeface="Arial"/>
        <a:cs typeface="Arial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tx2"/>
          </a:solidFill>
        </a:ln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Eclipse 1">
        <a:dk1>
          <a:srgbClr val="000000"/>
        </a:dk1>
        <a:lt1>
          <a:srgbClr val="FFFFFF"/>
        </a:lt1>
        <a:dk2>
          <a:srgbClr val="006666"/>
        </a:dk2>
        <a:lt2>
          <a:srgbClr val="5F5F5F"/>
        </a:lt2>
        <a:accent1>
          <a:srgbClr val="33CCCC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A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2">
        <a:dk1>
          <a:srgbClr val="000000"/>
        </a:dk1>
        <a:lt1>
          <a:srgbClr val="FFFFFF"/>
        </a:lt1>
        <a:dk2>
          <a:srgbClr val="333366"/>
        </a:dk2>
        <a:lt2>
          <a:srgbClr val="5F5F5F"/>
        </a:lt2>
        <a:accent1>
          <a:srgbClr val="CC99FF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E2CAFF"/>
        </a:accent5>
        <a:accent6>
          <a:srgbClr val="8AB9B9"/>
        </a:accent6>
        <a:hlink>
          <a:srgbClr val="666699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3">
        <a:dk1>
          <a:srgbClr val="000000"/>
        </a:dk1>
        <a:lt1>
          <a:srgbClr val="FFFFFF"/>
        </a:lt1>
        <a:dk2>
          <a:srgbClr val="0000CC"/>
        </a:dk2>
        <a:lt2>
          <a:srgbClr val="434343"/>
        </a:lt2>
        <a:accent1>
          <a:srgbClr val="99CC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E7B900"/>
        </a:accent6>
        <a:hlink>
          <a:srgbClr val="FF00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4">
        <a:dk1>
          <a:srgbClr val="000000"/>
        </a:dk1>
        <a:lt1>
          <a:srgbClr val="64AAAE"/>
        </a:lt1>
        <a:dk2>
          <a:srgbClr val="FFFFCC"/>
        </a:dk2>
        <a:lt2>
          <a:srgbClr val="5F5F5F"/>
        </a:lt2>
        <a:accent1>
          <a:srgbClr val="B4B1DB"/>
        </a:accent1>
        <a:accent2>
          <a:srgbClr val="61C1D7"/>
        </a:accent2>
        <a:accent3>
          <a:srgbClr val="B8D2D3"/>
        </a:accent3>
        <a:accent4>
          <a:srgbClr val="000000"/>
        </a:accent4>
        <a:accent5>
          <a:srgbClr val="D6D5EA"/>
        </a:accent5>
        <a:accent6>
          <a:srgbClr val="57AFC3"/>
        </a:accent6>
        <a:hlink>
          <a:srgbClr val="257177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5">
        <a:dk1>
          <a:srgbClr val="5F5F5F"/>
        </a:dk1>
        <a:lt1>
          <a:srgbClr val="F8F8F8"/>
        </a:lt1>
        <a:dk2>
          <a:srgbClr val="2A285A"/>
        </a:dk2>
        <a:lt2>
          <a:srgbClr val="FFFFFF"/>
        </a:lt2>
        <a:accent1>
          <a:srgbClr val="999966"/>
        </a:accent1>
        <a:accent2>
          <a:srgbClr val="8C8B9D"/>
        </a:accent2>
        <a:accent3>
          <a:srgbClr val="ACACB5"/>
        </a:accent3>
        <a:accent4>
          <a:srgbClr val="D4D4D4"/>
        </a:accent4>
        <a:accent5>
          <a:srgbClr val="CACAB8"/>
        </a:accent5>
        <a:accent6>
          <a:srgbClr val="7E7D8E"/>
        </a:accent6>
        <a:hlink>
          <a:srgbClr val="465174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6">
        <a:dk1>
          <a:srgbClr val="434343"/>
        </a:dk1>
        <a:lt1>
          <a:srgbClr val="FFFFFF"/>
        </a:lt1>
        <a:dk2>
          <a:srgbClr val="360404"/>
        </a:dk2>
        <a:lt2>
          <a:srgbClr val="FFFFFF"/>
        </a:lt2>
        <a:accent1>
          <a:srgbClr val="669900"/>
        </a:accent1>
        <a:accent2>
          <a:srgbClr val="CC6600"/>
        </a:accent2>
        <a:accent3>
          <a:srgbClr val="AEAAAA"/>
        </a:accent3>
        <a:accent4>
          <a:srgbClr val="DADADA"/>
        </a:accent4>
        <a:accent5>
          <a:srgbClr val="B8CAAA"/>
        </a:accent5>
        <a:accent6>
          <a:srgbClr val="B95C00"/>
        </a:accent6>
        <a:hlink>
          <a:srgbClr val="CC33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7">
        <a:dk1>
          <a:srgbClr val="434343"/>
        </a:dk1>
        <a:lt1>
          <a:srgbClr val="FFFFFF"/>
        </a:lt1>
        <a:dk2>
          <a:srgbClr val="000000"/>
        </a:dk2>
        <a:lt2>
          <a:srgbClr val="8285FE"/>
        </a:lt2>
        <a:accent1>
          <a:srgbClr val="669900"/>
        </a:accent1>
        <a:accent2>
          <a:srgbClr val="9900FF"/>
        </a:accent2>
        <a:accent3>
          <a:srgbClr val="AAAAAA"/>
        </a:accent3>
        <a:accent4>
          <a:srgbClr val="DADADA"/>
        </a:accent4>
        <a:accent5>
          <a:srgbClr val="B8CAAA"/>
        </a:accent5>
        <a:accent6>
          <a:srgbClr val="8A00E7"/>
        </a:accent6>
        <a:hlink>
          <a:srgbClr val="6600CC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8">
        <a:dk1>
          <a:srgbClr val="434343"/>
        </a:dk1>
        <a:lt1>
          <a:srgbClr val="FFFFFF"/>
        </a:lt1>
        <a:dk2>
          <a:srgbClr val="000000"/>
        </a:dk2>
        <a:lt2>
          <a:srgbClr val="0066FF"/>
        </a:lt2>
        <a:accent1>
          <a:srgbClr val="339966"/>
        </a:accent1>
        <a:accent2>
          <a:srgbClr val="FFCC00"/>
        </a:accent2>
        <a:accent3>
          <a:srgbClr val="AAAAAA"/>
        </a:accent3>
        <a:accent4>
          <a:srgbClr val="DADADA"/>
        </a:accent4>
        <a:accent5>
          <a:srgbClr val="ADCAB8"/>
        </a:accent5>
        <a:accent6>
          <a:srgbClr val="E7B900"/>
        </a:accent6>
        <a:hlink>
          <a:srgbClr val="CC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9">
        <a:dk1>
          <a:srgbClr val="333300"/>
        </a:dk1>
        <a:lt1>
          <a:srgbClr val="FFFFFF"/>
        </a:lt1>
        <a:dk2>
          <a:srgbClr val="669900"/>
        </a:dk2>
        <a:lt2>
          <a:srgbClr val="FFFFCC"/>
        </a:lt2>
        <a:accent1>
          <a:srgbClr val="CCCC00"/>
        </a:accent1>
        <a:accent2>
          <a:srgbClr val="99CC00"/>
        </a:accent2>
        <a:accent3>
          <a:srgbClr val="B8CAAA"/>
        </a:accent3>
        <a:accent4>
          <a:srgbClr val="DADADA"/>
        </a:accent4>
        <a:accent5>
          <a:srgbClr val="E2E2AA"/>
        </a:accent5>
        <a:accent6>
          <a:srgbClr val="8AB900"/>
        </a:accent6>
        <a:hlink>
          <a:srgbClr val="336600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10">
        <a:dk1>
          <a:srgbClr val="333333"/>
        </a:dk1>
        <a:lt1>
          <a:srgbClr val="FFFFCC"/>
        </a:lt1>
        <a:dk2>
          <a:srgbClr val="660000"/>
        </a:dk2>
        <a:lt2>
          <a:srgbClr val="CCCCCC"/>
        </a:lt2>
        <a:accent1>
          <a:srgbClr val="FF6600"/>
        </a:accent1>
        <a:accent2>
          <a:srgbClr val="CC3300"/>
        </a:accent2>
        <a:accent3>
          <a:srgbClr val="B8AAAA"/>
        </a:accent3>
        <a:accent4>
          <a:srgbClr val="DADAAE"/>
        </a:accent4>
        <a:accent5>
          <a:srgbClr val="FFB8AA"/>
        </a:accent5>
        <a:accent6>
          <a:srgbClr val="B92D00"/>
        </a:accent6>
        <a:hlink>
          <a:srgbClr val="9900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Eclipse</Template>
  <TotalTime>10771</TotalTime>
  <Words>7126</Words>
  <Application>Microsoft Macintosh PowerPoint</Application>
  <PresentationFormat>Diavoorstelling (4:3)</PresentationFormat>
  <Paragraphs>1121</Paragraphs>
  <Slides>95</Slides>
  <Notes>95</Notes>
  <HiddenSlides>1</HiddenSlides>
  <MMClips>0</MMClips>
  <ScaleCrop>false</ScaleCrop>
  <HeadingPairs>
    <vt:vector size="4" baseType="variant">
      <vt:variant>
        <vt:lpstr>Ontwerpsjabloon</vt:lpstr>
      </vt:variant>
      <vt:variant>
        <vt:i4>1</vt:i4>
      </vt:variant>
      <vt:variant>
        <vt:lpstr>Diatitels</vt:lpstr>
      </vt:variant>
      <vt:variant>
        <vt:i4>95</vt:i4>
      </vt:variant>
    </vt:vector>
  </HeadingPairs>
  <TitlesOfParts>
    <vt:vector size="96" baseType="lpstr">
      <vt:lpstr>Eclipse</vt:lpstr>
      <vt:lpstr>“Silence is golden”  The syntax of ellipsis</vt:lpstr>
      <vt:lpstr>Yesterday’s class</vt:lpstr>
      <vt:lpstr>Overview</vt:lpstr>
      <vt:lpstr>“Silence best speaks the mind”</vt:lpstr>
      <vt:lpstr>Silence best speaks the mind (1)</vt:lpstr>
      <vt:lpstr>Silence best speaks the mind (2)</vt:lpstr>
      <vt:lpstr>Silence best speaks the mind (3)</vt:lpstr>
      <vt:lpstr>Silence best speaks the mind</vt:lpstr>
      <vt:lpstr>1. What you see is what you get (1)</vt:lpstr>
      <vt:lpstr>1. What you see is what you get (2)</vt:lpstr>
      <vt:lpstr>1. What you see is what you get (3)</vt:lpstr>
      <vt:lpstr>1. What you see is what you get (4)</vt:lpstr>
      <vt:lpstr>1. What you see is what you get (5)</vt:lpstr>
      <vt:lpstr>1. What you see is what you get (6)</vt:lpstr>
      <vt:lpstr>1. What you see is what you get (7)</vt:lpstr>
      <vt:lpstr>1. What you see is what you get (8)</vt:lpstr>
      <vt:lpstr>1. What you see is what you get (9)</vt:lpstr>
      <vt:lpstr>1. What you see is what you get (10)</vt:lpstr>
      <vt:lpstr>1. What you see is what you get (11)</vt:lpstr>
      <vt:lpstr>1. What you see is what you get (12)</vt:lpstr>
      <vt:lpstr>1. What you see is what you get (13)</vt:lpstr>
      <vt:lpstr>1. What you see is what you get (14)</vt:lpstr>
      <vt:lpstr>Silence best speaks the mind</vt:lpstr>
      <vt:lpstr>2. Proform analysis (1)</vt:lpstr>
      <vt:lpstr>2. Proform analysis (2)</vt:lpstr>
      <vt:lpstr>2. Proform analysis (2b)</vt:lpstr>
      <vt:lpstr>2. Proform analysis (3)</vt:lpstr>
      <vt:lpstr>2. Proform analysis (4)</vt:lpstr>
      <vt:lpstr>2. Proform analysis (5)</vt:lpstr>
      <vt:lpstr>2. Proform analysis (6)</vt:lpstr>
      <vt:lpstr>2. Proform analysis (7)</vt:lpstr>
      <vt:lpstr>2. Proform analysis (8)</vt:lpstr>
      <vt:lpstr>2. Proform analysis (9)</vt:lpstr>
      <vt:lpstr>2. Proform analysis (10)</vt:lpstr>
      <vt:lpstr>2. Proform analysis (11)</vt:lpstr>
      <vt:lpstr>Silence best speaks the mind</vt:lpstr>
      <vt:lpstr>3. Deletion analysis (1)</vt:lpstr>
      <vt:lpstr>3. Deletion analysis (2)</vt:lpstr>
      <vt:lpstr>3. Deletion analysis (3)</vt:lpstr>
      <vt:lpstr>3. Deletion analysis (4)</vt:lpstr>
      <vt:lpstr>3. Deletion analysis (5)</vt:lpstr>
      <vt:lpstr>3. Deletion analysis (6)</vt:lpstr>
      <vt:lpstr>3. Deletion analysis (7)</vt:lpstr>
      <vt:lpstr>3. Deletion analysis (8)</vt:lpstr>
      <vt:lpstr>3. Deletion analysis (9)</vt:lpstr>
      <vt:lpstr>3. Deletion analysis (10)</vt:lpstr>
      <vt:lpstr>3. Deletion analysis (11)</vt:lpstr>
      <vt:lpstr>3. Deletion analysis (12)</vt:lpstr>
      <vt:lpstr>Silence best speaks the mind</vt:lpstr>
      <vt:lpstr>4. Ellipsis repair effects (1)</vt:lpstr>
      <vt:lpstr>4. Ellipsis repair effects (2)</vt:lpstr>
      <vt:lpstr>4. Ellipsis repair effects (3)</vt:lpstr>
      <vt:lpstr>4. Ellipsis repair effects (4)</vt:lpstr>
      <vt:lpstr>4. Ellipsis repair effects (5)</vt:lpstr>
      <vt:lpstr>4. Ellipsis repair effects (6)</vt:lpstr>
      <vt:lpstr>4. Ellipsis repair effects (7)</vt:lpstr>
      <vt:lpstr>4. Ellipsis repair effects (8)</vt:lpstr>
      <vt:lpstr>4. Ellipsis repair effects (9)</vt:lpstr>
      <vt:lpstr>4. Ellipsis repair effects (10)</vt:lpstr>
      <vt:lpstr>4. Ellipsis repair effects (11)</vt:lpstr>
      <vt:lpstr>4. Ellipsis repair effects (12)</vt:lpstr>
      <vt:lpstr>4. Ellipsis repair effects (13)</vt:lpstr>
      <vt:lpstr>4. Ellipsis repair effects (14)</vt:lpstr>
      <vt:lpstr>4. Ellipsis repair effects (15)</vt:lpstr>
      <vt:lpstr>4. Ellipsis repair effects (16)</vt:lpstr>
      <vt:lpstr>4. Ellipsis repair effects (17)</vt:lpstr>
      <vt:lpstr>4. Ellipsis repair effects (18)</vt:lpstr>
      <vt:lpstr>Silence best speaks the mind</vt:lpstr>
      <vt:lpstr>5. Reconciling analyses (1)</vt:lpstr>
      <vt:lpstr>5. Reconciling analyses (2)</vt:lpstr>
      <vt:lpstr>5. Reconciling analyses (3)</vt:lpstr>
      <vt:lpstr>5. Reconciling analyses (4)</vt:lpstr>
      <vt:lpstr>5. Reconciling analyses (5)</vt:lpstr>
      <vt:lpstr>5. Reconciling analyses (6)</vt:lpstr>
      <vt:lpstr>5. Reconciling analyses (7)</vt:lpstr>
      <vt:lpstr>5. Reconciling analyses (8)</vt:lpstr>
      <vt:lpstr>5. Reconciling analyses (9)</vt:lpstr>
      <vt:lpstr>5. Reconciling analyses (10)</vt:lpstr>
      <vt:lpstr>5. Reconciling analyses (11)</vt:lpstr>
      <vt:lpstr>5. Reconciling analyses (12)</vt:lpstr>
      <vt:lpstr>5. Reconciling analyses (13)</vt:lpstr>
      <vt:lpstr>5. Reconciling analyses (14)</vt:lpstr>
      <vt:lpstr>5. Reconciling analyses (15)</vt:lpstr>
      <vt:lpstr>5. Reconciling analyses (16)</vt:lpstr>
      <vt:lpstr>5. Reconciling analyses (17)</vt:lpstr>
      <vt:lpstr>5. Reconciling analyses (18)</vt:lpstr>
      <vt:lpstr>5. Reconciling analyses (19)</vt:lpstr>
      <vt:lpstr>5. Reconciling analyses (20)</vt:lpstr>
      <vt:lpstr>5. Reconciling analyses (21)</vt:lpstr>
      <vt:lpstr>5. Reconciling analyses (22)</vt:lpstr>
      <vt:lpstr>5. Reconciling analyses (23)</vt:lpstr>
      <vt:lpstr>5. Reconciling analyses (24)</vt:lpstr>
      <vt:lpstr>5. Reconciling analyses (25)</vt:lpstr>
      <vt:lpstr>Silence best speaks the mind</vt:lpstr>
      <vt:lpstr>Silence best speaks the mind  Analyses of ellipsis</vt:lpstr>
    </vt:vector>
  </TitlesOfParts>
  <Company>kubrussel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“You have the right to remain silent” The syntactic licensing of ellipsis</dc:title>
  <dc:creator>p01514</dc:creator>
  <cp:lastModifiedBy>Lobke Aelbrecht</cp:lastModifiedBy>
  <cp:revision>272</cp:revision>
  <cp:lastPrinted>2010-05-25T15:21:47Z</cp:lastPrinted>
  <dcterms:created xsi:type="dcterms:W3CDTF">2010-07-27T12:28:01Z</dcterms:created>
  <dcterms:modified xsi:type="dcterms:W3CDTF">2010-07-27T12:35:58Z</dcterms:modified>
</cp:coreProperties>
</file>