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68.xml" ContentType="application/vnd.openxmlformats-officedocument.presentationml.slide+xml"/>
  <Override PartName="/ppt/notesSlides/notesSlide31.xml" ContentType="application/vnd.openxmlformats-officedocument.presentationml.notesSlide+xml"/>
  <Override PartName="/ppt/notesSlides/notesSlide74.xml" ContentType="application/vnd.openxmlformats-officedocument.presentationml.notesSlide+xml"/>
  <Override PartName="/ppt/slides/slide28.xml" ContentType="application/vnd.openxmlformats-officedocument.presentationml.slide+xml"/>
  <Override PartName="/ppt/slides/slide66.xml" ContentType="application/vnd.openxmlformats-officedocument.presentationml.slide+xml"/>
  <Override PartName="/ppt/notesSlides/notesSlide88.xml" ContentType="application/vnd.openxmlformats-officedocument.presentationml.notesSlide+xml"/>
  <Override PartName="/docProps/app.xml" ContentType="application/vnd.openxmlformats-officedocument.extended-properties+xml"/>
  <Override PartName="/ppt/notesSlides/notesSlide9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32.xml" ContentType="application/vnd.openxmlformats-officedocument.presentationml.notesSlide+xml"/>
  <Override PartName="/ppt/slides/slide11.xml" ContentType="application/vnd.openxmlformats-officedocument.presentationml.slide+xml"/>
  <Override PartName="/ppt/slides/slide47.xml" ContentType="application/vnd.openxmlformats-officedocument.presentationml.slide+xml"/>
  <Override PartName="/ppt/notesSlides/notesSlide5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5.xml" ContentType="application/vnd.openxmlformats-officedocument.presentationml.notesSlide+xml"/>
  <Override PartName="/ppt/notesSlides/notesSlide71.xml" ContentType="application/vnd.openxmlformats-officedocument.presentationml.notesSlide+xml"/>
  <Override PartName="/ppt/slides/slide94.xml" ContentType="application/vnd.openxmlformats-officedocument.presentationml.slide+xml"/>
  <Override PartName="/ppt/slides/slide92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2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35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51.xml" ContentType="application/vnd.openxmlformats-officedocument.presentationml.notesSlide+xml"/>
  <Override PartName="/ppt/notesSlides/notesSlide13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1.xml" ContentType="application/vnd.openxmlformats-officedocument.presentationml.slide+xml"/>
  <Override PartName="/ppt/slides/slide43.xml" ContentType="application/vnd.openxmlformats-officedocument.presentationml.slide+xml"/>
  <Override PartName="/ppt/slides/slide37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90.xml" ContentType="application/vnd.openxmlformats-officedocument.presentationml.notesSlide+xml"/>
  <Default Extension="png" ContentType="image/png"/>
  <Override PartName="/ppt/notesSlides/notesSlide84.xml" ContentType="application/vnd.openxmlformats-officedocument.presentationml.notesSlide+xml"/>
  <Override PartName="/ppt/slides/slide83.xml" ContentType="application/vnd.openxmlformats-officedocument.presentationml.slide+xml"/>
  <Override PartName="/docProps/core.xml" ContentType="application/vnd.openxmlformats-package.core-properties+xml"/>
  <Override PartName="/ppt/slides/slide56.xml" ContentType="application/vnd.openxmlformats-officedocument.presentationml.slide+xml"/>
  <Override PartName="/ppt/slides/slide31.xml" ContentType="application/vnd.openxmlformats-officedocument.presentationml.slide+xml"/>
  <Default Extension="bin" ContentType="application/vnd.openxmlformats-officedocument.presentationml.printerSettings"/>
  <Override PartName="/ppt/slides/slide53.xml" ContentType="application/vnd.openxmlformats-officedocument.presentationml.slide+xml"/>
  <Override PartName="/ppt/slides/slide76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55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notesSlides/notesSlide75.xml" ContentType="application/vnd.openxmlformats-officedocument.presentationml.notesSlide+xml"/>
  <Override PartName="/ppt/slides/slide2.xml" ContentType="application/vnd.openxmlformats-officedocument.presentationml.slide+xml"/>
  <Override PartName="/ppt/slides/slide8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5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3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54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58.xml" ContentType="application/vnd.openxmlformats-officedocument.presentationml.slide+xml"/>
  <Default Extension="xml" ContentType="application/xml"/>
  <Override PartName="/ppt/slides/slide91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86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81.xml" ContentType="application/vnd.openxmlformats-officedocument.presentationml.slide+xml"/>
  <Override PartName="/ppt/slides/slide25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93.xml" ContentType="application/vnd.openxmlformats-officedocument.presentationml.notesSlide+xml"/>
  <Override PartName="/ppt/slides/slide93.xml" ContentType="application/vnd.openxmlformats-officedocument.presentationml.slide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notesSlides/notesSlide5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60.xml" ContentType="application/vnd.openxmlformats-officedocument.presentationml.notesSlide+xml"/>
  <Override PartName="/ppt/slides/slide49.xml" ContentType="application/vnd.openxmlformats-officedocument.presentationml.slide+xml"/>
  <Override PartName="/ppt/slides/slide70.xml" ContentType="application/vnd.openxmlformats-officedocument.presentationml.slide+xml"/>
  <Override PartName="/ppt/slides/slide48.xml" ContentType="application/vnd.openxmlformats-officedocument.presentationml.slide+xml"/>
  <Override PartName="/ppt/notesSlides/notesSlide7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77.xml" ContentType="application/vnd.openxmlformats-officedocument.presentationml.slide+xml"/>
  <Override PartName="/ppt/slides/slide79.xml" ContentType="application/vnd.openxmlformats-officedocument.presentationml.slide+xml"/>
  <Override PartName="/ppt/slides/slide95.xml" ContentType="application/vnd.openxmlformats-officedocument.presentationml.slide+xml"/>
  <Default Extension="jpeg" ContentType="image/jpeg"/>
  <Override PartName="/ppt/notesSlides/notesSlide95.xml" ContentType="application/vnd.openxmlformats-officedocument.presentationml.notesSlide+xml"/>
  <Override PartName="/ppt/notesSlides/notesSlide83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80.xml" ContentType="application/vnd.openxmlformats-officedocument.presentationml.notes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49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39.xml" ContentType="application/vnd.openxmlformats-officedocument.presentationml.slide+xml"/>
  <Override PartName="/ppt/slides/slide73.xml" ContentType="application/vnd.openxmlformats-officedocument.presentationml.slide+xml"/>
  <Override PartName="/ppt/slides/slide32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29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2.xml" ContentType="application/vnd.openxmlformats-officedocument.presentationml.slide+xml"/>
  <Override PartName="/ppt/slides/slide85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92.xml" ContentType="application/vnd.openxmlformats-officedocument.presentationml.notes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notesSlides/notesSlide6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56.xml" ContentType="application/vnd.openxmlformats-officedocument.presentationml.notesSlide+xml"/>
  <Override PartName="/ppt/slides/slide90.xml" ContentType="application/vnd.openxmlformats-officedocument.presentationml.slide+xml"/>
  <Override PartName="/ppt/slides/slide21.xml" ContentType="application/vnd.openxmlformats-officedocument.presentationml.slide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62.xml" ContentType="application/vnd.openxmlformats-officedocument.presentationml.slide+xml"/>
  <Override PartName="/ppt/slides/slide7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66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57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89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43.xml" ContentType="application/vnd.openxmlformats-officedocument.presentationml.notesSlide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94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77.xml" ContentType="application/vnd.openxmlformats-officedocument.presentationml.notesSlide+xml"/>
  <Override PartName="/ppt/slides/slide67.xml" ContentType="application/vnd.openxmlformats-officedocument.presentationml.slide+xml"/>
  <Override PartName="/ppt/slides/slide12.xml" ContentType="application/vnd.openxmlformats-officedocument.presentationml.slide+xml"/>
  <Override PartName="/ppt/slides/slide46.xml" ContentType="application/vnd.openxmlformats-officedocument.presentationml.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slides/slide84.xml" ContentType="application/vnd.openxmlformats-officedocument.presentationml.slide+xml"/>
  <Override PartName="/ppt/slides/slide69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notesSlides/notesSlide34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50.xml" ContentType="application/vnd.openxmlformats-officedocument.presentationml.slide+xml"/>
  <Override PartName="/ppt/slides/slide57.xml" ContentType="application/vnd.openxmlformats-officedocument.presentationml.slide+xml"/>
  <Override PartName="/ppt/notesSlides/notesSlide29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63.xml" ContentType="application/vnd.openxmlformats-officedocument.presentationml.slide+xml"/>
  <Override PartName="/ppt/slides/slide82.xml" ContentType="application/vnd.openxmlformats-officedocument.presentationml.slide+xml"/>
  <Override PartName="/ppt/slides/slide34.xml" ContentType="application/vnd.openxmlformats-officedocument.presentationml.slide+xml"/>
  <Override PartName="/ppt/notesSlides/notesSlide4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s/slide88.xml" ContentType="application/vnd.openxmlformats-officedocument.presentationml.slide+xml"/>
  <Override PartName="/ppt/theme/theme1.xml" ContentType="application/vnd.openxmlformats-officedocument.theme+xml"/>
  <Override PartName="/ppt/notesSlides/notesSlide59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59.xml" ContentType="application/vnd.openxmlformats-officedocument.presentationml.slide+xml"/>
  <Override PartName="/ppt/slides/slide64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89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67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2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68.xml" ContentType="application/vnd.openxmlformats-officedocument.presentationml.notesSlide+xml"/>
  <Override PartName="/ppt/slides/slide60.xml" ContentType="application/vnd.openxmlformats-officedocument.presentationml.slide+xml"/>
  <Override PartName="/ppt/slides/slide24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71.xml" ContentType="application/vnd.openxmlformats-officedocument.presentationml.slide+xml"/>
  <Override PartName="/ppt/slides/slide6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9" r:id="rId1"/>
  </p:sldMasterIdLst>
  <p:notesMasterIdLst>
    <p:notesMasterId r:id="rId97"/>
  </p:notesMasterIdLst>
  <p:handoutMasterIdLst>
    <p:handoutMasterId r:id="rId98"/>
  </p:handoutMasterIdLst>
  <p:sldIdLst>
    <p:sldId id="256" r:id="rId2"/>
    <p:sldId id="257" r:id="rId3"/>
    <p:sldId id="480" r:id="rId4"/>
    <p:sldId id="396" r:id="rId5"/>
    <p:sldId id="371" r:id="rId6"/>
    <p:sldId id="395" r:id="rId7"/>
    <p:sldId id="397" r:id="rId8"/>
    <p:sldId id="323" r:id="rId9"/>
    <p:sldId id="372" r:id="rId10"/>
    <p:sldId id="388" r:id="rId11"/>
    <p:sldId id="373" r:id="rId12"/>
    <p:sldId id="399" r:id="rId13"/>
    <p:sldId id="389" r:id="rId14"/>
    <p:sldId id="398" r:id="rId15"/>
    <p:sldId id="404" r:id="rId16"/>
    <p:sldId id="402" r:id="rId17"/>
    <p:sldId id="401" r:id="rId18"/>
    <p:sldId id="403" r:id="rId19"/>
    <p:sldId id="400" r:id="rId20"/>
    <p:sldId id="405" r:id="rId21"/>
    <p:sldId id="406" r:id="rId22"/>
    <p:sldId id="478" r:id="rId23"/>
    <p:sldId id="408" r:id="rId24"/>
    <p:sldId id="374" r:id="rId25"/>
    <p:sldId id="409" r:id="rId26"/>
    <p:sldId id="410" r:id="rId27"/>
    <p:sldId id="411" r:id="rId28"/>
    <p:sldId id="412" r:id="rId29"/>
    <p:sldId id="414" r:id="rId30"/>
    <p:sldId id="413" r:id="rId31"/>
    <p:sldId id="415" r:id="rId32"/>
    <p:sldId id="416" r:id="rId33"/>
    <p:sldId id="417" r:id="rId34"/>
    <p:sldId id="420" r:id="rId35"/>
    <p:sldId id="418" r:id="rId36"/>
    <p:sldId id="422" r:id="rId37"/>
    <p:sldId id="375" r:id="rId38"/>
    <p:sldId id="423" r:id="rId39"/>
    <p:sldId id="421" r:id="rId40"/>
    <p:sldId id="424" r:id="rId41"/>
    <p:sldId id="427" r:id="rId42"/>
    <p:sldId id="426" r:id="rId43"/>
    <p:sldId id="434" r:id="rId44"/>
    <p:sldId id="428" r:id="rId45"/>
    <p:sldId id="429" r:id="rId46"/>
    <p:sldId id="425" r:id="rId47"/>
    <p:sldId id="430" r:id="rId48"/>
    <p:sldId id="431" r:id="rId49"/>
    <p:sldId id="439" r:id="rId50"/>
    <p:sldId id="407" r:id="rId51"/>
    <p:sldId id="435" r:id="rId52"/>
    <p:sldId id="436" r:id="rId53"/>
    <p:sldId id="442" r:id="rId54"/>
    <p:sldId id="443" r:id="rId55"/>
    <p:sldId id="437" r:id="rId56"/>
    <p:sldId id="438" r:id="rId57"/>
    <p:sldId id="444" r:id="rId58"/>
    <p:sldId id="445" r:id="rId59"/>
    <p:sldId id="446" r:id="rId60"/>
    <p:sldId id="447" r:id="rId61"/>
    <p:sldId id="448" r:id="rId62"/>
    <p:sldId id="450" r:id="rId63"/>
    <p:sldId id="451" r:id="rId64"/>
    <p:sldId id="452" r:id="rId65"/>
    <p:sldId id="453" r:id="rId66"/>
    <p:sldId id="455" r:id="rId67"/>
    <p:sldId id="456" r:id="rId68"/>
    <p:sldId id="440" r:id="rId69"/>
    <p:sldId id="432" r:id="rId70"/>
    <p:sldId id="454" r:id="rId71"/>
    <p:sldId id="379" r:id="rId72"/>
    <p:sldId id="433" r:id="rId73"/>
    <p:sldId id="380" r:id="rId74"/>
    <p:sldId id="381" r:id="rId75"/>
    <p:sldId id="441" r:id="rId76"/>
    <p:sldId id="457" r:id="rId77"/>
    <p:sldId id="459" r:id="rId78"/>
    <p:sldId id="460" r:id="rId79"/>
    <p:sldId id="461" r:id="rId80"/>
    <p:sldId id="462" r:id="rId81"/>
    <p:sldId id="463" r:id="rId82"/>
    <p:sldId id="465" r:id="rId83"/>
    <p:sldId id="466" r:id="rId84"/>
    <p:sldId id="467" r:id="rId85"/>
    <p:sldId id="468" r:id="rId86"/>
    <p:sldId id="469" r:id="rId87"/>
    <p:sldId id="470" r:id="rId88"/>
    <p:sldId id="472" r:id="rId89"/>
    <p:sldId id="473" r:id="rId90"/>
    <p:sldId id="474" r:id="rId91"/>
    <p:sldId id="475" r:id="rId92"/>
    <p:sldId id="476" r:id="rId93"/>
    <p:sldId id="477" r:id="rId94"/>
    <p:sldId id="370" r:id="rId95"/>
    <p:sldId id="394" r:id="rId96"/>
  </p:sldIdLst>
  <p:sldSz cx="9144000" cy="6858000" type="screen4x3"/>
  <p:notesSz cx="6797675" cy="987425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pitchFamily="-110" charset="0"/>
        <a:ea typeface="Arial" pitchFamily="-110" charset="0"/>
        <a:cs typeface="Arial" pitchFamily="-110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scaleToFitPaper="1"/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2823" autoAdjust="0"/>
    <p:restoredTop sz="86389" autoAdjust="0"/>
  </p:normalViewPr>
  <p:slideViewPr>
    <p:cSldViewPr>
      <p:cViewPr>
        <p:scale>
          <a:sx n="85" d="100"/>
          <a:sy n="85" d="100"/>
        </p:scale>
        <p:origin x="-11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64" Type="http://schemas.openxmlformats.org/officeDocument/2006/relationships/slide" Target="slides/slide63.xml"/><Relationship Id="rId60" Type="http://schemas.openxmlformats.org/officeDocument/2006/relationships/slide" Target="slides/slide59.xml"/><Relationship Id="rId70" Type="http://schemas.openxmlformats.org/officeDocument/2006/relationships/slide" Target="slides/slide69.xml"/><Relationship Id="rId94" Type="http://schemas.openxmlformats.org/officeDocument/2006/relationships/slide" Target="slides/slide93.xml"/><Relationship Id="rId7" Type="http://schemas.openxmlformats.org/officeDocument/2006/relationships/slide" Target="slides/slide6.xml"/><Relationship Id="rId74" Type="http://schemas.openxmlformats.org/officeDocument/2006/relationships/slide" Target="slides/slide73.xml"/><Relationship Id="rId102" Type="http://schemas.openxmlformats.org/officeDocument/2006/relationships/theme" Target="theme/theme1.xml"/><Relationship Id="rId25" Type="http://schemas.openxmlformats.org/officeDocument/2006/relationships/slide" Target="slides/slide24.xml"/><Relationship Id="rId96" Type="http://schemas.openxmlformats.org/officeDocument/2006/relationships/slide" Target="slides/slide95.xml"/><Relationship Id="rId10" Type="http://schemas.openxmlformats.org/officeDocument/2006/relationships/slide" Target="slides/slide9.xml"/><Relationship Id="rId50" Type="http://schemas.openxmlformats.org/officeDocument/2006/relationships/slide" Target="slides/slide49.xml"/><Relationship Id="rId17" Type="http://schemas.openxmlformats.org/officeDocument/2006/relationships/slide" Target="slides/slide16.xml"/><Relationship Id="rId71" Type="http://schemas.openxmlformats.org/officeDocument/2006/relationships/slide" Target="slides/slide70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89" Type="http://schemas.openxmlformats.org/officeDocument/2006/relationships/slide" Target="slides/slide88.xml"/><Relationship Id="rId88" Type="http://schemas.openxmlformats.org/officeDocument/2006/relationships/slide" Target="slides/slide87.xml"/><Relationship Id="rId82" Type="http://schemas.openxmlformats.org/officeDocument/2006/relationships/slide" Target="slides/slide81.xml"/><Relationship Id="rId69" Type="http://schemas.openxmlformats.org/officeDocument/2006/relationships/slide" Target="slides/slide6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72" Type="http://schemas.openxmlformats.org/officeDocument/2006/relationships/slide" Target="slides/slide71.xml"/><Relationship Id="rId35" Type="http://schemas.openxmlformats.org/officeDocument/2006/relationships/slide" Target="slides/slide34.xml"/><Relationship Id="rId75" Type="http://schemas.openxmlformats.org/officeDocument/2006/relationships/slide" Target="slides/slide74.xml"/><Relationship Id="rId80" Type="http://schemas.openxmlformats.org/officeDocument/2006/relationships/slide" Target="slides/slide79.xml"/><Relationship Id="rId31" Type="http://schemas.openxmlformats.org/officeDocument/2006/relationships/slide" Target="slides/slide30.xml"/><Relationship Id="rId62" Type="http://schemas.openxmlformats.org/officeDocument/2006/relationships/slide" Target="slides/slide61.xml"/><Relationship Id="rId79" Type="http://schemas.openxmlformats.org/officeDocument/2006/relationships/slide" Target="slides/slide78.xml"/><Relationship Id="rId97" Type="http://schemas.openxmlformats.org/officeDocument/2006/relationships/notesMaster" Target="notesMasters/notesMaster1.xml"/><Relationship Id="rId98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slide" Target="slides/slide46.xml"/><Relationship Id="rId56" Type="http://schemas.openxmlformats.org/officeDocument/2006/relationships/slide" Target="slides/slide55.xml"/><Relationship Id="rId48" Type="http://schemas.openxmlformats.org/officeDocument/2006/relationships/slide" Target="slides/slide47.xml"/><Relationship Id="rId32" Type="http://schemas.openxmlformats.org/officeDocument/2006/relationships/slide" Target="slides/slide31.xml"/><Relationship Id="rId13" Type="http://schemas.openxmlformats.org/officeDocument/2006/relationships/slide" Target="slides/slide12.xml"/><Relationship Id="rId52" Type="http://schemas.openxmlformats.org/officeDocument/2006/relationships/slide" Target="slides/slide51.xml"/><Relationship Id="rId54" Type="http://schemas.openxmlformats.org/officeDocument/2006/relationships/slide" Target="slides/slide53.xml"/><Relationship Id="rId101" Type="http://schemas.openxmlformats.org/officeDocument/2006/relationships/viewProps" Target="viewProps.xml"/><Relationship Id="rId23" Type="http://schemas.openxmlformats.org/officeDocument/2006/relationships/slide" Target="slides/slide22.xml"/><Relationship Id="rId61" Type="http://schemas.openxmlformats.org/officeDocument/2006/relationships/slide" Target="slides/slide60.xml"/><Relationship Id="rId53" Type="http://schemas.openxmlformats.org/officeDocument/2006/relationships/slide" Target="slides/slide52.xml"/><Relationship Id="rId84" Type="http://schemas.openxmlformats.org/officeDocument/2006/relationships/slide" Target="slides/slide83.xml"/><Relationship Id="rId30" Type="http://schemas.openxmlformats.org/officeDocument/2006/relationships/slide" Target="slides/slide29.xml"/><Relationship Id="rId29" Type="http://schemas.openxmlformats.org/officeDocument/2006/relationships/slide" Target="slides/slide28.xml"/><Relationship Id="rId83" Type="http://schemas.openxmlformats.org/officeDocument/2006/relationships/slide" Target="slides/slide8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22" Type="http://schemas.openxmlformats.org/officeDocument/2006/relationships/slide" Target="slides/slide21.xml"/><Relationship Id="rId95" Type="http://schemas.openxmlformats.org/officeDocument/2006/relationships/slide" Target="slides/slide94.xml"/><Relationship Id="rId39" Type="http://schemas.openxmlformats.org/officeDocument/2006/relationships/slide" Target="slides/slide38.xml"/><Relationship Id="rId43" Type="http://schemas.openxmlformats.org/officeDocument/2006/relationships/slide" Target="slides/slide42.xml"/><Relationship Id="rId90" Type="http://schemas.openxmlformats.org/officeDocument/2006/relationships/slide" Target="slides/slide89.xml"/><Relationship Id="rId77" Type="http://schemas.openxmlformats.org/officeDocument/2006/relationships/slide" Target="slides/slide76.xml"/><Relationship Id="rId63" Type="http://schemas.openxmlformats.org/officeDocument/2006/relationships/slide" Target="slides/slide62.xml"/><Relationship Id="rId85" Type="http://schemas.openxmlformats.org/officeDocument/2006/relationships/slide" Target="slides/slide84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99" Type="http://schemas.openxmlformats.org/officeDocument/2006/relationships/printerSettings" Target="printerSettings/printerSettings1.bin"/><Relationship Id="rId14" Type="http://schemas.openxmlformats.org/officeDocument/2006/relationships/slide" Target="slides/slide13.xml"/><Relationship Id="rId103" Type="http://schemas.openxmlformats.org/officeDocument/2006/relationships/tableStyles" Target="tableStyles.xml"/><Relationship Id="rId92" Type="http://schemas.openxmlformats.org/officeDocument/2006/relationships/slide" Target="slides/slide91.xml"/><Relationship Id="rId45" Type="http://schemas.openxmlformats.org/officeDocument/2006/relationships/slide" Target="slides/slide44.xml"/><Relationship Id="rId58" Type="http://schemas.openxmlformats.org/officeDocument/2006/relationships/slide" Target="slides/slide57.xml"/><Relationship Id="rId42" Type="http://schemas.openxmlformats.org/officeDocument/2006/relationships/slide" Target="slides/slide41.xml"/><Relationship Id="rId73" Type="http://schemas.openxmlformats.org/officeDocument/2006/relationships/slide" Target="slides/slide72.xml"/><Relationship Id="rId87" Type="http://schemas.openxmlformats.org/officeDocument/2006/relationships/slide" Target="slides/slide86.xml"/><Relationship Id="rId6" Type="http://schemas.openxmlformats.org/officeDocument/2006/relationships/slide" Target="slides/slide5.xml"/><Relationship Id="rId49" Type="http://schemas.openxmlformats.org/officeDocument/2006/relationships/slide" Target="slides/slide48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57" Type="http://schemas.openxmlformats.org/officeDocument/2006/relationships/slide" Target="slides/slide56.xml"/><Relationship Id="rId46" Type="http://schemas.openxmlformats.org/officeDocument/2006/relationships/slide" Target="slides/slide45.xml"/><Relationship Id="rId86" Type="http://schemas.openxmlformats.org/officeDocument/2006/relationships/slide" Target="slides/slide85.xml"/><Relationship Id="rId59" Type="http://schemas.openxmlformats.org/officeDocument/2006/relationships/slide" Target="slides/slide58.xml"/><Relationship Id="rId51" Type="http://schemas.openxmlformats.org/officeDocument/2006/relationships/slide" Target="slides/slide50.xml"/><Relationship Id="rId66" Type="http://schemas.openxmlformats.org/officeDocument/2006/relationships/slide" Target="slides/slide65.xml"/><Relationship Id="rId55" Type="http://schemas.openxmlformats.org/officeDocument/2006/relationships/slide" Target="slides/slide54.xml"/><Relationship Id="rId34" Type="http://schemas.openxmlformats.org/officeDocument/2006/relationships/slide" Target="slides/slide33.xml"/><Relationship Id="rId81" Type="http://schemas.openxmlformats.org/officeDocument/2006/relationships/slide" Target="slides/slide80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76" Type="http://schemas.openxmlformats.org/officeDocument/2006/relationships/slide" Target="slides/slide75.xml"/><Relationship Id="rId8" Type="http://schemas.openxmlformats.org/officeDocument/2006/relationships/slide" Target="slides/slide7.xml"/><Relationship Id="rId65" Type="http://schemas.openxmlformats.org/officeDocument/2006/relationships/slide" Target="slides/slide64.xml"/><Relationship Id="rId67" Type="http://schemas.openxmlformats.org/officeDocument/2006/relationships/slide" Target="slides/slide66.xml"/><Relationship Id="rId37" Type="http://schemas.openxmlformats.org/officeDocument/2006/relationships/slide" Target="slides/slide36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6" Type="http://schemas.openxmlformats.org/officeDocument/2006/relationships/slide" Target="slides/slide25.xml"/><Relationship Id="rId100" Type="http://schemas.openxmlformats.org/officeDocument/2006/relationships/presProps" Target="presProps.xml"/><Relationship Id="rId11" Type="http://schemas.openxmlformats.org/officeDocument/2006/relationships/slide" Target="slides/slide10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91" Type="http://schemas.openxmlformats.org/officeDocument/2006/relationships/slide" Target="slides/slide90.xml"/><Relationship Id="rId93" Type="http://schemas.openxmlformats.org/officeDocument/2006/relationships/slide" Target="slides/slide92.xml"/><Relationship Id="rId78" Type="http://schemas.openxmlformats.org/officeDocument/2006/relationships/slide" Target="slides/slide77.xml"/><Relationship Id="rId15" Type="http://schemas.openxmlformats.org/officeDocument/2006/relationships/slide" Target="slides/slide14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2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2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fld id="{B8C6667D-79B2-3448-BD04-D4CBF2AFF9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Click to edit Master text styles</a:t>
            </a:r>
          </a:p>
          <a:p>
            <a:pPr lvl="1"/>
            <a:r>
              <a:rPr lang="nl-NL" noProof="0"/>
              <a:t>Second level</a:t>
            </a:r>
          </a:p>
          <a:p>
            <a:pPr lvl="2"/>
            <a:r>
              <a:rPr lang="nl-NL" noProof="0"/>
              <a:t>Third level</a:t>
            </a:r>
          </a:p>
          <a:p>
            <a:pPr lvl="3"/>
            <a:r>
              <a:rPr lang="nl-NL" noProof="0"/>
              <a:t>Fourth level</a:t>
            </a:r>
          </a:p>
          <a:p>
            <a:pPr lvl="4"/>
            <a:r>
              <a:rPr lang="nl-NL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fld id="{36FE7B52-2D7B-DB43-8654-FEE10A52043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4E6D77-F83F-5143-A52B-703476F9284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5CD55-61D6-3541-A6F1-9A5C30EC90E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Naive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approach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: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first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thing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you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might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think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of.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625416-803F-164C-BFA0-015ED65A1B30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solidFill>
                <a:srgbClr val="FF0000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625416-803F-164C-BFA0-015ED65A1B30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75CD55-61D6-3541-A6F1-9A5C30EC90E8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(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9)B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with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accusative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‘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someone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’ is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ungrammatical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.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19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1200" baseline="0" dirty="0" smtClean="0">
                <a:solidFill>
                  <a:schemeClr val="tx2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This </a:t>
            </a:r>
            <a:r>
              <a:rPr lang="en-US" sz="1200" baseline="0" dirty="0" smtClean="0">
                <a:solidFill>
                  <a:schemeClr val="tx2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is their argument in favor of this approach, a simpler syntax.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83806A-498E-1049-ACC9-9D2616C2913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tx2"/>
                </a:solidFill>
              </a:rPr>
              <a:t>Their </a:t>
            </a:r>
            <a:r>
              <a:rPr lang="en-US" sz="1400" dirty="0" smtClean="0">
                <a:solidFill>
                  <a:schemeClr val="tx2"/>
                </a:solidFill>
              </a:rPr>
              <a:t>argument in favor of this approach: simpler</a:t>
            </a:r>
            <a:r>
              <a:rPr lang="en-US" sz="1400" baseline="0" dirty="0" smtClean="0">
                <a:solidFill>
                  <a:schemeClr val="tx2"/>
                </a:solidFill>
              </a:rPr>
              <a:t> syntax.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aseline="0" dirty="0" smtClean="0">
                <a:solidFill>
                  <a:schemeClr val="tx2"/>
                </a:solidFill>
              </a:rPr>
              <a:t>Counterarguments: Agreement facts, plus all the other arguments in favor of syntactic structure in the ellipsis site (see deletion approach)</a:t>
            </a:r>
            <a:endParaRPr lang="en-US" sz="1400" dirty="0" smtClean="0">
              <a:solidFill>
                <a:schemeClr val="tx2"/>
              </a:solidFill>
            </a:endParaRPr>
          </a:p>
          <a:p>
            <a:endParaRPr lang="en-US" sz="14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endParaRPr lang="en-US" sz="14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r>
              <a:rPr lang="en-US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The semantics of sluicing. Because there is a question operator </a:t>
            </a:r>
            <a:r>
              <a:rPr lang="en-US" sz="1400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Qx</a:t>
            </a:r>
            <a:r>
              <a:rPr lang="en-US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 binding the </a:t>
            </a:r>
            <a:r>
              <a:rPr lang="en-US" sz="1400" i="1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wh</a:t>
            </a:r>
            <a:r>
              <a:rPr lang="en-US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-word, the sluice is interpreted as an embedded question. It acquires its propositional content </a:t>
            </a:r>
            <a:r>
              <a:rPr lang="en-GB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F </a:t>
            </a:r>
            <a:r>
              <a:rPr lang="en-US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through indirect licensing, i.e. via the antecedent in the discourse.</a:t>
            </a:r>
          </a:p>
          <a:p>
            <a:r>
              <a:rPr lang="en-US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 </a:t>
            </a:r>
          </a:p>
          <a:p>
            <a:pPr lvl="0"/>
            <a:r>
              <a:rPr lang="en-US" sz="1400" b="1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Sluicing</a:t>
            </a:r>
            <a:endParaRPr lang="en-US" sz="14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r>
              <a:rPr lang="en-GB" sz="16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Syntax: [</a:t>
            </a:r>
            <a:r>
              <a:rPr lang="en-GB" sz="1600" kern="1200" baseline="-250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S</a:t>
            </a:r>
            <a:r>
              <a:rPr lang="en-GB" sz="16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 </a:t>
            </a:r>
            <a:r>
              <a:rPr lang="en-GB" sz="1600" i="1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wh</a:t>
            </a:r>
            <a:r>
              <a:rPr lang="en-GB" sz="1600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-phrase</a:t>
            </a:r>
            <a:r>
              <a:rPr lang="en-GB" sz="1600" kern="1200" baseline="-250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i</a:t>
            </a:r>
            <a:r>
              <a:rPr lang="en-GB" sz="1600" kern="1200" cap="small" baseline="300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orph</a:t>
            </a:r>
            <a:r>
              <a:rPr lang="en-GB" sz="1600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]</a:t>
            </a:r>
            <a:r>
              <a:rPr lang="en-GB" sz="1600" kern="1200" cap="small" baseline="300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il</a:t>
            </a:r>
            <a:r>
              <a:rPr lang="en-GB" sz="16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 </a:t>
            </a:r>
          </a:p>
          <a:p>
            <a:r>
              <a:rPr lang="en-GB" sz="16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Semantics : </a:t>
            </a:r>
            <a:r>
              <a:rPr lang="en-GB" sz="1600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Qx[F</a:t>
            </a:r>
            <a:r>
              <a:rPr lang="en-GB" sz="16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   (x</a:t>
            </a:r>
            <a:r>
              <a:rPr lang="en-GB" sz="1600" kern="1200" baseline="-250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i</a:t>
            </a:r>
            <a:r>
              <a:rPr lang="en-GB" sz="16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)]</a:t>
            </a:r>
            <a:endParaRPr lang="en-US" sz="16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r>
              <a:rPr lang="en-GB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	(</a:t>
            </a:r>
            <a:r>
              <a:rPr lang="en-GB" sz="1400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Culicover</a:t>
            </a:r>
            <a:r>
              <a:rPr lang="en-GB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 &amp; </a:t>
            </a:r>
            <a:r>
              <a:rPr lang="en-GB" sz="1400" kern="1200" dirty="0" err="1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Jackendoff</a:t>
            </a:r>
            <a:r>
              <a:rPr lang="en-GB" sz="1400" kern="1200" dirty="0" smtClean="0">
                <a:solidFill>
                  <a:schemeClr val="tx1"/>
                </a:solidFill>
                <a:latin typeface="Arial" pitchFamily="-112" charset="0"/>
                <a:ea typeface="Arial" pitchFamily="-112" charset="0"/>
                <a:cs typeface="Arial" pitchFamily="-112" charset="0"/>
              </a:rPr>
              <a:t> 2005:270)</a:t>
            </a:r>
            <a:endParaRPr lang="en-US" sz="14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pPr eaLnBrk="1" hangingPunct="1"/>
            <a:endParaRPr lang="en-US" sz="1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52141-3A3F-2E4E-81D6-EF995C4D32A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98A19-C09E-9D49-B805-12863119F7E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29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83806A-498E-1049-ACC9-9D2616C29139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 err="1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Solution</a:t>
            </a:r>
            <a:r>
              <a:rPr lang="nl-NL" sz="1200" baseline="0" dirty="0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(</a:t>
            </a:r>
            <a:r>
              <a:rPr lang="nl-NL" sz="1200" baseline="0" dirty="0" err="1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Sag</a:t>
            </a:r>
            <a:r>
              <a:rPr lang="nl-NL" sz="1200" baseline="0" dirty="0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1976): </a:t>
            </a:r>
            <a:r>
              <a:rPr lang="nl-NL" sz="1200" baseline="0" dirty="0" err="1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Quantifier</a:t>
            </a:r>
            <a:r>
              <a:rPr lang="nl-NL" sz="1200" baseline="0" dirty="0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sz="1200" baseline="0" dirty="0" err="1" smtClean="0">
                <a:solidFill>
                  <a:schemeClr val="tx1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Raising</a:t>
            </a:r>
            <a:endParaRPr lang="nl-NL" sz="1200" baseline="0" dirty="0" smtClean="0">
              <a:solidFill>
                <a:schemeClr val="tx1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solidFill>
                  <a:schemeClr val="tx2"/>
                </a:solidFill>
              </a:rPr>
              <a:t>[every book John did </a:t>
            </a:r>
            <a:r>
              <a:rPr lang="en-US" sz="1200" i="1" dirty="0" smtClean="0">
                <a:solidFill>
                  <a:schemeClr val="tx2"/>
                </a:solidFill>
              </a:rPr>
              <a:t>pro</a:t>
            </a:r>
            <a:r>
              <a:rPr lang="en-US" sz="1200" dirty="0" smtClean="0">
                <a:solidFill>
                  <a:schemeClr val="tx2"/>
                </a:solidFill>
              </a:rPr>
              <a:t>] Bill read </a:t>
            </a:r>
            <a:r>
              <a:rPr lang="en-US" sz="1200" dirty="0" err="1" smtClean="0">
                <a:solidFill>
                  <a:schemeClr val="tx2"/>
                </a:solidFill>
              </a:rPr>
              <a:t>t</a:t>
            </a:r>
            <a:r>
              <a:rPr lang="en-US" sz="1200" dirty="0" smtClean="0">
                <a:solidFill>
                  <a:schemeClr val="tx2"/>
                </a:solidFill>
              </a:rPr>
              <a:t>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pro</a:t>
            </a:r>
            <a:r>
              <a:rPr lang="en-US" sz="1200" i="1" baseline="0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en-US" sz="1200" dirty="0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= read </a:t>
            </a:r>
            <a:r>
              <a:rPr lang="en-US" sz="1200" dirty="0" err="1" smtClean="0">
                <a:solidFill>
                  <a:schemeClr val="tx2"/>
                </a:solidFill>
                <a:latin typeface="Arial" pitchFamily="-110" charset="0"/>
                <a:ea typeface="Arial" pitchFamily="-110" charset="0"/>
                <a:cs typeface="Arial" pitchFamily="-110" charset="0"/>
              </a:rPr>
              <a:t>t</a:t>
            </a:r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sz="1200" baseline="0" dirty="0" smtClean="0">
              <a:solidFill>
                <a:schemeClr val="tx1"/>
              </a:solidFill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solidFill>
                <a:schemeClr val="tx2"/>
              </a:solidFill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98A19-C09E-9D49-B805-12863119F7E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5EF34-0082-064D-A036-D03A92F2D253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Deletion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non-pronunciation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at PF of a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structure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that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present in the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syntax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there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actual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deletion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of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structure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the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syntax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proper.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5EF34-0082-064D-A036-D03A92F2D253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deletion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is at PF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39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8281A5-15B7-C14B-92D0-C2D677DAA62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98A19-C09E-9D49-B805-12863119F7E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49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11C1E8-323C-4144-BB13-1BFFFB5E2CEA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59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85B345-7340-224A-AB2E-0E74D339BDE6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98A19-C09E-9D49-B805-12863119F7E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69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85B345-7340-224A-AB2E-0E74D339BDE6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38E6-2C7E-EA43-B8F1-CD7A8D969B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Arial" pitchFamily="-112" charset="0"/>
              <a:ea typeface="Arial" pitchFamily="-112" charset="0"/>
              <a:cs typeface="Arial" pitchFamily="-112" charset="0"/>
            </a:endParaRPr>
          </a:p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2F2D9-A00E-9F4D-A06E-8E09777A1B4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D2F2D9-A00E-9F4D-A06E-8E09777A1B4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DF7DE9-35EF-5048-B41D-4B1FB7CD9FD5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English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uses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both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strategies</a:t>
            </a:r>
            <a:endParaRPr lang="nl-NL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79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098A19-C09E-9D49-B805-12863119F7E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86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87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88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89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B6E5FC-733E-6740-A272-B9380955560B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Remember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,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sluicing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ellipsis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of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an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entire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clause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except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for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the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word.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Sluicing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: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what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not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there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the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phonology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but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there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in the </a:t>
            </a:r>
            <a:r>
              <a:rPr lang="nl-NL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semantics</a:t>
            </a:r>
            <a:r>
              <a:rPr lang="nl-NL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is the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 rest of the </a:t>
            </a:r>
            <a:r>
              <a:rPr lang="nl-NL" baseline="0" dirty="0" err="1" smtClean="0">
                <a:latin typeface="Arial" pitchFamily="-110" charset="0"/>
                <a:ea typeface="Arial" pitchFamily="-110" charset="0"/>
                <a:cs typeface="Arial" pitchFamily="-110" charset="0"/>
              </a:rPr>
              <a:t>clause</a:t>
            </a:r>
            <a:r>
              <a:rPr lang="nl-NL" baseline="0" dirty="0" smtClean="0">
                <a:latin typeface="Arial" pitchFamily="-110" charset="0"/>
                <a:ea typeface="Arial" pitchFamily="-110" charset="0"/>
                <a:cs typeface="Arial" pitchFamily="-110" charset="0"/>
              </a:rPr>
              <a:t>. </a:t>
            </a:r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90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91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92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843B6-8F26-8144-A3FA-23CE1B9955DE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93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dirty="0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B999B7-D307-A445-A3AA-77B98D4FF85C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94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D5EDE8-88AD-F24B-B3BF-C605FB335767}" type="slidenum">
              <a:rPr lang="nl-NL">
                <a:latin typeface="Arial" pitchFamily="-110" charset="0"/>
                <a:ea typeface="Arial" pitchFamily="-110" charset="0"/>
                <a:cs typeface="Arial" pitchFamily="-110" charset="0"/>
              </a:rPr>
              <a:pPr/>
              <a:t>95</a:t>
            </a:fld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  <p:sp>
        <p:nvSpPr>
          <p:cNvPr id="176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>
              <a:latin typeface="Arial" pitchFamily="-110" charset="0"/>
              <a:ea typeface="Arial" pitchFamily="-110" charset="0"/>
              <a:cs typeface="Arial" pitchFamily="-110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Verdana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 sz="2400">
                <a:latin typeface="Times New Roman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  <p:sp>
        <p:nvSpPr>
          <p:cNvPr id="71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-112" charset="2"/>
              <a:buNone/>
              <a:defRPr/>
            </a:lvl1pPr>
          </a:lstStyle>
          <a:p>
            <a:r>
              <a:rPr lang="nl-NL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82032-5E70-944E-A744-A7D250FCC85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EF9BB-1FFB-E744-860E-E397D10343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7754E-90C7-3846-B5DC-D5D4D1D481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A5E9F-BEDE-334A-B449-D48B9120B0B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2A968D-77EE-C547-B054-5CACB420BEE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C5C05-B2C4-704F-A499-59B21D52AA2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F1668-5C1C-EC4C-8C95-58DFF71CDC9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2C6FD-38EC-B24B-8E00-1A8544F8F58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27273-F50F-F346-8E2F-4B0ECB189F0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99EB9-8062-AB48-990A-1CB72406F3C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BE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EA2A7-FE7A-D541-B5E9-F5731907D21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6147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 sz="2400">
                <a:latin typeface="Times New Roman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6148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Arial" pitchFamily="-112" charset="0"/>
                <a:ea typeface="Arial" pitchFamily="-112" charset="0"/>
                <a:cs typeface="Arial" pitchFamily="-112" charset="0"/>
              </a:endParaRPr>
            </a:p>
          </p:txBody>
        </p:sp>
        <p:sp>
          <p:nvSpPr>
            <p:cNvPr id="6149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nl-NL">
                <a:latin typeface="Verdana" pitchFamily="-112" charset="0"/>
                <a:ea typeface="Arial" pitchFamily="-112" charset="0"/>
                <a:cs typeface="Arial" pitchFamily="-112" charset="0"/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Verdana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-112" charset="0"/>
                <a:ea typeface="Arial" pitchFamily="-112" charset="0"/>
                <a:cs typeface="Arial" pitchFamily="-112" charset="0"/>
              </a:defRPr>
            </a:lvl1pPr>
          </a:lstStyle>
          <a:p>
            <a:pPr>
              <a:defRPr/>
            </a:pPr>
            <a:fld id="{3B883B85-FE6B-7F45-B8CE-1C6FB55618A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-110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l"/>
        <a:defRPr sz="25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-110" charset="2"/>
        <a:buChar char="¡"/>
        <a:defRPr sz="2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-110" charset="2"/>
        <a:buChar char="l"/>
        <a:defRPr sz="19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0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-112" charset="2"/>
        <a:buChar char="¡"/>
        <a:defRPr sz="19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5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nl-BE" sz="3400" smtClean="0">
                <a:solidFill>
                  <a:schemeClr val="accent1"/>
                </a:solidFill>
              </a:rPr>
              <a:t>“Silence is golden”</a:t>
            </a:r>
            <a:r>
              <a:rPr lang="nl-BE" sz="3200" smtClean="0">
                <a:solidFill>
                  <a:schemeClr val="accent1"/>
                </a:solidFill>
              </a:rPr>
              <a:t/>
            </a:r>
            <a:br>
              <a:rPr lang="nl-BE" sz="3200" smtClean="0">
                <a:solidFill>
                  <a:schemeClr val="accent1"/>
                </a:solidFill>
              </a:rPr>
            </a:br>
            <a:r>
              <a:rPr lang="nl-BE" sz="3200" smtClean="0">
                <a:solidFill>
                  <a:schemeClr val="accent1"/>
                </a:solidFill>
              </a:rPr>
              <a:t/>
            </a:r>
            <a:br>
              <a:rPr lang="nl-BE" sz="3200" smtClean="0">
                <a:solidFill>
                  <a:schemeClr val="accent1"/>
                </a:solidFill>
              </a:rPr>
            </a:br>
            <a:r>
              <a:rPr lang="nl-BE" sz="2400" smtClean="0">
                <a:solidFill>
                  <a:schemeClr val="accent1"/>
                </a:solidFill>
              </a:rPr>
              <a:t>The syntax of ellipsis</a:t>
            </a:r>
            <a:endParaRPr lang="nl-NL" sz="2400" smtClean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3201987"/>
          </a:xfrm>
        </p:spPr>
        <p:txBody>
          <a:bodyPr/>
          <a:lstStyle/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Lobke Aelbrecht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BE" sz="2200" smtClean="0">
                <a:solidFill>
                  <a:schemeClr val="tx2"/>
                </a:solidFill>
              </a:rPr>
              <a:t>GIST, Ghent University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endParaRPr lang="nl-BE" sz="220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NL" sz="2200" smtClean="0">
                <a:solidFill>
                  <a:schemeClr val="tx2"/>
                </a:solidFill>
              </a:rPr>
              <a:t>                        </a:t>
            </a:r>
          </a:p>
        </p:txBody>
      </p:sp>
      <p:pic>
        <p:nvPicPr>
          <p:cNvPr id="15364" name="Afbeelding 3" descr="logo fw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5715000"/>
            <a:ext cx="12065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Afbeelding 4" descr="logo odysseusjpeg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4953000"/>
            <a:ext cx="19812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Afbeelding 5" descr="logo universiteit gent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00200" y="5105400"/>
            <a:ext cx="13716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3613" cy="4343400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WYSIWYG, the naive approach:	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There </a:t>
            </a:r>
            <a:r>
              <a:rPr lang="nl-BE" sz="2200" dirty="0">
                <a:solidFill>
                  <a:srgbClr val="269999"/>
                </a:solidFill>
                <a:sym typeface="Wingdings" pitchFamily="-110" charset="2"/>
              </a:rPr>
              <a:t>is nothing more in the syntax than what is phonetically expressed.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 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Know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simply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selects 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who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as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its complement; 	there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is no deleted clause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…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and I think I    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VP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  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V           DP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               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know        who  </a:t>
            </a:r>
            <a:endParaRPr lang="nl-BE" sz="2200" i="1" dirty="0">
              <a:solidFill>
                <a:schemeClr val="tx2"/>
              </a:solidFill>
              <a:sym typeface="Wingdings" pitchFamily="-110" charset="2"/>
            </a:endParaRPr>
          </a:p>
        </p:txBody>
      </p:sp>
      <p:cxnSp>
        <p:nvCxnSpPr>
          <p:cNvPr id="5" name="Rechte verbindingslijn 4"/>
          <p:cNvCxnSpPr/>
          <p:nvPr/>
        </p:nvCxnSpPr>
        <p:spPr>
          <a:xfrm>
            <a:off x="4114800" y="5257800"/>
            <a:ext cx="457200" cy="3810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 rot="10800000" flipV="1">
            <a:off x="3581400" y="5257800"/>
            <a:ext cx="533400" cy="3810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uiExpand="1" build="p"/>
      <p:bldP spid="231427" grpId="1" uiExpand="1" build="p"/>
      <p:bldP spid="231427" grpId="2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1"/>
            <a:ext cx="7313612" cy="4038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Counterarguments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	Selectional criteria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Dutch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embedded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clauses: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FontTx/>
              <a:buChar char="•"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nominal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objects precede the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verb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FontTx/>
              <a:buChar char="•"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sentential complements follow the verb </a:t>
            </a:r>
          </a:p>
        </p:txBody>
      </p:sp>
      <p:grpSp>
        <p:nvGrpSpPr>
          <p:cNvPr id="10" name="Groeperen 9"/>
          <p:cNvGrpSpPr/>
          <p:nvPr/>
        </p:nvGrpSpPr>
        <p:grpSpPr>
          <a:xfrm>
            <a:off x="2590800" y="5334000"/>
            <a:ext cx="1143000" cy="304800"/>
            <a:chOff x="2438400" y="5486400"/>
            <a:chExt cx="1143000" cy="304800"/>
          </a:xfrm>
        </p:grpSpPr>
        <p:cxnSp>
          <p:nvCxnSpPr>
            <p:cNvPr id="5" name="Rechte verbindingslijn 4"/>
            <p:cNvCxnSpPr/>
            <p:nvPr/>
          </p:nvCxnSpPr>
          <p:spPr>
            <a:xfrm>
              <a:off x="3048000" y="54864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rot="10800000" flipV="1">
              <a:off x="2438400" y="5486400"/>
              <a:ext cx="6096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eperen 17"/>
          <p:cNvGrpSpPr/>
          <p:nvPr/>
        </p:nvGrpSpPr>
        <p:grpSpPr>
          <a:xfrm>
            <a:off x="5715000" y="5334000"/>
            <a:ext cx="1066800" cy="304800"/>
            <a:chOff x="5410200" y="5486400"/>
            <a:chExt cx="1066800" cy="304800"/>
          </a:xfrm>
        </p:grpSpPr>
        <p:cxnSp>
          <p:nvCxnSpPr>
            <p:cNvPr id="12" name="Rechte verbindingslijn 11"/>
            <p:cNvCxnSpPr/>
            <p:nvPr/>
          </p:nvCxnSpPr>
          <p:spPr>
            <a:xfrm>
              <a:off x="5943600" y="54864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>
            <a:xfrm rot="10800000" flipV="1">
              <a:off x="5410200" y="54864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kstvak 10"/>
          <p:cNvSpPr txBox="1"/>
          <p:nvPr/>
        </p:nvSpPr>
        <p:spPr>
          <a:xfrm>
            <a:off x="2057400" y="4953000"/>
            <a:ext cx="2133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chemeClr val="tx2"/>
                </a:solidFill>
              </a:rPr>
              <a:t>         VP</a:t>
            </a:r>
          </a:p>
          <a:p>
            <a:endParaRPr lang="nl-NL" sz="2200" dirty="0" smtClean="0">
              <a:solidFill>
                <a:schemeClr val="tx2"/>
              </a:solidFill>
            </a:endParaRPr>
          </a:p>
          <a:p>
            <a:r>
              <a:rPr lang="nl-NL" sz="2200" dirty="0" smtClean="0">
                <a:solidFill>
                  <a:schemeClr val="tx2"/>
                </a:solidFill>
              </a:rPr>
              <a:t> DP           V</a:t>
            </a:r>
            <a:endParaRPr lang="nl-NL" sz="2200" dirty="0">
              <a:solidFill>
                <a:schemeClr val="tx2"/>
              </a:solidFill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5410200" y="4953000"/>
            <a:ext cx="2057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chemeClr val="tx2"/>
                </a:solidFill>
              </a:rPr>
              <a:t>      VP</a:t>
            </a:r>
          </a:p>
          <a:p>
            <a:endParaRPr lang="nl-NL" sz="2200" dirty="0" smtClean="0">
              <a:solidFill>
                <a:schemeClr val="tx2"/>
              </a:solidFill>
            </a:endParaRPr>
          </a:p>
          <a:p>
            <a:r>
              <a:rPr lang="nl-NL" sz="2200" dirty="0" smtClean="0">
                <a:solidFill>
                  <a:schemeClr val="tx2"/>
                </a:solidFill>
              </a:rPr>
              <a:t>V           CP</a:t>
            </a:r>
            <a:endParaRPr lang="nl-NL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build="p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313612" cy="3657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(3)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	a.		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Hij zegt dat  hij 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[</a:t>
            </a:r>
            <a:r>
              <a:rPr lang="nl-BE" sz="2100" baseline="-14000" dirty="0" smtClean="0">
                <a:solidFill>
                  <a:srgbClr val="269999"/>
                </a:solidFill>
                <a:sym typeface="Wingdings" pitchFamily="-110" charset="2"/>
              </a:rPr>
              <a:t>DP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 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het antwoord] 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weet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			he says that he      the answer	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knows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		b.*	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Hij zegt dat  hij 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weet [</a:t>
            </a:r>
            <a:r>
              <a:rPr lang="nl-BE" sz="2100" baseline="-14000" dirty="0" smtClean="0">
                <a:solidFill>
                  <a:srgbClr val="269999"/>
                </a:solidFill>
                <a:sym typeface="Wingdings" pitchFamily="-110" charset="2"/>
              </a:rPr>
              <a:t>DP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 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het antwoord]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			he says that he 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knows   the  answer</a:t>
            </a:r>
            <a:endParaRPr lang="nl-BE" sz="2100" i="1" dirty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		c.	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Hij zegt dat  hij 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weet 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[</a:t>
            </a:r>
            <a:r>
              <a:rPr lang="nl-BE" sz="2100" baseline="-14000" dirty="0">
                <a:solidFill>
                  <a:srgbClr val="269999"/>
                </a:solidFill>
                <a:sym typeface="Wingdings" pitchFamily="-110" charset="2"/>
              </a:rPr>
              <a:t>CP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 dat 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  Sarah 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ziek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 is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]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			he says that he 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knows    </a:t>
            </a: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that Sarah ill  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   is</a:t>
            </a:r>
            <a:endParaRPr lang="nl-BE" sz="2100" i="1" dirty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		d.*	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Hij zegt dat  hij [</a:t>
            </a:r>
            <a:r>
              <a:rPr lang="nl-BE" sz="2100" baseline="-14000" dirty="0">
                <a:solidFill>
                  <a:srgbClr val="269999"/>
                </a:solidFill>
                <a:sym typeface="Wingdings" pitchFamily="-110" charset="2"/>
              </a:rPr>
              <a:t>CP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 dat Sarah  ziek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 is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] </a:t>
            </a:r>
            <a:r>
              <a:rPr lang="nl-BE" sz="2100" dirty="0" smtClean="0">
                <a:solidFill>
                  <a:srgbClr val="269999"/>
                </a:solidFill>
                <a:sym typeface="Wingdings" pitchFamily="-110" charset="2"/>
              </a:rPr>
              <a:t>weet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 			he says that he      that Sarah ill	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 is  knows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000" i="1" dirty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391400" cy="472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Dutch sluicing: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1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(4)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	</a:t>
            </a:r>
            <a:r>
              <a:rPr lang="nl-BE" sz="2100" dirty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Iemand   heeft mijn fiets gestolen, en   ik denk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		someone has 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  </a:t>
            </a: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my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   </a:t>
            </a: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bike  stolen     and I  think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 		dat  ik </a:t>
            </a:r>
            <a:r>
              <a:rPr lang="nl-BE" sz="2100" u="sng" dirty="0">
                <a:solidFill>
                  <a:srgbClr val="269999"/>
                </a:solidFill>
                <a:sym typeface="Wingdings" pitchFamily="-110" charset="2"/>
              </a:rPr>
              <a:t>weet</a:t>
            </a:r>
            <a:r>
              <a:rPr lang="nl-BE" sz="2100" u="sng" dirty="0" smtClean="0">
                <a:solidFill>
                  <a:srgbClr val="269999"/>
                </a:solidFill>
                <a:sym typeface="Wingdings" pitchFamily="-110" charset="2"/>
              </a:rPr>
              <a:t>  wie</a:t>
            </a:r>
            <a:r>
              <a:rPr lang="nl-BE" sz="2100" dirty="0">
                <a:solidFill>
                  <a:srgbClr val="269999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i="1" dirty="0">
                <a:solidFill>
                  <a:schemeClr val="tx2"/>
                </a:solidFill>
                <a:sym typeface="Wingdings" pitchFamily="-110" charset="2"/>
              </a:rPr>
              <a:t>		that I  know who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100" i="1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 	</a:t>
            </a:r>
            <a:r>
              <a:rPr lang="nl-BE" sz="2100" i="1" dirty="0" smtClean="0">
                <a:solidFill>
                  <a:schemeClr val="tx2"/>
                </a:solidFill>
                <a:sym typeface="Wingdings" pitchFamily="-110" charset="2"/>
              </a:rPr>
              <a:t>Wie</a:t>
            </a: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 follows the verb.</a:t>
            </a:r>
            <a:endParaRPr lang="nl-BE" sz="2100" i="1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8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100" dirty="0" smtClean="0">
                <a:solidFill>
                  <a:schemeClr val="tx2"/>
                </a:solidFill>
                <a:sym typeface="Wingdings"/>
              </a:rPr>
              <a:t>	</a:t>
            </a:r>
            <a:r>
              <a:rPr lang="nl-NL" sz="2100" dirty="0" err="1" smtClean="0">
                <a:solidFill>
                  <a:schemeClr val="tx2"/>
                </a:solidFill>
                <a:sym typeface="Wingdings"/>
              </a:rPr>
              <a:t>It</a:t>
            </a: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behaves like a sentential complement, not like </a:t>
            </a: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a 	nominal </a:t>
            </a:r>
            <a:r>
              <a:rPr lang="nl-BE" sz="2100" dirty="0">
                <a:solidFill>
                  <a:schemeClr val="tx2"/>
                </a:solidFill>
                <a:sym typeface="Wingdings" pitchFamily="-110" charset="2"/>
              </a:rPr>
              <a:t>object</a:t>
            </a: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8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		WYSIWYG: sluice is just a DP</a:t>
            </a:r>
          </a:p>
          <a:p>
            <a:pPr marL="0" indent="0" eaLnBrk="1" hangingPunct="1">
              <a:lnSpc>
                <a:spcPct val="80000"/>
              </a:lnSpc>
              <a:spcAft>
                <a:spcPts val="18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100" dirty="0" smtClean="0">
                <a:solidFill>
                  <a:schemeClr val="tx2"/>
                </a:solidFill>
                <a:sym typeface="Wingdings" pitchFamily="-110" charset="2"/>
              </a:rPr>
              <a:t>			</a:t>
            </a:r>
            <a:r>
              <a:rPr lang="nl-NL" sz="21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100" dirty="0" err="1" smtClean="0">
                <a:solidFill>
                  <a:schemeClr val="tx2"/>
                </a:solidFill>
                <a:sym typeface="Wingdings"/>
              </a:rPr>
              <a:t>Prediction</a:t>
            </a:r>
            <a:r>
              <a:rPr lang="nl-NL" sz="2100" dirty="0" smtClean="0">
                <a:solidFill>
                  <a:schemeClr val="tx2"/>
                </a:solidFill>
                <a:sym typeface="Wingdings"/>
              </a:rPr>
              <a:t>: …</a:t>
            </a:r>
            <a:r>
              <a:rPr lang="nl-NL" sz="2100" i="1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ik denk dat ik </a:t>
            </a:r>
            <a:r>
              <a:rPr lang="nl-NL" sz="2100" i="1" u="sng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wie weet</a:t>
            </a:r>
            <a:r>
              <a:rPr lang="nl-NL" sz="2100" i="1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.</a:t>
            </a:r>
            <a:endParaRPr lang="nl-BE" sz="2100" i="1" dirty="0">
              <a:solidFill>
                <a:schemeClr val="accent1">
                  <a:lumMod val="75000"/>
                </a:schemeClr>
              </a:solidFill>
              <a:sym typeface="Wingdings" pitchFamily="-110" charset="2"/>
            </a:endParaRPr>
          </a:p>
        </p:txBody>
      </p:sp>
      <p:sp>
        <p:nvSpPr>
          <p:cNvPr id="4" name="Pijl links en rechts 3"/>
          <p:cNvSpPr/>
          <p:nvPr/>
        </p:nvSpPr>
        <p:spPr>
          <a:xfrm>
            <a:off x="1371600" y="5638800"/>
            <a:ext cx="609600" cy="228600"/>
          </a:xfrm>
          <a:prstGeom prst="left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3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  <p:bldP spid="233475" grpId="1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1"/>
            <a:ext cx="7313612" cy="4267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Selectional criteria in English: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(5)	a.	Jeff inquired what the time was.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	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b.*Jeff inquired the time.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i="1" dirty="0" err="1" smtClean="0">
                <a:solidFill>
                  <a:schemeClr val="tx2"/>
                </a:solidFill>
                <a:sym typeface="Wingdings"/>
              </a:rPr>
              <a:t>inquire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takes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 CP complement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Sluicing: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(6) I invited someone, and Jeff inquired who.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fine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i="1" dirty="0" err="1" smtClean="0">
                <a:solidFill>
                  <a:schemeClr val="tx2"/>
                </a:solidFill>
                <a:sym typeface="Wingdings"/>
              </a:rPr>
              <a:t>inquire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CP,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 DP</a:t>
            </a: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3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34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34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uiExpand="1" build="p"/>
      <p:bldP spid="233475" grpId="1" uiExpand="1" build="p"/>
      <p:bldP spid="233475" grpId="2" uiExpand="1" build="p"/>
      <p:bldP spid="233475" grpId="3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3613" cy="4343400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GB" sz="2400" dirty="0" err="1" smtClean="0">
                <a:solidFill>
                  <a:schemeClr val="tx2"/>
                </a:solidFill>
                <a:latin typeface="+mn-lt"/>
                <a:ea typeface="+mn-ea"/>
                <a:cs typeface="+mn-cs"/>
                <a:sym typeface="Wingdings"/>
              </a:rPr>
              <a:t>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Agreement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spcAft>
                <a:spcPts val="600"/>
              </a:spcAft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Sentential subject: singular agreement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DP subject: 	agreement depends on number of 						subject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457200" indent="-45720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(7)		a.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CP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Which of these problems are solvable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</a:p>
          <a:p>
            <a:pPr marL="457200" indent="-45720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 				is/*are not obvious.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		</a:t>
            </a:r>
            <a:r>
              <a:rPr lang="en-US" sz="2200" dirty="0" err="1" smtClean="0">
                <a:solidFill>
                  <a:srgbClr val="006666"/>
                </a:solidFill>
                <a:sym typeface="Wingdings" pitchFamily="-110" charset="2"/>
              </a:rPr>
              <a:t>b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.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DP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These problems</a:t>
            </a:r>
            <a:r>
              <a:rPr lang="en-US" sz="2200" dirty="0" smtClean="0">
                <a:solidFill>
                  <a:schemeClr val="tx2"/>
                </a:solidFill>
              </a:rPr>
              <a:t>] *is/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are solvable.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14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1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1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uiExpand="1" build="p"/>
      <p:bldP spid="231427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3612" cy="4114801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Sluicing: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(8) 	Some of these problems are solvable, but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	 	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which problems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 is/*are not obvious.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Interpretation: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  <a:sym typeface="Wingdings" pitchFamily="-110" charset="2"/>
              </a:rPr>
              <a:t>…, but which problems are solvable is not obvious.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Singular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agreement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: CP</a:t>
            </a:r>
            <a:endParaRPr lang="nl-BE" sz="2200" dirty="0" smtClean="0">
              <a:solidFill>
                <a:srgbClr val="006666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  <p:bldP spid="233475" grpId="1" uiExpand="1" build="p"/>
      <p:bldP spid="233475" grpId="2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(9)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370013" y="2209799"/>
            <a:ext cx="7313612" cy="4191001"/>
          </a:xfrm>
        </p:spPr>
        <p:txBody>
          <a:bodyPr/>
          <a:lstStyle/>
          <a:p>
            <a:pPr>
              <a:buNone/>
            </a:pPr>
            <a:r>
              <a:rPr lang="en-GB" sz="2400" dirty="0" err="1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</a:t>
            </a:r>
            <a:r>
              <a:rPr lang="en-US" sz="2400" dirty="0" smtClean="0">
                <a:solidFill>
                  <a:srgbClr val="006666"/>
                </a:solidFill>
              </a:rPr>
              <a:t> Case assignment</a:t>
            </a:r>
          </a:p>
          <a:p>
            <a:pPr>
              <a:buNone/>
            </a:pPr>
            <a:endParaRPr lang="nl-NL" sz="2200" dirty="0" smtClean="0">
              <a:solidFill>
                <a:srgbClr val="006666"/>
              </a:solidFill>
            </a:endParaRPr>
          </a:p>
          <a:p>
            <a:pPr>
              <a:buNone/>
            </a:pPr>
            <a:r>
              <a:rPr lang="nl-NL" sz="2200" dirty="0" err="1" smtClean="0">
                <a:solidFill>
                  <a:srgbClr val="006666"/>
                </a:solidFill>
              </a:rPr>
              <a:t>German</a:t>
            </a:r>
            <a:r>
              <a:rPr lang="nl-NL" sz="2200" dirty="0" smtClean="0">
                <a:solidFill>
                  <a:srgbClr val="006666"/>
                </a:solidFill>
              </a:rPr>
              <a:t>:</a:t>
            </a:r>
          </a:p>
          <a:p>
            <a:pPr>
              <a:buNone/>
            </a:pPr>
            <a:r>
              <a:rPr lang="nl-NL" sz="2200" i="1" dirty="0" smtClean="0">
                <a:solidFill>
                  <a:srgbClr val="006666"/>
                </a:solidFill>
              </a:rPr>
              <a:t>Wissen</a:t>
            </a:r>
            <a:r>
              <a:rPr lang="nl-NL" sz="2200" dirty="0" smtClean="0">
                <a:solidFill>
                  <a:srgbClr val="006666"/>
                </a:solidFill>
              </a:rPr>
              <a:t> ‘</a:t>
            </a:r>
            <a:r>
              <a:rPr lang="nl-NL" sz="2200" dirty="0" err="1" smtClean="0">
                <a:solidFill>
                  <a:srgbClr val="006666"/>
                </a:solidFill>
              </a:rPr>
              <a:t>know</a:t>
            </a:r>
            <a:r>
              <a:rPr lang="nl-NL" sz="2200" dirty="0" smtClean="0">
                <a:solidFill>
                  <a:srgbClr val="006666"/>
                </a:solidFill>
              </a:rPr>
              <a:t>’ </a:t>
            </a:r>
            <a:r>
              <a:rPr lang="nl-NL" sz="2200" dirty="0" err="1" smtClean="0">
                <a:solidFill>
                  <a:srgbClr val="006666"/>
                </a:solidFill>
              </a:rPr>
              <a:t>assigns</a:t>
            </a:r>
            <a:r>
              <a:rPr lang="nl-NL" sz="2200" dirty="0" smtClean="0">
                <a:solidFill>
                  <a:srgbClr val="006666"/>
                </a:solidFill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</a:rPr>
              <a:t>accusative</a:t>
            </a:r>
            <a:r>
              <a:rPr lang="nl-NL" sz="2200" dirty="0" smtClean="0">
                <a:solidFill>
                  <a:srgbClr val="006666"/>
                </a:solidFill>
              </a:rPr>
              <a:t> case to object.</a:t>
            </a:r>
            <a:endParaRPr lang="nl-NL" sz="2200" i="1" dirty="0" smtClean="0">
              <a:solidFill>
                <a:srgbClr val="006666"/>
              </a:solidFill>
            </a:endParaRPr>
          </a:p>
          <a:p>
            <a:pPr>
              <a:buNone/>
            </a:pPr>
            <a:r>
              <a:rPr lang="nl-NL" sz="2200" i="1" dirty="0" err="1" smtClean="0">
                <a:solidFill>
                  <a:srgbClr val="006666"/>
                </a:solidFill>
              </a:rPr>
              <a:t>Schmeicheln</a:t>
            </a:r>
            <a:r>
              <a:rPr lang="nl-NL" sz="2200" i="1" dirty="0" smtClean="0">
                <a:solidFill>
                  <a:srgbClr val="006666"/>
                </a:solidFill>
              </a:rPr>
              <a:t> </a:t>
            </a:r>
            <a:r>
              <a:rPr lang="nl-NL" sz="2200" dirty="0" smtClean="0">
                <a:solidFill>
                  <a:srgbClr val="006666"/>
                </a:solidFill>
              </a:rPr>
              <a:t>‘</a:t>
            </a:r>
            <a:r>
              <a:rPr lang="nl-NL" sz="2200" dirty="0" err="1" smtClean="0">
                <a:solidFill>
                  <a:srgbClr val="006666"/>
                </a:solidFill>
              </a:rPr>
              <a:t>flatter</a:t>
            </a:r>
            <a:r>
              <a:rPr lang="nl-NL" sz="2200" dirty="0" smtClean="0">
                <a:solidFill>
                  <a:srgbClr val="006666"/>
                </a:solidFill>
              </a:rPr>
              <a:t>’ </a:t>
            </a:r>
            <a:r>
              <a:rPr lang="nl-NL" sz="2200" dirty="0" err="1" smtClean="0">
                <a:solidFill>
                  <a:srgbClr val="006666"/>
                </a:solidFill>
              </a:rPr>
              <a:t>assigns</a:t>
            </a:r>
            <a:r>
              <a:rPr lang="nl-NL" sz="2200" dirty="0" smtClean="0">
                <a:solidFill>
                  <a:srgbClr val="006666"/>
                </a:solidFill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</a:rPr>
              <a:t>dative</a:t>
            </a:r>
            <a:r>
              <a:rPr lang="nl-NL" sz="2200" dirty="0" smtClean="0">
                <a:solidFill>
                  <a:srgbClr val="006666"/>
                </a:solidFill>
              </a:rPr>
              <a:t> case to object.</a:t>
            </a:r>
          </a:p>
          <a:p>
            <a:pPr>
              <a:buNone/>
            </a:pPr>
            <a:endParaRPr lang="nl-NL" sz="2200" dirty="0" smtClean="0">
              <a:solidFill>
                <a:srgbClr val="006666"/>
              </a:solidFill>
            </a:endParaRPr>
          </a:p>
          <a:p>
            <a:pPr>
              <a:buNone/>
            </a:pPr>
            <a:r>
              <a:rPr lang="nl-NL" sz="2200" dirty="0" smtClean="0">
                <a:solidFill>
                  <a:srgbClr val="006666"/>
                </a:solidFill>
              </a:rPr>
              <a:t>(9) a.	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</a:rPr>
              <a:t>Sie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</a:rPr>
              <a:t>   wissen die /*der    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</a:rPr>
              <a:t>Antwort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</a:rPr>
              <a:t> nicht.</a:t>
            </a:r>
          </a:p>
          <a:p>
            <a:pPr>
              <a:buNone/>
            </a:pPr>
            <a:r>
              <a:rPr lang="nl-NL" sz="2200" dirty="0" smtClean="0">
                <a:solidFill>
                  <a:srgbClr val="006666"/>
                </a:solidFill>
              </a:rPr>
              <a:t>		</a:t>
            </a:r>
            <a:r>
              <a:rPr lang="nl-NL" sz="2200" i="1" dirty="0" err="1" smtClean="0">
                <a:solidFill>
                  <a:srgbClr val="006666"/>
                </a:solidFill>
              </a:rPr>
              <a:t>they</a:t>
            </a:r>
            <a:r>
              <a:rPr lang="nl-NL" sz="2200" i="1" dirty="0" smtClean="0">
                <a:solidFill>
                  <a:srgbClr val="006666"/>
                </a:solidFill>
              </a:rPr>
              <a:t> </a:t>
            </a:r>
            <a:r>
              <a:rPr lang="nl-NL" sz="2200" i="1" dirty="0" err="1" smtClean="0">
                <a:solidFill>
                  <a:srgbClr val="006666"/>
                </a:solidFill>
              </a:rPr>
              <a:t>know</a:t>
            </a:r>
            <a:r>
              <a:rPr lang="nl-NL" sz="2200" i="1" dirty="0" smtClean="0">
                <a:solidFill>
                  <a:srgbClr val="006666"/>
                </a:solidFill>
              </a:rPr>
              <a:t>   </a:t>
            </a:r>
            <a:r>
              <a:rPr lang="nl-NL" sz="2200" i="1" dirty="0" err="1" smtClean="0">
                <a:solidFill>
                  <a:srgbClr val="006666"/>
                </a:solidFill>
              </a:rPr>
              <a:t>the</a:t>
            </a:r>
            <a:r>
              <a:rPr lang="nl-NL" sz="2200" i="1" baseline="-25000" dirty="0" err="1" smtClean="0">
                <a:solidFill>
                  <a:srgbClr val="006666"/>
                </a:solidFill>
              </a:rPr>
              <a:t>acc</a:t>
            </a:r>
            <a:r>
              <a:rPr lang="nl-NL" sz="2200" i="1" dirty="0" smtClean="0">
                <a:solidFill>
                  <a:srgbClr val="006666"/>
                </a:solidFill>
              </a:rPr>
              <a:t>/</a:t>
            </a:r>
            <a:r>
              <a:rPr lang="nl-NL" sz="2200" i="1" dirty="0" err="1" smtClean="0">
                <a:solidFill>
                  <a:srgbClr val="006666"/>
                </a:solidFill>
              </a:rPr>
              <a:t>the</a:t>
            </a:r>
            <a:r>
              <a:rPr lang="nl-NL" sz="2200" i="1" baseline="-25000" dirty="0" err="1" smtClean="0">
                <a:solidFill>
                  <a:srgbClr val="006666"/>
                </a:solidFill>
              </a:rPr>
              <a:t>dat</a:t>
            </a:r>
            <a:r>
              <a:rPr lang="nl-NL" sz="2200" i="1" dirty="0" smtClean="0">
                <a:solidFill>
                  <a:srgbClr val="006666"/>
                </a:solidFill>
              </a:rPr>
              <a:t> </a:t>
            </a:r>
            <a:r>
              <a:rPr lang="nl-NL" sz="2200" i="1" dirty="0" err="1" smtClean="0">
                <a:solidFill>
                  <a:srgbClr val="006666"/>
                </a:solidFill>
              </a:rPr>
              <a:t>answer</a:t>
            </a:r>
            <a:r>
              <a:rPr lang="nl-NL" sz="2200" i="1" dirty="0" smtClean="0">
                <a:solidFill>
                  <a:srgbClr val="006666"/>
                </a:solidFill>
              </a:rPr>
              <a:t>   </a:t>
            </a:r>
            <a:r>
              <a:rPr lang="nl-NL" sz="2200" i="1" dirty="0" err="1" smtClean="0">
                <a:solidFill>
                  <a:srgbClr val="006666"/>
                </a:solidFill>
              </a:rPr>
              <a:t>not</a:t>
            </a:r>
            <a:endParaRPr lang="nl-NL" sz="2200" i="1" dirty="0" smtClean="0">
              <a:solidFill>
                <a:srgbClr val="006666"/>
              </a:solidFill>
            </a:endParaRPr>
          </a:p>
          <a:p>
            <a:pPr>
              <a:buNone/>
            </a:pPr>
            <a:r>
              <a:rPr lang="nl-NL" sz="2200" dirty="0" smtClean="0">
                <a:solidFill>
                  <a:srgbClr val="006666"/>
                </a:solidFill>
              </a:rPr>
              <a:t>	  </a:t>
            </a:r>
            <a:r>
              <a:rPr lang="nl-NL" sz="2200" dirty="0" err="1" smtClean="0">
                <a:solidFill>
                  <a:srgbClr val="006666"/>
                </a:solidFill>
              </a:rPr>
              <a:t>b</a:t>
            </a:r>
            <a:r>
              <a:rPr lang="nl-NL" sz="2200" dirty="0" smtClean="0">
                <a:solidFill>
                  <a:srgbClr val="006666"/>
                </a:solidFill>
              </a:rPr>
              <a:t>.	</a:t>
            </a:r>
            <a:r>
              <a:rPr lang="nl-NL" sz="2200" dirty="0" smtClean="0">
                <a:solidFill>
                  <a:srgbClr val="269999"/>
                </a:solidFill>
              </a:rPr>
              <a:t>Er  </a:t>
            </a:r>
            <a:r>
              <a:rPr lang="nl-NL" sz="2200" dirty="0" err="1" smtClean="0">
                <a:solidFill>
                  <a:srgbClr val="269999"/>
                </a:solidFill>
              </a:rPr>
              <a:t>will</a:t>
            </a:r>
            <a:r>
              <a:rPr lang="nl-NL" sz="2200" dirty="0" smtClean="0">
                <a:solidFill>
                  <a:srgbClr val="269999"/>
                </a:solidFill>
              </a:rPr>
              <a:t>     </a:t>
            </a:r>
            <a:r>
              <a:rPr lang="nl-NL" sz="2200" dirty="0" err="1" smtClean="0">
                <a:solidFill>
                  <a:srgbClr val="269999"/>
                </a:solidFill>
              </a:rPr>
              <a:t>jemandem</a:t>
            </a:r>
            <a:r>
              <a:rPr lang="nl-NL" sz="2200" dirty="0" smtClean="0">
                <a:solidFill>
                  <a:srgbClr val="269999"/>
                </a:solidFill>
              </a:rPr>
              <a:t> </a:t>
            </a:r>
            <a:r>
              <a:rPr lang="nl-NL" sz="2200" dirty="0" err="1" smtClean="0">
                <a:solidFill>
                  <a:srgbClr val="269999"/>
                </a:solidFill>
              </a:rPr>
              <a:t>schmeicheln</a:t>
            </a:r>
            <a:r>
              <a:rPr lang="nl-NL" sz="2200" dirty="0" smtClean="0">
                <a:solidFill>
                  <a:srgbClr val="269999"/>
                </a:solidFill>
              </a:rPr>
              <a:t>.</a:t>
            </a:r>
          </a:p>
          <a:p>
            <a:pPr>
              <a:buNone/>
            </a:pPr>
            <a:r>
              <a:rPr lang="nl-NL" sz="2200" dirty="0" smtClean="0">
                <a:solidFill>
                  <a:srgbClr val="006666"/>
                </a:solidFill>
              </a:rPr>
              <a:t>		</a:t>
            </a:r>
            <a:r>
              <a:rPr lang="nl-NL" sz="2200" i="1" dirty="0" err="1" smtClean="0">
                <a:solidFill>
                  <a:srgbClr val="006666"/>
                </a:solidFill>
              </a:rPr>
              <a:t>he</a:t>
            </a:r>
            <a:r>
              <a:rPr lang="nl-NL" sz="2200" i="1" dirty="0" smtClean="0">
                <a:solidFill>
                  <a:srgbClr val="006666"/>
                </a:solidFill>
              </a:rPr>
              <a:t> wants </a:t>
            </a:r>
            <a:r>
              <a:rPr lang="nl-NL" sz="2200" i="1" dirty="0" err="1" smtClean="0">
                <a:solidFill>
                  <a:srgbClr val="006666"/>
                </a:solidFill>
              </a:rPr>
              <a:t>someone</a:t>
            </a:r>
            <a:r>
              <a:rPr lang="nl-NL" sz="2200" i="1" baseline="-25000" dirty="0" err="1" smtClean="0">
                <a:solidFill>
                  <a:srgbClr val="006666"/>
                </a:solidFill>
              </a:rPr>
              <a:t>dat</a:t>
            </a:r>
            <a:r>
              <a:rPr lang="nl-NL" sz="2200" i="1" dirty="0" smtClean="0">
                <a:solidFill>
                  <a:srgbClr val="006666"/>
                </a:solidFill>
              </a:rPr>
              <a:t> </a:t>
            </a:r>
            <a:r>
              <a:rPr lang="nl-NL" sz="2200" i="1" dirty="0" err="1" smtClean="0">
                <a:solidFill>
                  <a:srgbClr val="006666"/>
                </a:solidFill>
              </a:rPr>
              <a:t>flatter</a:t>
            </a:r>
            <a:endParaRPr lang="nl-NL" sz="2200" i="1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4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(10)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1447800" y="1981200"/>
            <a:ext cx="7543800" cy="4495800"/>
          </a:xfrm>
        </p:spPr>
        <p:txBody>
          <a:bodyPr/>
          <a:lstStyle/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Sluicing:</a:t>
            </a:r>
          </a:p>
          <a:p>
            <a:pPr>
              <a:buNone/>
            </a:pPr>
            <a:endParaRPr lang="nl-BE" sz="2200" dirty="0" smtClean="0">
              <a:solidFill>
                <a:srgbClr val="006666"/>
              </a:solidFill>
              <a:sym typeface="Wingdings"/>
            </a:endParaRP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(10)	</a:t>
            </a:r>
            <a:r>
              <a:rPr lang="nl-BE" sz="2200" dirty="0" smtClean="0">
                <a:solidFill>
                  <a:srgbClr val="269999"/>
                </a:solidFill>
                <a:latin typeface="+mn-lt"/>
                <a:ea typeface="+mn-ea"/>
                <a:cs typeface="+mn-cs"/>
                <a:sym typeface="Wingdings"/>
              </a:rPr>
              <a:t>Er  will     jemandem schmeicheln, aber sie</a:t>
            </a:r>
          </a:p>
          <a:p>
            <a:pPr>
              <a:buNone/>
            </a:pPr>
            <a:r>
              <a:rPr lang="nl-BE" sz="2200" i="1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		he wants someone    flatter           but   they</a:t>
            </a: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 		</a:t>
            </a:r>
            <a:r>
              <a:rPr lang="nl-BE" sz="2200" dirty="0" smtClean="0">
                <a:solidFill>
                  <a:srgbClr val="269999"/>
                </a:solidFill>
                <a:latin typeface="+mn-lt"/>
                <a:ea typeface="+mn-ea"/>
                <a:cs typeface="+mn-cs"/>
                <a:sym typeface="Wingdings"/>
              </a:rPr>
              <a:t>wissen nicht *wen   /wem.</a:t>
            </a:r>
          </a:p>
          <a:p>
            <a:pPr>
              <a:buNone/>
            </a:pP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		know   not     who</a:t>
            </a:r>
            <a:r>
              <a:rPr lang="nl-BE" sz="2200" i="1" baseline="-25000" dirty="0" smtClean="0">
                <a:solidFill>
                  <a:srgbClr val="006666"/>
                </a:solidFill>
                <a:sym typeface="Wingdings"/>
              </a:rPr>
              <a:t>acc</a:t>
            </a: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/who</a:t>
            </a:r>
            <a:r>
              <a:rPr lang="nl-BE" sz="2200" i="1" baseline="-25000" dirty="0" smtClean="0">
                <a:solidFill>
                  <a:srgbClr val="006666"/>
                </a:solidFill>
                <a:sym typeface="Wingdings"/>
              </a:rPr>
              <a:t>dat</a:t>
            </a:r>
            <a:endParaRPr lang="nl-BE" sz="2200" dirty="0" smtClean="0">
              <a:solidFill>
                <a:srgbClr val="006666"/>
              </a:solidFill>
              <a:sym typeface="Wingdings"/>
            </a:endParaRPr>
          </a:p>
          <a:p>
            <a:pPr>
              <a:buNone/>
            </a:pPr>
            <a:endParaRPr lang="nl-BE" sz="2200" dirty="0" smtClean="0">
              <a:solidFill>
                <a:srgbClr val="006666"/>
              </a:solidFill>
              <a:latin typeface="+mn-lt"/>
              <a:ea typeface="+mn-ea"/>
              <a:cs typeface="+mn-cs"/>
              <a:sym typeface="Wingdings"/>
            </a:endParaRP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sym typeface="Wingdings"/>
              </a:rPr>
              <a:t>Interpretation:</a:t>
            </a: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…, but they don’t know who he wants to flatter t</a:t>
            </a:r>
            <a:r>
              <a:rPr lang="nl-BE" sz="2200" baseline="-25000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who</a:t>
            </a:r>
            <a:r>
              <a:rPr lang="nl-BE" sz="2200" dirty="0" smtClean="0">
                <a:solidFill>
                  <a:srgbClr val="006666"/>
                </a:solidFill>
                <a:latin typeface="+mn-lt"/>
                <a:ea typeface="+mn-ea"/>
                <a:cs typeface="+mn-cs"/>
                <a:sym typeface="Wingdings"/>
              </a:rPr>
              <a:t>.</a:t>
            </a:r>
          </a:p>
          <a:p>
            <a:pPr>
              <a:buNone/>
            </a:pPr>
            <a:endParaRPr lang="nl-BE" sz="2200" dirty="0" smtClean="0">
              <a:solidFill>
                <a:srgbClr val="006666"/>
              </a:solidFill>
              <a:latin typeface="+mn-lt"/>
              <a:ea typeface="+mn-ea"/>
              <a:cs typeface="+mn-cs"/>
              <a:sym typeface="Wingdings"/>
            </a:endParaRPr>
          </a:p>
          <a:p>
            <a:pPr>
              <a:buNone/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Case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assignment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i="1" dirty="0" err="1" smtClean="0">
                <a:solidFill>
                  <a:srgbClr val="006666"/>
                </a:solidFill>
                <a:sym typeface="Wingdings"/>
              </a:rPr>
              <a:t>schmeicheln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not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i="1" dirty="0" smtClean="0">
                <a:solidFill>
                  <a:srgbClr val="006666"/>
                </a:solidFill>
                <a:sym typeface="Wingdings"/>
              </a:rPr>
              <a:t>wissen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.</a:t>
            </a:r>
            <a:endParaRPr lang="nl-BE" sz="2200" dirty="0" smtClean="0">
              <a:solidFill>
                <a:srgbClr val="006666"/>
              </a:solidFill>
              <a:latin typeface="+mn-lt"/>
              <a:ea typeface="+mn-ea"/>
              <a:cs typeface="+mn-cs"/>
              <a:sym typeface="Wingdings"/>
            </a:endParaRPr>
          </a:p>
          <a:p>
            <a:pPr>
              <a:buNone/>
            </a:pPr>
            <a:endParaRPr lang="nl-NL" sz="2200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(11)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313612" cy="4114801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A more sophisticated WYSIWYG approach: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Simpler Syntax Hypothesis (SSH)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The most explanatory theory is one that imputes 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the minimum syntactic structure necessary to 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mediate between phonology and meaning.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(</a:t>
            </a:r>
            <a:r>
              <a:rPr lang="en-US" sz="2200" dirty="0" err="1" smtClean="0">
                <a:solidFill>
                  <a:srgbClr val="006666"/>
                </a:solidFill>
              </a:rPr>
              <a:t>Culicover</a:t>
            </a:r>
            <a:r>
              <a:rPr lang="en-US" sz="2200" dirty="0" smtClean="0">
                <a:solidFill>
                  <a:srgbClr val="006666"/>
                </a:solidFill>
              </a:rPr>
              <a:t> &amp; </a:t>
            </a:r>
            <a:r>
              <a:rPr lang="en-US" sz="2200" dirty="0" err="1" smtClean="0">
                <a:solidFill>
                  <a:srgbClr val="006666"/>
                </a:solidFill>
              </a:rPr>
              <a:t>Jackendoff</a:t>
            </a:r>
            <a:r>
              <a:rPr lang="en-US" sz="2200" dirty="0" smtClean="0">
                <a:solidFill>
                  <a:srgbClr val="006666"/>
                </a:solidFill>
              </a:rPr>
              <a:t> 2005:5)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Yesterday’s class</a:t>
            </a:r>
            <a:endParaRPr lang="nl-NL" sz="3400" dirty="0" smtClean="0">
              <a:solidFill>
                <a:schemeClr val="accent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76400"/>
            <a:ext cx="7772400" cy="4876800"/>
          </a:xfrm>
        </p:spPr>
        <p:txBody>
          <a:bodyPr/>
          <a:lstStyle/>
          <a:p>
            <a:pPr marL="271463" indent="-271463" eaLnBrk="1" hangingPunct="1">
              <a:buFont typeface="Wingdings" pitchFamily="26" charset="2"/>
              <a:buNone/>
            </a:pPr>
            <a:r>
              <a:rPr lang="nl-BE" sz="2000" dirty="0" smtClean="0">
                <a:solidFill>
                  <a:schemeClr val="tx2"/>
                </a:solidFill>
                <a:sym typeface="Wingdings" pitchFamily="26" charset="2"/>
              </a:rPr>
              <a:t>	</a:t>
            </a:r>
            <a:r>
              <a:rPr lang="nl-BE" sz="2000" dirty="0" smtClean="0">
                <a:solidFill>
                  <a:schemeClr val="tx2"/>
                </a:solidFill>
              </a:rPr>
              <a:t>Ellipsis = a mismatch between sound and meaning in which certain selectional requirements are not met in the phonetic realization.</a:t>
            </a:r>
          </a:p>
          <a:p>
            <a:pPr marL="271463" indent="-271463" eaLnBrk="1" hangingPunct="1">
              <a:buFont typeface="Wingdings" pitchFamily="26" charset="2"/>
              <a:buNone/>
            </a:pPr>
            <a:r>
              <a:rPr lang="nl-BE" sz="2000" dirty="0" smtClean="0">
                <a:solidFill>
                  <a:schemeClr val="tx2"/>
                </a:solidFill>
                <a:sym typeface="Wingdings" pitchFamily="26" charset="2"/>
              </a:rPr>
              <a:t>	</a:t>
            </a:r>
            <a:r>
              <a:rPr lang="nl-BE" sz="2000" dirty="0" smtClean="0">
                <a:solidFill>
                  <a:schemeClr val="tx2"/>
                </a:solidFill>
              </a:rPr>
              <a:t>Ellipsis comes in various forms: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-</a:t>
            </a:r>
            <a:r>
              <a:rPr lang="nl-BE" sz="2000" dirty="0" smtClean="0">
                <a:solidFill>
                  <a:schemeClr val="tx2"/>
                </a:solidFill>
                <a:sym typeface="Wingdings" pitchFamily="26" charset="2"/>
              </a:rPr>
              <a:t> </a:t>
            </a:r>
            <a:r>
              <a:rPr lang="nl-BE" sz="2000" dirty="0" smtClean="0">
                <a:solidFill>
                  <a:schemeClr val="tx2"/>
                </a:solidFill>
              </a:rPr>
              <a:t>sluicing			- VP ellipsis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- NP ellipsis			- gapping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- stripping 			- pseudogapping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- fragment answers	- comparative deletion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- spading			- swiping 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- MCE			- (RNR)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  - (conjunction reduction)	- (topic/subject drop)</a:t>
            </a:r>
          </a:p>
          <a:p>
            <a:pPr marL="271463" indent="-271463" eaLnBrk="1" hangingPunct="1">
              <a:buFontTx/>
              <a:buNone/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buFontTx/>
              <a:buNone/>
            </a:pPr>
            <a:r>
              <a:rPr lang="nl-NL" sz="2000" dirty="0" smtClean="0">
                <a:solidFill>
                  <a:schemeClr val="tx2"/>
                </a:solidFill>
                <a:sym typeface="Wingdings" pitchFamily="26" charset="2"/>
              </a:rPr>
              <a:t> </a:t>
            </a:r>
            <a:r>
              <a:rPr lang="nl-NL" sz="2000" dirty="0" err="1" smtClean="0">
                <a:solidFill>
                  <a:schemeClr val="tx2"/>
                </a:solidFill>
                <a:sym typeface="Wingdings" pitchFamily="26" charset="2"/>
              </a:rPr>
              <a:t>Variation</a:t>
            </a:r>
            <a:r>
              <a:rPr lang="nl-NL" sz="2000" dirty="0" smtClean="0">
                <a:solidFill>
                  <a:schemeClr val="tx2"/>
                </a:solidFill>
                <a:sym typeface="Wingdings" pitchFamily="26" charset="2"/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  <a:sym typeface="Wingdings" pitchFamily="26" charset="2"/>
              </a:rPr>
              <a:t>ellipsis</a:t>
            </a:r>
            <a:r>
              <a:rPr lang="nl-NL" sz="2000" dirty="0" smtClean="0">
                <a:solidFill>
                  <a:schemeClr val="tx2"/>
                </a:solidFill>
                <a:sym typeface="Wingdings" pitchFamily="26" charset="2"/>
              </a:rPr>
              <a:t>: range, </a:t>
            </a:r>
            <a:r>
              <a:rPr lang="nl-NL" sz="2000" dirty="0" err="1" smtClean="0">
                <a:solidFill>
                  <a:schemeClr val="tx2"/>
                </a:solidFill>
                <a:sym typeface="Wingdings" pitchFamily="26" charset="2"/>
              </a:rPr>
              <a:t>properties</a:t>
            </a:r>
            <a:r>
              <a:rPr lang="nl-NL" sz="2000" dirty="0" smtClean="0">
                <a:solidFill>
                  <a:schemeClr val="tx2"/>
                </a:solidFill>
                <a:sym typeface="Wingdings" pitchFamily="26" charset="2"/>
              </a:rPr>
              <a:t>.</a:t>
            </a:r>
            <a:endParaRPr lang="nl-BE" sz="20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nl-NL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(12)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467600" cy="4953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Simpler Syntax: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Ellipsis, </a:t>
            </a:r>
            <a:r>
              <a:rPr lang="en-US" sz="2200" i="1" dirty="0" err="1" smtClean="0">
                <a:solidFill>
                  <a:srgbClr val="006666"/>
                </a:solidFill>
              </a:rPr>
              <a:t>wh</a:t>
            </a:r>
            <a:r>
              <a:rPr lang="en-US" sz="2200" dirty="0" smtClean="0">
                <a:solidFill>
                  <a:srgbClr val="006666"/>
                </a:solidFill>
              </a:rPr>
              <a:t> movement and </a:t>
            </a:r>
            <a:r>
              <a:rPr lang="en-US" sz="2200" dirty="0" err="1" smtClean="0">
                <a:solidFill>
                  <a:srgbClr val="006666"/>
                </a:solidFill>
              </a:rPr>
              <a:t>topicalization</a:t>
            </a:r>
            <a:r>
              <a:rPr lang="en-US" sz="2200" dirty="0" smtClean="0">
                <a:solidFill>
                  <a:srgbClr val="006666"/>
                </a:solidFill>
              </a:rPr>
              <a:t> all involve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an ‘orphan’ that needs to be licensed indirectly. 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(11) Someone was singing, but I don’t know who.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The sluice is a CP, but only contains the </a:t>
            </a:r>
            <a:r>
              <a:rPr lang="en-US" sz="2200" i="1" dirty="0" err="1" smtClean="0">
                <a:solidFill>
                  <a:srgbClr val="006666"/>
                </a:solidFill>
              </a:rPr>
              <a:t>wh</a:t>
            </a:r>
            <a:r>
              <a:rPr lang="en-US" sz="2200" i="1" dirty="0" smtClean="0">
                <a:solidFill>
                  <a:srgbClr val="006666"/>
                </a:solidFill>
              </a:rPr>
              <a:t> </a:t>
            </a:r>
            <a:r>
              <a:rPr lang="en-US" sz="2200" dirty="0" smtClean="0">
                <a:solidFill>
                  <a:srgbClr val="006666"/>
                </a:solidFill>
              </a:rPr>
              <a:t>phrase. </a:t>
            </a:r>
          </a:p>
          <a:p>
            <a:pPr marL="0" indent="0" eaLnBrk="1" hangingPunct="1">
              <a:lnSpc>
                <a:spcPct val="80000"/>
              </a:lnSpc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               V’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         V          CP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      </a:t>
            </a:r>
            <a:r>
              <a:rPr lang="en-US" sz="2200" i="1" dirty="0" smtClean="0">
                <a:solidFill>
                  <a:srgbClr val="006666"/>
                </a:solidFill>
              </a:rPr>
              <a:t>know       </a:t>
            </a:r>
            <a:r>
              <a:rPr lang="en-US" sz="2200" dirty="0" smtClean="0">
                <a:solidFill>
                  <a:srgbClr val="006666"/>
                </a:solidFill>
              </a:rPr>
              <a:t>DP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                   </a:t>
            </a:r>
            <a:r>
              <a:rPr lang="en-US" sz="2200" i="1" dirty="0" smtClean="0">
                <a:solidFill>
                  <a:srgbClr val="006666"/>
                </a:solidFill>
              </a:rPr>
              <a:t>who</a:t>
            </a:r>
          </a:p>
        </p:txBody>
      </p:sp>
      <p:grpSp>
        <p:nvGrpSpPr>
          <p:cNvPr id="15" name="Groeperen 14"/>
          <p:cNvGrpSpPr/>
          <p:nvPr/>
        </p:nvGrpSpPr>
        <p:grpSpPr>
          <a:xfrm>
            <a:off x="2667000" y="5105400"/>
            <a:ext cx="914400" cy="304800"/>
            <a:chOff x="2667000" y="5105400"/>
            <a:chExt cx="914400" cy="304800"/>
          </a:xfrm>
        </p:grpSpPr>
        <p:cxnSp>
          <p:nvCxnSpPr>
            <p:cNvPr id="5" name="Rechte verbindingslijn 4"/>
            <p:cNvCxnSpPr/>
            <p:nvPr/>
          </p:nvCxnSpPr>
          <p:spPr>
            <a:xfrm>
              <a:off x="3124200" y="51054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rot="10800000" flipV="1">
              <a:off x="2667000" y="51054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Rechte verbindingslijn 9"/>
          <p:cNvCxnSpPr/>
          <p:nvPr/>
        </p:nvCxnSpPr>
        <p:spPr>
          <a:xfrm rot="5400000">
            <a:off x="3620294" y="5904706"/>
            <a:ext cx="3810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11"/>
          <p:cNvCxnSpPr/>
          <p:nvPr/>
        </p:nvCxnSpPr>
        <p:spPr>
          <a:xfrm rot="5400000">
            <a:off x="2324894" y="5904706"/>
            <a:ext cx="3810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uiExpand="1" build="p"/>
      <p:bldP spid="233475" grpId="1" uiExpand="1" build="p"/>
      <p:bldP spid="233475" grpId="2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(13)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7313612" cy="472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The orphan is indirectly licensed by the target phrase in the antecedent clause: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              CP</a:t>
            </a:r>
            <a:r>
              <a:rPr lang="en-US" sz="2200" baseline="-25000" dirty="0" smtClean="0">
                <a:solidFill>
                  <a:srgbClr val="006666"/>
                </a:solidFill>
              </a:rPr>
              <a:t>ANT</a:t>
            </a:r>
            <a:r>
              <a:rPr lang="en-US" sz="2200" dirty="0" smtClean="0">
                <a:solidFill>
                  <a:srgbClr val="006666"/>
                </a:solidFill>
              </a:rPr>
              <a:t>        </a:t>
            </a:r>
            <a:r>
              <a:rPr lang="en-US" sz="2200" i="1" dirty="0" smtClean="0">
                <a:solidFill>
                  <a:srgbClr val="006666"/>
                </a:solidFill>
              </a:rPr>
              <a:t>but I don’t know     </a:t>
            </a:r>
            <a:r>
              <a:rPr lang="en-US" sz="2200" dirty="0" smtClean="0">
                <a:solidFill>
                  <a:srgbClr val="006666"/>
                </a:solidFill>
              </a:rPr>
              <a:t>CP</a:t>
            </a:r>
            <a:r>
              <a:rPr lang="en-US" sz="2200" baseline="-25000" dirty="0" smtClean="0">
                <a:solidFill>
                  <a:srgbClr val="006666"/>
                </a:solidFill>
              </a:rPr>
              <a:t>IL</a:t>
            </a:r>
            <a:endParaRPr lang="en-US" sz="2200" i="1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i="1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err="1" smtClean="0">
                <a:solidFill>
                  <a:srgbClr val="006666"/>
                </a:solidFill>
              </a:rPr>
              <a:t>DP</a:t>
            </a:r>
            <a:r>
              <a:rPr lang="en-US" sz="2200" baseline="-25000" dirty="0" err="1" smtClean="0">
                <a:solidFill>
                  <a:srgbClr val="006666"/>
                </a:solidFill>
              </a:rPr>
              <a:t>target</a:t>
            </a:r>
            <a:r>
              <a:rPr lang="en-US" sz="2200" dirty="0" smtClean="0">
                <a:solidFill>
                  <a:srgbClr val="006666"/>
                </a:solidFill>
              </a:rPr>
              <a:t>     Aux      VP                             DP</a:t>
            </a:r>
            <a:r>
              <a:rPr lang="en-US" sz="2200" baseline="-25000" dirty="0" smtClean="0">
                <a:solidFill>
                  <a:srgbClr val="006666"/>
                </a:solidFill>
              </a:rPr>
              <a:t>ORPH</a:t>
            </a: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i="1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i="1" dirty="0" smtClean="0">
                <a:solidFill>
                  <a:srgbClr val="006666"/>
                </a:solidFill>
              </a:rPr>
              <a:t>Someone was   singing                         who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i="1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The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orphan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receives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its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syntactic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and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semantic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	features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from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the target,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but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is spelled out as 	</a:t>
            </a:r>
            <a:r>
              <a:rPr lang="nl-NL" sz="2200" i="1" dirty="0" err="1" smtClean="0">
                <a:solidFill>
                  <a:srgbClr val="006666"/>
                </a:solidFill>
                <a:sym typeface="Wingdings"/>
              </a:rPr>
              <a:t>who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.</a:t>
            </a: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i="1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</p:txBody>
      </p:sp>
      <p:grpSp>
        <p:nvGrpSpPr>
          <p:cNvPr id="26" name="Groeperen 25"/>
          <p:cNvGrpSpPr/>
          <p:nvPr/>
        </p:nvGrpSpPr>
        <p:grpSpPr>
          <a:xfrm>
            <a:off x="2057400" y="3124200"/>
            <a:ext cx="1981200" cy="229394"/>
            <a:chOff x="1981200" y="3352800"/>
            <a:chExt cx="1981200" cy="229394"/>
          </a:xfrm>
        </p:grpSpPr>
        <p:cxnSp>
          <p:nvCxnSpPr>
            <p:cNvPr id="5" name="Rechte verbindingslijn 4"/>
            <p:cNvCxnSpPr/>
            <p:nvPr/>
          </p:nvCxnSpPr>
          <p:spPr>
            <a:xfrm>
              <a:off x="3200400" y="3352800"/>
              <a:ext cx="762000" cy="2286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 rot="5400000">
              <a:off x="3086100" y="3467100"/>
              <a:ext cx="228600" cy="158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>
            <a:xfrm rot="10800000" flipV="1">
              <a:off x="1981200" y="3352800"/>
              <a:ext cx="1219200" cy="2286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Rechte verbindingslijn 12"/>
          <p:cNvCxnSpPr/>
          <p:nvPr/>
        </p:nvCxnSpPr>
        <p:spPr>
          <a:xfrm rot="5400000">
            <a:off x="7239794" y="3199606"/>
            <a:ext cx="3048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 rot="5400000">
            <a:off x="7239794" y="3885406"/>
            <a:ext cx="3048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rot="5400000">
            <a:off x="4039394" y="3885406"/>
            <a:ext cx="3048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rot="5400000">
            <a:off x="3048794" y="3885406"/>
            <a:ext cx="3048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 rot="5400000">
            <a:off x="1676400" y="3886200"/>
            <a:ext cx="305594" cy="7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  <p:bldP spid="233475" grpId="2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1. What you see is what you get (14)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467600" cy="4267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Simpler Syntax: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Sluice = CP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This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analysis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renders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obsolete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two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arguments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	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against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naive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WYSIWYG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approach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		- </a:t>
            </a:r>
            <a:r>
              <a:rPr lang="en-US" sz="2200" dirty="0" err="1" smtClean="0">
                <a:solidFill>
                  <a:srgbClr val="006666"/>
                </a:solidFill>
              </a:rPr>
              <a:t>selectional</a:t>
            </a:r>
            <a:r>
              <a:rPr lang="en-US" sz="2200" dirty="0" smtClean="0">
                <a:solidFill>
                  <a:srgbClr val="006666"/>
                </a:solidFill>
              </a:rPr>
              <a:t> criteria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		- agreement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!! The case argument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still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holds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however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!!	Simpler syntax requires a much more complex 	mapping from syntax to semantics.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  <a:tabLst>
                <a:tab pos="357188" algn="l"/>
                <a:tab pos="628650" algn="l"/>
                <a:tab pos="1071563" algn="l"/>
                <a:tab pos="1082675" algn="l"/>
                <a:tab pos="1885950" algn="l"/>
              </a:tabLst>
            </a:pPr>
            <a:endParaRPr lang="en-US" sz="2200" dirty="0" smtClean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3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34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2" cy="3125787"/>
          </a:xfrm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WYSIWYG</a:t>
            </a:r>
          </a:p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WYSIAWYG (proform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N</a:t>
            </a:r>
            <a:r>
              <a:rPr lang="nl-BE" sz="2800" dirty="0" smtClean="0">
                <a:solidFill>
                  <a:schemeClr val="tx2"/>
                </a:solidFill>
              </a:rPr>
              <a:t>WYG (deletion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Ellipsis repair effects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Reconciling analyses</a:t>
            </a:r>
          </a:p>
          <a:p>
            <a:pPr marL="609600" indent="-609600" eaLnBrk="1" hangingPunct="1">
              <a:buNone/>
            </a:pPr>
            <a:endParaRPr lang="nl-BE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4343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=	WYSIAWYG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	(</a:t>
            </a:r>
            <a:r>
              <a:rPr lang="nl-BE" sz="2200" dirty="0">
                <a:solidFill>
                  <a:srgbClr val="269999"/>
                </a:solidFill>
                <a:sym typeface="Wingdings" pitchFamily="-110" charset="2"/>
              </a:rPr>
              <a:t>what you see is </a:t>
            </a:r>
            <a:r>
              <a:rPr lang="nl-BE" sz="2200" b="1" dirty="0">
                <a:solidFill>
                  <a:srgbClr val="269999"/>
                </a:solidFill>
                <a:sym typeface="Wingdings" pitchFamily="-110" charset="2"/>
              </a:rPr>
              <a:t>almost</a:t>
            </a:r>
            <a:r>
              <a:rPr lang="nl-BE" sz="2200" dirty="0">
                <a:solidFill>
                  <a:srgbClr val="269999"/>
                </a:solidFill>
                <a:sym typeface="Wingdings" pitchFamily="-110" charset="2"/>
              </a:rPr>
              <a:t> what you get)</a:t>
            </a:r>
            <a:endParaRPr lang="nl-BE" sz="2200" dirty="0" smtClean="0">
              <a:solidFill>
                <a:srgbClr val="269999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syntax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does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match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pronuncia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-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completely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there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little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more in the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syntax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than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what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you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hear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syntax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does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match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semantics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completely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there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full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syntactic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of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unpronounced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part. </a:t>
            </a: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Ellipsis site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=	an </a:t>
            </a:r>
            <a:r>
              <a:rPr lang="nl-BE" sz="2200" dirty="0">
                <a:solidFill>
                  <a:srgbClr val="269999"/>
                </a:solidFill>
                <a:sym typeface="Wingdings" pitchFamily="-110" charset="2"/>
              </a:rPr>
              <a:t>unpronounced pronoun </a:t>
            </a:r>
            <a:r>
              <a:rPr lang="nl-BE" sz="2200" i="1" dirty="0">
                <a:solidFill>
                  <a:srgbClr val="269999"/>
                </a:solidFill>
                <a:sym typeface="Wingdings" pitchFamily="-110" charset="2"/>
              </a:rPr>
              <a:t>pro</a:t>
            </a:r>
            <a:r>
              <a:rPr lang="nl-BE" sz="2200" dirty="0">
                <a:solidFill>
                  <a:srgbClr val="269999"/>
                </a:solidFill>
                <a:sym typeface="Wingdings" pitchFamily="-110" charset="2"/>
              </a:rPr>
              <a:t>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that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				gets its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interpretation from the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					antecedent. 	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b="1" dirty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523162" cy="4572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(12)a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.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Someone brought strawberries, but I don’t know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	who </a:t>
            </a:r>
            <a:r>
              <a:rPr lang="nl-BE" sz="2000" b="1" i="1" dirty="0" smtClean="0">
                <a:solidFill>
                  <a:schemeClr val="folHlink"/>
                </a:solidFill>
                <a:sym typeface="Wingdings" pitchFamily="-110" charset="2"/>
              </a:rPr>
              <a:t>pro</a:t>
            </a:r>
            <a:r>
              <a:rPr lang="nl-BE" sz="2000" baseline="-25000" dirty="0" smtClean="0">
                <a:solidFill>
                  <a:schemeClr val="folHlink"/>
                </a:solidFill>
                <a:sym typeface="Wingdings" pitchFamily="-110" charset="2"/>
              </a:rPr>
              <a:t>IP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endParaRPr lang="nl-BE" sz="2000" dirty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		b.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Someone brought strawberries, and 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didn’t know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	</a:t>
            </a:r>
            <a:r>
              <a:rPr lang="nl-BE" sz="2000" b="1" dirty="0" smtClean="0">
                <a:solidFill>
                  <a:schemeClr val="tx2"/>
                </a:solidFill>
                <a:sym typeface="Wingdings" pitchFamily="-110" charset="2"/>
              </a:rPr>
              <a:t>it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r>
              <a:rPr lang="nl-BE" sz="2000" i="1" dirty="0" smtClean="0">
                <a:solidFill>
                  <a:schemeClr val="tx2"/>
                </a:solidFill>
                <a:sym typeface="Wingdings" pitchFamily="-110" charset="2"/>
              </a:rPr>
              <a:t>	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		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it = 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that someone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brought strawberries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              V’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      V             CP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   </a:t>
            </a:r>
            <a:r>
              <a:rPr lang="nl-BE" sz="2000" i="1" dirty="0" smtClean="0">
                <a:solidFill>
                  <a:schemeClr val="tx2"/>
                </a:solidFill>
                <a:sym typeface="Wingdings" pitchFamily="-110" charset="2"/>
              </a:rPr>
              <a:t>know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    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i="1" dirty="0" smtClean="0">
                <a:solidFill>
                  <a:schemeClr val="tx2"/>
                </a:solidFill>
                <a:sym typeface="Wingdings" pitchFamily="-110" charset="2"/>
              </a:rPr>
              <a:t>           who            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C’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                       C          </a:t>
            </a:r>
            <a:r>
              <a:rPr lang="nl-BE" sz="2000" i="1" dirty="0" smtClean="0">
                <a:solidFill>
                  <a:schemeClr val="tx2"/>
                </a:solidFill>
                <a:sym typeface="Wingdings" pitchFamily="-110" charset="2"/>
              </a:rPr>
              <a:t>pro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IP</a:t>
            </a: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  <p:grpSp>
        <p:nvGrpSpPr>
          <p:cNvPr id="18" name="Groeperen 17"/>
          <p:cNvGrpSpPr/>
          <p:nvPr/>
        </p:nvGrpSpPr>
        <p:grpSpPr>
          <a:xfrm>
            <a:off x="2362200" y="4572000"/>
            <a:ext cx="1066800" cy="228600"/>
            <a:chOff x="2362200" y="4572000"/>
            <a:chExt cx="1066800" cy="228600"/>
          </a:xfrm>
        </p:grpSpPr>
        <p:cxnSp>
          <p:nvCxnSpPr>
            <p:cNvPr id="5" name="Rechte verbindingslijn 4"/>
            <p:cNvCxnSpPr/>
            <p:nvPr/>
          </p:nvCxnSpPr>
          <p:spPr>
            <a:xfrm>
              <a:off x="2895600" y="4572000"/>
              <a:ext cx="533400" cy="2286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rot="10800000" flipV="1">
              <a:off x="2362200" y="4572000"/>
              <a:ext cx="533400" cy="2286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eperen 18"/>
          <p:cNvGrpSpPr/>
          <p:nvPr/>
        </p:nvGrpSpPr>
        <p:grpSpPr>
          <a:xfrm>
            <a:off x="3048000" y="5181600"/>
            <a:ext cx="1066800" cy="304800"/>
            <a:chOff x="3048000" y="5181600"/>
            <a:chExt cx="1066800" cy="304800"/>
          </a:xfrm>
        </p:grpSpPr>
        <p:cxnSp>
          <p:nvCxnSpPr>
            <p:cNvPr id="9" name="Rechte verbindingslijn 8"/>
            <p:cNvCxnSpPr/>
            <p:nvPr/>
          </p:nvCxnSpPr>
          <p:spPr>
            <a:xfrm>
              <a:off x="3581400" y="51816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>
            <a:xfrm rot="10800000" flipV="1">
              <a:off x="3048000" y="51816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eperen 19"/>
          <p:cNvGrpSpPr/>
          <p:nvPr/>
        </p:nvGrpSpPr>
        <p:grpSpPr>
          <a:xfrm>
            <a:off x="3810000" y="5715000"/>
            <a:ext cx="914400" cy="304800"/>
            <a:chOff x="3810000" y="5715000"/>
            <a:chExt cx="914400" cy="304800"/>
          </a:xfrm>
        </p:grpSpPr>
        <p:cxnSp>
          <p:nvCxnSpPr>
            <p:cNvPr id="13" name="Rechte verbindingslijn 12"/>
            <p:cNvCxnSpPr/>
            <p:nvPr/>
          </p:nvCxnSpPr>
          <p:spPr>
            <a:xfrm>
              <a:off x="4267200" y="57150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echte verbindingslijn 15"/>
            <p:cNvCxnSpPr/>
            <p:nvPr/>
          </p:nvCxnSpPr>
          <p:spPr>
            <a:xfrm rot="10800000" flipV="1">
              <a:off x="3810000" y="57150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(2b)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05000"/>
            <a:ext cx="7315200" cy="4495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There are different approaches to how the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proform gets its interpretation: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</a:t>
            </a: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Null proforms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are interpreted just like overt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pronouns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(Wasow 1972; Shopen 1972; Hardt 1993, 	1999; Lobeck 1995; Depiante 2000)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</a:t>
            </a: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LF-copy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: the antecedent is copied into the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ellipsis site at LF 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(Fiengo &amp; May 1994; Chung et al 1995; Wilder 	1997; Beavers &amp; Sag 2004; Fortin 2007)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3" grpId="1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Arguments: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 	Ellipsis sites seems to behave like pronouns.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GB" sz="2200" dirty="0" err="1" smtClean="0">
                <a:solidFill>
                  <a:schemeClr val="tx2"/>
                </a:solidFill>
                <a:sym typeface="Wingdings"/>
              </a:rPr>
              <a:t>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There are data showing that there is no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syntactic structure inside the ellipsis site.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 </a:t>
            </a: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Ellipsis sites seems to behave like pronouns.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Split antecedents: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(13)	a.	Jeff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told Sally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j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that they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i+j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should go out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		sometime.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b.	I can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walk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and I can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chew gum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j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 Gerry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		can 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pro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i+j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too, but not at the same time.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					   </a:t>
            </a:r>
            <a:r>
              <a:rPr lang="nl-BE" sz="1600" dirty="0" smtClean="0">
                <a:solidFill>
                  <a:schemeClr val="tx2"/>
                </a:solidFill>
                <a:sym typeface="Wingdings" pitchFamily="-110" charset="2"/>
              </a:rPr>
              <a:t>Hardt (1993)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</a:t>
            </a:r>
            <a:endParaRPr lang="nl-NL" sz="220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uiExpand="1" build="p"/>
      <p:bldP spid="158723" grpI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Non-linguistic antecedents: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(14)	a.	(Pointing at someone)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</a:t>
            </a:r>
            <a:r>
              <a:rPr lang="nl-BE" sz="2200" cap="small" dirty="0" smtClean="0">
                <a:solidFill>
                  <a:schemeClr val="tx2"/>
                </a:solidFill>
                <a:sym typeface="Wingdings" pitchFamily="-110" charset="2"/>
              </a:rPr>
              <a:t>He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broke the vase!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b.	(On receiving a present)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You shouldn’t have 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pro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				 </a:t>
            </a:r>
            <a:r>
              <a:rPr lang="nl-BE" sz="1600" dirty="0" smtClean="0">
                <a:solidFill>
                  <a:schemeClr val="tx2"/>
                </a:solidFill>
                <a:sym typeface="Wingdings" pitchFamily="-110" charset="2"/>
              </a:rPr>
              <a:t>Lobeck (1995)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</a:t>
            </a:r>
            <a:endParaRPr lang="nl-NL" sz="220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smtClean="0">
                <a:solidFill>
                  <a:schemeClr val="accent1"/>
                </a:solidFill>
              </a:rPr>
              <a:t>Overview</a:t>
            </a:r>
            <a:endParaRPr lang="nl-NL" sz="3400" smtClean="0">
              <a:solidFill>
                <a:schemeClr val="accent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76400"/>
            <a:ext cx="7772400" cy="4876800"/>
          </a:xfrm>
        </p:spPr>
        <p:txBody>
          <a:bodyPr/>
          <a:lstStyle/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1</a:t>
            </a:r>
            <a:r>
              <a:rPr lang="nl-BE" sz="2100" dirty="0" smtClean="0">
                <a:solidFill>
                  <a:schemeClr val="hlink"/>
                </a:solidFill>
              </a:rPr>
              <a:t>: “If you do not understand my silence, how will 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dirty="0" smtClean="0">
                <a:solidFill>
                  <a:schemeClr val="hlink"/>
                </a:solidFill>
              </a:rPr>
              <a:t>              you understand my words?”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</a:t>
            </a:r>
            <a:r>
              <a:rPr lang="nl-NL" sz="2000" dirty="0" smtClean="0">
                <a:solidFill>
                  <a:schemeClr val="tx1">
                    <a:lumMod val="50000"/>
                    <a:lumOff val="50000"/>
                  </a:schemeClr>
                </a:solidFill>
                <a:sym typeface="Wingdings"/>
              </a:rPr>
              <a:t> </a:t>
            </a:r>
            <a:r>
              <a:rPr lang="nl-BE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What is ellipsis and why study it?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2</a:t>
            </a:r>
            <a:r>
              <a:rPr lang="nl-BE" sz="2100" dirty="0" smtClean="0">
                <a:solidFill>
                  <a:schemeClr val="hlink"/>
                </a:solidFill>
              </a:rPr>
              <a:t>: “Silence best speaks the mind.”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chemeClr val="hlink"/>
                </a:solidFill>
              </a:rPr>
              <a:t>      </a:t>
            </a:r>
            <a:r>
              <a:rPr lang="nl-BE" sz="2000" dirty="0" smtClean="0">
                <a:solidFill>
                  <a:srgbClr val="7F7F7F"/>
                </a:solidFill>
              </a:rPr>
              <a:t>  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Analyses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for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endParaRPr lang="nl-BE" sz="2000" dirty="0" smtClean="0">
              <a:solidFill>
                <a:srgbClr val="7F7F7F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3</a:t>
            </a:r>
            <a:r>
              <a:rPr lang="nl-BE" sz="2100" dirty="0" smtClean="0">
                <a:solidFill>
                  <a:schemeClr val="hlink"/>
                </a:solidFill>
              </a:rPr>
              <a:t>: “It’s a great thing to know the season for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dirty="0" smtClean="0">
                <a:solidFill>
                  <a:schemeClr val="hlink"/>
                </a:solidFill>
              </a:rPr>
              <a:t>              speech and the season for silence.”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rgbClr val="7F7F7F"/>
                </a:solidFill>
              </a:rPr>
              <a:t>        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Conditions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on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endParaRPr lang="nl-BE" sz="2000" dirty="0" smtClean="0">
              <a:solidFill>
                <a:srgbClr val="7F7F7F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4</a:t>
            </a:r>
            <a:r>
              <a:rPr lang="nl-BE" sz="2100" dirty="0" smtClean="0">
                <a:solidFill>
                  <a:schemeClr val="hlink"/>
                </a:solidFill>
              </a:rPr>
              <a:t>: “You have the right to remain silent.”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rgbClr val="7F7F7F"/>
                </a:solidFill>
              </a:rPr>
              <a:t>        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The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syntactic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licensing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of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endParaRPr lang="nl-BE" sz="2000" dirty="0" smtClean="0">
              <a:solidFill>
                <a:srgbClr val="7F7F7F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100" b="1" dirty="0" smtClean="0">
                <a:solidFill>
                  <a:schemeClr val="hlink"/>
                </a:solidFill>
              </a:rPr>
              <a:t>Class 5</a:t>
            </a:r>
            <a:r>
              <a:rPr lang="nl-BE" sz="2100" dirty="0" smtClean="0">
                <a:solidFill>
                  <a:schemeClr val="hlink"/>
                </a:solidFill>
              </a:rPr>
              <a:t>: “Nobody understands the silence of things.”</a:t>
            </a: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r>
              <a:rPr lang="nl-BE" sz="2000" dirty="0" smtClean="0">
                <a:solidFill>
                  <a:schemeClr val="hlink"/>
                </a:solidFill>
              </a:rPr>
              <a:t>	 </a:t>
            </a:r>
            <a:r>
              <a:rPr lang="nl-BE" sz="2000" dirty="0" smtClean="0">
                <a:solidFill>
                  <a:srgbClr val="7F7F7F"/>
                </a:solidFill>
              </a:rPr>
              <a:t>       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 VP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ellipsis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and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other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7F7F7F"/>
                </a:solidFill>
                <a:sym typeface="Wingdings"/>
              </a:rPr>
              <a:t>elliptical</a:t>
            </a:r>
            <a:r>
              <a:rPr lang="nl-NL" sz="2000" dirty="0" smtClean="0">
                <a:solidFill>
                  <a:srgbClr val="7F7F7F"/>
                </a:solidFill>
                <a:sym typeface="Wingdings"/>
              </a:rPr>
              <a:t> mysteries</a:t>
            </a:r>
            <a:endParaRPr lang="nl-BE" sz="20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 typeface="Wingdings" pitchFamily="-110" charset="2"/>
              <a:buNone/>
              <a:defRPr/>
            </a:pPr>
            <a:endParaRPr lang="nl-BE" sz="1200" dirty="0" smtClean="0">
              <a:solidFill>
                <a:schemeClr val="hlink"/>
              </a:solidFill>
            </a:endParaRPr>
          </a:p>
          <a:p>
            <a:pPr marL="609600" indent="-609600" eaLnBrk="1" hangingPunct="1">
              <a:buFontTx/>
              <a:buNone/>
              <a:defRPr/>
            </a:pPr>
            <a:endParaRPr lang="nl-NL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6" dur="indefinite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" dur="indefinite"/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75" grpI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GB" sz="2200" dirty="0" err="1" smtClean="0">
                <a:solidFill>
                  <a:schemeClr val="tx2"/>
                </a:solidFill>
                <a:sym typeface="Wingdings"/>
              </a:rPr>
              <a:t>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No syntactic structure inside the ellipsis site.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Island effects: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(15)	a.	I don’t know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		Susan speaks t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b.*I don’t know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they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 				want to hire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someone who speaks t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			   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 Complex NP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island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uiExpand="1" build="p"/>
      <p:bldP spid="158723" grpI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543800" cy="472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/>
              </a:rPr>
              <a:t>Sluicing</a:t>
            </a:r>
            <a:endParaRPr lang="nl-BE" sz="2200" dirty="0" smtClean="0">
              <a:solidFill>
                <a:srgbClr val="269999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(16)		They want to hire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someone who speaks a Balkan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	language</a:t>
            </a:r>
            <a:r>
              <a:rPr lang="en-US" sz="2000" dirty="0" smtClean="0">
                <a:solidFill>
                  <a:schemeClr val="tx2"/>
                </a:solidFill>
              </a:rPr>
              <a:t>], 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 know which Balkan lang-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 			uage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i="1" dirty="0" smtClean="0">
                <a:solidFill>
                  <a:schemeClr val="tx2"/>
                </a:solidFill>
                <a:sym typeface="Wingdings" pitchFamily="-110" charset="2"/>
              </a:rPr>
              <a:t>pro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       		 Merchant (2001)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8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Interpretation: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…which Balkan language they want to hire someone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 speaks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 No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island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 effect in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sluicing</a:t>
            </a:r>
            <a:endParaRPr lang="nl-NL" sz="20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 No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syntactic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 in </a:t>
            </a:r>
            <a:r>
              <a:rPr lang="nl-NL" sz="2000" i="1" dirty="0" smtClean="0">
                <a:solidFill>
                  <a:schemeClr val="tx2"/>
                </a:solidFill>
                <a:sym typeface="Wingdings"/>
              </a:rPr>
              <a:t>pro</a:t>
            </a: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3" grpI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Counterarguments: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 	Ellipsis sites seem to behave differently from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pronouns.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GB" sz="2200" dirty="0" err="1" smtClean="0">
                <a:solidFill>
                  <a:schemeClr val="tx2"/>
                </a:solidFill>
                <a:sym typeface="Wingdings"/>
              </a:rPr>
              <a:t>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There are data showing that there </a:t>
            </a:r>
            <a:r>
              <a:rPr lang="nl-BE" sz="2200" b="1" dirty="0" smtClean="0">
                <a:solidFill>
                  <a:schemeClr val="tx2"/>
                </a:solidFill>
                <a:sym typeface="Wingdings" pitchFamily="-110" charset="2"/>
              </a:rPr>
              <a:t>is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syntactic</a:t>
            </a:r>
            <a:endParaRPr lang="nl-BE" sz="2200" b="1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structure inside the ellipsis site.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(9)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 </a:t>
            </a: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Ellipsis sites seems to behave differently from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 	pronouns.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Infinite regress (Sag 1976): Pronouns cannot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refer to something they are contained in.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(17)	a.* I saw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DP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 picture of it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b.* I saw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DP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 picture of a picture of a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 	 picture of …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						</a:t>
            </a:r>
            <a:endParaRPr lang="nl-NL" sz="220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1" build="p"/>
      <p:bldP spid="158723" grpId="2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(10)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An ellipsis site can be contained in its antecedent: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(18)	I will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baseline="-25000" dirty="0" smtClean="0">
                <a:solidFill>
                  <a:schemeClr val="tx2"/>
                </a:solidFill>
              </a:rPr>
              <a:t>VP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read every book Jeff did </a:t>
            </a:r>
            <a:r>
              <a:rPr lang="nl-BE" sz="2200" i="1" dirty="0" smtClean="0">
                <a:solidFill>
                  <a:schemeClr val="tx2"/>
                </a:solidFill>
                <a:sym typeface="Wingdings" pitchFamily="-110" charset="2"/>
              </a:rPr>
              <a:t>pro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Antecedent-contained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deletion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(ACD)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No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infinite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regress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</a:t>
            </a:r>
            <a:endParaRPr lang="nl-NL" sz="2200" dirty="0" smtClean="0">
              <a:latin typeface="Arial" pitchFamily="-110" charset="0"/>
              <a:ea typeface="Arial" pitchFamily="-110" charset="0"/>
              <a:cs typeface="Arial" pitchFamily="-110" charset="0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uiExpand="1" build="p"/>
      <p:bldP spid="158723" grpI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2. Proform analysis (11)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315200" cy="4572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GB" sz="2200" dirty="0" err="1" smtClean="0">
                <a:solidFill>
                  <a:schemeClr val="tx2"/>
                </a:solidFill>
                <a:sym typeface="Wingdings"/>
              </a:rPr>
              <a:t>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Syntactic structure inside the ellipsis site.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 Island effects and VP ellipsis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 Case assignment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 Preposition stranding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 Extraction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 Binding facts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rgbClr val="269999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=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Arguments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third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approach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deletion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analysis</a:t>
            </a: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3" grpI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2" cy="3125787"/>
          </a:xfrm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WYSIWYG</a:t>
            </a:r>
          </a:p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A</a:t>
            </a:r>
            <a:r>
              <a:rPr lang="nl-BE" sz="2800" dirty="0" smtClean="0">
                <a:solidFill>
                  <a:schemeClr val="tx2"/>
                </a:solidFill>
              </a:rPr>
              <a:t>WYG (proform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N</a:t>
            </a:r>
            <a:r>
              <a:rPr lang="nl-BE" sz="2800" dirty="0" smtClean="0">
                <a:solidFill>
                  <a:schemeClr val="tx2"/>
                </a:solidFill>
              </a:rPr>
              <a:t>WYG (deletion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Ellipsis repair effects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Reconciling analyses</a:t>
            </a:r>
          </a:p>
          <a:p>
            <a:pPr marL="609600" indent="-609600" eaLnBrk="1" hangingPunct="1">
              <a:buNone/>
            </a:pPr>
            <a:endParaRPr lang="nl-BE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3612" cy="4114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=	WYSINWYG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	(what you see is </a:t>
            </a:r>
            <a:r>
              <a:rPr lang="nl-BE" sz="2200" b="1" dirty="0" smtClean="0">
                <a:solidFill>
                  <a:srgbClr val="269999"/>
                </a:solidFill>
                <a:sym typeface="Wingdings" pitchFamily="-110" charset="2"/>
              </a:rPr>
              <a:t>not </a:t>
            </a: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what you get)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syntax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matches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semantics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</a:t>
            </a: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ellipsis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site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= a </a:t>
            </a:r>
            <a:r>
              <a:rPr lang="nl-BE" sz="2200" dirty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fully-fledged syntactic structure</a:t>
            </a:r>
            <a:r>
              <a:rPr lang="nl-BE" sz="22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 						    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that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is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left unpronounced (at PF)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	Ellipsis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is an extreme form of whispering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8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1800" dirty="0" smtClean="0">
                <a:solidFill>
                  <a:schemeClr val="tx2"/>
                </a:solidFill>
                <a:sym typeface="Wingdings"/>
              </a:rPr>
              <a:t>	</a:t>
            </a: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Merchant, Johnson, Lasnik, Tomioka, van Craenenbroeck, 	Gengel, Aelbrecht, …: </a:t>
            </a:r>
            <a:r>
              <a:rPr lang="nl-BE" sz="1800" b="1" dirty="0" smtClean="0">
                <a:solidFill>
                  <a:schemeClr val="tx2"/>
                </a:solidFill>
                <a:sym typeface="Wingdings" pitchFamily="-110" charset="2"/>
              </a:rPr>
              <a:t>PF</a:t>
            </a: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deletion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uiExpand="1" build="p"/>
      <p:bldP spid="159747" grpId="1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2" cy="4343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(19)	Someone bought strawberries, but I don’t 			know who </a:t>
            </a:r>
            <a:r>
              <a:rPr lang="nl-BE" sz="2000" dirty="0" smtClean="0">
                <a:solidFill>
                  <a:srgbClr val="006666"/>
                </a:solidFill>
                <a:sym typeface="Wingdings" pitchFamily="-110" charset="2"/>
              </a:rPr>
              <a:t>[</a:t>
            </a:r>
            <a:r>
              <a:rPr lang="nl-BE" sz="2000" strike="sngStrike" dirty="0" smtClean="0">
                <a:solidFill>
                  <a:srgbClr val="006666"/>
                </a:solidFill>
                <a:sym typeface="Wingdings" pitchFamily="-110" charset="2"/>
              </a:rPr>
              <a:t>bought strawberries</a:t>
            </a:r>
            <a:r>
              <a:rPr lang="nl-BE" sz="2000" dirty="0" smtClean="0">
                <a:solidFill>
                  <a:srgbClr val="006666"/>
                </a:solidFill>
                <a:sym typeface="Wingdings" pitchFamily="-110" charset="2"/>
              </a:rPr>
              <a:t>]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 smtClean="0">
              <a:solidFill>
                <a:schemeClr val="folHlink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…, but I don’t know  </a:t>
            </a:r>
            <a:r>
              <a:rPr lang="nl-BE" sz="16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CP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8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           who              C’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                                      IP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8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                             t</a:t>
            </a:r>
            <a:r>
              <a:rPr lang="nl-BE" sz="1800" baseline="-25000" dirty="0" smtClean="0">
                <a:solidFill>
                  <a:schemeClr val="tx2"/>
                </a:solidFill>
                <a:sym typeface="Wingdings" pitchFamily="-110" charset="2"/>
              </a:rPr>
              <a:t>who</a:t>
            </a: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I’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        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                                     I               VP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8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1800" dirty="0" smtClean="0">
                <a:solidFill>
                  <a:schemeClr val="tx2"/>
                </a:solidFill>
                <a:sym typeface="Wingdings" pitchFamily="-110" charset="2"/>
              </a:rPr>
              <a:t>                                                    bought strawberries</a:t>
            </a:r>
            <a:endParaRPr lang="nl-BE" sz="1800" dirty="0">
              <a:solidFill>
                <a:schemeClr val="tx2"/>
              </a:solidFill>
              <a:sym typeface="Wingdings" pitchFamily="-110" charset="2"/>
            </a:endParaRPr>
          </a:p>
        </p:txBody>
      </p:sp>
      <p:grpSp>
        <p:nvGrpSpPr>
          <p:cNvPr id="13" name="Groeperen 12"/>
          <p:cNvGrpSpPr/>
          <p:nvPr/>
        </p:nvGrpSpPr>
        <p:grpSpPr>
          <a:xfrm>
            <a:off x="3886200" y="3429000"/>
            <a:ext cx="914400" cy="304800"/>
            <a:chOff x="3886200" y="3429000"/>
            <a:chExt cx="914400" cy="304800"/>
          </a:xfrm>
        </p:grpSpPr>
        <p:cxnSp>
          <p:nvCxnSpPr>
            <p:cNvPr id="5" name="Rechte verbindingslijn 4"/>
            <p:cNvCxnSpPr/>
            <p:nvPr/>
          </p:nvCxnSpPr>
          <p:spPr>
            <a:xfrm>
              <a:off x="4343400" y="34290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Rechte verbindingslijn 6"/>
            <p:cNvCxnSpPr/>
            <p:nvPr/>
          </p:nvCxnSpPr>
          <p:spPr>
            <a:xfrm rot="10800000" flipV="1">
              <a:off x="3886200" y="34290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eperen 26"/>
          <p:cNvGrpSpPr/>
          <p:nvPr/>
        </p:nvGrpSpPr>
        <p:grpSpPr>
          <a:xfrm>
            <a:off x="4648200" y="4038600"/>
            <a:ext cx="762000" cy="228600"/>
            <a:chOff x="4648200" y="4038600"/>
            <a:chExt cx="762000" cy="228600"/>
          </a:xfrm>
        </p:grpSpPr>
        <p:cxnSp>
          <p:nvCxnSpPr>
            <p:cNvPr id="10" name="Rechte verbindingslijn 9"/>
            <p:cNvCxnSpPr/>
            <p:nvPr/>
          </p:nvCxnSpPr>
          <p:spPr>
            <a:xfrm>
              <a:off x="5029200" y="4038600"/>
              <a:ext cx="381000" cy="2286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echte verbindingslijn 11"/>
            <p:cNvCxnSpPr/>
            <p:nvPr/>
          </p:nvCxnSpPr>
          <p:spPr>
            <a:xfrm rot="10800000" flipV="1">
              <a:off x="4648200" y="4038600"/>
              <a:ext cx="381000" cy="2286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eperen 27"/>
          <p:cNvGrpSpPr/>
          <p:nvPr/>
        </p:nvGrpSpPr>
        <p:grpSpPr>
          <a:xfrm>
            <a:off x="5029200" y="4572000"/>
            <a:ext cx="1066800" cy="304800"/>
            <a:chOff x="5029200" y="4572000"/>
            <a:chExt cx="1066800" cy="304800"/>
          </a:xfrm>
        </p:grpSpPr>
        <p:cxnSp>
          <p:nvCxnSpPr>
            <p:cNvPr id="17" name="Rechte verbindingslijn 16"/>
            <p:cNvCxnSpPr/>
            <p:nvPr/>
          </p:nvCxnSpPr>
          <p:spPr>
            <a:xfrm>
              <a:off x="5562600" y="45720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>
            <a:xfrm rot="10800000" flipV="1">
              <a:off x="5029200" y="45720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eperen 28"/>
          <p:cNvGrpSpPr/>
          <p:nvPr/>
        </p:nvGrpSpPr>
        <p:grpSpPr>
          <a:xfrm>
            <a:off x="5638800" y="5181600"/>
            <a:ext cx="990600" cy="304800"/>
            <a:chOff x="5638800" y="5181600"/>
            <a:chExt cx="990600" cy="304800"/>
          </a:xfrm>
        </p:grpSpPr>
        <p:cxnSp>
          <p:nvCxnSpPr>
            <p:cNvPr id="22" name="Rechte verbindingslijn 21"/>
            <p:cNvCxnSpPr/>
            <p:nvPr/>
          </p:nvCxnSpPr>
          <p:spPr>
            <a:xfrm>
              <a:off x="6172200" y="5181600"/>
              <a:ext cx="4572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Rechte verbindingslijn 24"/>
            <p:cNvCxnSpPr/>
            <p:nvPr/>
          </p:nvCxnSpPr>
          <p:spPr>
            <a:xfrm rot="10800000" flipV="1">
              <a:off x="5638800" y="5181600"/>
              <a:ext cx="533400" cy="304800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Gelijkbenige driehoek 25"/>
          <p:cNvSpPr/>
          <p:nvPr/>
        </p:nvSpPr>
        <p:spPr>
          <a:xfrm>
            <a:off x="5562600" y="5791200"/>
            <a:ext cx="2514600" cy="228600"/>
          </a:xfrm>
          <a:prstGeom prst="triangle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15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59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159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159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1" build="p"/>
      <p:bldP spid="159747" grpId="2" uiExpand="1" build="p"/>
      <p:bldP spid="159747" grpId="3" build="p"/>
      <p:bldP spid="159747" grpId="4" uiExpand="1" build="p"/>
      <p:bldP spid="26" grpId="0" animBg="1"/>
      <p:bldP spid="26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GB" sz="2200" dirty="0" smtClean="0">
                <a:solidFill>
                  <a:schemeClr val="tx2"/>
                </a:solidFill>
                <a:sym typeface="Wingdings"/>
              </a:rPr>
              <a:t>Arguments for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syntactic structure inside the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ellipsis site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err="1" smtClean="0">
                <a:solidFill>
                  <a:srgbClr val="006666"/>
                </a:solidFill>
                <a:sym typeface="Wingdings"/>
              </a:rPr>
              <a:t></a:t>
            </a:r>
            <a:r>
              <a:rPr lang="en-US" sz="2200" dirty="0" smtClean="0">
                <a:solidFill>
                  <a:srgbClr val="006666"/>
                </a:solidFill>
                <a:sym typeface="Wingdings"/>
              </a:rPr>
              <a:t> Extraction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err="1" smtClean="0">
                <a:solidFill>
                  <a:srgbClr val="006666"/>
                </a:solidFill>
                <a:sym typeface="Wingdings"/>
              </a:rPr>
              <a:t></a:t>
            </a:r>
            <a:r>
              <a:rPr lang="en-US" sz="2200" dirty="0" smtClean="0">
                <a:solidFill>
                  <a:srgbClr val="006666"/>
                </a:solidFill>
                <a:sym typeface="Wingdings"/>
              </a:rPr>
              <a:t>	Preposition stranding</a:t>
            </a:r>
            <a:endParaRPr lang="nl-BE" sz="2200" dirty="0" smtClean="0">
              <a:solidFill>
                <a:srgbClr val="269999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err="1" smtClean="0">
                <a:solidFill>
                  <a:srgbClr val="006666"/>
                </a:solidFill>
                <a:sym typeface="Wingdings"/>
              </a:rPr>
              <a:t></a:t>
            </a:r>
            <a:r>
              <a:rPr lang="en-US" sz="2200" dirty="0" smtClean="0">
                <a:solidFill>
                  <a:srgbClr val="006666"/>
                </a:solidFill>
                <a:sym typeface="Wingdings"/>
              </a:rPr>
              <a:t>	Case assignment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err="1" smtClean="0">
                <a:solidFill>
                  <a:srgbClr val="006666"/>
                </a:solidFill>
                <a:sym typeface="Wingdings"/>
              </a:rPr>
              <a:t></a:t>
            </a:r>
            <a:r>
              <a:rPr lang="en-US" sz="2200" dirty="0" smtClean="0">
                <a:solidFill>
                  <a:srgbClr val="006666"/>
                </a:solidFill>
                <a:sym typeface="Wingdings"/>
              </a:rPr>
              <a:t>	Binding facts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err="1" smtClean="0">
                <a:solidFill>
                  <a:srgbClr val="006666"/>
                </a:solidFill>
                <a:sym typeface="Wingdings"/>
              </a:rPr>
              <a:t></a:t>
            </a:r>
            <a:r>
              <a:rPr lang="en-US" sz="2200" dirty="0" smtClean="0">
                <a:solidFill>
                  <a:srgbClr val="006666"/>
                </a:solidFill>
                <a:sym typeface="Wingdings"/>
              </a:rPr>
              <a:t>	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Island effects</a:t>
            </a:r>
            <a:endParaRPr lang="en-US" sz="2200" dirty="0" smtClean="0">
              <a:solidFill>
                <a:srgbClr val="006666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err="1" smtClean="0">
                <a:solidFill>
                  <a:srgbClr val="006666"/>
                </a:solidFill>
                <a:latin typeface="Arial" pitchFamily="-112" charset="0"/>
                <a:ea typeface="Arial" pitchFamily="-112" charset="0"/>
                <a:cs typeface="Arial" pitchFamily="-112" charset="0"/>
                <a:sym typeface="Wingdings"/>
              </a:rPr>
              <a:t></a:t>
            </a:r>
            <a:r>
              <a:rPr lang="en-US" sz="2200" kern="1200" dirty="0" smtClean="0">
                <a:solidFill>
                  <a:srgbClr val="006666"/>
                </a:solidFill>
                <a:latin typeface="Arial" pitchFamily="-112" charset="0"/>
                <a:ea typeface="Arial" pitchFamily="-112" charset="0"/>
                <a:cs typeface="Arial" pitchFamily="-112" charset="0"/>
                <a:sym typeface="Wingdings"/>
              </a:rPr>
              <a:t>	…</a:t>
            </a:r>
            <a:endParaRPr lang="en-GB" sz="2200" dirty="0" smtClean="0">
              <a:solidFill>
                <a:srgbClr val="006666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295400"/>
            <a:ext cx="7315200" cy="911225"/>
          </a:xfrm>
        </p:spPr>
        <p:txBody>
          <a:bodyPr/>
          <a:lstStyle/>
          <a:p>
            <a:pPr algn="ctr" eaLnBrk="1" hangingPunct="1"/>
            <a:r>
              <a:rPr lang="nl-BE" sz="3400" smtClean="0">
                <a:solidFill>
                  <a:schemeClr val="accent1"/>
                </a:solidFill>
              </a:rPr>
              <a:t>“Silence best speaks the mind”</a:t>
            </a:r>
            <a:endParaRPr lang="nl-NL" sz="2400" smtClean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2"/>
            <a:ext cx="7239000" cy="2439987"/>
          </a:xfrm>
        </p:spPr>
        <p:txBody>
          <a:bodyPr/>
          <a:lstStyle/>
          <a:p>
            <a:pPr algn="ctr" eaLnBrk="1" hangingPunct="1">
              <a:buFont typeface="Wingdings" pitchFamily="-110" charset="2"/>
              <a:buNone/>
            </a:pPr>
            <a:r>
              <a:rPr lang="nl-BE" sz="2400" dirty="0" smtClean="0">
                <a:solidFill>
                  <a:schemeClr val="hlink"/>
                </a:solidFill>
              </a:rPr>
              <a:t>Phineas Fletcher, </a:t>
            </a:r>
            <a:r>
              <a:rPr lang="nl-BE" sz="2400" i="1" dirty="0" smtClean="0">
                <a:solidFill>
                  <a:schemeClr val="hlink"/>
                </a:solidFill>
              </a:rPr>
              <a:t>Piscatorie Eclogues </a:t>
            </a:r>
            <a:r>
              <a:rPr lang="nl-BE" sz="2400" dirty="0" smtClean="0">
                <a:solidFill>
                  <a:schemeClr val="hlink"/>
                </a:solidFill>
              </a:rPr>
              <a:t>(1633)</a:t>
            </a:r>
          </a:p>
          <a:p>
            <a:pPr algn="ctr" eaLnBrk="1" hangingPunct="1">
              <a:buFont typeface="Wingdings" pitchFamily="-110" charset="2"/>
              <a:buNone/>
            </a:pPr>
            <a:endParaRPr lang="nl-BE" sz="2200" dirty="0" smtClean="0">
              <a:solidFill>
                <a:schemeClr val="tx2"/>
              </a:solidFill>
            </a:endParaRPr>
          </a:p>
          <a:p>
            <a:pPr algn="ctr" eaLnBrk="1" hangingPunct="1">
              <a:buFont typeface="Wingdings" pitchFamily="-110" charset="2"/>
              <a:buNone/>
            </a:pPr>
            <a:r>
              <a:rPr lang="nl-BE" sz="2400" dirty="0" smtClean="0">
                <a:solidFill>
                  <a:schemeClr val="tx2"/>
                </a:solidFill>
              </a:rPr>
              <a:t>EGG 2010</a:t>
            </a:r>
          </a:p>
          <a:p>
            <a:pPr algn="ctr" eaLnBrk="1" hangingPunct="1">
              <a:buFont typeface="Wingdings" pitchFamily="-110" charset="2"/>
              <a:buNone/>
            </a:pPr>
            <a:r>
              <a:rPr lang="nl-BE" sz="2400" dirty="0" smtClean="0">
                <a:solidFill>
                  <a:schemeClr val="tx2"/>
                </a:solidFill>
              </a:rPr>
              <a:t>Class 2</a:t>
            </a:r>
          </a:p>
          <a:p>
            <a:pPr algn="ctr" eaLnBrk="1" hangingPunct="1">
              <a:buFont typeface="Wingdings" pitchFamily="-110" charset="2"/>
              <a:buNone/>
            </a:pPr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</a:rPr>
              <a:t>Analyses for ellipsis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41910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err="1" smtClean="0">
                <a:solidFill>
                  <a:srgbClr val="006666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</a:t>
            </a:r>
            <a:r>
              <a:rPr lang="en-US" sz="2200" kern="1200" dirty="0" smtClean="0">
                <a:solidFill>
                  <a:srgbClr val="006666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 Extraction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(20)	I don’t know which puppy he wanted to buy,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 			but I do know which puppy he should.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Interpretation: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…, but I know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which puppy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 he should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rgbClr val="006666"/>
                </a:solidFill>
              </a:rPr>
              <a:t>buy </a:t>
            </a:r>
            <a:r>
              <a:rPr lang="en-US" sz="22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There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has to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enough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site to host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movement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trace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/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copy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  <a:endParaRPr lang="nl-BE" sz="2200" dirty="0" smtClean="0">
              <a:solidFill>
                <a:srgbClr val="006666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  <p:bldP spid="158723" grpId="1" build="p"/>
      <p:bldP spid="158723" grpId="2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5200" cy="4038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err="1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</a:t>
            </a:r>
            <a:r>
              <a:rPr lang="en-US" sz="2200" kern="1200" dirty="0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 Preposition stranding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Some languages can strand a preposition under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i="1" dirty="0" smtClean="0">
                <a:solidFill>
                  <a:srgbClr val="006666"/>
                </a:solidFill>
                <a:sym typeface="Wingdings" pitchFamily="-110" charset="2"/>
              </a:rPr>
              <a:t>wh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 movement; others have to piedpipe the P: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(21)	a. 	 Who does he want to speak </a:t>
            </a:r>
            <a:r>
              <a:rPr lang="nl-BE" sz="2200" b="1" dirty="0" smtClean="0">
                <a:solidFill>
                  <a:srgbClr val="006666"/>
                </a:solidFill>
                <a:sym typeface="Wingdings" pitchFamily="-110" charset="2"/>
              </a:rPr>
              <a:t>with 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t</a:t>
            </a:r>
            <a:r>
              <a:rPr lang="nl-BE" sz="2200" baseline="-25000" dirty="0" smtClean="0">
                <a:solidFill>
                  <a:srgbClr val="006666"/>
                </a:solidFill>
                <a:sym typeface="Wingdings" pitchFamily="-110" charset="2"/>
              </a:rPr>
              <a:t>who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			b.	 With who does he want to speak t</a:t>
            </a:r>
            <a:r>
              <a:rPr lang="nl-BE" sz="2200" baseline="-25000" dirty="0" smtClean="0">
                <a:solidFill>
                  <a:srgbClr val="006666"/>
                </a:solidFill>
                <a:sym typeface="Wingdings" pitchFamily="-110" charset="2"/>
              </a:rPr>
              <a:t>with who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?</a:t>
            </a:r>
            <a:endParaRPr lang="nl-BE" sz="18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(22)	a.*Qui veut-il parler </a:t>
            </a:r>
            <a:r>
              <a:rPr lang="nl-BE" sz="2200" b="1" dirty="0" smtClean="0">
                <a:solidFill>
                  <a:srgbClr val="006666"/>
                </a:solidFill>
                <a:sym typeface="Wingdings" pitchFamily="-110" charset="2"/>
              </a:rPr>
              <a:t>avec 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t</a:t>
            </a:r>
            <a:r>
              <a:rPr lang="nl-BE" sz="2200" baseline="-25000" dirty="0" smtClean="0">
                <a:solidFill>
                  <a:srgbClr val="006666"/>
                </a:solidFill>
                <a:sym typeface="Wingdings" pitchFamily="-110" charset="2"/>
              </a:rPr>
              <a:t>qui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?  </a:t>
            </a:r>
            <a:r>
              <a:rPr lang="nl-BE" sz="1800" dirty="0" smtClean="0">
                <a:solidFill>
                  <a:srgbClr val="006666"/>
                </a:solidFill>
                <a:sym typeface="Wingdings" pitchFamily="-110" charset="2"/>
              </a:rPr>
              <a:t>(French)</a:t>
            </a:r>
            <a:endParaRPr lang="nl-BE" sz="2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			b.  Avec qui veut-il parler t</a:t>
            </a:r>
            <a:r>
              <a:rPr lang="nl-BE" sz="2200" baseline="-25000" dirty="0" smtClean="0">
                <a:solidFill>
                  <a:srgbClr val="006666"/>
                </a:solidFill>
                <a:sym typeface="Wingdings" pitchFamily="-110" charset="2"/>
              </a:rPr>
              <a:t>avec qui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?</a:t>
            </a:r>
            <a:endParaRPr lang="nl-BE" sz="18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315200" cy="3962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The same contrast is observed in ellipsis: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(23)	a. 	He wants to speak with someone, but I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 				 	don’t know (</a:t>
            </a:r>
            <a:r>
              <a:rPr lang="nl-BE" sz="2200" b="1" dirty="0" smtClean="0">
                <a:solidFill>
                  <a:srgbClr val="006666"/>
                </a:solidFill>
                <a:sym typeface="Wingdings" pitchFamily="-110" charset="2"/>
              </a:rPr>
              <a:t>with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) who.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			b.	Il veut parler avec quelqu’un, mais je ne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 					sais pas *(</a:t>
            </a:r>
            <a:r>
              <a:rPr lang="nl-BE" sz="2200" b="1" dirty="0" smtClean="0">
                <a:solidFill>
                  <a:srgbClr val="006666"/>
                </a:solidFill>
                <a:sym typeface="Wingdings" pitchFamily="-110" charset="2"/>
              </a:rPr>
              <a:t>avec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) qui?  </a:t>
            </a:r>
            <a:r>
              <a:rPr lang="nl-BE" sz="1800" dirty="0" smtClean="0">
                <a:solidFill>
                  <a:srgbClr val="006666"/>
                </a:solidFill>
                <a:sym typeface="Wingdings" pitchFamily="-110" charset="2"/>
              </a:rPr>
              <a:t>(French)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Interpretation: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a. …I don’t know who he wants to speak with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t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who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b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.*…je ne sais pas qui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il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veut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parler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avec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t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qui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743200"/>
            <a:ext cx="7315200" cy="3505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correlation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expected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if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site is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fully-fledged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	The same restrictions hold in ellipsis as in non-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	ellipsis.				       </a:t>
            </a:r>
            <a:r>
              <a:rPr lang="en-US" sz="1800" dirty="0" smtClean="0">
                <a:solidFill>
                  <a:schemeClr val="tx2"/>
                </a:solidFill>
                <a:sym typeface="Wingdings" pitchFamily="-110" charset="2"/>
              </a:rPr>
              <a:t>(Merchant 2001, 2004)</a:t>
            </a:r>
            <a:endParaRPr lang="nl-BE" sz="1800" dirty="0" smtClean="0">
              <a:solidFill>
                <a:srgbClr val="006666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772400" cy="4648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err="1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</a:t>
            </a:r>
            <a:r>
              <a:rPr lang="en-US" sz="2200" kern="1200" dirty="0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 Case assignment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Case is the same in ellipsis as in non-ellipsis:</a:t>
            </a:r>
          </a:p>
          <a:p>
            <a:pPr>
              <a:buNone/>
            </a:pPr>
            <a:endParaRPr lang="nl-BE" sz="1200" dirty="0" smtClean="0">
              <a:solidFill>
                <a:srgbClr val="006666"/>
              </a:solidFill>
              <a:sym typeface="Wingdings"/>
            </a:endParaRP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sym typeface="Wingdings"/>
              </a:rPr>
              <a:t>(24)a.</a:t>
            </a:r>
            <a:r>
              <a:rPr lang="nl-BE" sz="2200" dirty="0" smtClean="0">
                <a:solidFill>
                  <a:srgbClr val="269999"/>
                </a:solidFill>
                <a:sym typeface="Wingdings"/>
              </a:rPr>
              <a:t>Er  will     jemandem schmeicheln, aber sie</a:t>
            </a:r>
          </a:p>
          <a:p>
            <a:pPr>
              <a:buNone/>
            </a:pP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		he wants someone    flatter           but  they</a:t>
            </a: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sym typeface="Wingdings"/>
              </a:rPr>
              <a:t> 		</a:t>
            </a:r>
            <a:r>
              <a:rPr lang="nl-BE" sz="2200" dirty="0" smtClean="0">
                <a:solidFill>
                  <a:srgbClr val="269999"/>
                </a:solidFill>
                <a:sym typeface="Wingdings"/>
              </a:rPr>
              <a:t>wissen nicht *wen   /wem.</a:t>
            </a:r>
          </a:p>
          <a:p>
            <a:pPr>
              <a:buNone/>
            </a:pP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		know   not     who</a:t>
            </a:r>
            <a:r>
              <a:rPr lang="nl-BE" sz="2200" i="1" baseline="-25000" dirty="0" smtClean="0">
                <a:solidFill>
                  <a:srgbClr val="006666"/>
                </a:solidFill>
                <a:sym typeface="Wingdings"/>
              </a:rPr>
              <a:t>acc</a:t>
            </a: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/who</a:t>
            </a:r>
            <a:r>
              <a:rPr lang="nl-BE" sz="2200" i="1" baseline="-25000" dirty="0" smtClean="0">
                <a:solidFill>
                  <a:srgbClr val="006666"/>
                </a:solidFill>
                <a:sym typeface="Wingdings"/>
              </a:rPr>
              <a:t>dat</a:t>
            </a:r>
            <a:endParaRPr lang="nl-BE" sz="2200" dirty="0" smtClean="0">
              <a:solidFill>
                <a:srgbClr val="006666"/>
              </a:solidFill>
              <a:sym typeface="Wingdings"/>
            </a:endParaRP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	  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b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r>
              <a:rPr lang="nl-BE" sz="2200" dirty="0" smtClean="0">
                <a:solidFill>
                  <a:srgbClr val="269999"/>
                </a:solidFill>
                <a:sym typeface="Wingdings"/>
              </a:rPr>
              <a:t> Er  will     jemandem schmeicheln, aber sie</a:t>
            </a:r>
          </a:p>
          <a:p>
            <a:pPr>
              <a:buNone/>
            </a:pP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		he wants someone    flatter           but  they</a:t>
            </a: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sym typeface="Wingdings"/>
              </a:rPr>
              <a:t> 		</a:t>
            </a:r>
            <a:r>
              <a:rPr lang="nl-BE" sz="2200" dirty="0" smtClean="0">
                <a:solidFill>
                  <a:srgbClr val="269999"/>
                </a:solidFill>
                <a:sym typeface="Wingdings"/>
              </a:rPr>
              <a:t>wissen nicht *wen/wem er will     schmeicheln.</a:t>
            </a:r>
          </a:p>
          <a:p>
            <a:pPr>
              <a:buNone/>
            </a:pP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		know   not     who</a:t>
            </a:r>
            <a:r>
              <a:rPr lang="nl-BE" sz="2200" i="1" baseline="-25000" dirty="0" smtClean="0">
                <a:solidFill>
                  <a:srgbClr val="006666"/>
                </a:solidFill>
                <a:sym typeface="Wingdings"/>
              </a:rPr>
              <a:t>             </a:t>
            </a:r>
            <a:r>
              <a:rPr lang="nl-BE" sz="2200" i="1" dirty="0" smtClean="0">
                <a:solidFill>
                  <a:srgbClr val="006666"/>
                </a:solidFill>
                <a:sym typeface="Wingdings"/>
              </a:rPr>
              <a:t>he wants flatter</a:t>
            </a:r>
            <a:endParaRPr lang="nl-BE" sz="2200" dirty="0" smtClean="0">
              <a:solidFill>
                <a:srgbClr val="006666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uiExpand="1" build="p"/>
      <p:bldP spid="158723" grpI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(9)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315200" cy="4648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err="1" smtClean="0">
                <a:solidFill>
                  <a:srgbClr val="006666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</a:t>
            </a:r>
            <a:r>
              <a:rPr lang="en-US" sz="2200" kern="1200" dirty="0" smtClean="0">
                <a:solidFill>
                  <a:srgbClr val="006666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 </a:t>
            </a:r>
            <a:r>
              <a:rPr lang="en-US" sz="2200" kern="1200" dirty="0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Binding facts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rgbClr val="006666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Binding theory applies in ellipsis as in non-ellipsis:</a:t>
            </a:r>
          </a:p>
          <a:p>
            <a:pPr>
              <a:buNone/>
            </a:pPr>
            <a:endParaRPr lang="nl-BE" sz="1200" dirty="0" smtClean="0">
              <a:solidFill>
                <a:srgbClr val="006666"/>
              </a:solidFill>
              <a:sym typeface="Wingdings"/>
            </a:endParaRPr>
          </a:p>
          <a:p>
            <a:pPr>
              <a:buNone/>
            </a:pPr>
            <a:r>
              <a:rPr lang="nl-BE" sz="2200" dirty="0" smtClean="0">
                <a:solidFill>
                  <a:srgbClr val="006666"/>
                </a:solidFill>
                <a:sym typeface="Wingdings"/>
              </a:rPr>
              <a:t>(25)	Who does Patrick</a:t>
            </a:r>
            <a:r>
              <a:rPr lang="nl-BE" sz="2200" baseline="-25000" dirty="0" smtClean="0">
                <a:solidFill>
                  <a:srgbClr val="006666"/>
                </a:solidFill>
                <a:sym typeface="Wingdings"/>
              </a:rPr>
              <a:t>i</a:t>
            </a:r>
            <a:r>
              <a:rPr lang="nl-BE" sz="2200" dirty="0" smtClean="0">
                <a:solidFill>
                  <a:srgbClr val="006666"/>
                </a:solidFill>
                <a:sym typeface="Wingdings"/>
              </a:rPr>
              <a:t> like?</a:t>
            </a: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		a.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Himself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/*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Him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b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Patrick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likes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himself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/*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him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>
              <a:buNone/>
            </a:pPr>
            <a:endParaRPr lang="en-US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(26)	Where is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he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now?</a:t>
            </a: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		a. In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his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/*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Patrick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’s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flat.</a:t>
            </a:r>
          </a:p>
          <a:p>
            <a:pPr>
              <a:buNone/>
            </a:pP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b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 He is in 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his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/*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Patrick</a:t>
            </a:r>
            <a:r>
              <a:rPr lang="en-US" sz="2200" baseline="-25000" dirty="0" err="1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err="1" smtClean="0">
                <a:solidFill>
                  <a:schemeClr val="tx2"/>
                </a:solidFill>
                <a:sym typeface="Wingdings" pitchFamily="-110" charset="2"/>
              </a:rPr>
              <a:t>’s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flat.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2"/>
                </a:solidFill>
                <a:sym typeface="Wingdings" pitchFamily="-110" charset="2"/>
              </a:rPr>
              <a:t>					         (Merchant 2001, 2004)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8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8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87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uiExpand="1" build="p"/>
      <p:bldP spid="158723" grpI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(10)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kern="1200" dirty="0" err="1" smtClean="0">
                <a:solidFill>
                  <a:schemeClr val="tx2"/>
                </a:solidFill>
                <a:latin typeface="Verdana"/>
                <a:ea typeface="Arial" pitchFamily="-112" charset="0"/>
                <a:cs typeface="Verdana"/>
                <a:sym typeface="Wingdings"/>
              </a:rPr>
              <a:t></a:t>
            </a:r>
            <a:r>
              <a:rPr lang="nl-BE" sz="2200" dirty="0" smtClean="0">
                <a:solidFill>
                  <a:schemeClr val="tx2"/>
                </a:solidFill>
                <a:latin typeface="Verdana"/>
                <a:cs typeface="Verdana"/>
                <a:sym typeface="Wingdings" pitchFamily="-110" charset="2"/>
              </a:rPr>
              <a:t>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Island effects and VP ellipsis: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Remember sluicing?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(27)	They want to hire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someone who speaks a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Balkan language</a:t>
            </a:r>
            <a:r>
              <a:rPr lang="en-US" sz="2200" dirty="0" smtClean="0">
                <a:solidFill>
                  <a:schemeClr val="tx2"/>
                </a:solidFill>
              </a:rPr>
              <a:t>], but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which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 		Balkan language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rgbClr val="006666"/>
                </a:solidFill>
              </a:rPr>
              <a:t>they want to hire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			</a:t>
            </a:r>
            <a:r>
              <a:rPr lang="en-US" sz="2200" strike="sngStrike" dirty="0" smtClean="0">
                <a:solidFill>
                  <a:srgbClr val="006666"/>
                </a:solidFill>
              </a:rPr>
              <a:t>someone who speaks </a:t>
            </a:r>
            <a:r>
              <a:rPr lang="en-US" sz="22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1" build="p"/>
      <p:bldP spid="158723" grpId="2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(11)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VP ellipsis is island-sensitive: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(28)	a.*I don’t know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			Susan knows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someone who speaks t</a:t>
            </a:r>
            <a:r>
              <a:rPr lang="nl-BE" sz="22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b.*Steve knows someone who speaks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				 Romanian</a:t>
            </a:r>
            <a:r>
              <a:rPr lang="en-US" sz="2200" dirty="0" smtClean="0">
                <a:solidFill>
                  <a:schemeClr val="tx2"/>
                </a:solidFill>
              </a:rPr>
              <a:t>, but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which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 				 Balkan language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  <a:sym typeface="Wingdings" pitchFamily="-110" charset="2"/>
              </a:rPr>
              <a:t> Susan does </a:t>
            </a:r>
            <a:r>
              <a:rPr lang="en-US" sz="2200" dirty="0" smtClean="0">
                <a:solidFill>
                  <a:schemeClr val="tx2"/>
                </a:solidFill>
              </a:rPr>
              <a:t>[</a:t>
            </a:r>
            <a:r>
              <a:rPr lang="en-US" sz="2200" strike="sngStrike" dirty="0" smtClean="0">
                <a:solidFill>
                  <a:srgbClr val="006666"/>
                </a:solidFill>
              </a:rPr>
              <a:t>know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rgbClr val="006666"/>
                </a:solidFill>
              </a:rPr>
              <a:t> 					 </a:t>
            </a:r>
            <a:r>
              <a:rPr lang="en-US" sz="2200" strike="sngStrike" dirty="0" smtClean="0">
                <a:solidFill>
                  <a:srgbClr val="006666"/>
                </a:solidFill>
              </a:rPr>
              <a:t>someone who speaks </a:t>
            </a:r>
            <a:r>
              <a:rPr lang="en-US" sz="22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2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200" dirty="0" smtClean="0">
                <a:solidFill>
                  <a:schemeClr val="tx2"/>
                </a:solidFill>
              </a:rPr>
              <a:t>]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3. Deletion analysis (12)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5200" cy="3886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! The island-sensitivity data provide an argument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for and against unpronounced syntactic structure.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Relying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other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arguments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favor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of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syn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-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tactic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Merchant (2001)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argues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that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(high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)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can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repair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island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violat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-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	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ions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while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(low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)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cannot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NL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=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repair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accent1">
                    <a:lumMod val="75000"/>
                  </a:schemeClr>
                </a:solidFill>
                <a:sym typeface="Wingdings"/>
              </a:rPr>
              <a:t>ellipsis</a:t>
            </a:r>
            <a:endParaRPr lang="nl-BE" sz="2200" dirty="0" smtClean="0">
              <a:solidFill>
                <a:schemeClr val="accent1">
                  <a:lumMod val="75000"/>
                </a:schemeClr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8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2" cy="3125787"/>
          </a:xfrm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WYSIWYG</a:t>
            </a:r>
          </a:p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A</a:t>
            </a:r>
            <a:r>
              <a:rPr lang="nl-BE" sz="2800" dirty="0" smtClean="0">
                <a:solidFill>
                  <a:schemeClr val="tx2"/>
                </a:solidFill>
              </a:rPr>
              <a:t>WYG (proform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N</a:t>
            </a:r>
            <a:r>
              <a:rPr lang="nl-BE" sz="2800" dirty="0" smtClean="0">
                <a:solidFill>
                  <a:schemeClr val="tx2"/>
                </a:solidFill>
              </a:rPr>
              <a:t>WYG (deletion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Ellipsis repair effects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Reconciling analyses</a:t>
            </a:r>
          </a:p>
          <a:p>
            <a:pPr marL="609600" indent="-609600" eaLnBrk="1" hangingPunct="1">
              <a:buNone/>
            </a:pPr>
            <a:endParaRPr lang="nl-BE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 (1)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594600" cy="37353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  <a:defRPr/>
            </a:pPr>
            <a:r>
              <a:rPr lang="nl-BE" sz="2400" dirty="0" smtClean="0">
                <a:solidFill>
                  <a:schemeClr val="tx2"/>
                </a:solidFill>
              </a:rPr>
              <a:t>Consider an elliptical sentence:</a:t>
            </a:r>
            <a:endParaRPr lang="nl-BE" sz="24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  <a:defRPr/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(1) Ryan has seen the man with binoculars, and 	</a:t>
            </a:r>
            <a:r>
              <a:rPr lang="en-US" sz="2400" dirty="0" err="1" smtClean="0">
                <a:solidFill>
                  <a:schemeClr val="tx2"/>
                </a:solidFill>
              </a:rPr>
              <a:t>Jasmin</a:t>
            </a:r>
            <a:r>
              <a:rPr lang="en-US" sz="2400" dirty="0" smtClean="0">
                <a:solidFill>
                  <a:schemeClr val="tx2"/>
                </a:solidFill>
              </a:rPr>
              <a:t> has,  too.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Every utterance consists of 3 parts (roughly):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Phonology (pronunciation</a:t>
            </a:r>
            <a:r>
              <a:rPr lang="en-US" sz="2400" smtClean="0">
                <a:solidFill>
                  <a:schemeClr val="tx2"/>
                </a:solidFill>
              </a:rPr>
              <a:t>, form)</a:t>
            </a:r>
            <a:endParaRPr lang="en-US" sz="2400" dirty="0" smtClean="0">
              <a:solidFill>
                <a:schemeClr val="tx2"/>
              </a:solidFill>
            </a:endParaRP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Semantics (interpretation)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Syntax (hierarchical structure)</a:t>
            </a:r>
          </a:p>
          <a:p>
            <a:pPr marL="457200" indent="-457200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 typeface="Wingdings" pitchFamily="-110" charset="2"/>
              <a:buNone/>
              <a:tabLst>
                <a:tab pos="0" algn="l"/>
                <a:tab pos="357188" algn="l"/>
                <a:tab pos="536575" algn="l"/>
                <a:tab pos="1971675" algn="l"/>
                <a:tab pos="2328863" algn="l"/>
              </a:tabLst>
              <a:defRPr/>
            </a:pP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build="p" bldLvl="5"/>
      <p:bldP spid="155651" grpId="1" build="p"/>
      <p:bldP spid="155651" grpId="2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285999"/>
            <a:ext cx="7523162" cy="4038601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Ellipsis repair: island effects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Merchant (2008):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b="1" dirty="0" smtClean="0">
                <a:solidFill>
                  <a:schemeClr val="tx2"/>
                </a:solidFill>
              </a:rPr>
              <a:t>Claims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Islands: PF phenomenon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Not the island node itself, but the </a:t>
            </a:r>
            <a:r>
              <a:rPr lang="en-US" sz="2200" i="1" dirty="0" err="1" smtClean="0">
                <a:solidFill>
                  <a:schemeClr val="tx2"/>
                </a:solidFill>
              </a:rPr>
              <a:t>wh</a:t>
            </a:r>
            <a:r>
              <a:rPr lang="en-US" sz="2200" i="1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traces cause the crash.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Sluicing elides the offending traces.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	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PF crash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doesn’t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elide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offending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traces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		 PF crash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419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Sluicing: island-insensitive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Relative clause island (complex NP)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(29)*I don’t remember which Balkan language they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		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want to hire someone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 speaks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which Balkan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 					language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(30)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They want to hire someone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 speaks a Balkan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language</a:t>
            </a:r>
            <a:r>
              <a:rPr lang="en-US" sz="2000" dirty="0" smtClean="0">
                <a:solidFill>
                  <a:schemeClr val="tx2"/>
                </a:solidFill>
              </a:rPr>
              <a:t>], 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which Balkan lang-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 		uage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they want to hire someone who speaks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772400" cy="48768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Left Branch condition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(31)*I don’t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know how big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she bought a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how big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car</a:t>
            </a:r>
            <a:r>
              <a:rPr lang="en-US" sz="2000" dirty="0" smtClean="0">
                <a:solidFill>
                  <a:schemeClr val="tx2"/>
                </a:solidFill>
              </a:rPr>
              <a:t>].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(32)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She bought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a big car</a:t>
            </a:r>
            <a:r>
              <a:rPr lang="en-US" sz="2000" dirty="0" smtClean="0">
                <a:solidFill>
                  <a:schemeClr val="tx2"/>
                </a:solidFill>
              </a:rPr>
              <a:t>], 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how big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endParaRPr lang="en-US" sz="2000" baseline="-25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			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she bought a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strike="sngStrike" baseline="-25000" dirty="0" smtClean="0">
                <a:solidFill>
                  <a:srgbClr val="006666"/>
                </a:solidFill>
              </a:rPr>
              <a:t> </a:t>
            </a:r>
            <a:r>
              <a:rPr lang="en-US" sz="2000" strike="sngStrike" dirty="0" smtClean="0">
                <a:solidFill>
                  <a:srgbClr val="006666"/>
                </a:solidFill>
              </a:rPr>
              <a:t>car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0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Adjunct island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(33)*Ben will be mad if Abby talks to one of the teachers,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 			but she couldn’t remember which </a:t>
            </a:r>
            <a:r>
              <a:rPr lang="en-US" sz="2000" dirty="0" smtClean="0">
                <a:solidFill>
                  <a:srgbClr val="006666"/>
                </a:solidFill>
              </a:rPr>
              <a:t>Ben will be mad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dirty="0" smtClean="0">
                <a:solidFill>
                  <a:srgbClr val="006666"/>
                </a:solidFill>
              </a:rPr>
              <a:t>if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rgbClr val="006666"/>
                </a:solidFill>
              </a:rPr>
              <a:t>			she talks to </a:t>
            </a:r>
            <a:r>
              <a:rPr lang="en-US" sz="2000" dirty="0" err="1" smtClean="0">
                <a:solidFill>
                  <a:srgbClr val="006666"/>
                </a:solidFill>
              </a:rPr>
              <a:t>t</a:t>
            </a:r>
            <a:r>
              <a:rPr lang="en-US" sz="2000" baseline="-25000" dirty="0" err="1" smtClean="0">
                <a:solidFill>
                  <a:srgbClr val="006666"/>
                </a:solidFill>
              </a:rPr>
              <a:t>which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(34)	Ben will be mad if Abby talks to one of the teachers,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 			but she couldn’t remember which (of the teachers)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 			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Ben will be mad if she talks to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.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772400" cy="4419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First attempt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When a movement trace crosses an island node, it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marks the island as ‘*’, leading to a crash at PF.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(35)	…which Balkan language they want to hire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some- </a:t>
            </a:r>
            <a:endParaRPr lang="en-US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		one </a:t>
            </a:r>
            <a:r>
              <a:rPr lang="nl-BE" sz="2000" b="1" dirty="0" smtClean="0">
                <a:solidFill>
                  <a:schemeClr val="tx2"/>
                </a:solidFill>
                <a:sym typeface="Wingdings" pitchFamily="-110" charset="2"/>
              </a:rPr>
              <a:t>*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 speaks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000" dirty="0" smtClean="0">
                <a:solidFill>
                  <a:schemeClr val="tx2"/>
                </a:solidFill>
              </a:rPr>
              <a:t>].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Crash</a:t>
            </a: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 at PF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4" name="Ovaal 3"/>
          <p:cNvSpPr/>
          <p:nvPr/>
        </p:nvSpPr>
        <p:spPr>
          <a:xfrm>
            <a:off x="2590800" y="4114800"/>
            <a:ext cx="533400" cy="5334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1" build="p"/>
      <p:bldP spid="165891" grpId="2" build="p"/>
      <p:bldP spid="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7315200" cy="4038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Ellipsis deletes the island at PF, so there is no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more offending ‘*’: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(36)	…</a:t>
            </a:r>
            <a:r>
              <a:rPr lang="en-US" sz="2000" dirty="0" smtClean="0">
                <a:solidFill>
                  <a:schemeClr val="tx2"/>
                </a:solidFill>
              </a:rPr>
              <a:t>, 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endParaRPr lang="en-US" sz="2000" baseline="-25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			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they want to hire someone *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who speaks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]]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4" name="Ovaal 3"/>
          <p:cNvSpPr/>
          <p:nvPr/>
        </p:nvSpPr>
        <p:spPr>
          <a:xfrm>
            <a:off x="5638800" y="3810000"/>
            <a:ext cx="457200" cy="4572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uiExpand="1" build="p"/>
      <p:bldP spid="4" grpId="0" animBg="1"/>
      <p:bldP spid="4" grpId="1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5720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VP ellipsis: island-sensitive!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Relative clause island (complex NP)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(37)*I don’t remember which Balkan language Abby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			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wants to hire someone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 speaks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which Balkan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 					language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(38)*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Abby </a:t>
            </a:r>
            <a:r>
              <a:rPr lang="nl-BE" sz="2000" cap="small" dirty="0" smtClean="0">
                <a:solidFill>
                  <a:schemeClr val="tx2"/>
                </a:solidFill>
                <a:sym typeface="Wingdings" pitchFamily="-110" charset="2"/>
              </a:rPr>
              <a:t>does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want to hire someone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 speaks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Greek/a certain Balkan language</a:t>
            </a:r>
            <a:r>
              <a:rPr lang="en-US" sz="2000" dirty="0" smtClean="0">
                <a:solidFill>
                  <a:schemeClr val="tx2"/>
                </a:solidFill>
              </a:rPr>
              <a:t>], 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she </a:t>
            </a:r>
            <a:r>
              <a:rPr lang="en-US" sz="2000" cap="small" dirty="0" smtClean="0">
                <a:solidFill>
                  <a:schemeClr val="tx2"/>
                </a:solidFill>
                <a:sym typeface="Wingdings" pitchFamily="-110" charset="2"/>
              </a:rPr>
              <a:t>doesn’t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want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rgbClr val="006666"/>
                </a:solidFill>
              </a:rPr>
              <a:t>			</a:t>
            </a:r>
            <a:r>
              <a:rPr lang="en-US" sz="2000" strike="sngStrike" dirty="0" smtClean="0">
                <a:solidFill>
                  <a:srgbClr val="006666"/>
                </a:solidFill>
              </a:rPr>
              <a:t>to hire someone who speaks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900" decel="100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772400" cy="48768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Left Branch condition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(39) *I don’t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know how big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Ben bought a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how big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car</a:t>
            </a:r>
            <a:r>
              <a:rPr lang="en-US" sz="2000" dirty="0" smtClean="0">
                <a:solidFill>
                  <a:schemeClr val="tx2"/>
                </a:solidFill>
              </a:rPr>
              <a:t>].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(40) *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Abby bought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a big car</a:t>
            </a:r>
            <a:r>
              <a:rPr lang="en-US" sz="2000" dirty="0" smtClean="0">
                <a:solidFill>
                  <a:schemeClr val="tx2"/>
                </a:solidFill>
              </a:rPr>
              <a:t>], 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how big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endParaRPr lang="en-US" sz="2000" baseline="-25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			 Ben did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buy a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strike="sngStrike" baseline="-25000" dirty="0" smtClean="0">
                <a:solidFill>
                  <a:srgbClr val="006666"/>
                </a:solidFill>
              </a:rPr>
              <a:t> </a:t>
            </a:r>
            <a:r>
              <a:rPr lang="en-US" sz="2000" strike="sngStrike" dirty="0" smtClean="0">
                <a:solidFill>
                  <a:srgbClr val="006666"/>
                </a:solidFill>
              </a:rPr>
              <a:t>car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0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Adjunct island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(41)*Ben will be mad if Abby talks to Mr. </a:t>
            </a:r>
            <a:r>
              <a:rPr lang="en-US" sz="2000" dirty="0" err="1" smtClean="0">
                <a:solidFill>
                  <a:schemeClr val="tx2"/>
                </a:solidFill>
                <a:sym typeface="Wingdings"/>
              </a:rPr>
              <a:t>Ryberg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, and 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 			guess which teacher </a:t>
            </a:r>
            <a:r>
              <a:rPr lang="en-US" sz="2000" dirty="0" smtClean="0">
                <a:solidFill>
                  <a:srgbClr val="006666"/>
                </a:solidFill>
              </a:rPr>
              <a:t>Jeff will be mad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dirty="0" smtClean="0">
                <a:solidFill>
                  <a:srgbClr val="006666"/>
                </a:solidFill>
              </a:rPr>
              <a:t>if she talks to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rgbClr val="006666"/>
                </a:solidFill>
              </a:rPr>
              <a:t> 			</a:t>
            </a:r>
            <a:r>
              <a:rPr lang="en-US" sz="2000" dirty="0" err="1" smtClean="0">
                <a:solidFill>
                  <a:srgbClr val="006666"/>
                </a:solidFill>
              </a:rPr>
              <a:t>t</a:t>
            </a:r>
            <a:r>
              <a:rPr lang="en-US" sz="2000" baseline="-25000" dirty="0" err="1" smtClean="0">
                <a:solidFill>
                  <a:srgbClr val="006666"/>
                </a:solidFill>
              </a:rPr>
              <a:t>which</a:t>
            </a:r>
            <a:r>
              <a:rPr lang="en-US" sz="2000" baseline="-25000" dirty="0" smtClean="0">
                <a:solidFill>
                  <a:srgbClr val="006666"/>
                </a:solidFill>
              </a:rPr>
              <a:t> teacher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0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(42)*Ben will be mad if Abby talks to Mr. </a:t>
            </a:r>
            <a:r>
              <a:rPr lang="en-US" sz="2000" dirty="0" err="1" smtClean="0">
                <a:solidFill>
                  <a:schemeClr val="tx2"/>
                </a:solidFill>
                <a:sym typeface="Wingdings"/>
              </a:rPr>
              <a:t>Ryberg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, and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 			guess which teacher </a:t>
            </a:r>
            <a:r>
              <a:rPr lang="en-US" sz="2000" dirty="0" smtClean="0">
                <a:solidFill>
                  <a:srgbClr val="006666"/>
                </a:solidFill>
              </a:rPr>
              <a:t>Jeff will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be mad if she talks to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rgbClr val="006666"/>
                </a:solidFill>
              </a:rPr>
              <a:t> 			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.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438400"/>
            <a:ext cx="7315200" cy="4038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! VP ellipsis also deletes the island at PF: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(43)	…, </a:t>
            </a:r>
            <a:r>
              <a:rPr lang="en-US" sz="2000" dirty="0" smtClean="0">
                <a:solidFill>
                  <a:schemeClr val="tx2"/>
                </a:solidFill>
              </a:rPr>
              <a:t>but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which Balkan language</a:t>
            </a:r>
            <a:r>
              <a:rPr lang="en-US" sz="2000" dirty="0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she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			</a:t>
            </a:r>
            <a:r>
              <a:rPr lang="en-US" sz="2000" cap="small" dirty="0" smtClean="0">
                <a:solidFill>
                  <a:schemeClr val="tx2"/>
                </a:solidFill>
                <a:sym typeface="Wingdings" pitchFamily="-110" charset="2"/>
              </a:rPr>
              <a:t>doesn’t</a:t>
            </a:r>
            <a:endParaRPr lang="en-US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			</a:t>
            </a: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N</a:t>
            </a:r>
            <a:r>
              <a:rPr lang="en-US" sz="2200" dirty="0" smtClean="0">
                <a:solidFill>
                  <a:schemeClr val="tx2"/>
                </a:solidFill>
              </a:rPr>
              <a:t>o more offending ‘*’: the example should be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								grammatical.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4" name="Ovaal 3"/>
          <p:cNvSpPr/>
          <p:nvPr/>
        </p:nvSpPr>
        <p:spPr>
          <a:xfrm>
            <a:off x="6096000" y="3505200"/>
            <a:ext cx="457200" cy="4572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3124200" y="35052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want to hire someone </a:t>
            </a:r>
            <a:r>
              <a:rPr lang="en-US" sz="2000" b="1" strike="sngStrike" dirty="0" smtClean="0">
                <a:solidFill>
                  <a:srgbClr val="006666"/>
                </a:solidFill>
              </a:rPr>
              <a:t>*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rgbClr val="006666"/>
                </a:solidFill>
              </a:rPr>
              <a:t>who speaks </a:t>
            </a:r>
            <a:r>
              <a:rPr lang="en-US" sz="2000" strike="sngStrike" dirty="0" err="1" smtClean="0">
                <a:solidFill>
                  <a:srgbClr val="006666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rgbClr val="006666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]]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.</a:t>
            </a:r>
            <a:endParaRPr lang="nl-NL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  <p:bldP spid="4" grpId="0" animBg="1"/>
      <p:bldP spid="4" grpId="1" animBg="1"/>
      <p:bldP spid="5" grpId="0"/>
      <p:bldP spid="5" grpId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(9)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315200" cy="45720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BE" sz="2200" dirty="0" smtClean="0">
                <a:solidFill>
                  <a:schemeClr val="accent1">
                    <a:lumMod val="75000"/>
                  </a:schemeClr>
                </a:solidFill>
              </a:rPr>
              <a:t>Merchant (2008):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</a:rPr>
              <a:t>‘*’ does not mark the island node; it marks the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</a:rPr>
              <a:t>traces.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Each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link in a </a:t>
            </a:r>
            <a:r>
              <a:rPr lang="nl-NL" sz="2200" i="1" dirty="0" err="1" smtClean="0">
                <a:solidFill>
                  <a:schemeClr val="tx2"/>
                </a:solidFill>
                <a:sym typeface="Wingdings"/>
              </a:rPr>
              <a:t>wh</a:t>
            </a:r>
            <a:r>
              <a:rPr lang="nl-NL" sz="2200" i="1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movement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chain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must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licen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-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either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locality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in a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spec-head</a:t>
            </a: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relation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 C (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simply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being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pronounced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).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If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 </a:t>
            </a:r>
            <a:r>
              <a:rPr lang="nl-NL" sz="2200" i="1" dirty="0" err="1" smtClean="0">
                <a:solidFill>
                  <a:schemeClr val="tx2"/>
                </a:solidFill>
                <a:sym typeface="Wingdings"/>
              </a:rPr>
              <a:t>wh</a:t>
            </a:r>
            <a:r>
              <a:rPr lang="nl-NL" sz="2200" i="1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trace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violates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locality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crossing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island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node,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marked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with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‘*’.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All later copies are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also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*-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marked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except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for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the last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one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which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pronounced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and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licensed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C.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(10)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419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Merchant (2008):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Movement by adjunction to intervening maximal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projections, VP and IP.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(44)*I don’t remember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which Balkan </a:t>
            </a:r>
            <a:r>
              <a:rPr lang="en-US" sz="2000" dirty="0" err="1" smtClean="0">
                <a:solidFill>
                  <a:schemeClr val="tx2"/>
                </a:solidFill>
                <a:sym typeface="Wingdings" pitchFamily="-110" charset="2"/>
              </a:rPr>
              <a:t>language</a:t>
            </a:r>
            <a:r>
              <a:rPr lang="en-US" sz="2000" dirty="0" err="1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[*</a:t>
            </a:r>
            <a:r>
              <a:rPr lang="en-US" sz="2000" dirty="0" err="1" smtClean="0">
                <a:solidFill>
                  <a:schemeClr val="tx2"/>
                </a:solidFill>
              </a:rPr>
              <a:t>t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 [</a:t>
            </a:r>
            <a:r>
              <a:rPr lang="en-US" sz="2000" baseline="-25000" dirty="0" smtClean="0">
                <a:solidFill>
                  <a:schemeClr val="tx2"/>
                </a:solidFill>
              </a:rPr>
              <a:t>IP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 			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they </a:t>
            </a:r>
            <a:r>
              <a:rPr lang="en-US" sz="2000" dirty="0" smtClean="0">
                <a:solidFill>
                  <a:schemeClr val="tx2"/>
                </a:solidFill>
              </a:rPr>
              <a:t>[*</a:t>
            </a:r>
            <a:r>
              <a:rPr lang="en-US" sz="2000" dirty="0" err="1" smtClean="0">
                <a:solidFill>
                  <a:schemeClr val="tx2"/>
                </a:solidFill>
              </a:rPr>
              <a:t>t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 [</a:t>
            </a:r>
            <a:r>
              <a:rPr lang="en-US" sz="2000" baseline="-25000" dirty="0" smtClean="0">
                <a:solidFill>
                  <a:schemeClr val="tx2"/>
                </a:solidFill>
              </a:rPr>
              <a:t>VP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want to </a:t>
            </a:r>
            <a:r>
              <a:rPr lang="en-US" sz="2000" dirty="0" smtClean="0">
                <a:solidFill>
                  <a:schemeClr val="tx2"/>
                </a:solidFill>
              </a:rPr>
              <a:t>[*</a:t>
            </a:r>
            <a:r>
              <a:rPr lang="en-US" sz="2000" dirty="0" err="1" smtClean="0">
                <a:solidFill>
                  <a:schemeClr val="tx2"/>
                </a:solidFill>
              </a:rPr>
              <a:t>t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 [</a:t>
            </a:r>
            <a:r>
              <a:rPr lang="en-US" sz="2000" baseline="-25000" dirty="0" smtClean="0">
                <a:solidFill>
                  <a:schemeClr val="tx2"/>
                </a:solidFill>
              </a:rPr>
              <a:t>VP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hire someone </a:t>
            </a:r>
            <a:r>
              <a:rPr lang="en-US" sz="2000" dirty="0" smtClean="0">
                <a:solidFill>
                  <a:schemeClr val="tx2"/>
                </a:solidFill>
              </a:rPr>
              <a:t>[*</a:t>
            </a:r>
            <a:r>
              <a:rPr lang="en-US" sz="2000" dirty="0" err="1" smtClean="0">
                <a:solidFill>
                  <a:schemeClr val="tx2"/>
                </a:solidFill>
              </a:rPr>
              <a:t>t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who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speaks t</a:t>
            </a:r>
            <a:r>
              <a:rPr lang="nl-BE" sz="2000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]]]]]]]].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0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Movement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 out of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an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island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000" dirty="0" err="1" smtClean="0">
                <a:solidFill>
                  <a:schemeClr val="tx2"/>
                </a:solidFill>
                <a:sym typeface="Wingdings"/>
              </a:rPr>
              <a:t>ungrammatical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.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	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 (2)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594600" cy="3962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>
                <a:solidFill>
                  <a:schemeClr val="tx2"/>
                </a:solidFill>
              </a:rPr>
              <a:t>Ellipsis:</a:t>
            </a:r>
            <a:r>
              <a:rPr lang="nl-BE" sz="2200" dirty="0" smtClean="0">
                <a:solidFill>
                  <a:schemeClr val="tx2"/>
                </a:solidFill>
              </a:rPr>
              <a:t> semantics and </a:t>
            </a:r>
            <a:r>
              <a:rPr lang="nl-BE" sz="2200" dirty="0">
                <a:solidFill>
                  <a:schemeClr val="tx2"/>
                </a:solidFill>
              </a:rPr>
              <a:t>phonology do not </a:t>
            </a:r>
            <a:r>
              <a:rPr lang="nl-BE" sz="2200" dirty="0" smtClean="0">
                <a:solidFill>
                  <a:schemeClr val="tx2"/>
                </a:solidFill>
              </a:rPr>
              <a:t>match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endParaRPr lang="nl-BE" sz="22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Semantics					Phonology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			Syntax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 </a:t>
            </a: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  <a:sym typeface="Wingdings" pitchFamily="-110" charset="2"/>
              </a:rPr>
              <a:t>Crucial question: what is present in the syntax?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endParaRPr lang="nl-BE" sz="2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000" dirty="0" smtClean="0">
                <a:solidFill>
                  <a:schemeClr val="tx2"/>
                </a:solidFill>
              </a:rPr>
              <a:t>Does the syntax match the interpretation?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000" dirty="0" smtClean="0">
                <a:solidFill>
                  <a:schemeClr val="tx2"/>
                </a:solidFill>
              </a:rPr>
              <a:t>Does the syntax match what is pronounced?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endParaRPr lang="nl-BE" sz="2000" dirty="0">
              <a:solidFill>
                <a:schemeClr val="tx2"/>
              </a:solidFill>
              <a:sym typeface="Wingdings" pitchFamily="-110" charset="2"/>
            </a:endParaRPr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971800" y="3276600"/>
            <a:ext cx="3810000" cy="1588"/>
          </a:xfrm>
          <a:prstGeom prst="straightConnector1">
            <a:avLst/>
          </a:prstGeom>
          <a:ln w="50800">
            <a:solidFill>
              <a:schemeClr val="accent1">
                <a:lumMod val="75000"/>
              </a:schemeClr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 flipV="1">
            <a:off x="5486400" y="3657600"/>
            <a:ext cx="1295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 rot="10800000">
            <a:off x="2971800" y="3581400"/>
            <a:ext cx="14478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56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1" grpId="0" uiExpand="1" build="p"/>
      <p:bldP spid="155651" grpId="1" uiExpand="1" build="p"/>
      <p:bldP spid="155651" grpId="2" uiExpand="1" build="p"/>
      <p:bldP spid="155651" grpId="3" uiExpand="1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5720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828800"/>
            <a:ext cx="7543800" cy="4868214"/>
          </a:xfrm>
          <a:prstGeom prst="rect">
            <a:avLst/>
          </a:prstGeom>
        </p:spPr>
      </p:pic>
      <p:sp>
        <p:nvSpPr>
          <p:cNvPr id="5" name="Ovaal 4"/>
          <p:cNvSpPr/>
          <p:nvPr/>
        </p:nvSpPr>
        <p:spPr>
          <a:xfrm>
            <a:off x="3048000" y="3505200"/>
            <a:ext cx="762000" cy="6858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4419600" y="5334000"/>
            <a:ext cx="762000" cy="6858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4495800" y="54102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*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124200" y="3581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*</a:t>
            </a:r>
            <a:endParaRPr lang="nl-NL" sz="2200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419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Ellipsis: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Sluicing elides all the *-marked traces: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(45)	…, but 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which Balkan </a:t>
            </a:r>
            <a:r>
              <a:rPr lang="en-US" sz="2000" dirty="0" err="1" smtClean="0">
                <a:solidFill>
                  <a:schemeClr val="tx2"/>
                </a:solidFill>
                <a:sym typeface="Wingdings" pitchFamily="-110" charset="2"/>
              </a:rPr>
              <a:t>language</a:t>
            </a:r>
            <a:r>
              <a:rPr lang="en-US" sz="2000" dirty="0" err="1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dirty="0" smtClean="0">
                <a:solidFill>
                  <a:schemeClr val="tx2"/>
                </a:solidFill>
              </a:rPr>
              <a:t>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endParaRPr lang="en-US" sz="2000" strike="sngStrike" baseline="-25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 			</a:t>
            </a:r>
            <a:r>
              <a:rPr lang="en-US" sz="2000" strike="sngStrike" dirty="0" smtClean="0">
                <a:solidFill>
                  <a:schemeClr val="tx2"/>
                </a:solidFill>
              </a:rPr>
              <a:t>[</a:t>
            </a:r>
            <a:r>
              <a:rPr lang="en-US" sz="2000" strike="sngStrike" baseline="-25000" dirty="0" smtClean="0">
                <a:solidFill>
                  <a:schemeClr val="tx2"/>
                </a:solidFill>
              </a:rPr>
              <a:t>IP</a:t>
            </a:r>
            <a:r>
              <a:rPr lang="en-US" sz="2000" strike="sngStrike" dirty="0" smtClean="0">
                <a:solidFill>
                  <a:schemeClr val="tx2"/>
                </a:solidFill>
              </a:rPr>
              <a:t> </a:t>
            </a:r>
            <a:r>
              <a:rPr lang="en-US" sz="2000" strike="sngStrike" dirty="0" smtClean="0">
                <a:solidFill>
                  <a:schemeClr val="tx2"/>
                </a:solidFill>
                <a:sym typeface="Wingdings" pitchFamily="-110" charset="2"/>
              </a:rPr>
              <a:t>they </a:t>
            </a:r>
            <a:r>
              <a:rPr lang="en-US" sz="2000" strike="sngStrike" dirty="0" smtClean="0">
                <a:solidFill>
                  <a:schemeClr val="tx2"/>
                </a:solidFill>
              </a:rPr>
              <a:t>[*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strike="sngStrike" dirty="0" smtClean="0">
                <a:solidFill>
                  <a:schemeClr val="tx2"/>
                </a:solidFill>
              </a:rPr>
              <a:t> [</a:t>
            </a:r>
            <a:r>
              <a:rPr lang="en-US" sz="2000" strike="sngStrike" baseline="-25000" dirty="0" smtClean="0">
                <a:solidFill>
                  <a:schemeClr val="tx2"/>
                </a:solidFill>
              </a:rPr>
              <a:t>VP</a:t>
            </a:r>
            <a:r>
              <a:rPr lang="en-US" sz="2000" strike="sngStrike" dirty="0" smtClean="0">
                <a:solidFill>
                  <a:schemeClr val="tx2"/>
                </a:solidFill>
              </a:rPr>
              <a:t> </a:t>
            </a:r>
            <a:r>
              <a:rPr lang="nl-BE" sz="2000" strike="sngStrike" dirty="0" smtClean="0">
                <a:solidFill>
                  <a:schemeClr val="tx2"/>
                </a:solidFill>
                <a:sym typeface="Wingdings" pitchFamily="-110" charset="2"/>
              </a:rPr>
              <a:t>want to </a:t>
            </a:r>
            <a:r>
              <a:rPr lang="en-US" sz="2000" strike="sngStrike" dirty="0" smtClean="0">
                <a:solidFill>
                  <a:schemeClr val="tx2"/>
                </a:solidFill>
              </a:rPr>
              <a:t>[*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strike="sngStrike" dirty="0" smtClean="0">
                <a:solidFill>
                  <a:schemeClr val="tx2"/>
                </a:solidFill>
              </a:rPr>
              <a:t> [</a:t>
            </a:r>
            <a:r>
              <a:rPr lang="en-US" sz="2000" strike="sngStrike" baseline="-25000" dirty="0" smtClean="0">
                <a:solidFill>
                  <a:schemeClr val="tx2"/>
                </a:solidFill>
              </a:rPr>
              <a:t>VP</a:t>
            </a:r>
            <a:r>
              <a:rPr lang="en-US" sz="2000" strike="sngStrike" dirty="0" smtClean="0">
                <a:solidFill>
                  <a:schemeClr val="tx2"/>
                </a:solidFill>
              </a:rPr>
              <a:t> </a:t>
            </a:r>
            <a:r>
              <a:rPr lang="nl-BE" sz="2000" strike="sngStrike" dirty="0" smtClean="0">
                <a:solidFill>
                  <a:schemeClr val="tx2"/>
                </a:solidFill>
                <a:sym typeface="Wingdings" pitchFamily="-110" charset="2"/>
              </a:rPr>
              <a:t>hire someone </a:t>
            </a:r>
            <a:r>
              <a:rPr lang="en-US" sz="2000" strike="sngStrike" dirty="0" smtClean="0">
                <a:solidFill>
                  <a:schemeClr val="tx2"/>
                </a:solidFill>
              </a:rPr>
              <a:t>[*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endParaRPr lang="en-US" sz="2000" strike="sngStrike" baseline="-25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			</a:t>
            </a:r>
            <a:r>
              <a:rPr lang="en-US" sz="2000" strike="sngStrike" dirty="0" smtClean="0">
                <a:solidFill>
                  <a:schemeClr val="tx2"/>
                </a:solidFill>
              </a:rPr>
              <a:t>[</a:t>
            </a:r>
            <a:r>
              <a:rPr lang="nl-BE" sz="2000" strike="sngStrike" dirty="0" smtClean="0">
                <a:solidFill>
                  <a:schemeClr val="tx2"/>
                </a:solidFill>
                <a:sym typeface="Wingdings" pitchFamily="-110" charset="2"/>
              </a:rPr>
              <a:t>who speaks t</a:t>
            </a:r>
            <a:r>
              <a:rPr lang="nl-BE" sz="2000" strike="sngStrike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]]]]]]]].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	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5720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rcRect l="907"/>
          <a:stretch>
            <a:fillRect/>
          </a:stretch>
        </p:blipFill>
        <p:spPr>
          <a:xfrm>
            <a:off x="1440050" y="1828800"/>
            <a:ext cx="7475350" cy="4868214"/>
          </a:xfrm>
          <a:prstGeom prst="rect">
            <a:avLst/>
          </a:prstGeom>
        </p:spPr>
      </p:pic>
      <p:sp>
        <p:nvSpPr>
          <p:cNvPr id="5" name="Ovaal 4"/>
          <p:cNvSpPr/>
          <p:nvPr/>
        </p:nvSpPr>
        <p:spPr>
          <a:xfrm>
            <a:off x="3048000" y="3505200"/>
            <a:ext cx="762000" cy="6858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4419600" y="5334000"/>
            <a:ext cx="762000" cy="6858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4495800" y="54102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*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124200" y="3581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*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9" name="Vrije vorm 8"/>
          <p:cNvSpPr/>
          <p:nvPr/>
        </p:nvSpPr>
        <p:spPr>
          <a:xfrm>
            <a:off x="2705100" y="2667000"/>
            <a:ext cx="2019300" cy="3934012"/>
          </a:xfrm>
          <a:custGeom>
            <a:avLst/>
            <a:gdLst>
              <a:gd name="connsiteX0" fmla="*/ 1750607 w 1750607"/>
              <a:gd name="connsiteY0" fmla="*/ 0 h 3705412"/>
              <a:gd name="connsiteX1" fmla="*/ 196725 w 1750607"/>
              <a:gd name="connsiteY1" fmla="*/ 836706 h 3705412"/>
              <a:gd name="connsiteX2" fmla="*/ 570255 w 1750607"/>
              <a:gd name="connsiteY2" fmla="*/ 3705412 h 3705412"/>
              <a:gd name="connsiteX0" fmla="*/ 1750607 w 1750607"/>
              <a:gd name="connsiteY0" fmla="*/ 0 h 3705412"/>
              <a:gd name="connsiteX1" fmla="*/ 196725 w 1750607"/>
              <a:gd name="connsiteY1" fmla="*/ 836706 h 3705412"/>
              <a:gd name="connsiteX2" fmla="*/ 570255 w 1750607"/>
              <a:gd name="connsiteY2" fmla="*/ 3705412 h 3705412"/>
              <a:gd name="connsiteX0" fmla="*/ 2017004 w 2017004"/>
              <a:gd name="connsiteY0" fmla="*/ 0 h 3934012"/>
              <a:gd name="connsiteX1" fmla="*/ 234782 w 2017004"/>
              <a:gd name="connsiteY1" fmla="*/ 1065306 h 3934012"/>
              <a:gd name="connsiteX2" fmla="*/ 608312 w 2017004"/>
              <a:gd name="connsiteY2" fmla="*/ 3934012 h 3934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7004" h="3934012">
                <a:moveTo>
                  <a:pt x="2017004" y="0"/>
                </a:moveTo>
                <a:cubicBezTo>
                  <a:pt x="1338425" y="109568"/>
                  <a:pt x="469564" y="409637"/>
                  <a:pt x="234782" y="1065306"/>
                </a:cubicBezTo>
                <a:cubicBezTo>
                  <a:pt x="0" y="1720975"/>
                  <a:pt x="608312" y="3934012"/>
                  <a:pt x="608312" y="3934012"/>
                </a:cubicBezTo>
              </a:path>
            </a:pathLst>
          </a:cu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Vrije vorm 10"/>
          <p:cNvSpPr/>
          <p:nvPr/>
        </p:nvSpPr>
        <p:spPr>
          <a:xfrm>
            <a:off x="2930961" y="2963333"/>
            <a:ext cx="6300196" cy="4019177"/>
          </a:xfrm>
          <a:custGeom>
            <a:avLst/>
            <a:gdLst>
              <a:gd name="connsiteX0" fmla="*/ 3254686 w 6300196"/>
              <a:gd name="connsiteY0" fmla="*/ 1250079 h 4019177"/>
              <a:gd name="connsiteX1" fmla="*/ 1909980 w 6300196"/>
              <a:gd name="connsiteY1" fmla="*/ 398432 h 4019177"/>
              <a:gd name="connsiteX2" fmla="*/ 1387039 w 6300196"/>
              <a:gd name="connsiteY2" fmla="*/ 39843 h 4019177"/>
              <a:gd name="connsiteX3" fmla="*/ 714686 w 6300196"/>
              <a:gd name="connsiteY3" fmla="*/ 159373 h 4019177"/>
              <a:gd name="connsiteX4" fmla="*/ 161863 w 6300196"/>
              <a:gd name="connsiteY4" fmla="*/ 622549 h 4019177"/>
              <a:gd name="connsiteX5" fmla="*/ 42333 w 6300196"/>
              <a:gd name="connsiteY5" fmla="*/ 1100667 h 4019177"/>
              <a:gd name="connsiteX6" fmla="*/ 415863 w 6300196"/>
              <a:gd name="connsiteY6" fmla="*/ 1922432 h 4019177"/>
              <a:gd name="connsiteX7" fmla="*/ 2238686 w 6300196"/>
              <a:gd name="connsiteY7" fmla="*/ 3730314 h 4019177"/>
              <a:gd name="connsiteX8" fmla="*/ 5779745 w 6300196"/>
              <a:gd name="connsiteY8" fmla="*/ 3655608 h 4019177"/>
              <a:gd name="connsiteX9" fmla="*/ 5361392 w 6300196"/>
              <a:gd name="connsiteY9" fmla="*/ 2535020 h 4019177"/>
              <a:gd name="connsiteX10" fmla="*/ 3209863 w 6300196"/>
              <a:gd name="connsiteY10" fmla="*/ 1205255 h 4019177"/>
              <a:gd name="connsiteX11" fmla="*/ 3194921 w 6300196"/>
              <a:gd name="connsiteY11" fmla="*/ 1190314 h 4019177"/>
              <a:gd name="connsiteX0" fmla="*/ 3254686 w 6300196"/>
              <a:gd name="connsiteY0" fmla="*/ 1250079 h 4019177"/>
              <a:gd name="connsiteX1" fmla="*/ 1909980 w 6300196"/>
              <a:gd name="connsiteY1" fmla="*/ 398432 h 4019177"/>
              <a:gd name="connsiteX2" fmla="*/ 1387039 w 6300196"/>
              <a:gd name="connsiteY2" fmla="*/ 39843 h 4019177"/>
              <a:gd name="connsiteX3" fmla="*/ 714686 w 6300196"/>
              <a:gd name="connsiteY3" fmla="*/ 159373 h 4019177"/>
              <a:gd name="connsiteX4" fmla="*/ 161863 w 6300196"/>
              <a:gd name="connsiteY4" fmla="*/ 622549 h 4019177"/>
              <a:gd name="connsiteX5" fmla="*/ 42333 w 6300196"/>
              <a:gd name="connsiteY5" fmla="*/ 1100667 h 4019177"/>
              <a:gd name="connsiteX6" fmla="*/ 415863 w 6300196"/>
              <a:gd name="connsiteY6" fmla="*/ 1922432 h 4019177"/>
              <a:gd name="connsiteX7" fmla="*/ 2238686 w 6300196"/>
              <a:gd name="connsiteY7" fmla="*/ 3730314 h 4019177"/>
              <a:gd name="connsiteX8" fmla="*/ 5779745 w 6300196"/>
              <a:gd name="connsiteY8" fmla="*/ 3655608 h 4019177"/>
              <a:gd name="connsiteX9" fmla="*/ 5361392 w 6300196"/>
              <a:gd name="connsiteY9" fmla="*/ 2535020 h 4019177"/>
              <a:gd name="connsiteX10" fmla="*/ 3209863 w 6300196"/>
              <a:gd name="connsiteY10" fmla="*/ 1205255 h 4019177"/>
              <a:gd name="connsiteX11" fmla="*/ 3194921 w 6300196"/>
              <a:gd name="connsiteY11" fmla="*/ 1190314 h 4019177"/>
              <a:gd name="connsiteX12" fmla="*/ 3254686 w 6300196"/>
              <a:gd name="connsiteY12" fmla="*/ 1250079 h 401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00196" h="4019177">
                <a:moveTo>
                  <a:pt x="3254686" y="1250079"/>
                </a:moveTo>
                <a:lnTo>
                  <a:pt x="1909980" y="398432"/>
                </a:lnTo>
                <a:cubicBezTo>
                  <a:pt x="1598706" y="196726"/>
                  <a:pt x="1586255" y="79686"/>
                  <a:pt x="1387039" y="39843"/>
                </a:cubicBezTo>
                <a:cubicBezTo>
                  <a:pt x="1187823" y="0"/>
                  <a:pt x="918882" y="62255"/>
                  <a:pt x="714686" y="159373"/>
                </a:cubicBezTo>
                <a:cubicBezTo>
                  <a:pt x="510490" y="256491"/>
                  <a:pt x="273922" y="465667"/>
                  <a:pt x="161863" y="622549"/>
                </a:cubicBezTo>
                <a:cubicBezTo>
                  <a:pt x="49804" y="779431"/>
                  <a:pt x="0" y="884020"/>
                  <a:pt x="42333" y="1100667"/>
                </a:cubicBezTo>
                <a:cubicBezTo>
                  <a:pt x="84666" y="1317314"/>
                  <a:pt x="49804" y="1484158"/>
                  <a:pt x="415863" y="1922432"/>
                </a:cubicBezTo>
                <a:cubicBezTo>
                  <a:pt x="781922" y="2360706"/>
                  <a:pt x="1344706" y="3441451"/>
                  <a:pt x="2238686" y="3730314"/>
                </a:cubicBezTo>
                <a:cubicBezTo>
                  <a:pt x="3132666" y="4019177"/>
                  <a:pt x="5259294" y="3854824"/>
                  <a:pt x="5779745" y="3655608"/>
                </a:cubicBezTo>
                <a:cubicBezTo>
                  <a:pt x="6300196" y="3456392"/>
                  <a:pt x="5789706" y="2943412"/>
                  <a:pt x="5361392" y="2535020"/>
                </a:cubicBezTo>
                <a:cubicBezTo>
                  <a:pt x="4933078" y="2126628"/>
                  <a:pt x="3570942" y="1429373"/>
                  <a:pt x="3209863" y="1205255"/>
                </a:cubicBezTo>
                <a:cubicBezTo>
                  <a:pt x="2848785" y="981137"/>
                  <a:pt x="3194921" y="1190314"/>
                  <a:pt x="3194921" y="1190314"/>
                </a:cubicBezTo>
                <a:lnTo>
                  <a:pt x="3254686" y="125007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0000" dir="5400000" rotWithShape="0">
              <a:schemeClr val="bg1">
                <a:alpha val="38000"/>
              </a:scheme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90800"/>
            <a:ext cx="7467600" cy="3886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VP ellipsis doesn’t elides all the *-marked traces: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(46)*…, but I don’t know </a:t>
            </a:r>
            <a:r>
              <a:rPr lang="en-US" sz="2000" dirty="0" smtClean="0">
                <a:solidFill>
                  <a:schemeClr val="tx2"/>
                </a:solidFill>
              </a:rPr>
              <a:t>[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which Balkan </a:t>
            </a:r>
            <a:r>
              <a:rPr lang="en-US" sz="2000" dirty="0" err="1" smtClean="0">
                <a:solidFill>
                  <a:schemeClr val="tx2"/>
                </a:solidFill>
                <a:sym typeface="Wingdings" pitchFamily="-110" charset="2"/>
              </a:rPr>
              <a:t>language</a:t>
            </a:r>
            <a:r>
              <a:rPr lang="en-US" sz="2000" dirty="0" err="1" smtClean="0">
                <a:solidFill>
                  <a:schemeClr val="tx2"/>
                </a:solidFill>
              </a:rPr>
              <a:t>]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[*</a:t>
            </a:r>
            <a:r>
              <a:rPr lang="en-US" sz="2000" dirty="0" err="1" smtClean="0">
                <a:solidFill>
                  <a:schemeClr val="tx2"/>
                </a:solidFill>
              </a:rPr>
              <a:t>t</a:t>
            </a:r>
            <a:r>
              <a:rPr lang="en-US" sz="2000" baseline="-25000" dirty="0" err="1" smtClean="0">
                <a:solidFill>
                  <a:schemeClr val="tx2"/>
                </a:solidFill>
              </a:rPr>
              <a:t>i</a:t>
            </a:r>
            <a:endParaRPr lang="en-US" sz="2000" baseline="-25000" dirty="0" smtClean="0">
              <a:solidFill>
                <a:schemeClr val="tx2"/>
              </a:solidFill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 			[</a:t>
            </a:r>
            <a:r>
              <a:rPr lang="en-US" sz="2000" baseline="-25000" dirty="0" smtClean="0">
                <a:solidFill>
                  <a:schemeClr val="tx2"/>
                </a:solidFill>
              </a:rPr>
              <a:t>IP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sym typeface="Wingdings" pitchFamily="-110" charset="2"/>
              </a:rPr>
              <a:t>they do </a:t>
            </a:r>
            <a:r>
              <a:rPr lang="en-US" sz="2000" strike="sngStrike" dirty="0" smtClean="0">
                <a:solidFill>
                  <a:schemeClr val="tx2"/>
                </a:solidFill>
              </a:rPr>
              <a:t>[*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strike="sngStrike" dirty="0" smtClean="0">
                <a:solidFill>
                  <a:schemeClr val="tx2"/>
                </a:solidFill>
              </a:rPr>
              <a:t> [</a:t>
            </a:r>
            <a:r>
              <a:rPr lang="en-US" sz="2000" strike="sngStrike" baseline="-25000" dirty="0" smtClean="0">
                <a:solidFill>
                  <a:schemeClr val="tx2"/>
                </a:solidFill>
              </a:rPr>
              <a:t>VP</a:t>
            </a:r>
            <a:r>
              <a:rPr lang="en-US" sz="2000" strike="sngStrike" dirty="0" smtClean="0">
                <a:solidFill>
                  <a:schemeClr val="tx2"/>
                </a:solidFill>
              </a:rPr>
              <a:t> </a:t>
            </a:r>
            <a:r>
              <a:rPr lang="nl-BE" sz="2000" strike="sngStrike" dirty="0" smtClean="0">
                <a:solidFill>
                  <a:schemeClr val="tx2"/>
                </a:solidFill>
                <a:sym typeface="Wingdings" pitchFamily="-110" charset="2"/>
              </a:rPr>
              <a:t>want to </a:t>
            </a:r>
            <a:r>
              <a:rPr lang="en-US" sz="2000" strike="sngStrike" dirty="0" smtClean="0">
                <a:solidFill>
                  <a:schemeClr val="tx2"/>
                </a:solidFill>
              </a:rPr>
              <a:t>[*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strike="sngStrike" dirty="0" smtClean="0">
                <a:solidFill>
                  <a:schemeClr val="tx2"/>
                </a:solidFill>
              </a:rPr>
              <a:t> [</a:t>
            </a:r>
            <a:r>
              <a:rPr lang="en-US" sz="2000" strike="sngStrike" baseline="-25000" dirty="0" smtClean="0">
                <a:solidFill>
                  <a:schemeClr val="tx2"/>
                </a:solidFill>
              </a:rPr>
              <a:t>VP</a:t>
            </a:r>
            <a:r>
              <a:rPr lang="en-US" sz="2000" strike="sngStrike" dirty="0" smtClean="0">
                <a:solidFill>
                  <a:schemeClr val="tx2"/>
                </a:solidFill>
              </a:rPr>
              <a:t> </a:t>
            </a:r>
            <a:r>
              <a:rPr lang="nl-BE" sz="2000" strike="sngStrike" dirty="0" smtClean="0">
                <a:solidFill>
                  <a:schemeClr val="tx2"/>
                </a:solidFill>
                <a:sym typeface="Wingdings" pitchFamily="-110" charset="2"/>
              </a:rPr>
              <a:t>hire someone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	 		</a:t>
            </a:r>
            <a:r>
              <a:rPr lang="en-US" sz="2000" strike="sngStrike" dirty="0" smtClean="0">
                <a:solidFill>
                  <a:schemeClr val="tx2"/>
                </a:solidFill>
              </a:rPr>
              <a:t>[*</a:t>
            </a:r>
            <a:r>
              <a:rPr lang="en-US" sz="2000" strike="sngStrike" dirty="0" err="1" smtClean="0">
                <a:solidFill>
                  <a:schemeClr val="tx2"/>
                </a:solidFill>
              </a:rPr>
              <a:t>t</a:t>
            </a:r>
            <a:r>
              <a:rPr lang="en-US" sz="2000" strike="sngStrike" baseline="-25000" dirty="0" err="1" smtClean="0">
                <a:solidFill>
                  <a:schemeClr val="tx2"/>
                </a:solidFill>
              </a:rPr>
              <a:t>i</a:t>
            </a:r>
            <a:r>
              <a:rPr lang="en-US" sz="2000" strike="sngStrike" baseline="-25000" dirty="0" smtClean="0">
                <a:solidFill>
                  <a:schemeClr val="tx2"/>
                </a:solidFill>
              </a:rPr>
              <a:t> </a:t>
            </a:r>
            <a:r>
              <a:rPr lang="en-US" sz="2000" strike="sngStrike" dirty="0" smtClean="0">
                <a:solidFill>
                  <a:schemeClr val="tx2"/>
                </a:solidFill>
              </a:rPr>
              <a:t>[</a:t>
            </a:r>
            <a:r>
              <a:rPr lang="nl-BE" sz="2000" strike="sngStrike" dirty="0" smtClean="0">
                <a:solidFill>
                  <a:schemeClr val="tx2"/>
                </a:solidFill>
                <a:sym typeface="Wingdings" pitchFamily="-110" charset="2"/>
              </a:rPr>
              <a:t>who speaks t</a:t>
            </a:r>
            <a:r>
              <a:rPr lang="nl-BE" sz="2000" strike="sngStrike" baseline="-25000" dirty="0" smtClean="0">
                <a:solidFill>
                  <a:schemeClr val="tx2"/>
                </a:solidFill>
                <a:sym typeface="Wingdings" pitchFamily="-110" charset="2"/>
              </a:rPr>
              <a:t>i</a:t>
            </a:r>
            <a:r>
              <a:rPr lang="en-US" sz="2000" dirty="0" smtClean="0">
                <a:solidFill>
                  <a:schemeClr val="tx2"/>
                </a:solidFill>
              </a:rPr>
              <a:t>]]]]]]]].</a:t>
            </a: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	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467600" cy="45720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rcRect l="907"/>
          <a:stretch>
            <a:fillRect/>
          </a:stretch>
        </p:blipFill>
        <p:spPr>
          <a:xfrm>
            <a:off x="1447800" y="1752600"/>
            <a:ext cx="7475350" cy="4868214"/>
          </a:xfrm>
          <a:prstGeom prst="rect">
            <a:avLst/>
          </a:prstGeom>
        </p:spPr>
      </p:pic>
      <p:sp>
        <p:nvSpPr>
          <p:cNvPr id="5" name="Ovaal 4"/>
          <p:cNvSpPr/>
          <p:nvPr/>
        </p:nvSpPr>
        <p:spPr>
          <a:xfrm>
            <a:off x="3048000" y="3505200"/>
            <a:ext cx="762000" cy="6858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Ovaal 5"/>
          <p:cNvSpPr/>
          <p:nvPr/>
        </p:nvSpPr>
        <p:spPr>
          <a:xfrm>
            <a:off x="4419600" y="5334000"/>
            <a:ext cx="762000" cy="6858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>
            <a:off x="4495800" y="54102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*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3124200" y="3581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*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9" name="Vrije vorm 8"/>
          <p:cNvSpPr/>
          <p:nvPr/>
        </p:nvSpPr>
        <p:spPr>
          <a:xfrm>
            <a:off x="4114800" y="4114800"/>
            <a:ext cx="2248495" cy="2105212"/>
          </a:xfrm>
          <a:custGeom>
            <a:avLst/>
            <a:gdLst>
              <a:gd name="connsiteX0" fmla="*/ 1750607 w 1750607"/>
              <a:gd name="connsiteY0" fmla="*/ 0 h 3705412"/>
              <a:gd name="connsiteX1" fmla="*/ 196725 w 1750607"/>
              <a:gd name="connsiteY1" fmla="*/ 836706 h 3705412"/>
              <a:gd name="connsiteX2" fmla="*/ 570255 w 1750607"/>
              <a:gd name="connsiteY2" fmla="*/ 3705412 h 3705412"/>
              <a:gd name="connsiteX0" fmla="*/ 1750607 w 1750607"/>
              <a:gd name="connsiteY0" fmla="*/ 0 h 3705412"/>
              <a:gd name="connsiteX1" fmla="*/ 196725 w 1750607"/>
              <a:gd name="connsiteY1" fmla="*/ 836706 h 3705412"/>
              <a:gd name="connsiteX2" fmla="*/ 570255 w 1750607"/>
              <a:gd name="connsiteY2" fmla="*/ 3705412 h 3705412"/>
              <a:gd name="connsiteX0" fmla="*/ 2017004 w 2017004"/>
              <a:gd name="connsiteY0" fmla="*/ 0 h 3934012"/>
              <a:gd name="connsiteX1" fmla="*/ 234782 w 2017004"/>
              <a:gd name="connsiteY1" fmla="*/ 1065306 h 3934012"/>
              <a:gd name="connsiteX2" fmla="*/ 608312 w 2017004"/>
              <a:gd name="connsiteY2" fmla="*/ 3934012 h 3934012"/>
              <a:gd name="connsiteX0" fmla="*/ 2245938 w 2245938"/>
              <a:gd name="connsiteY0" fmla="*/ 0 h 2105212"/>
              <a:gd name="connsiteX1" fmla="*/ 463716 w 2245938"/>
              <a:gd name="connsiteY1" fmla="*/ 1065306 h 2105212"/>
              <a:gd name="connsiteX2" fmla="*/ 0 w 2245938"/>
              <a:gd name="connsiteY2" fmla="*/ 2105212 h 2105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5938" h="2105212">
                <a:moveTo>
                  <a:pt x="2245938" y="0"/>
                </a:moveTo>
                <a:cubicBezTo>
                  <a:pt x="1567359" y="109568"/>
                  <a:pt x="838039" y="714437"/>
                  <a:pt x="463716" y="1065306"/>
                </a:cubicBezTo>
                <a:cubicBezTo>
                  <a:pt x="89393" y="1416175"/>
                  <a:pt x="0" y="2105212"/>
                  <a:pt x="0" y="2105212"/>
                </a:cubicBezTo>
              </a:path>
            </a:pathLst>
          </a:cu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Vrije vorm 11"/>
          <p:cNvSpPr/>
          <p:nvPr/>
        </p:nvSpPr>
        <p:spPr>
          <a:xfrm>
            <a:off x="4218393" y="4581961"/>
            <a:ext cx="4982881" cy="2176431"/>
          </a:xfrm>
          <a:custGeom>
            <a:avLst/>
            <a:gdLst>
              <a:gd name="connsiteX0" fmla="*/ 4327960 w 4982881"/>
              <a:gd name="connsiteY0" fmla="*/ 1185333 h 2176431"/>
              <a:gd name="connsiteX1" fmla="*/ 2370666 w 4982881"/>
              <a:gd name="connsiteY1" fmla="*/ 139451 h 2176431"/>
              <a:gd name="connsiteX2" fmla="*/ 981136 w 4982881"/>
              <a:gd name="connsiteY2" fmla="*/ 348627 h 2176431"/>
              <a:gd name="connsiteX3" fmla="*/ 219136 w 4982881"/>
              <a:gd name="connsiteY3" fmla="*/ 856627 h 2176431"/>
              <a:gd name="connsiteX4" fmla="*/ 234078 w 4982881"/>
              <a:gd name="connsiteY4" fmla="*/ 1588745 h 2176431"/>
              <a:gd name="connsiteX5" fmla="*/ 1623607 w 4982881"/>
              <a:gd name="connsiteY5" fmla="*/ 2111686 h 2176431"/>
              <a:gd name="connsiteX6" fmla="*/ 4537136 w 4982881"/>
              <a:gd name="connsiteY6" fmla="*/ 1977215 h 2176431"/>
              <a:gd name="connsiteX7" fmla="*/ 4327960 w 4982881"/>
              <a:gd name="connsiteY7" fmla="*/ 1185333 h 2176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2881" h="2176431">
                <a:moveTo>
                  <a:pt x="4327960" y="1185333"/>
                </a:moveTo>
                <a:cubicBezTo>
                  <a:pt x="3966882" y="879039"/>
                  <a:pt x="2928470" y="278902"/>
                  <a:pt x="2370666" y="139451"/>
                </a:cubicBezTo>
                <a:cubicBezTo>
                  <a:pt x="1812862" y="0"/>
                  <a:pt x="1339724" y="229098"/>
                  <a:pt x="981136" y="348627"/>
                </a:cubicBezTo>
                <a:cubicBezTo>
                  <a:pt x="622548" y="468156"/>
                  <a:pt x="343646" y="649941"/>
                  <a:pt x="219136" y="856627"/>
                </a:cubicBezTo>
                <a:cubicBezTo>
                  <a:pt x="94626" y="1063313"/>
                  <a:pt x="0" y="1379569"/>
                  <a:pt x="234078" y="1588745"/>
                </a:cubicBezTo>
                <a:cubicBezTo>
                  <a:pt x="468156" y="1797921"/>
                  <a:pt x="906431" y="2046941"/>
                  <a:pt x="1623607" y="2111686"/>
                </a:cubicBezTo>
                <a:cubicBezTo>
                  <a:pt x="2340783" y="2176431"/>
                  <a:pt x="4091391" y="2131607"/>
                  <a:pt x="4537136" y="1977215"/>
                </a:cubicBezTo>
                <a:cubicBezTo>
                  <a:pt x="4982881" y="1822823"/>
                  <a:pt x="4689038" y="1491627"/>
                  <a:pt x="4327960" y="118533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0000" dist="23000" dir="5400000" rotWithShape="0">
              <a:schemeClr val="bg1">
                <a:alpha val="35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2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4676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</a:rPr>
              <a:t>Merchant (2008):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/>
              </a:rPr>
              <a:t>High ellipsis (Sluicing) deletes the *-marked traces, taking away the PF violation.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Sluicing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island-insensitive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repair</a:t>
            </a:r>
            <a:endParaRPr lang="nl-BE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/>
              </a:rPr>
              <a:t>Low ellipsis (VP ellipsis) doesn’t delete all the *-marked traces, causing a crash at PF.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is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island-sensitive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  <a:endParaRPr lang="en-US" sz="20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16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772400" cy="4572000"/>
          </a:xfrm>
        </p:spPr>
        <p:txBody>
          <a:bodyPr/>
          <a:lstStyle/>
          <a:p>
            <a:pPr>
              <a:buNone/>
            </a:pPr>
            <a:r>
              <a:rPr lang="nl-NL" sz="2200" dirty="0" err="1" smtClean="0">
                <a:solidFill>
                  <a:srgbClr val="269999"/>
                </a:solidFill>
              </a:rPr>
              <a:t>Other</a:t>
            </a:r>
            <a:r>
              <a:rPr lang="nl-NL" sz="2200" dirty="0" smtClean="0">
                <a:solidFill>
                  <a:srgbClr val="269999"/>
                </a:solidFill>
              </a:rPr>
              <a:t> </a:t>
            </a:r>
            <a:r>
              <a:rPr lang="nl-NL" sz="2200" dirty="0" err="1" smtClean="0">
                <a:solidFill>
                  <a:srgbClr val="269999"/>
                </a:solidFill>
              </a:rPr>
              <a:t>ellipsis</a:t>
            </a:r>
            <a:r>
              <a:rPr lang="nl-NL" sz="2200" dirty="0" smtClean="0">
                <a:solidFill>
                  <a:srgbClr val="269999"/>
                </a:solidFill>
              </a:rPr>
              <a:t> </a:t>
            </a:r>
            <a:r>
              <a:rPr lang="nl-NL" sz="2200" dirty="0" err="1" smtClean="0">
                <a:solidFill>
                  <a:srgbClr val="269999"/>
                </a:solidFill>
              </a:rPr>
              <a:t>repair</a:t>
            </a:r>
            <a:r>
              <a:rPr lang="nl-NL" sz="2200" dirty="0" smtClean="0">
                <a:solidFill>
                  <a:srgbClr val="269999"/>
                </a:solidFill>
              </a:rPr>
              <a:t> </a:t>
            </a:r>
            <a:r>
              <a:rPr lang="nl-NL" sz="2200" dirty="0" err="1" smtClean="0">
                <a:solidFill>
                  <a:srgbClr val="269999"/>
                </a:solidFill>
              </a:rPr>
              <a:t>effects</a:t>
            </a:r>
            <a:r>
              <a:rPr lang="nl-NL" sz="2200" dirty="0" smtClean="0">
                <a:solidFill>
                  <a:srgbClr val="269999"/>
                </a:solidFill>
              </a:rPr>
              <a:t>?</a:t>
            </a:r>
          </a:p>
          <a:p>
            <a:pPr>
              <a:buNone/>
            </a:pPr>
            <a:endParaRPr lang="nl-NL" sz="1200" dirty="0" smtClean="0">
              <a:solidFill>
                <a:srgbClr val="269999"/>
              </a:solidFill>
            </a:endParaRP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chemeClr val="tx2"/>
                </a:solidFill>
              </a:rPr>
              <a:t>lack</a:t>
            </a:r>
            <a:r>
              <a:rPr lang="nl-NL" sz="2000" dirty="0" smtClean="0">
                <a:solidFill>
                  <a:schemeClr val="tx2"/>
                </a:solidFill>
              </a:rPr>
              <a:t> of complementizer </a:t>
            </a:r>
            <a:r>
              <a:rPr lang="nl-NL" sz="2000" dirty="0" err="1" smtClean="0">
                <a:solidFill>
                  <a:schemeClr val="tx2"/>
                </a:solidFill>
              </a:rPr>
              <a:t>agreement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Bavarian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Sluicing</a:t>
            </a:r>
            <a:endParaRPr lang="nl-NL" sz="2000" dirty="0" smtClean="0">
              <a:solidFill>
                <a:schemeClr val="tx2"/>
              </a:solidFill>
            </a:endParaRP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chemeClr val="tx2"/>
                </a:solidFill>
              </a:rPr>
              <a:t>lack</a:t>
            </a:r>
            <a:r>
              <a:rPr lang="nl-NL" sz="2000" dirty="0" smtClean="0">
                <a:solidFill>
                  <a:schemeClr val="tx2"/>
                </a:solidFill>
              </a:rPr>
              <a:t> of </a:t>
            </a:r>
            <a:r>
              <a:rPr lang="nl-NL" sz="2000" dirty="0" err="1" smtClean="0">
                <a:solidFill>
                  <a:schemeClr val="tx2"/>
                </a:solidFill>
              </a:rPr>
              <a:t>Wackernagel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clitics</a:t>
            </a:r>
            <a:r>
              <a:rPr lang="nl-NL" sz="2000" dirty="0" smtClean="0">
                <a:solidFill>
                  <a:schemeClr val="tx2"/>
                </a:solidFill>
              </a:rPr>
              <a:t> in S. </a:t>
            </a:r>
            <a:r>
              <a:rPr lang="nl-NL" sz="2000" dirty="0" err="1" smtClean="0">
                <a:solidFill>
                  <a:schemeClr val="tx2"/>
                </a:solidFill>
              </a:rPr>
              <a:t>Slavic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Sluicing</a:t>
            </a:r>
            <a:endParaRPr lang="nl-NL" sz="2000" dirty="0" smtClean="0">
              <a:solidFill>
                <a:schemeClr val="tx2"/>
              </a:solidFill>
            </a:endParaRPr>
          </a:p>
          <a:p>
            <a:pPr>
              <a:buFontTx/>
              <a:buChar char="•"/>
            </a:pPr>
            <a:r>
              <a:rPr lang="nl-NL" sz="2000" dirty="0" smtClean="0">
                <a:solidFill>
                  <a:schemeClr val="tx2"/>
                </a:solidFill>
              </a:rPr>
              <a:t>multiple </a:t>
            </a:r>
            <a:r>
              <a:rPr lang="nl-NL" sz="2000" dirty="0" err="1" smtClean="0">
                <a:solidFill>
                  <a:schemeClr val="tx2"/>
                </a:solidFill>
              </a:rPr>
              <a:t>Sluicing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Germanic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Greek</a:t>
            </a:r>
            <a:r>
              <a:rPr lang="nl-NL" sz="2000" dirty="0" smtClean="0">
                <a:solidFill>
                  <a:schemeClr val="tx2"/>
                </a:solidFill>
              </a:rPr>
              <a:t>, and </a:t>
            </a:r>
            <a:r>
              <a:rPr lang="nl-NL" sz="2000" dirty="0" err="1" smtClean="0">
                <a:solidFill>
                  <a:schemeClr val="tx2"/>
                </a:solidFill>
              </a:rPr>
              <a:t>Turkish</a:t>
            </a:r>
            <a:r>
              <a:rPr lang="nl-NL" sz="2000" dirty="0" smtClean="0">
                <a:solidFill>
                  <a:schemeClr val="tx2"/>
                </a:solidFill>
              </a:rPr>
              <a:t> (and </a:t>
            </a:r>
            <a:r>
              <a:rPr lang="nl-NL" sz="2000" dirty="0" err="1" smtClean="0">
                <a:solidFill>
                  <a:schemeClr val="tx2"/>
                </a:solidFill>
              </a:rPr>
              <a:t>perhaps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Bulgarian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Japanese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Russian</a:t>
            </a:r>
            <a:r>
              <a:rPr lang="nl-NL" sz="2000" dirty="0" smtClean="0">
                <a:solidFill>
                  <a:schemeClr val="tx2"/>
                </a:solidFill>
              </a:rPr>
              <a:t>, and </a:t>
            </a:r>
            <a:r>
              <a:rPr lang="nl-NL" sz="2000" dirty="0" err="1" smtClean="0">
                <a:solidFill>
                  <a:schemeClr val="tx2"/>
                </a:solidFill>
              </a:rPr>
              <a:t>Serbo-Croatian</a:t>
            </a:r>
            <a:r>
              <a:rPr lang="nl-NL" sz="2000" dirty="0" smtClean="0">
                <a:solidFill>
                  <a:schemeClr val="tx2"/>
                </a:solidFill>
              </a:rPr>
              <a:t> as </a:t>
            </a:r>
            <a:r>
              <a:rPr lang="nl-NL" sz="2000" dirty="0" err="1" smtClean="0">
                <a:solidFill>
                  <a:schemeClr val="tx2"/>
                </a:solidFill>
              </a:rPr>
              <a:t>well</a:t>
            </a:r>
            <a:r>
              <a:rPr lang="nl-NL" sz="2000" dirty="0" smtClean="0">
                <a:solidFill>
                  <a:schemeClr val="tx2"/>
                </a:solidFill>
              </a:rPr>
              <a:t>)</a:t>
            </a: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chemeClr val="tx2"/>
                </a:solidFill>
              </a:rPr>
              <a:t>remnant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movements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Gapping</a:t>
            </a:r>
            <a:r>
              <a:rPr lang="nl-NL" sz="2000" dirty="0" smtClean="0">
                <a:solidFill>
                  <a:schemeClr val="tx2"/>
                </a:solidFill>
              </a:rPr>
              <a:t> (Johnson 2003, Richards 1998)</a:t>
            </a: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chemeClr val="tx2"/>
                </a:solidFill>
              </a:rPr>
              <a:t>remnant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movements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Pseudogapping</a:t>
            </a:r>
            <a:r>
              <a:rPr lang="nl-NL" sz="2000" dirty="0" smtClean="0">
                <a:solidFill>
                  <a:schemeClr val="tx2"/>
                </a:solidFill>
              </a:rPr>
              <a:t> (Johnson 2001)</a:t>
            </a: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chemeClr val="tx2"/>
                </a:solidFill>
              </a:rPr>
              <a:t>lack</a:t>
            </a:r>
            <a:r>
              <a:rPr lang="nl-NL" sz="2000" dirty="0" smtClean="0">
                <a:solidFill>
                  <a:schemeClr val="tx2"/>
                </a:solidFill>
              </a:rPr>
              <a:t> of </a:t>
            </a:r>
            <a:r>
              <a:rPr lang="nl-NL" sz="2000" dirty="0" err="1" smtClean="0">
                <a:solidFill>
                  <a:schemeClr val="tx2"/>
                </a:solidFill>
              </a:rPr>
              <a:t>verb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movement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Pseudogapping</a:t>
            </a:r>
            <a:r>
              <a:rPr lang="nl-NL" sz="2000" dirty="0" smtClean="0">
                <a:solidFill>
                  <a:schemeClr val="tx2"/>
                </a:solidFill>
              </a:rPr>
              <a:t> (</a:t>
            </a:r>
            <a:r>
              <a:rPr lang="nl-NL" sz="2000" dirty="0" err="1" smtClean="0">
                <a:solidFill>
                  <a:schemeClr val="tx2"/>
                </a:solidFill>
              </a:rPr>
              <a:t>Lasnik</a:t>
            </a:r>
            <a:r>
              <a:rPr lang="nl-NL" sz="2000" dirty="0" smtClean="0">
                <a:solidFill>
                  <a:schemeClr val="tx2"/>
                </a:solidFill>
              </a:rPr>
              <a:t> 1995, 2001)</a:t>
            </a:r>
          </a:p>
          <a:p>
            <a:pPr>
              <a:buNone/>
            </a:pPr>
            <a:endParaRPr lang="nl-NL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4. Ellipsis repair effects (18)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14600"/>
            <a:ext cx="7772400" cy="4038600"/>
          </a:xfrm>
        </p:spPr>
        <p:txBody>
          <a:bodyPr/>
          <a:lstStyle/>
          <a:p>
            <a:pPr>
              <a:buFontTx/>
              <a:buChar char="•"/>
            </a:pPr>
            <a:r>
              <a:rPr lang="nl-NL" sz="2000" dirty="0" err="1" smtClean="0">
                <a:solidFill>
                  <a:schemeClr val="tx2"/>
                </a:solidFill>
              </a:rPr>
              <a:t>swiping</a:t>
            </a:r>
            <a:r>
              <a:rPr lang="nl-NL" sz="2000" dirty="0" smtClean="0">
                <a:solidFill>
                  <a:schemeClr val="tx2"/>
                </a:solidFill>
              </a:rPr>
              <a:t> in </a:t>
            </a:r>
            <a:r>
              <a:rPr lang="nl-NL" sz="2000" dirty="0" err="1" smtClean="0">
                <a:solidFill>
                  <a:schemeClr val="tx2"/>
                </a:solidFill>
              </a:rPr>
              <a:t>English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Norwegian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Danish</a:t>
            </a:r>
            <a:r>
              <a:rPr lang="nl-NL" sz="2000" dirty="0" smtClean="0">
                <a:solidFill>
                  <a:schemeClr val="tx2"/>
                </a:solidFill>
              </a:rPr>
              <a:t> (Merchant 2002)</a:t>
            </a: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rgbClr val="006666"/>
                </a:solidFill>
              </a:rPr>
              <a:t>wh-movement</a:t>
            </a:r>
            <a:r>
              <a:rPr lang="nl-NL" sz="2000" dirty="0" smtClean="0">
                <a:solidFill>
                  <a:srgbClr val="006666"/>
                </a:solidFill>
              </a:rPr>
              <a:t> in </a:t>
            </a:r>
            <a:r>
              <a:rPr lang="nl-NL" sz="2000" dirty="0" err="1" smtClean="0">
                <a:solidFill>
                  <a:srgbClr val="006666"/>
                </a:solidFill>
              </a:rPr>
              <a:t>wh-in-situ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languages</a:t>
            </a:r>
            <a:endParaRPr lang="nl-NL" sz="2000" dirty="0" smtClean="0">
              <a:solidFill>
                <a:srgbClr val="006666"/>
              </a:solidFill>
            </a:endParaRP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rgbClr val="006666"/>
                </a:solidFill>
              </a:rPr>
              <a:t>lack</a:t>
            </a:r>
            <a:r>
              <a:rPr lang="nl-NL" sz="2000" dirty="0" smtClean="0">
                <a:solidFill>
                  <a:srgbClr val="006666"/>
                </a:solidFill>
              </a:rPr>
              <a:t> of </a:t>
            </a:r>
            <a:r>
              <a:rPr lang="nl-NL" sz="2000" dirty="0" err="1" smtClean="0">
                <a:solidFill>
                  <a:srgbClr val="006666"/>
                </a:solidFill>
              </a:rPr>
              <a:t>I-to-C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movement</a:t>
            </a:r>
            <a:r>
              <a:rPr lang="nl-NL" sz="2000" dirty="0" smtClean="0">
                <a:solidFill>
                  <a:srgbClr val="006666"/>
                </a:solidFill>
              </a:rPr>
              <a:t> in matrix </a:t>
            </a:r>
            <a:r>
              <a:rPr lang="nl-NL" sz="2000" dirty="0" err="1" smtClean="0">
                <a:solidFill>
                  <a:srgbClr val="006666"/>
                </a:solidFill>
              </a:rPr>
              <a:t>sluices</a:t>
            </a:r>
            <a:r>
              <a:rPr lang="nl-NL" sz="2000" dirty="0" smtClean="0">
                <a:solidFill>
                  <a:srgbClr val="006666"/>
                </a:solidFill>
              </a:rPr>
              <a:t> in </a:t>
            </a:r>
            <a:r>
              <a:rPr lang="nl-NL" sz="2000" dirty="0" err="1" smtClean="0">
                <a:solidFill>
                  <a:srgbClr val="006666"/>
                </a:solidFill>
              </a:rPr>
              <a:t>Germanic</a:t>
            </a:r>
            <a:r>
              <a:rPr lang="nl-NL" sz="2000" dirty="0" smtClean="0">
                <a:solidFill>
                  <a:srgbClr val="006666"/>
                </a:solidFill>
              </a:rPr>
              <a:t> (</a:t>
            </a:r>
            <a:r>
              <a:rPr lang="nl-NL" sz="2000" dirty="0" err="1" smtClean="0">
                <a:solidFill>
                  <a:srgbClr val="006666"/>
                </a:solidFill>
              </a:rPr>
              <a:t>Lasnik</a:t>
            </a:r>
            <a:r>
              <a:rPr lang="nl-NL" sz="2000" dirty="0" smtClean="0">
                <a:solidFill>
                  <a:srgbClr val="006666"/>
                </a:solidFill>
              </a:rPr>
              <a:t> 1999 and Merchant 2001)</a:t>
            </a:r>
          </a:p>
          <a:p>
            <a:pPr>
              <a:buFontTx/>
              <a:buChar char="•"/>
            </a:pPr>
            <a:r>
              <a:rPr lang="nl-NL" sz="2000" dirty="0" err="1" smtClean="0">
                <a:solidFill>
                  <a:srgbClr val="006666"/>
                </a:solidFill>
              </a:rPr>
              <a:t>lack</a:t>
            </a:r>
            <a:r>
              <a:rPr lang="nl-NL" sz="2000" dirty="0" smtClean="0">
                <a:solidFill>
                  <a:srgbClr val="006666"/>
                </a:solidFill>
              </a:rPr>
              <a:t> of the </a:t>
            </a:r>
            <a:r>
              <a:rPr lang="nl-NL" sz="2000" dirty="0" err="1" smtClean="0">
                <a:solidFill>
                  <a:srgbClr val="006666"/>
                </a:solidFill>
              </a:rPr>
              <a:t>otherwise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obligatory</a:t>
            </a:r>
            <a:r>
              <a:rPr lang="nl-NL" sz="2000" dirty="0" smtClean="0">
                <a:solidFill>
                  <a:srgbClr val="006666"/>
                </a:solidFill>
              </a:rPr>
              <a:t> complementizer in </a:t>
            </a:r>
            <a:r>
              <a:rPr lang="nl-NL" sz="2000" dirty="0" err="1" smtClean="0">
                <a:solidFill>
                  <a:srgbClr val="006666"/>
                </a:solidFill>
              </a:rPr>
              <a:t>Irish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sluices</a:t>
            </a:r>
            <a:r>
              <a:rPr lang="nl-NL" sz="2000" dirty="0" smtClean="0">
                <a:solidFill>
                  <a:srgbClr val="006666"/>
                </a:solidFill>
              </a:rPr>
              <a:t> (Merchant 2001).</a:t>
            </a:r>
          </a:p>
          <a:p>
            <a:pPr>
              <a:buNone/>
            </a:pPr>
            <a:endParaRPr lang="nl-NL" sz="1200" dirty="0" smtClean="0">
              <a:solidFill>
                <a:srgbClr val="006666"/>
              </a:solidFill>
              <a:sym typeface="Wingdings"/>
            </a:endParaRPr>
          </a:p>
          <a:p>
            <a:pPr>
              <a:buNone/>
            </a:pPr>
            <a:r>
              <a:rPr lang="nl-NL" sz="2000" dirty="0" smtClean="0">
                <a:solidFill>
                  <a:srgbClr val="269999"/>
                </a:solidFill>
                <a:sym typeface="Wingdings"/>
              </a:rPr>
              <a:t> Merchant (2008): </a:t>
            </a:r>
            <a:r>
              <a:rPr lang="nl-NL" sz="2000" dirty="0" err="1" smtClean="0">
                <a:solidFill>
                  <a:srgbClr val="269999"/>
                </a:solidFill>
                <a:sym typeface="Wingdings"/>
              </a:rPr>
              <a:t>Ellipsis</a:t>
            </a:r>
            <a:r>
              <a:rPr lang="nl-NL" sz="2000" dirty="0" smtClean="0">
                <a:solidFill>
                  <a:srgbClr val="269999"/>
                </a:solidFill>
                <a:sym typeface="Wingdings"/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may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help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us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shed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light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on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phenomena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that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have been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traditionally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investigated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only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with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respect to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their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pronounced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manifestations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2000" dirty="0" smtClean="0">
              <a:solidFill>
                <a:schemeClr val="accent1">
                  <a:lumMod val="75000"/>
                </a:schemeClr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en-US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  <a:sym typeface="Wingdings"/>
              </a:rPr>
              <a:t>	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2" cy="3125787"/>
          </a:xfrm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WYSIWYG</a:t>
            </a:r>
          </a:p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A</a:t>
            </a:r>
            <a:r>
              <a:rPr lang="nl-BE" sz="2800" dirty="0" smtClean="0">
                <a:solidFill>
                  <a:schemeClr val="tx2"/>
                </a:solidFill>
              </a:rPr>
              <a:t>WYG (proform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N</a:t>
            </a:r>
            <a:r>
              <a:rPr lang="nl-BE" sz="2800" dirty="0" smtClean="0">
                <a:solidFill>
                  <a:schemeClr val="tx2"/>
                </a:solidFill>
              </a:rPr>
              <a:t>WYG (deletion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Ellipsis repair effects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Reconciling analyses</a:t>
            </a:r>
          </a:p>
          <a:p>
            <a:pPr marL="609600" indent="-609600" eaLnBrk="1" hangingPunct="1">
              <a:buNone/>
            </a:pPr>
            <a:endParaRPr lang="nl-BE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uiExpand="1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590800"/>
            <a:ext cx="7467600" cy="33528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Reconciling the proform and the deletion approach?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rgbClr val="269999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It has been claimed that language has both the</a:t>
            </a:r>
          </a:p>
          <a:p>
            <a:pPr marL="0" indent="0" eaLnBrk="1" hangingPunct="1">
              <a:lnSpc>
                <a:spcPct val="80000"/>
              </a:lnSpc>
              <a:spcAft>
                <a:spcPts val="6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proform strategy and the deletion strategy at its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disposal.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Hybrid/mixed approaches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 (3)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6787" cy="38115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</a:rPr>
              <a:t>3 </a:t>
            </a:r>
            <a:r>
              <a:rPr lang="nl-BE" sz="2400" dirty="0">
                <a:solidFill>
                  <a:schemeClr val="accent1">
                    <a:lumMod val="75000"/>
                  </a:schemeClr>
                </a:solidFill>
              </a:rPr>
              <a:t>possible analyses for </a:t>
            </a:r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</a:rPr>
              <a:t>ellipsis in Minimalism:</a:t>
            </a:r>
            <a:endParaRPr lang="nl-BE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endParaRPr lang="nl-BE" sz="2200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 WYSIWYG </a:t>
            </a: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what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you see is what you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get</a:t>
            </a: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 WYSI</a:t>
            </a:r>
            <a:r>
              <a:rPr lang="nl-BE" sz="2200" b="1" dirty="0" smtClean="0">
                <a:solidFill>
                  <a:schemeClr val="tx2"/>
                </a:solidFill>
                <a:sym typeface="Wingdings" pitchFamily="-110" charset="2"/>
              </a:rPr>
              <a:t>A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WYG </a:t>
            </a:r>
          </a:p>
          <a:p>
            <a:pPr marL="0" indent="0" eaLnBrk="1" hangingPunct="1">
              <a:lnSpc>
                <a:spcPct val="90000"/>
              </a:lnSpc>
              <a:spcAft>
                <a:spcPts val="600"/>
              </a:spcAft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what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you see is </a:t>
            </a:r>
            <a:r>
              <a:rPr lang="nl-BE" sz="2200" b="1" dirty="0">
                <a:solidFill>
                  <a:schemeClr val="tx2"/>
                </a:solidFill>
                <a:sym typeface="Wingdings" pitchFamily="-110" charset="2"/>
              </a:rPr>
              <a:t>almost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what you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get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 WYSI</a:t>
            </a:r>
            <a:r>
              <a:rPr lang="nl-BE" sz="2200" b="1" dirty="0" smtClean="0">
                <a:solidFill>
                  <a:schemeClr val="tx2"/>
                </a:solidFill>
                <a:sym typeface="Wingdings" pitchFamily="-110" charset="2"/>
              </a:rPr>
              <a:t>N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WYG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tabLst>
                <a:tab pos="898525" algn="l"/>
                <a:tab pos="1082675" algn="l"/>
                <a:tab pos="1885950" algn="l"/>
                <a:tab pos="304800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	what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you see is </a:t>
            </a:r>
            <a:r>
              <a:rPr lang="nl-BE" sz="2200" b="1" dirty="0">
                <a:solidFill>
                  <a:schemeClr val="tx2"/>
                </a:solidFill>
                <a:sym typeface="Wingdings" pitchFamily="-110" charset="2"/>
              </a:rPr>
              <a:t>not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what you 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get</a:t>
            </a:r>
            <a:endParaRPr lang="nl-BE" sz="2200" dirty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467600" cy="3581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 The ellipsis site can be a proform in one elliptical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phenomenon and an unpronounced structure in</a:t>
            </a:r>
          </a:p>
          <a:p>
            <a:pPr marL="0" indent="0" eaLnBrk="1" hangingPunct="1">
              <a:lnSpc>
                <a:spcPct val="80000"/>
              </a:lnSpc>
              <a:spcAft>
                <a:spcPts val="18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another.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Test: extraction argument for structure</a:t>
            </a:r>
          </a:p>
          <a:p>
            <a:pPr marL="0" indent="0" eaLnBrk="1" hangingPunct="1">
              <a:lnSpc>
                <a:spcPct val="80000"/>
              </a:lnSpc>
              <a:spcAft>
                <a:spcPts val="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1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rgbClr val="269999"/>
                </a:solidFill>
                <a:sym typeface="Wingdings"/>
              </a:rPr>
              <a:t> </a:t>
            </a:r>
            <a:r>
              <a:rPr lang="nl-BE" sz="2200" dirty="0" smtClean="0">
                <a:solidFill>
                  <a:srgbClr val="269999"/>
                </a:solidFill>
                <a:sym typeface="Wingdings" pitchFamily="-110" charset="2"/>
              </a:rPr>
              <a:t>Is movement out of the ellipsis site possible?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NL" sz="1200" dirty="0" smtClean="0">
              <a:solidFill>
                <a:schemeClr val="tx2"/>
              </a:solidFill>
              <a:sym typeface="Wingdings"/>
            </a:endParaRP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Char char="•"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Pronouns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can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have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internal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structure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not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None/>
              <a:tabLst>
                <a:tab pos="357188" algn="l"/>
                <a:tab pos="536575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58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uiExpand="1" build="p"/>
      <p:bldP spid="158723" grpId="1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362199"/>
            <a:ext cx="7316787" cy="357981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ClrTx/>
              <a:buSz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Ellipsis site: </a:t>
            </a:r>
            <a:r>
              <a:rPr lang="en-US" sz="2200" dirty="0" err="1" smtClean="0">
                <a:solidFill>
                  <a:srgbClr val="269999"/>
                </a:solidFill>
              </a:rPr>
              <a:t>proform</a:t>
            </a:r>
            <a:r>
              <a:rPr lang="en-US" sz="2200" dirty="0" smtClean="0">
                <a:solidFill>
                  <a:srgbClr val="269999"/>
                </a:solidFill>
              </a:rPr>
              <a:t> or deletion?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Movement </a:t>
            </a:r>
            <a:r>
              <a:rPr lang="en-US" sz="2200" dirty="0">
                <a:solidFill>
                  <a:schemeClr val="tx2"/>
                </a:solidFill>
              </a:rPr>
              <a:t>out of the ellipsis site is possible.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b="1" dirty="0" err="1">
                <a:solidFill>
                  <a:schemeClr val="tx2"/>
                </a:solidFill>
                <a:sym typeface="Wingdings" pitchFamily="-110" charset="2"/>
              </a:rPr>
              <a:t></a:t>
            </a:r>
            <a:r>
              <a:rPr lang="en-US" sz="2200" b="1" dirty="0">
                <a:solidFill>
                  <a:schemeClr val="tx2"/>
                </a:solidFill>
                <a:sym typeface="Wingdings" pitchFamily="-110" charset="2"/>
              </a:rPr>
              <a:t> deletion analysis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	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The </a:t>
            </a:r>
            <a:r>
              <a:rPr lang="en-US" sz="2200" dirty="0">
                <a:solidFill>
                  <a:schemeClr val="tx2"/>
                </a:solidFill>
              </a:rPr>
              <a:t>moved constituent can only be connected </a:t>
            </a:r>
            <a:r>
              <a:rPr lang="en-US" sz="2200" dirty="0" smtClean="0">
                <a:solidFill>
                  <a:schemeClr val="tx2"/>
                </a:solidFill>
              </a:rPr>
              <a:t>to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its base </a:t>
            </a:r>
            <a:r>
              <a:rPr lang="en-US" sz="2200" dirty="0">
                <a:solidFill>
                  <a:schemeClr val="tx2"/>
                </a:solidFill>
              </a:rPr>
              <a:t>position if there is internal structure </a:t>
            </a:r>
            <a:r>
              <a:rPr lang="en-US" sz="2200" dirty="0" smtClean="0">
                <a:solidFill>
                  <a:schemeClr val="tx2"/>
                </a:solidFill>
              </a:rPr>
              <a:t>in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the ellipsis site</a:t>
            </a:r>
            <a:r>
              <a:rPr lang="en-US" sz="2200" dirty="0">
                <a:solidFill>
                  <a:schemeClr val="tx2"/>
                </a:solidFill>
              </a:rPr>
              <a:t>. 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endParaRPr lang="nl-BE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3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3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uiExpand="1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316787" cy="365601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Movement </a:t>
            </a:r>
            <a:r>
              <a:rPr lang="en-US" sz="2200" dirty="0">
                <a:solidFill>
                  <a:schemeClr val="tx2"/>
                </a:solidFill>
              </a:rPr>
              <a:t>out of the ellipsis site is impossible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b="1" dirty="0" err="1">
                <a:solidFill>
                  <a:schemeClr val="tx2"/>
                </a:solidFill>
                <a:sym typeface="Wingdings" pitchFamily="-110" charset="2"/>
              </a:rPr>
              <a:t></a:t>
            </a:r>
            <a:r>
              <a:rPr lang="en-US" sz="2200" b="1" dirty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b="1" dirty="0" err="1">
                <a:solidFill>
                  <a:schemeClr val="tx2"/>
                </a:solidFill>
                <a:sym typeface="Wingdings" pitchFamily="-110" charset="2"/>
              </a:rPr>
              <a:t>proform</a:t>
            </a:r>
            <a:r>
              <a:rPr lang="en-US" sz="2200" b="1" dirty="0">
                <a:solidFill>
                  <a:schemeClr val="tx2"/>
                </a:solidFill>
                <a:sym typeface="Wingdings" pitchFamily="-110" charset="2"/>
              </a:rPr>
              <a:t> analysis</a:t>
            </a:r>
            <a:endParaRPr lang="en-US" sz="2200" b="1" dirty="0">
              <a:solidFill>
                <a:schemeClr val="tx2"/>
              </a:solidFill>
            </a:endParaRP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600" dirty="0">
                <a:solidFill>
                  <a:schemeClr val="tx2"/>
                </a:solidFill>
              </a:rPr>
              <a:t>   </a:t>
            </a:r>
            <a:r>
              <a:rPr lang="en-US" sz="2600" dirty="0" smtClean="0">
                <a:solidFill>
                  <a:schemeClr val="tx2"/>
                </a:solidFill>
              </a:rPr>
              <a:t>	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When </a:t>
            </a:r>
            <a:r>
              <a:rPr lang="en-US" sz="2200" dirty="0">
                <a:solidFill>
                  <a:schemeClr val="tx2"/>
                </a:solidFill>
              </a:rPr>
              <a:t>there is no internal structure, there </a:t>
            </a:r>
            <a:r>
              <a:rPr lang="en-US" sz="2200" dirty="0" smtClean="0">
                <a:solidFill>
                  <a:schemeClr val="tx2"/>
                </a:solidFill>
              </a:rPr>
              <a:t>is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FontTx/>
              <a:buNone/>
              <a:tabLst>
                <a:tab pos="357188" algn="l"/>
                <a:tab pos="628650" algn="l"/>
                <a:tab pos="714375" algn="l"/>
                <a:tab pos="898525" algn="l"/>
                <a:tab pos="1082675" algn="l"/>
                <a:tab pos="1171575" algn="l"/>
                <a:tab pos="1528763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nothing to move </a:t>
            </a:r>
            <a:r>
              <a:rPr lang="en-US" sz="2200" dirty="0">
                <a:solidFill>
                  <a:schemeClr val="tx2"/>
                </a:solidFill>
              </a:rPr>
              <a:t>or to move out from.</a:t>
            </a:r>
            <a:endParaRPr lang="nl-BE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3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3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2209799"/>
            <a:ext cx="7316787" cy="3732213"/>
          </a:xfrm>
        </p:spPr>
        <p:txBody>
          <a:bodyPr/>
          <a:lstStyle/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>
                <a:solidFill>
                  <a:srgbClr val="269999"/>
                </a:solidFill>
              </a:rPr>
              <a:t>Movement is possible</a:t>
            </a:r>
            <a:endParaRPr lang="en-US" sz="2200" dirty="0">
              <a:solidFill>
                <a:srgbClr val="269999"/>
              </a:solidFill>
              <a:sym typeface="Wingdings" pitchFamily="-110" charset="2"/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1885950" algn="l"/>
              </a:tabLst>
            </a:pPr>
            <a:endParaRPr lang="en-US" sz="2400" dirty="0">
              <a:solidFill>
                <a:schemeClr val="tx2"/>
              </a:solidFill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>
                <a:solidFill>
                  <a:schemeClr val="tx2"/>
                </a:solidFill>
              </a:rPr>
              <a:t>VP Ellipsis:</a:t>
            </a: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(47)	a. I </a:t>
            </a:r>
            <a:r>
              <a:rPr lang="en-US" sz="2200" dirty="0">
                <a:solidFill>
                  <a:schemeClr val="tx2"/>
                </a:solidFill>
              </a:rPr>
              <a:t>know which cocktail Ryan made, but </a:t>
            </a:r>
            <a:r>
              <a:rPr lang="en-US" sz="2200" dirty="0" smtClean="0">
                <a:solidFill>
                  <a:schemeClr val="tx2"/>
                </a:solidFill>
              </a:rPr>
              <a:t>I</a:t>
            </a: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    don’t </a:t>
            </a:r>
            <a:r>
              <a:rPr lang="en-US" sz="2200" dirty="0">
                <a:solidFill>
                  <a:schemeClr val="tx2"/>
                </a:solidFill>
              </a:rPr>
              <a:t>remember which cocktail </a:t>
            </a:r>
            <a:r>
              <a:rPr lang="en-US" sz="2200" dirty="0" err="1">
                <a:solidFill>
                  <a:schemeClr val="tx2"/>
                </a:solidFill>
              </a:rPr>
              <a:t>Jasmin</a:t>
            </a:r>
            <a:r>
              <a:rPr lang="en-US" sz="2200" dirty="0">
                <a:solidFill>
                  <a:schemeClr val="tx2"/>
                </a:solidFill>
              </a:rPr>
              <a:t> did.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b</a:t>
            </a:r>
            <a:r>
              <a:rPr lang="en-US" sz="2200" dirty="0" smtClean="0">
                <a:solidFill>
                  <a:schemeClr val="tx2"/>
                </a:solidFill>
              </a:rPr>
              <a:t>. I </a:t>
            </a:r>
            <a:r>
              <a:rPr lang="en-US" sz="2200" dirty="0">
                <a:solidFill>
                  <a:schemeClr val="tx2"/>
                </a:solidFill>
              </a:rPr>
              <a:t>know which cocktail Ryan made, but </a:t>
            </a:r>
            <a:r>
              <a:rPr lang="en-US" sz="2200" dirty="0" smtClean="0">
                <a:solidFill>
                  <a:schemeClr val="tx2"/>
                </a:solidFill>
              </a:rPr>
              <a:t>I</a:t>
            </a: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    don’t </a:t>
            </a:r>
            <a:r>
              <a:rPr lang="en-US" sz="2200" dirty="0">
                <a:solidFill>
                  <a:schemeClr val="tx2"/>
                </a:solidFill>
              </a:rPr>
              <a:t>remember which cocktail </a:t>
            </a:r>
            <a:r>
              <a:rPr lang="en-US" sz="2200" dirty="0" err="1">
                <a:solidFill>
                  <a:schemeClr val="tx2"/>
                </a:solidFill>
              </a:rPr>
              <a:t>Jasmin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did</a:t>
            </a: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    [</a:t>
            </a:r>
            <a:r>
              <a:rPr lang="en-US" sz="2200" strike="sngStrike" dirty="0">
                <a:solidFill>
                  <a:srgbClr val="006666"/>
                </a:solidFill>
              </a:rPr>
              <a:t>make </a:t>
            </a:r>
            <a:r>
              <a:rPr lang="en-US" sz="2200" strike="sngStrike" dirty="0" err="1">
                <a:solidFill>
                  <a:srgbClr val="006666"/>
                </a:solidFill>
              </a:rPr>
              <a:t>t</a:t>
            </a:r>
            <a:r>
              <a:rPr lang="en-US" sz="2200" strike="sngStrike" baseline="-14000" dirty="0" err="1">
                <a:solidFill>
                  <a:srgbClr val="006666"/>
                </a:solidFill>
              </a:rPr>
              <a:t>which</a:t>
            </a:r>
            <a:r>
              <a:rPr lang="en-US" sz="2200" strike="sngStrike" baseline="-14000" dirty="0">
                <a:solidFill>
                  <a:srgbClr val="006666"/>
                </a:solidFill>
              </a:rPr>
              <a:t> cocktail</a:t>
            </a:r>
            <a:r>
              <a:rPr lang="en-US" sz="2200" dirty="0">
                <a:solidFill>
                  <a:schemeClr val="tx2"/>
                </a:solidFill>
              </a:rPr>
              <a:t>].</a:t>
            </a: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  <a:p>
            <a:pPr marL="714375" indent="-714375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1885950" algn="l"/>
              </a:tabLst>
            </a:pPr>
            <a:r>
              <a:rPr lang="en-US" sz="2200" b="1" dirty="0" err="1">
                <a:solidFill>
                  <a:schemeClr val="tx2"/>
                </a:solidFill>
                <a:sym typeface="Wingdings" pitchFamily="-110" charset="2"/>
              </a:rPr>
              <a:t></a:t>
            </a:r>
            <a:r>
              <a:rPr lang="en-US" sz="2200" b="1" dirty="0">
                <a:solidFill>
                  <a:schemeClr val="tx2"/>
                </a:solidFill>
                <a:sym typeface="Wingdings" pitchFamily="-110" charset="2"/>
              </a:rPr>
              <a:t> deletion</a:t>
            </a:r>
            <a:endParaRPr lang="en-US" sz="2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6787" cy="4267201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>
                <a:solidFill>
                  <a:srgbClr val="269999"/>
                </a:solidFill>
              </a:rPr>
              <a:t>Movement is impossible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>
                <a:solidFill>
                  <a:schemeClr val="tx2"/>
                </a:solidFill>
              </a:rPr>
              <a:t>Null Complement Anaphora (NCA)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(48) </a:t>
            </a:r>
            <a:r>
              <a:rPr lang="en-US" sz="2200" dirty="0">
                <a:solidFill>
                  <a:schemeClr val="tx2"/>
                </a:solidFill>
              </a:rPr>
              <a:t>I asked Ryan to make a </a:t>
            </a:r>
            <a:r>
              <a:rPr lang="en-US" sz="2200" dirty="0" err="1">
                <a:solidFill>
                  <a:schemeClr val="tx2"/>
                </a:solidFill>
              </a:rPr>
              <a:t>mojito</a:t>
            </a:r>
            <a:r>
              <a:rPr lang="en-US" sz="2200" dirty="0">
                <a:solidFill>
                  <a:schemeClr val="tx2"/>
                </a:solidFill>
              </a:rPr>
              <a:t>, but </a:t>
            </a:r>
            <a:r>
              <a:rPr lang="en-US" sz="2200" dirty="0" smtClean="0">
                <a:solidFill>
                  <a:schemeClr val="tx2"/>
                </a:solidFill>
              </a:rPr>
              <a:t>he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refused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(49) *	I </a:t>
            </a:r>
            <a:r>
              <a:rPr lang="en-US" sz="2200" dirty="0">
                <a:solidFill>
                  <a:schemeClr val="tx2"/>
                </a:solidFill>
              </a:rPr>
              <a:t>know which cocktail Ryan made, but </a:t>
            </a:r>
            <a:r>
              <a:rPr lang="en-US" sz="2200" dirty="0" smtClean="0">
                <a:solidFill>
                  <a:schemeClr val="tx2"/>
                </a:solidFill>
              </a:rPr>
              <a:t>I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	don’t remember </a:t>
            </a:r>
            <a:r>
              <a:rPr lang="en-US" sz="2200" dirty="0">
                <a:solidFill>
                  <a:schemeClr val="tx2"/>
                </a:solidFill>
              </a:rPr>
              <a:t>which (cocktail) </a:t>
            </a:r>
            <a:r>
              <a:rPr lang="en-US" sz="2200" dirty="0" smtClean="0">
                <a:solidFill>
                  <a:schemeClr val="tx2"/>
                </a:solidFill>
              </a:rPr>
              <a:t>he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	refused.</a:t>
            </a:r>
            <a:endParaRPr lang="en-US" sz="2200" dirty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b="1" dirty="0" err="1">
                <a:solidFill>
                  <a:schemeClr val="tx2"/>
                </a:solidFill>
                <a:sym typeface="Wingdings" pitchFamily="-110" charset="2"/>
              </a:rPr>
              <a:t></a:t>
            </a:r>
            <a:r>
              <a:rPr lang="en-US" sz="2200" b="1" dirty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en-US" sz="2200" b="1" dirty="0" err="1">
                <a:solidFill>
                  <a:schemeClr val="tx2"/>
                </a:solidFill>
                <a:sym typeface="Wingdings" pitchFamily="-110" charset="2"/>
              </a:rPr>
              <a:t>proform</a:t>
            </a:r>
            <a:endParaRPr lang="en-US" sz="2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467600" cy="4648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Pronouns (= </a:t>
            </a:r>
            <a:r>
              <a:rPr lang="en-US" sz="2200" dirty="0" err="1" smtClean="0">
                <a:solidFill>
                  <a:srgbClr val="269999"/>
                </a:solidFill>
              </a:rPr>
              <a:t>proforms</a:t>
            </a:r>
            <a:r>
              <a:rPr lang="en-US" sz="2200" dirty="0" smtClean="0">
                <a:solidFill>
                  <a:srgbClr val="269999"/>
                </a:solidFill>
              </a:rPr>
              <a:t>) with internal structure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</a:rPr>
              <a:t>Elbourne</a:t>
            </a:r>
            <a:r>
              <a:rPr lang="en-US" sz="2200" dirty="0" smtClean="0">
                <a:solidFill>
                  <a:schemeClr val="tx2"/>
                </a:solidFill>
              </a:rPr>
              <a:t> (2001):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Pronouns can be interpreted in at least two ways.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As a variable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As a definite determiner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(50) a.	  I told </a:t>
            </a:r>
            <a:r>
              <a:rPr lang="en-US" sz="2200" b="1" dirty="0" smtClean="0">
                <a:solidFill>
                  <a:schemeClr val="tx2"/>
                </a:solidFill>
              </a:rPr>
              <a:t>you </a:t>
            </a:r>
            <a:r>
              <a:rPr lang="en-US" sz="2200" dirty="0" smtClean="0">
                <a:solidFill>
                  <a:schemeClr val="tx2"/>
                </a:solidFill>
              </a:rPr>
              <a:t>to stay here.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b</a:t>
            </a:r>
            <a:r>
              <a:rPr lang="en-US" sz="2200" dirty="0" smtClean="0">
                <a:solidFill>
                  <a:schemeClr val="tx2"/>
                </a:solidFill>
              </a:rPr>
              <a:t>.  Hans </a:t>
            </a:r>
            <a:r>
              <a:rPr lang="en-US" sz="2200" dirty="0" err="1" smtClean="0">
                <a:solidFill>
                  <a:schemeClr val="tx2"/>
                </a:solidFill>
              </a:rPr>
              <a:t>sieht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b="1" dirty="0" smtClean="0">
                <a:solidFill>
                  <a:schemeClr val="tx2"/>
                </a:solidFill>
              </a:rPr>
              <a:t>den</a:t>
            </a:r>
            <a:r>
              <a:rPr lang="en-US" sz="2200" dirty="0" smtClean="0">
                <a:solidFill>
                  <a:schemeClr val="tx2"/>
                </a:solidFill>
              </a:rPr>
              <a:t>.		(German)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	  Hans sees  him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c</a:t>
            </a:r>
            <a:r>
              <a:rPr lang="en-US" sz="2200" dirty="0" smtClean="0">
                <a:solidFill>
                  <a:schemeClr val="tx2"/>
                </a:solidFill>
              </a:rPr>
              <a:t>.	  </a:t>
            </a:r>
            <a:r>
              <a:rPr lang="en-US" sz="2200" b="1" dirty="0" smtClean="0">
                <a:solidFill>
                  <a:schemeClr val="tx2"/>
                </a:solidFill>
              </a:rPr>
              <a:t>You </a:t>
            </a:r>
            <a:r>
              <a:rPr lang="en-US" sz="2200" dirty="0" smtClean="0">
                <a:solidFill>
                  <a:schemeClr val="tx2"/>
                </a:solidFill>
              </a:rPr>
              <a:t>troops will embark; the others remain.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d</a:t>
            </a:r>
            <a:r>
              <a:rPr lang="en-US" sz="2200" dirty="0" smtClean="0">
                <a:solidFill>
                  <a:schemeClr val="tx2"/>
                </a:solidFill>
              </a:rPr>
              <a:t>.  Hans </a:t>
            </a:r>
            <a:r>
              <a:rPr lang="en-US" sz="2200" dirty="0" err="1" smtClean="0">
                <a:solidFill>
                  <a:schemeClr val="tx2"/>
                </a:solidFill>
              </a:rPr>
              <a:t>sieht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b="1" dirty="0" smtClean="0">
                <a:solidFill>
                  <a:schemeClr val="tx2"/>
                </a:solidFill>
              </a:rPr>
              <a:t>den </a:t>
            </a:r>
            <a:r>
              <a:rPr lang="en-US" sz="2200" dirty="0" smtClean="0">
                <a:solidFill>
                  <a:schemeClr val="tx2"/>
                </a:solidFill>
              </a:rPr>
              <a:t>Mann. 	(German)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	  Hans sees  the  man</a:t>
            </a:r>
            <a:endParaRPr lang="en-US" sz="2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uiExpand="1" build="p"/>
      <p:bldP spid="165891" grpId="2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467600" cy="4648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Third way: Donkey pronouns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As the value of a contextually salient function </a:t>
            </a:r>
            <a:r>
              <a:rPr lang="en-US" sz="2200" i="1" dirty="0" err="1" smtClean="0">
                <a:solidFill>
                  <a:schemeClr val="tx2"/>
                </a:solidFill>
              </a:rPr>
              <a:t>f</a:t>
            </a:r>
            <a:r>
              <a:rPr lang="en-US" sz="2200" i="1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applied to an argument </a:t>
            </a:r>
            <a:r>
              <a:rPr lang="en-US" sz="2200" i="1" dirty="0" err="1" smtClean="0">
                <a:solidFill>
                  <a:schemeClr val="tx2"/>
                </a:solidFill>
              </a:rPr>
              <a:t>x</a:t>
            </a:r>
            <a:r>
              <a:rPr lang="en-US" sz="2200" dirty="0" smtClean="0">
                <a:solidFill>
                  <a:schemeClr val="tx2"/>
                </a:solidFill>
              </a:rPr>
              <a:t> (Heim 1990).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AutoNum type="arabicParenBoth" startAt="51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Every man who owns a donkey beats </a:t>
            </a:r>
            <a:r>
              <a:rPr lang="en-US" sz="2200" b="1" dirty="0" smtClean="0">
                <a:solidFill>
                  <a:schemeClr val="tx2"/>
                </a:solidFill>
              </a:rPr>
              <a:t>it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= “Every individual </a:t>
            </a:r>
            <a:r>
              <a:rPr lang="en-US" sz="2200" i="1" dirty="0" err="1" smtClean="0">
                <a:solidFill>
                  <a:schemeClr val="tx2"/>
                </a:solidFill>
              </a:rPr>
              <a:t>x</a:t>
            </a:r>
            <a:r>
              <a:rPr lang="en-US" sz="2200" dirty="0" smtClean="0">
                <a:solidFill>
                  <a:schemeClr val="tx2"/>
                </a:solidFill>
              </a:rPr>
              <a:t> such that </a:t>
            </a:r>
            <a:r>
              <a:rPr lang="en-US" sz="2200" i="1" dirty="0" err="1" smtClean="0">
                <a:solidFill>
                  <a:schemeClr val="tx2"/>
                </a:solidFill>
              </a:rPr>
              <a:t>x</a:t>
            </a:r>
            <a:r>
              <a:rPr lang="en-US" sz="2200" dirty="0" smtClean="0">
                <a:solidFill>
                  <a:schemeClr val="tx2"/>
                </a:solidFill>
              </a:rPr>
              <a:t> is a man who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   owns a donkey, beats the donkey owned by </a:t>
            </a:r>
            <a:r>
              <a:rPr lang="en-US" sz="2200" i="1" dirty="0" err="1" smtClean="0">
                <a:solidFill>
                  <a:schemeClr val="tx2"/>
                </a:solidFill>
              </a:rPr>
              <a:t>x</a:t>
            </a:r>
            <a:r>
              <a:rPr lang="en-US" sz="2200" dirty="0" smtClean="0">
                <a:solidFill>
                  <a:schemeClr val="tx2"/>
                </a:solidFill>
              </a:rPr>
              <a:t>.”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i="1" dirty="0" smtClean="0">
                <a:solidFill>
                  <a:schemeClr val="tx2"/>
                </a:solidFill>
              </a:rPr>
              <a:t>It</a:t>
            </a:r>
            <a:r>
              <a:rPr lang="en-US" sz="2200" dirty="0" smtClean="0">
                <a:solidFill>
                  <a:schemeClr val="tx2"/>
                </a:solidFill>
              </a:rPr>
              <a:t> = the donkey owned by </a:t>
            </a:r>
            <a:r>
              <a:rPr lang="en-US" sz="2200" i="1" dirty="0" err="1" smtClean="0">
                <a:solidFill>
                  <a:schemeClr val="tx2"/>
                </a:solidFill>
              </a:rPr>
              <a:t>x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Function </a:t>
            </a:r>
            <a:r>
              <a:rPr lang="en-US" sz="2200" i="1" dirty="0" err="1" smtClean="0">
                <a:solidFill>
                  <a:schemeClr val="tx2"/>
                </a:solidFill>
              </a:rPr>
              <a:t>f</a:t>
            </a:r>
            <a:r>
              <a:rPr lang="en-US" sz="2200" i="1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= “owned by”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uiExpand="1" build="p"/>
      <p:bldP spid="165891" grpId="1" build="p"/>
      <p:bldP spid="165891" grpId="2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(9)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467600" cy="5029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Elbourne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: NP deletion theory for donkey pronouns</a:t>
            </a: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2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Pronouns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can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optionally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have the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semantics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of</a:t>
            </a:r>
          </a:p>
          <a:p>
            <a:pPr marL="714375" indent="-714375" eaLnBrk="1" hangingPunct="1">
              <a:spcBef>
                <a:spcPct val="0"/>
              </a:spcBef>
              <a:spcAft>
                <a:spcPts val="1200"/>
              </a:spcAft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definite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articles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: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spc="-600" dirty="0" smtClean="0">
                <a:solidFill>
                  <a:schemeClr val="tx2"/>
                </a:solidFill>
              </a:rPr>
              <a:t>[[  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it</a:t>
            </a:r>
            <a:r>
              <a:rPr lang="en-US" sz="2200" spc="-600" dirty="0" smtClean="0">
                <a:solidFill>
                  <a:schemeClr val="tx2"/>
                </a:solidFill>
              </a:rPr>
              <a:t>]]   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spc="-600" dirty="0" smtClean="0">
                <a:solidFill>
                  <a:schemeClr val="tx2"/>
                </a:solidFill>
              </a:rPr>
              <a:t>[[  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him</a:t>
            </a:r>
            <a:r>
              <a:rPr lang="en-US" sz="2200" spc="-600" dirty="0" smtClean="0">
                <a:solidFill>
                  <a:schemeClr val="tx2"/>
                </a:solidFill>
              </a:rPr>
              <a:t>]]</a:t>
            </a:r>
            <a:r>
              <a:rPr lang="en-US" sz="2200" dirty="0" smtClean="0">
                <a:solidFill>
                  <a:schemeClr val="tx2"/>
                </a:solidFill>
              </a:rPr>
              <a:t> , </a:t>
            </a:r>
            <a:r>
              <a:rPr lang="en-US" sz="2200" spc="-600" dirty="0" smtClean="0">
                <a:solidFill>
                  <a:schemeClr val="tx2"/>
                </a:solidFill>
              </a:rPr>
              <a:t>[[  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her</a:t>
            </a:r>
            <a:r>
              <a:rPr lang="en-US" sz="2200" spc="-600" dirty="0" smtClean="0">
                <a:solidFill>
                  <a:schemeClr val="tx2"/>
                </a:solidFill>
              </a:rPr>
              <a:t>]]</a:t>
            </a:r>
            <a:r>
              <a:rPr lang="en-US" sz="2200" dirty="0" smtClean="0">
                <a:solidFill>
                  <a:schemeClr val="tx2"/>
                </a:solidFill>
              </a:rPr>
              <a:t> = </a:t>
            </a:r>
            <a:r>
              <a:rPr lang="en-US" sz="2200" spc="-600" dirty="0" smtClean="0">
                <a:solidFill>
                  <a:schemeClr val="tx2"/>
                </a:solidFill>
              </a:rPr>
              <a:t>[[  </a:t>
            </a:r>
            <a:r>
              <a:rPr lang="nl-BE" sz="2200" dirty="0" smtClean="0">
                <a:solidFill>
                  <a:srgbClr val="006666"/>
                </a:solidFill>
                <a:sym typeface="Wingdings" pitchFamily="-110" charset="2"/>
              </a:rPr>
              <a:t>the</a:t>
            </a:r>
            <a:r>
              <a:rPr lang="en-US" sz="2200" spc="-600" dirty="0" smtClean="0">
                <a:solidFill>
                  <a:schemeClr val="tx2"/>
                </a:solidFill>
              </a:rPr>
              <a:t>]]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NPs can undergo deletion in the environment of an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identical NP.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(52) Most classes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bore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Jeff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but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does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like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some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en-US" sz="2200" spc="-600" dirty="0" smtClean="0">
                <a:solidFill>
                  <a:schemeClr val="tx2"/>
                </a:solidFill>
              </a:rPr>
              <a:t>[   </a:t>
            </a:r>
            <a:r>
              <a:rPr lang="nl-NL" sz="2200" strike="sngStrike" dirty="0" smtClean="0">
                <a:solidFill>
                  <a:schemeClr val="tx2"/>
                </a:solidFill>
                <a:sym typeface="Wingdings"/>
              </a:rPr>
              <a:t>classes</a:t>
            </a:r>
            <a:r>
              <a:rPr lang="en-US" sz="2200" spc="-600" dirty="0" smtClean="0">
                <a:solidFill>
                  <a:schemeClr val="tx2"/>
                </a:solidFill>
              </a:rPr>
              <a:t>]  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spcAft>
                <a:spcPts val="0"/>
              </a:spcAft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1200" dirty="0" smtClean="0">
              <a:solidFill>
                <a:schemeClr val="tx2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    Donkey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pronouns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involve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NP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4" name="Plus 3"/>
          <p:cNvSpPr/>
          <p:nvPr/>
        </p:nvSpPr>
        <p:spPr>
          <a:xfrm>
            <a:off x="1371600" y="3886200"/>
            <a:ext cx="533400" cy="457200"/>
          </a:xfrm>
          <a:prstGeom prst="mathPlus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Gelijk aan 4"/>
          <p:cNvSpPr/>
          <p:nvPr/>
        </p:nvSpPr>
        <p:spPr>
          <a:xfrm>
            <a:off x="1371600" y="6019800"/>
            <a:ext cx="457200" cy="457200"/>
          </a:xfrm>
          <a:prstGeom prst="mathEqual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4" grpId="0" animBg="1"/>
      <p:bldP spid="5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(10)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315200" cy="4648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(53) Every man who owns a donkey beats </a:t>
            </a:r>
            <a:r>
              <a:rPr lang="en-US" sz="2200" b="1" dirty="0" smtClean="0">
                <a:solidFill>
                  <a:schemeClr val="tx2"/>
                </a:solidFill>
              </a:rPr>
              <a:t>it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(53’) Every man who owns a donkey beats 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the donkey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NP ellipsis: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(53’’) …beats [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the </a:t>
            </a:r>
            <a:r>
              <a:rPr lang="nl-BE" sz="2200" strike="sngStrike" dirty="0" smtClean="0">
                <a:solidFill>
                  <a:schemeClr val="tx2"/>
                </a:solidFill>
                <a:sym typeface="Wingdings" pitchFamily="-110" charset="2"/>
              </a:rPr>
              <a:t>donkey</a:t>
            </a:r>
            <a:r>
              <a:rPr lang="en-US" sz="2200" dirty="0" smtClean="0">
                <a:solidFill>
                  <a:schemeClr val="tx2"/>
                </a:solidFill>
              </a:rPr>
              <a:t>].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Alternative spell-out of </a:t>
            </a:r>
            <a:r>
              <a:rPr lang="en-US" sz="2200" i="1" dirty="0" smtClean="0">
                <a:solidFill>
                  <a:schemeClr val="tx2"/>
                </a:solidFill>
              </a:rPr>
              <a:t>the</a:t>
            </a:r>
            <a:r>
              <a:rPr lang="en-US" sz="2200" dirty="0" smtClean="0">
                <a:solidFill>
                  <a:schemeClr val="tx2"/>
                </a:solidFill>
              </a:rPr>
              <a:t>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(53’’’) …beats </a:t>
            </a:r>
            <a:r>
              <a:rPr lang="en-US" sz="2200" b="1" dirty="0" smtClean="0">
                <a:solidFill>
                  <a:schemeClr val="tx2"/>
                </a:solidFill>
              </a:rPr>
              <a:t>it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4" name="Pijl omlaag 3"/>
          <p:cNvSpPr/>
          <p:nvPr/>
        </p:nvSpPr>
        <p:spPr>
          <a:xfrm>
            <a:off x="2514600" y="2286000"/>
            <a:ext cx="304800" cy="533400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4" grpId="0" animBg="1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828800"/>
            <a:ext cx="7315200" cy="4800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</a:rPr>
              <a:t>Elbourne</a:t>
            </a:r>
            <a:r>
              <a:rPr lang="en-US" sz="2200" dirty="0" smtClean="0">
                <a:solidFill>
                  <a:schemeClr val="tx2"/>
                </a:solidFill>
              </a:rPr>
              <a:t> (2001): NP ellipsis data with determiners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AutoNum type="arabicParenBoth" startAt="54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a.	</a:t>
            </a:r>
            <a:r>
              <a:rPr lang="nl-NL" sz="2000" dirty="0" err="1" smtClean="0">
                <a:solidFill>
                  <a:schemeClr val="tx2"/>
                </a:solidFill>
              </a:rPr>
              <a:t>Jeff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only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bought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two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books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but</a:t>
            </a:r>
            <a:r>
              <a:rPr lang="nl-NL" sz="2000" dirty="0" smtClean="0">
                <a:solidFill>
                  <a:schemeClr val="tx2"/>
                </a:solidFill>
              </a:rPr>
              <a:t> Jane </a:t>
            </a:r>
            <a:r>
              <a:rPr lang="nl-NL" sz="2000" dirty="0" err="1" smtClean="0">
                <a:solidFill>
                  <a:schemeClr val="tx2"/>
                </a:solidFill>
              </a:rPr>
              <a:t>bought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b="1" dirty="0" smtClean="0">
                <a:solidFill>
                  <a:schemeClr val="tx2"/>
                </a:solidFill>
              </a:rPr>
              <a:t>at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b="1" dirty="0" smtClean="0">
                <a:solidFill>
                  <a:schemeClr val="tx2"/>
                </a:solidFill>
              </a:rPr>
              <a:t> 		</a:t>
            </a:r>
            <a:r>
              <a:rPr lang="nl-NL" sz="2000" b="1" dirty="0" err="1" smtClean="0">
                <a:solidFill>
                  <a:schemeClr val="tx2"/>
                </a:solidFill>
              </a:rPr>
              <a:t>least</a:t>
            </a:r>
            <a:r>
              <a:rPr lang="nl-NL" sz="2000" b="1" dirty="0" smtClean="0">
                <a:solidFill>
                  <a:schemeClr val="tx2"/>
                </a:solidFill>
              </a:rPr>
              <a:t> </a:t>
            </a:r>
            <a:r>
              <a:rPr lang="nl-NL" sz="2000" b="1" dirty="0" err="1" smtClean="0">
                <a:solidFill>
                  <a:schemeClr val="tx2"/>
                </a:solidFill>
              </a:rPr>
              <a:t>three</a:t>
            </a:r>
            <a:r>
              <a:rPr lang="nl-NL" sz="20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b</a:t>
            </a:r>
            <a:r>
              <a:rPr lang="nl-NL" sz="2000" dirty="0" smtClean="0">
                <a:solidFill>
                  <a:schemeClr val="tx2"/>
                </a:solidFill>
              </a:rPr>
              <a:t>.	Most classes </a:t>
            </a:r>
            <a:r>
              <a:rPr lang="nl-NL" sz="2000" dirty="0" err="1" smtClean="0">
                <a:solidFill>
                  <a:schemeClr val="tx2"/>
                </a:solidFill>
              </a:rPr>
              <a:t>bore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Jeff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but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he</a:t>
            </a:r>
            <a:r>
              <a:rPr lang="nl-NL" sz="2000" dirty="0" smtClean="0">
                <a:solidFill>
                  <a:schemeClr val="tx2"/>
                </a:solidFill>
              </a:rPr>
              <a:t> does </a:t>
            </a:r>
            <a:r>
              <a:rPr lang="nl-NL" sz="2000" dirty="0" err="1" smtClean="0">
                <a:solidFill>
                  <a:schemeClr val="tx2"/>
                </a:solidFill>
              </a:rPr>
              <a:t>like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b="1" dirty="0" err="1" smtClean="0">
                <a:solidFill>
                  <a:schemeClr val="tx2"/>
                </a:solidFill>
              </a:rPr>
              <a:t>some</a:t>
            </a:r>
            <a:r>
              <a:rPr lang="nl-NL" sz="20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c</a:t>
            </a:r>
            <a:r>
              <a:rPr lang="nl-NL" sz="2000" dirty="0" smtClean="0">
                <a:solidFill>
                  <a:schemeClr val="tx2"/>
                </a:solidFill>
              </a:rPr>
              <a:t>.	</a:t>
            </a:r>
            <a:r>
              <a:rPr lang="nl-NL" sz="2000" dirty="0" err="1" smtClean="0">
                <a:solidFill>
                  <a:schemeClr val="tx2"/>
                </a:solidFill>
              </a:rPr>
              <a:t>There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were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many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unicorns</a:t>
            </a:r>
            <a:r>
              <a:rPr lang="nl-NL" sz="2000" dirty="0" smtClean="0">
                <a:solidFill>
                  <a:schemeClr val="tx2"/>
                </a:solidFill>
              </a:rPr>
              <a:t> in the garden, </a:t>
            </a:r>
            <a:r>
              <a:rPr lang="nl-NL" sz="2000" dirty="0" err="1" smtClean="0">
                <a:solidFill>
                  <a:schemeClr val="tx2"/>
                </a:solidFill>
              </a:rPr>
              <a:t>but</a:t>
            </a:r>
            <a:r>
              <a:rPr lang="nl-NL" sz="2000" dirty="0" smtClean="0">
                <a:solidFill>
                  <a:schemeClr val="tx2"/>
                </a:solidFill>
              </a:rPr>
              <a:t> 	</a:t>
            </a:r>
            <a:r>
              <a:rPr lang="nl-NL" sz="2000" dirty="0" err="1" smtClean="0">
                <a:solidFill>
                  <a:schemeClr val="tx2"/>
                </a:solidFill>
              </a:rPr>
              <a:t>Jeff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only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noticed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b="1" dirty="0" smtClean="0">
                <a:solidFill>
                  <a:schemeClr val="tx2"/>
                </a:solidFill>
              </a:rPr>
              <a:t>a few</a:t>
            </a:r>
            <a:r>
              <a:rPr lang="nl-NL" sz="2000" dirty="0" smtClean="0">
                <a:solidFill>
                  <a:schemeClr val="tx2"/>
                </a:solidFill>
              </a:rPr>
              <a:t>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d</a:t>
            </a:r>
            <a:r>
              <a:rPr lang="nl-NL" sz="2000" dirty="0" smtClean="0">
                <a:solidFill>
                  <a:schemeClr val="tx2"/>
                </a:solidFill>
              </a:rPr>
              <a:t>.	</a:t>
            </a:r>
            <a:r>
              <a:rPr lang="nl-NL" sz="2000" dirty="0" err="1" smtClean="0">
                <a:solidFill>
                  <a:schemeClr val="tx2"/>
                </a:solidFill>
              </a:rPr>
              <a:t>Some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students</a:t>
            </a:r>
            <a:r>
              <a:rPr lang="nl-NL" sz="2000" dirty="0" smtClean="0">
                <a:solidFill>
                  <a:schemeClr val="tx2"/>
                </a:solidFill>
              </a:rPr>
              <a:t> are </a:t>
            </a:r>
            <a:r>
              <a:rPr lang="nl-NL" sz="2000" dirty="0" err="1" smtClean="0">
                <a:solidFill>
                  <a:schemeClr val="tx2"/>
                </a:solidFill>
              </a:rPr>
              <a:t>morning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people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but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b="1" dirty="0" smtClean="0">
                <a:solidFill>
                  <a:schemeClr val="tx2"/>
                </a:solidFill>
              </a:rPr>
              <a:t>most </a:t>
            </a:r>
            <a:r>
              <a:rPr lang="nl-NL" sz="2000" dirty="0" smtClean="0">
                <a:solidFill>
                  <a:schemeClr val="tx2"/>
                </a:solidFill>
              </a:rPr>
              <a:t>	are </a:t>
            </a:r>
            <a:r>
              <a:rPr lang="nl-NL" sz="2000" dirty="0" err="1" smtClean="0">
                <a:solidFill>
                  <a:schemeClr val="tx2"/>
                </a:solidFill>
              </a:rPr>
              <a:t>not</a:t>
            </a:r>
            <a:r>
              <a:rPr lang="nl-NL" sz="2000" dirty="0" smtClean="0">
                <a:solidFill>
                  <a:schemeClr val="tx2"/>
                </a:solidFill>
              </a:rPr>
              <a:t>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e</a:t>
            </a:r>
            <a:r>
              <a:rPr lang="nl-NL" sz="2000" dirty="0" smtClean="0">
                <a:solidFill>
                  <a:schemeClr val="tx2"/>
                </a:solidFill>
              </a:rPr>
              <a:t>.	I </a:t>
            </a:r>
            <a:r>
              <a:rPr lang="nl-NL" sz="2000" dirty="0" err="1" smtClean="0">
                <a:solidFill>
                  <a:schemeClr val="tx2"/>
                </a:solidFill>
              </a:rPr>
              <a:t>don’t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like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either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woman</a:t>
            </a:r>
            <a:r>
              <a:rPr lang="nl-NL" sz="2000" dirty="0" smtClean="0">
                <a:solidFill>
                  <a:schemeClr val="tx2"/>
                </a:solidFill>
              </a:rPr>
              <a:t>; </a:t>
            </a:r>
            <a:r>
              <a:rPr lang="nl-NL" sz="2000" b="1" dirty="0" err="1" smtClean="0">
                <a:solidFill>
                  <a:schemeClr val="tx2"/>
                </a:solidFill>
              </a:rPr>
              <a:t>neither</a:t>
            </a:r>
            <a:r>
              <a:rPr lang="nl-NL" sz="2000" b="1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knows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much</a:t>
            </a:r>
            <a:r>
              <a:rPr lang="nl-NL" sz="2000" dirty="0" smtClean="0">
                <a:solidFill>
                  <a:schemeClr val="tx2"/>
                </a:solidFill>
              </a:rPr>
              <a:t> 	</a:t>
            </a:r>
            <a:r>
              <a:rPr lang="nl-NL" sz="2000" dirty="0" err="1" smtClean="0">
                <a:solidFill>
                  <a:schemeClr val="tx2"/>
                </a:solidFill>
              </a:rPr>
              <a:t>about</a:t>
            </a:r>
            <a:r>
              <a:rPr lang="nl-NL" sz="2000" dirty="0" smtClean="0">
                <a:solidFill>
                  <a:schemeClr val="tx2"/>
                </a:solidFill>
              </a:rPr>
              <a:t> Star Trek.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f.</a:t>
            </a: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Many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people</a:t>
            </a:r>
            <a:r>
              <a:rPr lang="nl-NL" sz="2000" dirty="0" smtClean="0">
                <a:solidFill>
                  <a:schemeClr val="tx2"/>
                </a:solidFill>
              </a:rPr>
              <a:t> went to </a:t>
            </a:r>
            <a:r>
              <a:rPr lang="nl-NL" sz="2000" dirty="0" err="1" smtClean="0">
                <a:solidFill>
                  <a:schemeClr val="tx2"/>
                </a:solidFill>
              </a:rPr>
              <a:t>Sicily</a:t>
            </a:r>
            <a:r>
              <a:rPr lang="nl-NL" sz="2000" dirty="0" smtClean="0">
                <a:solidFill>
                  <a:schemeClr val="tx2"/>
                </a:solidFill>
              </a:rPr>
              <a:t>, </a:t>
            </a:r>
            <a:r>
              <a:rPr lang="nl-NL" sz="2000" dirty="0" err="1" smtClean="0">
                <a:solidFill>
                  <a:schemeClr val="tx2"/>
                </a:solidFill>
              </a:rPr>
              <a:t>but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b="1" dirty="0" smtClean="0">
                <a:solidFill>
                  <a:schemeClr val="tx2"/>
                </a:solidFill>
              </a:rPr>
              <a:t>few </a:t>
            </a:r>
            <a:r>
              <a:rPr lang="nl-NL" sz="2000" dirty="0" err="1" smtClean="0">
                <a:solidFill>
                  <a:schemeClr val="tx2"/>
                </a:solidFill>
              </a:rPr>
              <a:t>returned</a:t>
            </a:r>
            <a:r>
              <a:rPr lang="nl-NL" sz="20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g</a:t>
            </a:r>
            <a:r>
              <a:rPr lang="nl-NL" sz="2000" dirty="0" smtClean="0">
                <a:solidFill>
                  <a:schemeClr val="tx2"/>
                </a:solidFill>
              </a:rPr>
              <a:t>.	</a:t>
            </a:r>
            <a:r>
              <a:rPr lang="nl-NL" sz="2000" dirty="0" err="1" smtClean="0">
                <a:solidFill>
                  <a:schemeClr val="tx2"/>
                </a:solidFill>
              </a:rPr>
              <a:t>Two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heads</a:t>
            </a:r>
            <a:r>
              <a:rPr lang="nl-NL" sz="2000" dirty="0" smtClean="0">
                <a:solidFill>
                  <a:schemeClr val="tx2"/>
                </a:solidFill>
              </a:rPr>
              <a:t> are </a:t>
            </a:r>
            <a:r>
              <a:rPr lang="nl-NL" sz="2000" dirty="0" err="1" smtClean="0">
                <a:solidFill>
                  <a:schemeClr val="tx2"/>
                </a:solidFill>
              </a:rPr>
              <a:t>better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than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b="1" dirty="0" err="1" smtClean="0">
                <a:solidFill>
                  <a:schemeClr val="tx2"/>
                </a:solidFill>
              </a:rPr>
              <a:t>one</a:t>
            </a:r>
            <a:r>
              <a:rPr lang="nl-NL" sz="20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err="1" smtClean="0">
                <a:solidFill>
                  <a:schemeClr val="tx2"/>
                </a:solidFill>
              </a:rPr>
              <a:t>h.</a:t>
            </a:r>
            <a:r>
              <a:rPr lang="nl-NL" sz="2000" dirty="0" smtClean="0">
                <a:solidFill>
                  <a:schemeClr val="tx2"/>
                </a:solidFill>
              </a:rPr>
              <a:t>	Most MIT </a:t>
            </a:r>
            <a:r>
              <a:rPr lang="nl-NL" sz="2000" dirty="0" err="1" smtClean="0">
                <a:solidFill>
                  <a:schemeClr val="tx2"/>
                </a:solidFill>
              </a:rPr>
              <a:t>students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build</a:t>
            </a:r>
            <a:r>
              <a:rPr lang="nl-NL" sz="2000" dirty="0" smtClean="0">
                <a:solidFill>
                  <a:schemeClr val="tx2"/>
                </a:solidFill>
              </a:rPr>
              <a:t> robots, and </a:t>
            </a:r>
            <a:r>
              <a:rPr lang="nl-NL" sz="2000" b="1" dirty="0" smtClean="0">
                <a:solidFill>
                  <a:schemeClr val="tx2"/>
                </a:solidFill>
              </a:rPr>
              <a:t>all </a:t>
            </a:r>
            <a:r>
              <a:rPr lang="nl-NL" sz="2000" dirty="0" err="1" smtClean="0">
                <a:solidFill>
                  <a:schemeClr val="tx2"/>
                </a:solidFill>
              </a:rPr>
              <a:t>watch</a:t>
            </a:r>
            <a:r>
              <a:rPr lang="nl-NL" sz="2000" dirty="0" smtClean="0">
                <a:solidFill>
                  <a:schemeClr val="tx2"/>
                </a:solidFill>
              </a:rPr>
              <a:t> 	Star Trek.  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313612" cy="3581400"/>
          </a:xfrm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WYSIWYG</a:t>
            </a:r>
          </a:p>
          <a:p>
            <a:pPr marL="609600" indent="-609600" eaLnBrk="1" hangingPunct="1">
              <a:spcAft>
                <a:spcPts val="600"/>
              </a:spcAft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A</a:t>
            </a:r>
            <a:r>
              <a:rPr lang="nl-BE" sz="2800" dirty="0" smtClean="0">
                <a:solidFill>
                  <a:schemeClr val="tx2"/>
                </a:solidFill>
              </a:rPr>
              <a:t>WYG (proform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WYSI</a:t>
            </a:r>
            <a:r>
              <a:rPr lang="nl-BE" sz="2800" b="1" dirty="0" smtClean="0">
                <a:solidFill>
                  <a:schemeClr val="tx2"/>
                </a:solidFill>
              </a:rPr>
              <a:t>N</a:t>
            </a:r>
            <a:r>
              <a:rPr lang="nl-BE" sz="2800" dirty="0" smtClean="0">
                <a:solidFill>
                  <a:schemeClr val="tx2"/>
                </a:solidFill>
              </a:rPr>
              <a:t>WYG (deletion analysis)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Ellipsis repair effects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nl-BE" sz="2800" dirty="0" smtClean="0">
                <a:solidFill>
                  <a:schemeClr val="tx2"/>
                </a:solidFill>
              </a:rPr>
              <a:t>Reconciling analyses</a:t>
            </a:r>
          </a:p>
          <a:p>
            <a:pPr marL="609600" indent="-609600" eaLnBrk="1" hangingPunct="1">
              <a:buFontTx/>
              <a:buAutoNum type="arabicPeriod"/>
            </a:pPr>
            <a:endParaRPr lang="nl-BE" sz="2800" dirty="0" smtClean="0">
              <a:solidFill>
                <a:schemeClr val="tx2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endParaRPr lang="nl-BE" sz="28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  <p:bldP spid="96259" grpId="1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86000"/>
            <a:ext cx="7467600" cy="39624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(55)a.*Two heads are better than </a:t>
            </a:r>
            <a:r>
              <a:rPr lang="en-US" sz="2200" b="1" dirty="0" smtClean="0">
                <a:solidFill>
                  <a:schemeClr val="tx2"/>
                </a:solidFill>
              </a:rPr>
              <a:t>no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</a:rPr>
              <a:t>      </a:t>
            </a:r>
            <a:r>
              <a:rPr lang="nl-NL" sz="2200" dirty="0" err="1" smtClean="0">
                <a:solidFill>
                  <a:schemeClr val="tx2"/>
                </a:solidFill>
              </a:rPr>
              <a:t>b</a:t>
            </a:r>
            <a:r>
              <a:rPr lang="nl-NL" sz="2200" dirty="0" smtClean="0">
                <a:solidFill>
                  <a:schemeClr val="tx2"/>
                </a:solidFill>
              </a:rPr>
              <a:t>.*</a:t>
            </a:r>
            <a:r>
              <a:rPr lang="nl-NL" sz="2200" dirty="0" err="1" smtClean="0">
                <a:solidFill>
                  <a:schemeClr val="tx2"/>
                </a:solidFill>
              </a:rPr>
              <a:t>Jeff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only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bought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one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 Jane </a:t>
            </a:r>
            <a:r>
              <a:rPr lang="nl-NL" sz="2200" dirty="0" err="1" smtClean="0">
                <a:solidFill>
                  <a:schemeClr val="tx2"/>
                </a:solidFill>
              </a:rPr>
              <a:t>bought</a:t>
            </a:r>
            <a:r>
              <a:rPr lang="nl-NL" sz="2200" dirty="0" smtClean="0">
                <a:solidFill>
                  <a:schemeClr val="tx2"/>
                </a:solidFill>
              </a:rPr>
              <a:t>   	 </a:t>
            </a:r>
            <a:r>
              <a:rPr lang="nl-NL" sz="2200" b="1" dirty="0" err="1" smtClean="0">
                <a:solidFill>
                  <a:schemeClr val="tx2"/>
                </a:solidFill>
              </a:rPr>
              <a:t>every</a:t>
            </a:r>
            <a:r>
              <a:rPr lang="nl-NL" sz="2200" dirty="0" smtClean="0">
                <a:solidFill>
                  <a:schemeClr val="tx2"/>
                </a:solidFill>
              </a:rPr>
              <a:t>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</a:rPr>
              <a:t>      </a:t>
            </a:r>
            <a:r>
              <a:rPr lang="nl-NL" sz="2200" dirty="0" err="1" smtClean="0">
                <a:solidFill>
                  <a:schemeClr val="tx2"/>
                </a:solidFill>
              </a:rPr>
              <a:t>c</a:t>
            </a:r>
            <a:r>
              <a:rPr lang="nl-NL" sz="2200" dirty="0" smtClean="0">
                <a:solidFill>
                  <a:schemeClr val="tx2"/>
                </a:solidFill>
              </a:rPr>
              <a:t>.*The </a:t>
            </a:r>
            <a:r>
              <a:rPr lang="nl-NL" sz="2200" dirty="0" err="1" smtClean="0">
                <a:solidFill>
                  <a:schemeClr val="tx2"/>
                </a:solidFill>
              </a:rPr>
              <a:t>giant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dirty="0" err="1" smtClean="0">
                <a:solidFill>
                  <a:schemeClr val="tx2"/>
                </a:solidFill>
              </a:rPr>
              <a:t>wanted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eat</a:t>
            </a:r>
            <a:r>
              <a:rPr lang="nl-NL" sz="2200" dirty="0" smtClean="0">
                <a:solidFill>
                  <a:schemeClr val="tx2"/>
                </a:solidFill>
              </a:rPr>
              <a:t> the </a:t>
            </a:r>
            <a:r>
              <a:rPr lang="nl-NL" sz="2200" dirty="0" err="1" smtClean="0">
                <a:solidFill>
                  <a:schemeClr val="tx2"/>
                </a:solidFill>
              </a:rPr>
              <a:t>child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but</a:t>
            </a:r>
            <a:r>
              <a:rPr lang="nl-NL" sz="2200" dirty="0" smtClean="0">
                <a:solidFill>
                  <a:schemeClr val="tx2"/>
                </a:solidFill>
              </a:rPr>
              <a:t>	 </a:t>
            </a:r>
            <a:r>
              <a:rPr lang="nl-NL" sz="2200" b="1" dirty="0" smtClean="0">
                <a:solidFill>
                  <a:schemeClr val="tx2"/>
                </a:solidFill>
              </a:rPr>
              <a:t>the 	 </a:t>
            </a:r>
            <a:r>
              <a:rPr lang="nl-NL" sz="2200" dirty="0" err="1" smtClean="0">
                <a:solidFill>
                  <a:schemeClr val="tx2"/>
                </a:solidFill>
              </a:rPr>
              <a:t>escaped</a:t>
            </a:r>
            <a:r>
              <a:rPr lang="nl-NL" sz="2200" dirty="0" smtClean="0">
                <a:solidFill>
                  <a:schemeClr val="tx2"/>
                </a:solidFill>
              </a:rPr>
              <a:t>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</a:rPr>
              <a:t>      </a:t>
            </a:r>
            <a:r>
              <a:rPr lang="nl-NL" sz="2200" dirty="0" err="1" smtClean="0">
                <a:solidFill>
                  <a:schemeClr val="tx2"/>
                </a:solidFill>
              </a:rPr>
              <a:t>d</a:t>
            </a:r>
            <a:r>
              <a:rPr lang="nl-NL" sz="2200" dirty="0" smtClean="0">
                <a:solidFill>
                  <a:schemeClr val="tx2"/>
                </a:solidFill>
              </a:rPr>
              <a:t>.*I </a:t>
            </a:r>
            <a:r>
              <a:rPr lang="nl-NL" sz="2200" dirty="0" err="1" smtClean="0">
                <a:solidFill>
                  <a:schemeClr val="tx2"/>
                </a:solidFill>
              </a:rPr>
              <a:t>wanted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read</a:t>
            </a:r>
            <a:r>
              <a:rPr lang="nl-NL" sz="2200" dirty="0" smtClean="0">
                <a:solidFill>
                  <a:schemeClr val="tx2"/>
                </a:solidFill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so</a:t>
            </a:r>
            <a:r>
              <a:rPr lang="nl-NL" sz="2200" dirty="0" smtClean="0">
                <a:solidFill>
                  <a:schemeClr val="tx2"/>
                </a:solidFill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</a:rPr>
              <a:t>bought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b="1" dirty="0" smtClean="0">
                <a:solidFill>
                  <a:schemeClr val="tx2"/>
                </a:solidFill>
              </a:rPr>
              <a:t>a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NP ellipsis and determiners: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Possible with all determiners except </a:t>
            </a:r>
            <a:r>
              <a:rPr lang="en-US" sz="2200" i="1" dirty="0" smtClean="0">
                <a:solidFill>
                  <a:schemeClr val="tx2"/>
                </a:solidFill>
              </a:rPr>
              <a:t>no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i="1" dirty="0" smtClean="0">
                <a:solidFill>
                  <a:schemeClr val="tx2"/>
                </a:solidFill>
              </a:rPr>
              <a:t>a 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i="1" dirty="0" smtClean="0">
                <a:solidFill>
                  <a:schemeClr val="tx2"/>
                </a:solidFill>
              </a:rPr>
              <a:t>the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and </a:t>
            </a:r>
            <a:r>
              <a:rPr lang="en-US" sz="2200" i="1" dirty="0" smtClean="0">
                <a:solidFill>
                  <a:schemeClr val="tx2"/>
                </a:solidFill>
              </a:rPr>
              <a:t>every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315200" cy="44958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</a:rPr>
              <a:t>Elbourne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 (2001):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The determiners that seem not to allow for NP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ellipsis just have a pronominal spell-out under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</a:rPr>
              <a:t>ellipsis.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(56) 		Two heads are better than </a:t>
            </a:r>
            <a:r>
              <a:rPr lang="en-US" sz="2200" b="1" dirty="0" smtClean="0">
                <a:solidFill>
                  <a:schemeClr val="tx2"/>
                </a:solidFill>
              </a:rPr>
              <a:t>no </a:t>
            </a:r>
            <a:r>
              <a:rPr lang="en-US" sz="2200" dirty="0" smtClean="0">
                <a:solidFill>
                  <a:schemeClr val="tx2"/>
                </a:solidFill>
              </a:rPr>
              <a:t>head.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NP ellipsis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</a:rPr>
              <a:t>(56’)		</a:t>
            </a:r>
            <a:r>
              <a:rPr lang="en-US" sz="2200" dirty="0" smtClean="0">
                <a:solidFill>
                  <a:schemeClr val="tx2"/>
                </a:solidFill>
              </a:rPr>
              <a:t>Two heads are better than </a:t>
            </a:r>
            <a:r>
              <a:rPr lang="en-US" sz="2200" b="1" dirty="0" smtClean="0">
                <a:solidFill>
                  <a:schemeClr val="tx2"/>
                </a:solidFill>
              </a:rPr>
              <a:t>no </a:t>
            </a:r>
            <a:r>
              <a:rPr lang="en-US" sz="2200" strike="sngStrike" dirty="0" smtClean="0">
                <a:solidFill>
                  <a:schemeClr val="tx2"/>
                </a:solidFill>
              </a:rPr>
              <a:t>head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Alternative spell-out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(56’’)	Two heads are better than </a:t>
            </a:r>
            <a:r>
              <a:rPr lang="en-US" sz="2200" b="1" dirty="0" smtClean="0">
                <a:solidFill>
                  <a:schemeClr val="tx2"/>
                </a:solidFill>
              </a:rPr>
              <a:t>none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uiExpand="1" build="p"/>
      <p:bldP spid="165891" grpId="1" uiExpand="1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981200"/>
            <a:ext cx="7543800" cy="4419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AutoNum type="arabicParenBoth" startAt="57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</a:rPr>
              <a:t> 	I </a:t>
            </a:r>
            <a:r>
              <a:rPr lang="nl-NL" sz="2200" dirty="0" err="1" smtClean="0">
                <a:solidFill>
                  <a:schemeClr val="tx2"/>
                </a:solidFill>
              </a:rPr>
              <a:t>wanted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read</a:t>
            </a:r>
            <a:r>
              <a:rPr lang="nl-NL" sz="2200" dirty="0" smtClean="0">
                <a:solidFill>
                  <a:schemeClr val="tx2"/>
                </a:solidFill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so</a:t>
            </a:r>
            <a:r>
              <a:rPr lang="nl-NL" sz="2200" dirty="0" smtClean="0">
                <a:solidFill>
                  <a:schemeClr val="tx2"/>
                </a:solidFill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</a:rPr>
              <a:t>bought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b="1" dirty="0" smtClean="0">
                <a:solidFill>
                  <a:schemeClr val="tx2"/>
                </a:solidFill>
              </a:rPr>
              <a:t>a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NP ellipsis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</a:rPr>
              <a:t>(57’)		I </a:t>
            </a:r>
            <a:r>
              <a:rPr lang="nl-NL" sz="2200" dirty="0" err="1" smtClean="0">
                <a:solidFill>
                  <a:schemeClr val="tx2"/>
                </a:solidFill>
              </a:rPr>
              <a:t>wanted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read</a:t>
            </a:r>
            <a:r>
              <a:rPr lang="nl-NL" sz="2200" dirty="0" smtClean="0">
                <a:solidFill>
                  <a:schemeClr val="tx2"/>
                </a:solidFill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so</a:t>
            </a:r>
            <a:r>
              <a:rPr lang="nl-NL" sz="2200" dirty="0" smtClean="0">
                <a:solidFill>
                  <a:schemeClr val="tx2"/>
                </a:solidFill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</a:rPr>
              <a:t>bought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b="1" dirty="0" smtClean="0">
                <a:solidFill>
                  <a:schemeClr val="tx2"/>
                </a:solidFill>
              </a:rPr>
              <a:t>a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strike="sngStrike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.</a:t>
            </a: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Alternative spell-out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(57’’)	</a:t>
            </a:r>
            <a:r>
              <a:rPr lang="nl-NL" sz="2200" dirty="0" smtClean="0">
                <a:solidFill>
                  <a:schemeClr val="tx2"/>
                </a:solidFill>
              </a:rPr>
              <a:t>I </a:t>
            </a:r>
            <a:r>
              <a:rPr lang="nl-NL" sz="2200" dirty="0" err="1" smtClean="0">
                <a:solidFill>
                  <a:schemeClr val="tx2"/>
                </a:solidFill>
              </a:rPr>
              <a:t>wanted</a:t>
            </a:r>
            <a:r>
              <a:rPr lang="nl-NL" sz="2200" dirty="0" smtClean="0">
                <a:solidFill>
                  <a:schemeClr val="tx2"/>
                </a:solidFill>
              </a:rPr>
              <a:t> to </a:t>
            </a:r>
            <a:r>
              <a:rPr lang="nl-NL" sz="2200" dirty="0" err="1" smtClean="0">
                <a:solidFill>
                  <a:schemeClr val="tx2"/>
                </a:solidFill>
              </a:rPr>
              <a:t>read</a:t>
            </a:r>
            <a:r>
              <a:rPr lang="nl-NL" sz="2200" dirty="0" smtClean="0">
                <a:solidFill>
                  <a:schemeClr val="tx2"/>
                </a:solidFill>
              </a:rPr>
              <a:t> a </a:t>
            </a:r>
            <a:r>
              <a:rPr lang="nl-NL" sz="2200" dirty="0" err="1" smtClean="0">
                <a:solidFill>
                  <a:schemeClr val="tx2"/>
                </a:solidFill>
              </a:rPr>
              <a:t>book</a:t>
            </a:r>
            <a:r>
              <a:rPr lang="nl-NL" sz="2200" dirty="0" smtClean="0">
                <a:solidFill>
                  <a:schemeClr val="tx2"/>
                </a:solidFill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</a:rPr>
              <a:t>so</a:t>
            </a:r>
            <a:r>
              <a:rPr lang="nl-NL" sz="2200" dirty="0" smtClean="0">
                <a:solidFill>
                  <a:schemeClr val="tx2"/>
                </a:solidFill>
              </a:rPr>
              <a:t> I </a:t>
            </a:r>
            <a:r>
              <a:rPr lang="nl-NL" sz="2200" dirty="0" err="1" smtClean="0">
                <a:solidFill>
                  <a:schemeClr val="tx2"/>
                </a:solidFill>
              </a:rPr>
              <a:t>bought</a:t>
            </a:r>
            <a:r>
              <a:rPr lang="nl-NL" sz="2200" dirty="0" smtClean="0">
                <a:solidFill>
                  <a:schemeClr val="tx2"/>
                </a:solidFill>
              </a:rPr>
              <a:t> </a:t>
            </a:r>
            <a:r>
              <a:rPr lang="nl-NL" sz="2200" b="1" dirty="0" err="1" smtClean="0">
                <a:solidFill>
                  <a:schemeClr val="tx2"/>
                </a:solidFill>
              </a:rPr>
              <a:t>one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(</a:t>
            </a:r>
            <a:r>
              <a:rPr lang="en-US" sz="2200" i="1" dirty="0" smtClean="0">
                <a:solidFill>
                  <a:schemeClr val="tx2"/>
                </a:solidFill>
              </a:rPr>
              <a:t>Every </a:t>
            </a:r>
            <a:r>
              <a:rPr lang="en-US" sz="2200" dirty="0" smtClean="0">
                <a:solidFill>
                  <a:schemeClr val="tx2"/>
                </a:solidFill>
              </a:rPr>
              <a:t>is a exception, no solution there yet)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52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More pronouns with internal structure: </a:t>
            </a:r>
            <a:r>
              <a:rPr lang="en-US" sz="2200" i="1" dirty="0" err="1" smtClean="0">
                <a:solidFill>
                  <a:srgbClr val="269999"/>
                </a:solidFill>
              </a:rPr>
              <a:t>det</a:t>
            </a:r>
            <a:endParaRPr lang="en-US" sz="2200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</a:rPr>
              <a:t>Hankamer</a:t>
            </a:r>
            <a:r>
              <a:rPr lang="en-US" sz="2200" dirty="0" smtClean="0">
                <a:solidFill>
                  <a:schemeClr val="tx2"/>
                </a:solidFill>
              </a:rPr>
              <a:t> &amp; Sag (1976):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Deep and surface anaphora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Deep anaphora: no internal structure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	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pronouns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NCA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Surface anaphora: internal structure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	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VP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ellipsis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sluicing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(16)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52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Overt or null?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             Deep anaphora        Surface anaphora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Houser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,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Mikkelsen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&amp; </a:t>
            </a:r>
            <a:r>
              <a:rPr lang="nl-NL" sz="2200" dirty="0" err="1" smtClean="0">
                <a:solidFill>
                  <a:schemeClr val="tx2"/>
                </a:solidFill>
                <a:sym typeface="Wingdings"/>
              </a:rPr>
              <a:t>Toosarvandani</a:t>
            </a: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 (2006):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Danish </a:t>
            </a:r>
            <a:r>
              <a:rPr lang="en-US" sz="2200" i="1" dirty="0" err="1" smtClean="0">
                <a:solidFill>
                  <a:schemeClr val="tx2"/>
                </a:solidFill>
              </a:rPr>
              <a:t>det</a:t>
            </a:r>
            <a:r>
              <a:rPr lang="en-US" sz="2200" dirty="0" err="1" smtClean="0">
                <a:solidFill>
                  <a:schemeClr val="tx2"/>
                </a:solidFill>
              </a:rPr>
              <a:t>:overt</a:t>
            </a:r>
            <a:r>
              <a:rPr lang="en-US" sz="2200" dirty="0" smtClean="0">
                <a:solidFill>
                  <a:schemeClr val="tx2"/>
                </a:solidFill>
              </a:rPr>
              <a:t> surface anaphora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1524000" y="342900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6666"/>
                </a:solidFill>
              </a:rPr>
              <a:t>Overt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1524000" y="411480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6666"/>
                </a:solidFill>
              </a:rPr>
              <a:t>Null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2743200" y="411480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NCA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2743200" y="3429000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6666"/>
                </a:solidFill>
              </a:rPr>
              <a:t>Pronouns</a:t>
            </a:r>
            <a:r>
              <a:rPr lang="nl-NL" sz="2200" dirty="0" smtClean="0">
                <a:solidFill>
                  <a:srgbClr val="006666"/>
                </a:solidFill>
              </a:rPr>
              <a:t>: </a:t>
            </a:r>
            <a:r>
              <a:rPr lang="nl-NL" sz="2200" i="1" dirty="0" err="1" smtClean="0">
                <a:solidFill>
                  <a:srgbClr val="006666"/>
                </a:solidFill>
              </a:rPr>
              <a:t>it</a:t>
            </a:r>
            <a:r>
              <a:rPr lang="nl-NL" sz="2200" i="1" dirty="0" smtClean="0">
                <a:solidFill>
                  <a:srgbClr val="006666"/>
                </a:solidFill>
              </a:rPr>
              <a:t>, </a:t>
            </a:r>
            <a:r>
              <a:rPr lang="nl-NL" sz="2200" i="1" dirty="0" err="1" smtClean="0">
                <a:solidFill>
                  <a:srgbClr val="006666"/>
                </a:solidFill>
              </a:rPr>
              <a:t>so</a:t>
            </a:r>
            <a:r>
              <a:rPr lang="nl-NL" sz="2200" dirty="0" smtClean="0">
                <a:solidFill>
                  <a:srgbClr val="006666"/>
                </a:solidFill>
              </a:rPr>
              <a:t>,…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5638800" y="3429000"/>
            <a:ext cx="3124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6666"/>
                </a:solidFill>
              </a:rPr>
              <a:t>Sluicing</a:t>
            </a:r>
            <a:r>
              <a:rPr lang="nl-NL" sz="2200" dirty="0" smtClean="0">
                <a:solidFill>
                  <a:srgbClr val="006666"/>
                </a:solidFill>
              </a:rPr>
              <a:t>, VP </a:t>
            </a:r>
            <a:r>
              <a:rPr lang="nl-NL" sz="2200" dirty="0" err="1" smtClean="0">
                <a:solidFill>
                  <a:srgbClr val="006666"/>
                </a:solidFill>
              </a:rPr>
              <a:t>ellipsis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5638800" y="4114800"/>
            <a:ext cx="990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>
                <a:solidFill>
                  <a:srgbClr val="006666"/>
                </a:solidFill>
              </a:rPr>
              <a:t>???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10" name="Afgeronde rechthoek 9"/>
          <p:cNvSpPr/>
          <p:nvPr/>
        </p:nvSpPr>
        <p:spPr>
          <a:xfrm>
            <a:off x="1371600" y="2819400"/>
            <a:ext cx="7315200" cy="1981200"/>
          </a:xfrm>
          <a:prstGeom prst="round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2" name="Rechte verbindingslijn 11"/>
          <p:cNvCxnSpPr/>
          <p:nvPr/>
        </p:nvCxnSpPr>
        <p:spPr>
          <a:xfrm rot="5400000">
            <a:off x="4572794" y="3809206"/>
            <a:ext cx="19812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 rot="5400000">
            <a:off x="1676400" y="3810000"/>
            <a:ext cx="19812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17"/>
          <p:cNvCxnSpPr/>
          <p:nvPr/>
        </p:nvCxnSpPr>
        <p:spPr>
          <a:xfrm>
            <a:off x="1371600" y="3352800"/>
            <a:ext cx="731520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kstvak 20"/>
          <p:cNvSpPr txBox="1"/>
          <p:nvPr/>
        </p:nvSpPr>
        <p:spPr>
          <a:xfrm>
            <a:off x="5638800" y="4114800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>
                <a:solidFill>
                  <a:srgbClr val="006666"/>
                </a:solidFill>
              </a:rPr>
              <a:t>Danish</a:t>
            </a:r>
            <a:r>
              <a:rPr lang="nl-NL" sz="2200" dirty="0" smtClean="0">
                <a:solidFill>
                  <a:srgbClr val="006666"/>
                </a:solidFill>
              </a:rPr>
              <a:t> </a:t>
            </a:r>
            <a:r>
              <a:rPr lang="nl-NL" sz="2200" i="1" dirty="0" err="1" smtClean="0">
                <a:solidFill>
                  <a:srgbClr val="006666"/>
                </a:solidFill>
              </a:rPr>
              <a:t>det</a:t>
            </a:r>
            <a:endParaRPr lang="nl-NL" sz="2200" dirty="0">
              <a:solidFill>
                <a:srgbClr val="006666"/>
              </a:solidFill>
            </a:endParaRPr>
          </a:p>
        </p:txBody>
      </p:sp>
      <p:sp>
        <p:nvSpPr>
          <p:cNvPr id="22" name="Ovaal 21"/>
          <p:cNvSpPr/>
          <p:nvPr/>
        </p:nvSpPr>
        <p:spPr>
          <a:xfrm>
            <a:off x="5486400" y="4114800"/>
            <a:ext cx="2057400" cy="533400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uiExpand="1" build="p"/>
      <p:bldP spid="165891" grpId="1" uiExpand="1" build="p"/>
      <p:bldP spid="4" grpId="0"/>
      <p:bldP spid="5" grpId="0"/>
      <p:bldP spid="6" grpId="0"/>
      <p:bldP spid="7" grpId="0"/>
      <p:bldP spid="8" grpId="0"/>
      <p:bldP spid="9" grpId="0"/>
      <p:bldP spid="9" grpId="1"/>
      <p:bldP spid="21" grpId="0"/>
      <p:bldP spid="21" grpId="1"/>
      <p:bldP spid="22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(17)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52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Houser, </a:t>
            </a:r>
            <a:r>
              <a:rPr lang="en-US" sz="2200" dirty="0" err="1" smtClean="0">
                <a:solidFill>
                  <a:srgbClr val="269999"/>
                </a:solidFill>
              </a:rPr>
              <a:t>Mikkelsen</a:t>
            </a:r>
            <a:r>
              <a:rPr lang="en-US" sz="2200" dirty="0" smtClean="0">
                <a:solidFill>
                  <a:srgbClr val="269999"/>
                </a:solidFill>
              </a:rPr>
              <a:t> &amp; </a:t>
            </a:r>
            <a:r>
              <a:rPr lang="en-US" sz="2200" dirty="0" err="1" smtClean="0">
                <a:solidFill>
                  <a:srgbClr val="269999"/>
                </a:solidFill>
              </a:rPr>
              <a:t>Toosarvandani</a:t>
            </a:r>
            <a:r>
              <a:rPr lang="en-US" sz="2200" dirty="0" smtClean="0">
                <a:solidFill>
                  <a:srgbClr val="269999"/>
                </a:solidFill>
              </a:rPr>
              <a:t> (2006)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b="1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Danish </a:t>
            </a:r>
            <a:r>
              <a:rPr lang="en-US" sz="2200" i="1" dirty="0" err="1" smtClean="0">
                <a:solidFill>
                  <a:schemeClr val="tx2"/>
                </a:solidFill>
              </a:rPr>
              <a:t>det</a:t>
            </a:r>
            <a:r>
              <a:rPr lang="en-US" sz="2200" i="1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is an overt pronoun with internal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structure.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</a:rPr>
              <a:t>Hankamer</a:t>
            </a:r>
            <a:r>
              <a:rPr lang="en-US" sz="2200" dirty="0" smtClean="0">
                <a:solidFill>
                  <a:schemeClr val="tx2"/>
                </a:solidFill>
              </a:rPr>
              <a:t> &amp; Sag (1976): diacritic tests to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distinguish between deep and surface anaphora.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Extraction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Missing antecedent phenomenon.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(18)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6200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Extraction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If extraction out of the ellipsis site is possible, this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is an indication of unpronounced syntactic structure.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Houser et al (2006):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Danish </a:t>
            </a:r>
            <a:r>
              <a:rPr lang="en-US" sz="2200" i="1" dirty="0" err="1" smtClean="0">
                <a:solidFill>
                  <a:schemeClr val="tx2"/>
                </a:solidFill>
              </a:rPr>
              <a:t>det</a:t>
            </a:r>
            <a:r>
              <a:rPr lang="en-US" sz="2200" dirty="0" smtClean="0">
                <a:solidFill>
                  <a:schemeClr val="tx2"/>
                </a:solidFill>
              </a:rPr>
              <a:t> allows subject extraction out of the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ellipsis site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(19)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057400"/>
            <a:ext cx="7620000" cy="4419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</a:rPr>
              <a:t>Unaccusative</a:t>
            </a:r>
            <a:r>
              <a:rPr lang="en-US" sz="2200" dirty="0" smtClean="0">
                <a:solidFill>
                  <a:schemeClr val="tx2"/>
                </a:solidFill>
              </a:rPr>
              <a:t>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(58)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	Bare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toget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ville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[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bryde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sammen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lige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 nu]! Men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/>
              <a:t>	</a:t>
            </a:r>
            <a:r>
              <a:rPr lang="nl-NL" sz="2000" i="1" dirty="0" err="1" smtClean="0">
                <a:solidFill>
                  <a:srgbClr val="006666"/>
                </a:solidFill>
              </a:rPr>
              <a:t>just</a:t>
            </a:r>
            <a:r>
              <a:rPr lang="nl-NL" sz="2000" i="1" dirty="0" smtClean="0">
                <a:solidFill>
                  <a:srgbClr val="006666"/>
                </a:solidFill>
              </a:rPr>
              <a:t>   </a:t>
            </a:r>
            <a:r>
              <a:rPr lang="nl-NL" sz="2000" i="1" dirty="0" err="1" smtClean="0">
                <a:solidFill>
                  <a:srgbClr val="006666"/>
                </a:solidFill>
              </a:rPr>
              <a:t>train.</a:t>
            </a:r>
            <a:r>
              <a:rPr lang="nl-NL" sz="2000" i="1" cap="small" dirty="0" err="1" smtClean="0">
                <a:solidFill>
                  <a:srgbClr val="006666"/>
                </a:solidFill>
              </a:rPr>
              <a:t>def</a:t>
            </a:r>
            <a:r>
              <a:rPr lang="nl-NL" sz="2000" i="1" cap="small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would</a:t>
            </a:r>
            <a:r>
              <a:rPr lang="nl-NL" sz="2000" i="1" dirty="0" smtClean="0">
                <a:solidFill>
                  <a:srgbClr val="006666"/>
                </a:solidFill>
              </a:rPr>
              <a:t> break  </a:t>
            </a:r>
            <a:r>
              <a:rPr lang="nl-NL" sz="2000" i="1" dirty="0" err="1" smtClean="0">
                <a:solidFill>
                  <a:srgbClr val="006666"/>
                </a:solidFill>
              </a:rPr>
              <a:t>together</a:t>
            </a:r>
            <a:r>
              <a:rPr lang="nl-NL" sz="2000" i="1" dirty="0" smtClean="0">
                <a:solidFill>
                  <a:srgbClr val="006666"/>
                </a:solidFill>
              </a:rPr>
              <a:t> right </a:t>
            </a:r>
            <a:r>
              <a:rPr lang="nl-NL" sz="2000" i="1" dirty="0" err="1" smtClean="0">
                <a:solidFill>
                  <a:srgbClr val="006666"/>
                </a:solidFill>
              </a:rPr>
              <a:t>now</a:t>
            </a:r>
            <a:r>
              <a:rPr lang="nl-NL" sz="2000" i="1" dirty="0" smtClean="0">
                <a:solidFill>
                  <a:srgbClr val="006666"/>
                </a:solidFill>
              </a:rPr>
              <a:t>  </a:t>
            </a:r>
            <a:r>
              <a:rPr lang="nl-NL" sz="2000" i="1" dirty="0" err="1" smtClean="0">
                <a:solidFill>
                  <a:srgbClr val="006666"/>
                </a:solidFill>
              </a:rPr>
              <a:t>but</a:t>
            </a:r>
            <a:endParaRPr lang="nl-NL" sz="2000" i="1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rgbClr val="269999"/>
                </a:solidFill>
              </a:rPr>
              <a:t> 	</a:t>
            </a:r>
            <a:r>
              <a:rPr lang="nl-NL" sz="2000" dirty="0" err="1" smtClean="0">
                <a:solidFill>
                  <a:srgbClr val="269999"/>
                </a:solidFill>
              </a:rPr>
              <a:t>det</a:t>
            </a:r>
            <a:r>
              <a:rPr lang="nl-NL" sz="2000" dirty="0" smtClean="0">
                <a:solidFill>
                  <a:srgbClr val="269999"/>
                </a:solidFill>
              </a:rPr>
              <a:t>   </a:t>
            </a:r>
            <a:r>
              <a:rPr lang="nl-NL" sz="2000" dirty="0" err="1" smtClean="0">
                <a:solidFill>
                  <a:srgbClr val="269999"/>
                </a:solidFill>
              </a:rPr>
              <a:t>gjorde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b="1" dirty="0" err="1" smtClean="0">
                <a:solidFill>
                  <a:srgbClr val="269999"/>
                </a:solidFill>
              </a:rPr>
              <a:t>det</a:t>
            </a:r>
            <a:r>
              <a:rPr lang="nl-NL" sz="2000" b="1" dirty="0" smtClean="0">
                <a:solidFill>
                  <a:srgbClr val="269999"/>
                </a:solidFill>
              </a:rPr>
              <a:t>                 </a:t>
            </a:r>
            <a:r>
              <a:rPr lang="nl-NL" sz="2000" dirty="0" err="1" smtClean="0">
                <a:solidFill>
                  <a:srgbClr val="269999"/>
                </a:solidFill>
              </a:rPr>
              <a:t>selvfølgelig</a:t>
            </a:r>
            <a:r>
              <a:rPr lang="nl-NL" sz="2000" dirty="0" smtClean="0">
                <a:solidFill>
                  <a:srgbClr val="269999"/>
                </a:solidFill>
              </a:rPr>
              <a:t>  ikke!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DET </a:t>
            </a:r>
            <a:r>
              <a:rPr lang="nl-NL" sz="2000" i="1" dirty="0" err="1" smtClean="0">
                <a:solidFill>
                  <a:srgbClr val="006666"/>
                </a:solidFill>
              </a:rPr>
              <a:t>did</a:t>
            </a:r>
            <a:r>
              <a:rPr lang="nl-NL" sz="2000" i="1" dirty="0" smtClean="0">
                <a:solidFill>
                  <a:srgbClr val="006666"/>
                </a:solidFill>
              </a:rPr>
              <a:t>      </a:t>
            </a:r>
            <a:r>
              <a:rPr lang="nl-NL" sz="2000" i="1" dirty="0" err="1" smtClean="0">
                <a:solidFill>
                  <a:srgbClr val="006666"/>
                </a:solidFill>
              </a:rPr>
              <a:t>it</a:t>
            </a:r>
            <a:r>
              <a:rPr lang="nl-NL" sz="2000" i="1" dirty="0" smtClean="0">
                <a:solidFill>
                  <a:srgbClr val="006666"/>
                </a:solidFill>
              </a:rPr>
              <a:t> (= the train) </a:t>
            </a:r>
            <a:r>
              <a:rPr lang="nl-NL" sz="2000" i="1" dirty="0" err="1" smtClean="0">
                <a:solidFill>
                  <a:srgbClr val="006666"/>
                </a:solidFill>
              </a:rPr>
              <a:t>of.course</a:t>
            </a:r>
            <a:r>
              <a:rPr lang="nl-NL" sz="2000" i="1" dirty="0" smtClean="0">
                <a:solidFill>
                  <a:srgbClr val="006666"/>
                </a:solidFill>
              </a:rPr>
              <a:t>     </a:t>
            </a:r>
            <a:r>
              <a:rPr lang="nl-NL" sz="2000" i="1" dirty="0" err="1" smtClean="0">
                <a:solidFill>
                  <a:srgbClr val="006666"/>
                </a:solidFill>
              </a:rPr>
              <a:t>not</a:t>
            </a:r>
            <a:r>
              <a:rPr lang="nl-NL" sz="2000" i="1" dirty="0" smtClean="0">
                <a:solidFill>
                  <a:srgbClr val="006666"/>
                </a:solidFill>
              </a:rPr>
              <a:t> 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</a:t>
            </a:r>
            <a:r>
              <a:rPr lang="nl-NL" sz="2000" dirty="0" smtClean="0">
                <a:solidFill>
                  <a:srgbClr val="006666"/>
                </a:solidFill>
              </a:rPr>
              <a:t>‘</a:t>
            </a:r>
            <a:r>
              <a:rPr lang="nl-NL" sz="2000" dirty="0" err="1" smtClean="0">
                <a:solidFill>
                  <a:srgbClr val="006666"/>
                </a:solidFill>
              </a:rPr>
              <a:t>If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only</a:t>
            </a:r>
            <a:r>
              <a:rPr lang="nl-NL" sz="2000" dirty="0" smtClean="0">
                <a:solidFill>
                  <a:srgbClr val="006666"/>
                </a:solidFill>
              </a:rPr>
              <a:t> the train </a:t>
            </a:r>
            <a:r>
              <a:rPr lang="nl-NL" sz="2000" dirty="0" err="1" smtClean="0">
                <a:solidFill>
                  <a:srgbClr val="006666"/>
                </a:solidFill>
              </a:rPr>
              <a:t>would</a:t>
            </a:r>
            <a:r>
              <a:rPr lang="nl-NL" sz="2000" dirty="0" smtClean="0">
                <a:solidFill>
                  <a:srgbClr val="006666"/>
                </a:solidFill>
              </a:rPr>
              <a:t> break down right </a:t>
            </a:r>
            <a:r>
              <a:rPr lang="nl-NL" sz="2000" dirty="0" err="1" smtClean="0">
                <a:solidFill>
                  <a:srgbClr val="006666"/>
                </a:solidFill>
              </a:rPr>
              <a:t>now</a:t>
            </a:r>
            <a:r>
              <a:rPr lang="nl-NL" sz="2000" dirty="0" smtClean="0">
                <a:solidFill>
                  <a:srgbClr val="006666"/>
                </a:solidFill>
              </a:rPr>
              <a:t>! </a:t>
            </a:r>
            <a:r>
              <a:rPr lang="nl-NL" sz="2000" dirty="0" err="1" smtClean="0">
                <a:solidFill>
                  <a:srgbClr val="006666"/>
                </a:solidFill>
              </a:rPr>
              <a:t>But</a:t>
            </a:r>
            <a:r>
              <a:rPr lang="nl-NL" sz="2000" dirty="0" smtClean="0">
                <a:solidFill>
                  <a:srgbClr val="006666"/>
                </a:solidFill>
              </a:rPr>
              <a:t> of </a:t>
            </a:r>
            <a:r>
              <a:rPr lang="nl-NL" sz="2000" dirty="0" err="1" smtClean="0">
                <a:solidFill>
                  <a:srgbClr val="006666"/>
                </a:solidFill>
              </a:rPr>
              <a:t>course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it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didn’t</a:t>
            </a:r>
            <a:r>
              <a:rPr lang="nl-NL" sz="2000" dirty="0" smtClean="0">
                <a:solidFill>
                  <a:srgbClr val="006666"/>
                </a:solidFill>
              </a:rPr>
              <a:t>!’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2000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Extraction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of the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derived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subject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from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complement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position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inside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the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elided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VP.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(20)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76400"/>
            <a:ext cx="7772400" cy="51816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Passive (both analytic and </a:t>
            </a:r>
            <a:r>
              <a:rPr lang="en-US" sz="2000" i="1" dirty="0" err="1" smtClean="0">
                <a:solidFill>
                  <a:schemeClr val="tx2"/>
                </a:solidFill>
              </a:rPr>
              <a:t>blive</a:t>
            </a:r>
            <a:r>
              <a:rPr lang="en-US" sz="2000" dirty="0" smtClean="0">
                <a:solidFill>
                  <a:schemeClr val="tx2"/>
                </a:solidFill>
              </a:rPr>
              <a:t>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rgbClr val="006666"/>
                </a:solidFill>
              </a:rPr>
              <a:t>(59)</a:t>
            </a:r>
            <a:r>
              <a:rPr lang="nl-NL" sz="2000" i="1" dirty="0" smtClean="0">
                <a:solidFill>
                  <a:srgbClr val="006666"/>
                </a:solidFill>
              </a:rPr>
              <a:t>	</a:t>
            </a:r>
            <a:r>
              <a:rPr lang="nl-NL" sz="2000" dirty="0" smtClean="0">
                <a:solidFill>
                  <a:srgbClr val="269999"/>
                </a:solidFill>
              </a:rPr>
              <a:t>Det var  </a:t>
            </a:r>
            <a:r>
              <a:rPr lang="nl-NL" sz="2000" dirty="0" err="1" smtClean="0">
                <a:solidFill>
                  <a:srgbClr val="269999"/>
                </a:solidFill>
              </a:rPr>
              <a:t>første</a:t>
            </a:r>
            <a:r>
              <a:rPr lang="nl-NL" sz="2000" dirty="0" smtClean="0">
                <a:solidFill>
                  <a:srgbClr val="269999"/>
                </a:solidFill>
              </a:rPr>
              <a:t>  gang, </a:t>
            </a:r>
            <a:r>
              <a:rPr lang="nl-NL" sz="2000" dirty="0" err="1" smtClean="0">
                <a:solidFill>
                  <a:srgbClr val="269999"/>
                </a:solidFill>
              </a:rPr>
              <a:t>jeg</a:t>
            </a:r>
            <a:r>
              <a:rPr lang="nl-NL" sz="2000" dirty="0" smtClean="0">
                <a:solidFill>
                  <a:srgbClr val="269999"/>
                </a:solidFill>
              </a:rPr>
              <a:t>  </a:t>
            </a:r>
            <a:r>
              <a:rPr lang="nl-NL" sz="2000" dirty="0" err="1" smtClean="0">
                <a:solidFill>
                  <a:srgbClr val="269999"/>
                </a:solidFill>
              </a:rPr>
              <a:t>ønskede</a:t>
            </a:r>
            <a:r>
              <a:rPr lang="nl-NL" sz="2000" dirty="0" smtClean="0">
                <a:solidFill>
                  <a:srgbClr val="269999"/>
                </a:solidFill>
              </a:rPr>
              <a:t> at </a:t>
            </a:r>
            <a:r>
              <a:rPr lang="nl-NL" sz="2000" dirty="0" err="1" smtClean="0">
                <a:solidFill>
                  <a:srgbClr val="269999"/>
                </a:solidFill>
              </a:rPr>
              <a:t>blive</a:t>
            </a:r>
            <a:endParaRPr lang="nl-NL" sz="2000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</a:t>
            </a:r>
            <a:r>
              <a:rPr lang="nl-NL" sz="2000" i="1" dirty="0" err="1" smtClean="0">
                <a:solidFill>
                  <a:srgbClr val="006666"/>
                </a:solidFill>
              </a:rPr>
              <a:t>it</a:t>
            </a:r>
            <a:r>
              <a:rPr lang="nl-NL" sz="2000" i="1" dirty="0" smtClean="0">
                <a:solidFill>
                  <a:srgbClr val="006666"/>
                </a:solidFill>
              </a:rPr>
              <a:t>    was </a:t>
            </a:r>
            <a:r>
              <a:rPr lang="nl-NL" sz="2000" i="1" dirty="0" err="1" smtClean="0">
                <a:solidFill>
                  <a:srgbClr val="006666"/>
                </a:solidFill>
              </a:rPr>
              <a:t>first</a:t>
            </a:r>
            <a:r>
              <a:rPr lang="nl-NL" sz="2000" i="1" dirty="0" smtClean="0">
                <a:solidFill>
                  <a:srgbClr val="006666"/>
                </a:solidFill>
              </a:rPr>
              <a:t>     time  I      </a:t>
            </a:r>
            <a:r>
              <a:rPr lang="nl-NL" sz="2000" i="1" dirty="0" err="1" smtClean="0">
                <a:solidFill>
                  <a:srgbClr val="006666"/>
                </a:solidFill>
              </a:rPr>
              <a:t>wanted</a:t>
            </a:r>
            <a:r>
              <a:rPr lang="nl-NL" sz="2000" i="1" dirty="0" smtClean="0">
                <a:solidFill>
                  <a:srgbClr val="006666"/>
                </a:solidFill>
              </a:rPr>
              <a:t>  to </a:t>
            </a:r>
            <a:r>
              <a:rPr lang="nl-NL" sz="2000" i="1" dirty="0" err="1" smtClean="0">
                <a:solidFill>
                  <a:srgbClr val="006666"/>
                </a:solidFill>
              </a:rPr>
              <a:t>become</a:t>
            </a:r>
            <a:endParaRPr lang="nl-NL" sz="2000" i="1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 	</a:t>
            </a:r>
            <a:r>
              <a:rPr lang="nl-NL" sz="2000" dirty="0" smtClean="0">
                <a:solidFill>
                  <a:srgbClr val="269999"/>
                </a:solidFill>
              </a:rPr>
              <a:t>[</a:t>
            </a:r>
            <a:r>
              <a:rPr lang="nl-NL" sz="2000" dirty="0" err="1" smtClean="0">
                <a:solidFill>
                  <a:srgbClr val="269999"/>
                </a:solidFill>
              </a:rPr>
              <a:t>afsat</a:t>
            </a:r>
            <a:r>
              <a:rPr lang="nl-NL" sz="2000" dirty="0" smtClean="0">
                <a:solidFill>
                  <a:srgbClr val="269999"/>
                </a:solidFill>
              </a:rPr>
              <a:t>       </a:t>
            </a:r>
            <a:r>
              <a:rPr lang="nl-NL" sz="2000" dirty="0" err="1" smtClean="0">
                <a:solidFill>
                  <a:srgbClr val="269999"/>
                </a:solidFill>
              </a:rPr>
              <a:t>på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stedet</a:t>
            </a:r>
            <a:r>
              <a:rPr lang="nl-NL" sz="2000" dirty="0" smtClean="0">
                <a:solidFill>
                  <a:srgbClr val="269999"/>
                </a:solidFill>
              </a:rPr>
              <a:t>],   </a:t>
            </a:r>
            <a:r>
              <a:rPr lang="nl-NL" sz="2000" dirty="0" err="1" smtClean="0">
                <a:solidFill>
                  <a:srgbClr val="269999"/>
                </a:solidFill>
              </a:rPr>
              <a:t>og</a:t>
            </a:r>
            <a:r>
              <a:rPr lang="nl-NL" sz="2000" dirty="0" smtClean="0">
                <a:solidFill>
                  <a:srgbClr val="269999"/>
                </a:solidFill>
              </a:rPr>
              <a:t>  </a:t>
            </a:r>
            <a:r>
              <a:rPr lang="nl-NL" sz="2000" dirty="0" err="1" smtClean="0">
                <a:solidFill>
                  <a:srgbClr val="269999"/>
                </a:solidFill>
              </a:rPr>
              <a:t>det</a:t>
            </a:r>
            <a:r>
              <a:rPr lang="nl-NL" sz="2000" dirty="0" smtClean="0">
                <a:solidFill>
                  <a:srgbClr val="269999"/>
                </a:solidFill>
              </a:rPr>
              <a:t>  </a:t>
            </a:r>
            <a:r>
              <a:rPr lang="nl-NL" sz="2000" dirty="0" err="1" smtClean="0">
                <a:solidFill>
                  <a:srgbClr val="269999"/>
                </a:solidFill>
              </a:rPr>
              <a:t>blev</a:t>
            </a:r>
            <a:r>
              <a:rPr lang="nl-NL" sz="2000" dirty="0" smtClean="0">
                <a:solidFill>
                  <a:srgbClr val="269999"/>
                </a:solidFill>
              </a:rPr>
              <a:t>      </a:t>
            </a:r>
            <a:r>
              <a:rPr lang="nl-NL" sz="2000" b="1" dirty="0" err="1" smtClean="0">
                <a:solidFill>
                  <a:srgbClr val="269999"/>
                </a:solidFill>
              </a:rPr>
              <a:t>jeg</a:t>
            </a:r>
            <a:r>
              <a:rPr lang="nl-NL" sz="2000" dirty="0" smtClean="0">
                <a:solidFill>
                  <a:srgbClr val="269999"/>
                </a:solidFill>
              </a:rPr>
              <a:t>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</a:t>
            </a:r>
            <a:r>
              <a:rPr lang="nl-NL" sz="2000" i="1" dirty="0" err="1" smtClean="0">
                <a:solidFill>
                  <a:srgbClr val="006666"/>
                </a:solidFill>
              </a:rPr>
              <a:t>dismissed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on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place.</a:t>
            </a:r>
            <a:r>
              <a:rPr lang="nl-NL" sz="2000" i="1" cap="small" dirty="0" err="1" smtClean="0">
                <a:solidFill>
                  <a:srgbClr val="006666"/>
                </a:solidFill>
              </a:rPr>
              <a:t>def</a:t>
            </a:r>
            <a:r>
              <a:rPr lang="nl-NL" sz="2000" i="1" cap="small" dirty="0" smtClean="0">
                <a:solidFill>
                  <a:srgbClr val="006666"/>
                </a:solidFill>
              </a:rPr>
              <a:t> </a:t>
            </a:r>
            <a:r>
              <a:rPr lang="nl-NL" sz="2000" i="1" dirty="0" smtClean="0">
                <a:solidFill>
                  <a:srgbClr val="006666"/>
                </a:solidFill>
              </a:rPr>
              <a:t>and </a:t>
            </a:r>
            <a:r>
              <a:rPr lang="nl-NL" sz="2000" i="1" cap="small" dirty="0" err="1" smtClean="0">
                <a:solidFill>
                  <a:srgbClr val="006666"/>
                </a:solidFill>
              </a:rPr>
              <a:t>det</a:t>
            </a:r>
            <a:r>
              <a:rPr lang="nl-NL" sz="2000" i="1" cap="small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became</a:t>
            </a:r>
            <a:r>
              <a:rPr lang="nl-NL" sz="2000" i="1" dirty="0" smtClean="0">
                <a:solidFill>
                  <a:srgbClr val="006666"/>
                </a:solidFill>
              </a:rPr>
              <a:t>  I  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rgbClr val="006666"/>
                </a:solidFill>
              </a:rPr>
              <a:t>	‘</a:t>
            </a:r>
            <a:r>
              <a:rPr lang="nl-NL" sz="2000" dirty="0" err="1" smtClean="0">
                <a:solidFill>
                  <a:srgbClr val="006666"/>
                </a:solidFill>
              </a:rPr>
              <a:t>It</a:t>
            </a:r>
            <a:r>
              <a:rPr lang="nl-NL" sz="2000" dirty="0" smtClean="0">
                <a:solidFill>
                  <a:srgbClr val="006666"/>
                </a:solidFill>
              </a:rPr>
              <a:t> was the </a:t>
            </a:r>
            <a:r>
              <a:rPr lang="nl-NL" sz="2000" dirty="0" err="1" smtClean="0">
                <a:solidFill>
                  <a:srgbClr val="006666"/>
                </a:solidFill>
              </a:rPr>
              <a:t>first</a:t>
            </a:r>
            <a:r>
              <a:rPr lang="nl-NL" sz="2000" dirty="0" smtClean="0">
                <a:solidFill>
                  <a:srgbClr val="006666"/>
                </a:solidFill>
              </a:rPr>
              <a:t> time I had </a:t>
            </a:r>
            <a:r>
              <a:rPr lang="nl-NL" sz="2000" dirty="0" err="1" smtClean="0">
                <a:solidFill>
                  <a:srgbClr val="006666"/>
                </a:solidFill>
              </a:rPr>
              <a:t>wanted</a:t>
            </a:r>
            <a:r>
              <a:rPr lang="nl-NL" sz="2000" dirty="0" smtClean="0">
                <a:solidFill>
                  <a:srgbClr val="006666"/>
                </a:solidFill>
              </a:rPr>
              <a:t> to </a:t>
            </a:r>
            <a:r>
              <a:rPr lang="nl-NL" sz="2000" dirty="0" err="1" smtClean="0">
                <a:solidFill>
                  <a:srgbClr val="006666"/>
                </a:solidFill>
              </a:rPr>
              <a:t>be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dismissed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rgbClr val="006666"/>
                </a:solidFill>
              </a:rPr>
              <a:t>	</a:t>
            </a:r>
            <a:r>
              <a:rPr lang="nl-NL" sz="2000" dirty="0" err="1" smtClean="0">
                <a:solidFill>
                  <a:srgbClr val="006666"/>
                </a:solidFill>
              </a:rPr>
              <a:t>on</a:t>
            </a:r>
            <a:r>
              <a:rPr lang="nl-NL" sz="2000" dirty="0" smtClean="0">
                <a:solidFill>
                  <a:srgbClr val="006666"/>
                </a:solidFill>
              </a:rPr>
              <a:t> the spot and I was.’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(60)	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Staten   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skal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betale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1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mio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. 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kr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,     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hvis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planen</a:t>
            </a:r>
            <a:endParaRPr lang="nl-NL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chemeClr val="tx2"/>
                </a:solidFill>
              </a:rPr>
              <a:t>      	</a:t>
            </a:r>
            <a:r>
              <a:rPr lang="nl-NL" sz="2000" i="1" dirty="0" err="1" smtClean="0">
                <a:solidFill>
                  <a:schemeClr val="tx2"/>
                </a:solidFill>
              </a:rPr>
              <a:t>state.</a:t>
            </a:r>
            <a:r>
              <a:rPr lang="nl-NL" sz="2000" i="1" cap="small" dirty="0" err="1" smtClean="0">
                <a:solidFill>
                  <a:schemeClr val="tx2"/>
                </a:solidFill>
              </a:rPr>
              <a:t>def</a:t>
            </a:r>
            <a:r>
              <a:rPr lang="nl-NL" sz="2000" i="1" cap="small" dirty="0" smtClean="0">
                <a:solidFill>
                  <a:schemeClr val="tx2"/>
                </a:solidFill>
              </a:rPr>
              <a:t> </a:t>
            </a:r>
            <a:r>
              <a:rPr lang="nl-NL" sz="2000" i="1" dirty="0" smtClean="0">
                <a:solidFill>
                  <a:schemeClr val="tx2"/>
                </a:solidFill>
              </a:rPr>
              <a:t>must </a:t>
            </a:r>
            <a:r>
              <a:rPr lang="nl-NL" sz="2000" i="1" dirty="0" err="1" smtClean="0">
                <a:solidFill>
                  <a:schemeClr val="tx2"/>
                </a:solidFill>
              </a:rPr>
              <a:t>pay</a:t>
            </a:r>
            <a:r>
              <a:rPr lang="nl-NL" sz="2000" i="1" dirty="0" smtClean="0">
                <a:solidFill>
                  <a:schemeClr val="tx2"/>
                </a:solidFill>
              </a:rPr>
              <a:t>    1 </a:t>
            </a:r>
            <a:r>
              <a:rPr lang="nl-NL" sz="2000" i="1" dirty="0" err="1" smtClean="0">
                <a:solidFill>
                  <a:schemeClr val="tx2"/>
                </a:solidFill>
              </a:rPr>
              <a:t>million</a:t>
            </a:r>
            <a:r>
              <a:rPr lang="nl-NL" sz="2000" i="1" dirty="0" smtClean="0">
                <a:solidFill>
                  <a:schemeClr val="tx2"/>
                </a:solidFill>
              </a:rPr>
              <a:t> </a:t>
            </a:r>
            <a:r>
              <a:rPr lang="nl-NL" sz="2000" i="1" dirty="0" err="1" smtClean="0">
                <a:solidFill>
                  <a:schemeClr val="tx2"/>
                </a:solidFill>
              </a:rPr>
              <a:t>Kroner</a:t>
            </a:r>
            <a:r>
              <a:rPr lang="nl-NL" sz="2000" i="1" dirty="0" smtClean="0">
                <a:solidFill>
                  <a:schemeClr val="tx2"/>
                </a:solidFill>
              </a:rPr>
              <a:t> </a:t>
            </a:r>
            <a:r>
              <a:rPr lang="nl-NL" sz="2000" i="1" dirty="0" err="1" smtClean="0">
                <a:solidFill>
                  <a:schemeClr val="tx2"/>
                </a:solidFill>
              </a:rPr>
              <a:t>if</a:t>
            </a:r>
            <a:r>
              <a:rPr lang="nl-NL" sz="2000" i="1" dirty="0" smtClean="0">
                <a:solidFill>
                  <a:schemeClr val="tx2"/>
                </a:solidFill>
              </a:rPr>
              <a:t>     </a:t>
            </a:r>
            <a:r>
              <a:rPr lang="nl-NL" sz="2000" i="1" dirty="0" err="1" smtClean="0">
                <a:solidFill>
                  <a:schemeClr val="tx2"/>
                </a:solidFill>
              </a:rPr>
              <a:t>plan.</a:t>
            </a:r>
            <a:r>
              <a:rPr lang="nl-NL" sz="2000" i="1" cap="small" dirty="0" err="1" smtClean="0">
                <a:solidFill>
                  <a:schemeClr val="tx2"/>
                </a:solidFill>
              </a:rPr>
              <a:t>def</a:t>
            </a:r>
            <a:endParaRPr lang="nl-NL" sz="2000" i="1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skal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smtClean="0">
                <a:solidFill>
                  <a:srgbClr val="269999"/>
                </a:solidFill>
              </a:rPr>
              <a:t>[</a:t>
            </a:r>
            <a:r>
              <a:rPr lang="nl-NL" sz="2000" dirty="0" err="1" smtClean="0">
                <a:solidFill>
                  <a:srgbClr val="269999"/>
                </a:solidFill>
              </a:rPr>
              <a:t>gennemføres</a:t>
            </a:r>
            <a:r>
              <a:rPr lang="nl-NL" sz="2000" dirty="0" smtClean="0">
                <a:solidFill>
                  <a:srgbClr val="269999"/>
                </a:solidFill>
              </a:rPr>
              <a:t>     </a:t>
            </a:r>
            <a:r>
              <a:rPr lang="nl-NL" sz="2000" dirty="0" err="1" smtClean="0">
                <a:solidFill>
                  <a:srgbClr val="269999"/>
                </a:solidFill>
              </a:rPr>
              <a:t>på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normeret</a:t>
            </a:r>
            <a:r>
              <a:rPr lang="nl-NL" sz="2000" dirty="0" smtClean="0">
                <a:solidFill>
                  <a:srgbClr val="269999"/>
                </a:solidFill>
              </a:rPr>
              <a:t>  </a:t>
            </a:r>
            <a:r>
              <a:rPr lang="nl-NL" sz="2000" dirty="0" err="1" smtClean="0">
                <a:solidFill>
                  <a:srgbClr val="269999"/>
                </a:solidFill>
              </a:rPr>
              <a:t>tid</a:t>
            </a:r>
            <a:r>
              <a:rPr lang="nl-NL" sz="2000" dirty="0" smtClean="0">
                <a:solidFill>
                  <a:srgbClr val="269999"/>
                </a:solidFill>
              </a:rPr>
              <a:t>].</a:t>
            </a:r>
            <a:r>
              <a:rPr lang="nl-NL" sz="2000" dirty="0" err="1" smtClean="0">
                <a:solidFill>
                  <a:srgbClr val="269999"/>
                </a:solidFill>
              </a:rPr>
              <a:t>Og</a:t>
            </a:r>
            <a:r>
              <a:rPr lang="nl-NL" sz="2000" dirty="0" smtClean="0">
                <a:solidFill>
                  <a:srgbClr val="269999"/>
                </a:solidFill>
              </a:rPr>
              <a:t>  </a:t>
            </a:r>
            <a:r>
              <a:rPr lang="nl-NL" sz="2000" dirty="0" err="1" smtClean="0">
                <a:solidFill>
                  <a:srgbClr val="269999"/>
                </a:solidFill>
              </a:rPr>
              <a:t>det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skal</a:t>
            </a:r>
            <a:endParaRPr lang="nl-NL" sz="2000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chemeClr val="tx2"/>
                </a:solidFill>
              </a:rPr>
              <a:t>	must </a:t>
            </a:r>
            <a:r>
              <a:rPr lang="nl-NL" sz="2000" i="1" dirty="0" err="1" smtClean="0">
                <a:solidFill>
                  <a:schemeClr val="tx2"/>
                </a:solidFill>
              </a:rPr>
              <a:t>implement.</a:t>
            </a:r>
            <a:r>
              <a:rPr lang="nl-NL" sz="2000" i="1" cap="small" dirty="0" err="1" smtClean="0">
                <a:solidFill>
                  <a:schemeClr val="tx2"/>
                </a:solidFill>
              </a:rPr>
              <a:t>pass</a:t>
            </a:r>
            <a:r>
              <a:rPr lang="nl-NL" sz="2000" i="1" cap="small" dirty="0" smtClean="0">
                <a:solidFill>
                  <a:schemeClr val="tx2"/>
                </a:solidFill>
              </a:rPr>
              <a:t> </a:t>
            </a:r>
            <a:r>
              <a:rPr lang="nl-NL" sz="2000" i="1" dirty="0" err="1" smtClean="0">
                <a:solidFill>
                  <a:schemeClr val="tx2"/>
                </a:solidFill>
              </a:rPr>
              <a:t>on</a:t>
            </a:r>
            <a:r>
              <a:rPr lang="nl-NL" sz="2000" i="1" dirty="0" smtClean="0">
                <a:solidFill>
                  <a:schemeClr val="tx2"/>
                </a:solidFill>
              </a:rPr>
              <a:t> </a:t>
            </a:r>
            <a:r>
              <a:rPr lang="nl-NL" sz="2000" i="1" dirty="0" err="1" smtClean="0">
                <a:solidFill>
                  <a:schemeClr val="tx2"/>
                </a:solidFill>
              </a:rPr>
              <a:t>normal</a:t>
            </a:r>
            <a:r>
              <a:rPr lang="nl-NL" sz="2000" i="1" dirty="0" smtClean="0">
                <a:solidFill>
                  <a:schemeClr val="tx2"/>
                </a:solidFill>
              </a:rPr>
              <a:t>    time and </a:t>
            </a:r>
            <a:r>
              <a:rPr lang="nl-NL" sz="2000" i="1" cap="small" dirty="0" err="1" smtClean="0">
                <a:solidFill>
                  <a:schemeClr val="tx2"/>
                </a:solidFill>
              </a:rPr>
              <a:t>det</a:t>
            </a:r>
            <a:r>
              <a:rPr lang="nl-NL" sz="2000" i="1" dirty="0" smtClean="0">
                <a:solidFill>
                  <a:schemeClr val="tx2"/>
                </a:solidFill>
              </a:rPr>
              <a:t> must</a:t>
            </a:r>
            <a:endParaRPr lang="nl-NL" sz="2000" i="1" cap="small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cap="small" dirty="0" smtClean="0">
                <a:solidFill>
                  <a:schemeClr val="tx2"/>
                </a:solidFill>
              </a:rPr>
              <a:t>	</a:t>
            </a:r>
            <a:r>
              <a:rPr lang="nl-NL" sz="2000" b="1" dirty="0" smtClean="0">
                <a:solidFill>
                  <a:srgbClr val="269999"/>
                </a:solidFill>
              </a:rPr>
              <a:t>den</a:t>
            </a:r>
            <a:r>
              <a:rPr lang="nl-NL" sz="2000" dirty="0" smtClean="0">
                <a:solidFill>
                  <a:srgbClr val="269999"/>
                </a:solidFill>
              </a:rPr>
              <a:t>…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269999"/>
                </a:solidFill>
              </a:rPr>
              <a:t>	</a:t>
            </a:r>
            <a:r>
              <a:rPr lang="nl-NL" sz="2000" i="1" dirty="0" err="1" smtClean="0">
                <a:solidFill>
                  <a:schemeClr val="tx2"/>
                </a:solidFill>
              </a:rPr>
              <a:t>it</a:t>
            </a:r>
            <a:r>
              <a:rPr lang="nl-NL" sz="2000" i="1" dirty="0" smtClean="0">
                <a:solidFill>
                  <a:schemeClr val="tx2"/>
                </a:solidFill>
              </a:rPr>
              <a:t> (= the plan)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chemeClr val="tx2"/>
                </a:solidFill>
              </a:rPr>
              <a:t>    	</a:t>
            </a:r>
            <a:r>
              <a:rPr lang="nl-NL" sz="2000" dirty="0" smtClean="0">
                <a:solidFill>
                  <a:schemeClr val="tx2"/>
                </a:solidFill>
              </a:rPr>
              <a:t>‘The state must </a:t>
            </a:r>
            <a:r>
              <a:rPr lang="nl-NL" sz="2000" dirty="0" err="1" smtClean="0">
                <a:solidFill>
                  <a:schemeClr val="tx2"/>
                </a:solidFill>
              </a:rPr>
              <a:t>pay</a:t>
            </a:r>
            <a:r>
              <a:rPr lang="nl-NL" sz="2000" dirty="0" smtClean="0">
                <a:solidFill>
                  <a:schemeClr val="tx2"/>
                </a:solidFill>
              </a:rPr>
              <a:t> 1 </a:t>
            </a:r>
            <a:r>
              <a:rPr lang="nl-NL" sz="2000" dirty="0" err="1" smtClean="0">
                <a:solidFill>
                  <a:schemeClr val="tx2"/>
                </a:solidFill>
              </a:rPr>
              <a:t>million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Kroner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if</a:t>
            </a:r>
            <a:r>
              <a:rPr lang="nl-NL" sz="2000" dirty="0" smtClean="0">
                <a:solidFill>
                  <a:schemeClr val="tx2"/>
                </a:solidFill>
              </a:rPr>
              <a:t> the plan is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	to </a:t>
            </a:r>
            <a:r>
              <a:rPr lang="nl-NL" sz="2000" dirty="0" err="1" smtClean="0">
                <a:solidFill>
                  <a:schemeClr val="tx2"/>
                </a:solidFill>
              </a:rPr>
              <a:t>be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implemented</a:t>
            </a:r>
            <a:r>
              <a:rPr lang="nl-NL" sz="2000" dirty="0" smtClean="0">
                <a:solidFill>
                  <a:schemeClr val="tx2"/>
                </a:solidFill>
              </a:rPr>
              <a:t> </a:t>
            </a:r>
            <a:r>
              <a:rPr lang="nl-NL" sz="2000" dirty="0" err="1" smtClean="0">
                <a:solidFill>
                  <a:schemeClr val="tx2"/>
                </a:solidFill>
              </a:rPr>
              <a:t>within</a:t>
            </a:r>
            <a:r>
              <a:rPr lang="nl-NL" sz="2000" dirty="0" smtClean="0">
                <a:solidFill>
                  <a:schemeClr val="tx2"/>
                </a:solidFill>
              </a:rPr>
              <a:t> the </a:t>
            </a:r>
            <a:r>
              <a:rPr lang="nl-NL" sz="2000" dirty="0" err="1" smtClean="0">
                <a:solidFill>
                  <a:schemeClr val="tx2"/>
                </a:solidFill>
              </a:rPr>
              <a:t>allocated</a:t>
            </a:r>
            <a:r>
              <a:rPr lang="nl-NL" sz="2000" dirty="0" smtClean="0">
                <a:solidFill>
                  <a:schemeClr val="tx2"/>
                </a:solidFill>
              </a:rPr>
              <a:t> time </a:t>
            </a:r>
            <a:r>
              <a:rPr lang="nl-NL" sz="2000" dirty="0" err="1" smtClean="0">
                <a:solidFill>
                  <a:schemeClr val="tx2"/>
                </a:solidFill>
              </a:rPr>
              <a:t>period</a:t>
            </a:r>
            <a:r>
              <a:rPr lang="nl-NL" sz="2000" dirty="0" smtClean="0">
                <a:solidFill>
                  <a:schemeClr val="tx2"/>
                </a:solidFill>
              </a:rPr>
              <a:t>. And </a:t>
            </a:r>
            <a:r>
              <a:rPr lang="nl-NL" sz="2000" dirty="0" err="1" smtClean="0">
                <a:solidFill>
                  <a:schemeClr val="tx2"/>
                </a:solidFill>
              </a:rPr>
              <a:t>it</a:t>
            </a:r>
            <a:r>
              <a:rPr lang="nl-NL" sz="2000" dirty="0" smtClean="0">
                <a:solidFill>
                  <a:schemeClr val="tx2"/>
                </a:solidFill>
              </a:rPr>
              <a:t> must </a:t>
            </a:r>
            <a:r>
              <a:rPr lang="nl-NL" sz="2000" dirty="0" err="1" smtClean="0">
                <a:solidFill>
                  <a:schemeClr val="tx2"/>
                </a:solidFill>
              </a:rPr>
              <a:t>be</a:t>
            </a:r>
            <a:r>
              <a:rPr lang="nl-NL" sz="2000" dirty="0" smtClean="0">
                <a:solidFill>
                  <a:schemeClr val="tx2"/>
                </a:solidFill>
              </a:rPr>
              <a:t>…’ </a:t>
            </a:r>
            <a:endParaRPr lang="en-US" sz="20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900" decel="100000" fill="hold"/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900" decel="100000" fill="hold"/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900" decel="100000" fill="hold"/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828800"/>
            <a:ext cx="7620000" cy="44958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Raising verbs: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tx2"/>
                </a:solidFill>
              </a:rPr>
              <a:t>(61)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	Han lader  til at    have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glemt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    alt om    aftalen,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	</a:t>
            </a:r>
            <a:r>
              <a:rPr lang="nl-NL" sz="2000" i="1" dirty="0" err="1" smtClean="0">
                <a:solidFill>
                  <a:srgbClr val="006666"/>
                </a:solidFill>
              </a:rPr>
              <a:t>he</a:t>
            </a:r>
            <a:r>
              <a:rPr lang="nl-NL" sz="2000" i="1" dirty="0" smtClean="0">
                <a:solidFill>
                  <a:srgbClr val="006666"/>
                </a:solidFill>
              </a:rPr>
              <a:t>  </a:t>
            </a:r>
            <a:r>
              <a:rPr lang="nl-NL" sz="2000" i="1" dirty="0" err="1" smtClean="0">
                <a:solidFill>
                  <a:srgbClr val="006666"/>
                </a:solidFill>
              </a:rPr>
              <a:t>seems</a:t>
            </a:r>
            <a:r>
              <a:rPr lang="nl-NL" sz="2000" i="1" dirty="0" smtClean="0">
                <a:solidFill>
                  <a:srgbClr val="006666"/>
                </a:solidFill>
              </a:rPr>
              <a:t> to </a:t>
            </a:r>
            <a:r>
              <a:rPr lang="nl-NL" sz="2000" i="1" dirty="0" err="1" smtClean="0">
                <a:solidFill>
                  <a:srgbClr val="006666"/>
                </a:solidFill>
              </a:rPr>
              <a:t>that</a:t>
            </a:r>
            <a:r>
              <a:rPr lang="nl-NL" sz="2000" i="1" dirty="0" smtClean="0">
                <a:solidFill>
                  <a:srgbClr val="006666"/>
                </a:solidFill>
              </a:rPr>
              <a:t> have </a:t>
            </a:r>
            <a:r>
              <a:rPr lang="nl-NL" sz="2000" i="1" dirty="0" err="1" smtClean="0">
                <a:solidFill>
                  <a:srgbClr val="006666"/>
                </a:solidFill>
              </a:rPr>
              <a:t>forgotten</a:t>
            </a:r>
            <a:r>
              <a:rPr lang="nl-NL" sz="2000" i="1" dirty="0" smtClean="0">
                <a:solidFill>
                  <a:srgbClr val="006666"/>
                </a:solidFill>
              </a:rPr>
              <a:t> all </a:t>
            </a:r>
            <a:r>
              <a:rPr lang="nl-NL" sz="2000" i="1" dirty="0" err="1" smtClean="0">
                <a:solidFill>
                  <a:srgbClr val="006666"/>
                </a:solidFill>
              </a:rPr>
              <a:t>about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deal.</a:t>
            </a:r>
            <a:r>
              <a:rPr lang="nl-NL" sz="2000" i="1" cap="small" dirty="0" err="1" smtClean="0">
                <a:solidFill>
                  <a:srgbClr val="006666"/>
                </a:solidFill>
              </a:rPr>
              <a:t>def</a:t>
            </a:r>
            <a:endParaRPr lang="nl-NL" sz="2000" i="1" cap="small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	men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det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gør</a:t>
            </a:r>
            <a:r>
              <a:rPr lang="nl-NL" sz="2000" dirty="0" smtClean="0">
                <a:solidFill>
                  <a:srgbClr val="269999"/>
                </a:solidFill>
              </a:rPr>
              <a:t>   hun ikke.    </a:t>
            </a:r>
          </a:p>
          <a:p>
            <a:pPr marL="714375" indent="-714375" eaLnBrk="1" hangingPunct="1"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</a:t>
            </a:r>
            <a:r>
              <a:rPr lang="nl-NL" sz="2000" i="1" dirty="0" err="1" smtClean="0">
                <a:solidFill>
                  <a:srgbClr val="006666"/>
                </a:solidFill>
              </a:rPr>
              <a:t>but</a:t>
            </a:r>
            <a:r>
              <a:rPr lang="nl-NL" sz="2000" i="1" dirty="0" smtClean="0">
                <a:solidFill>
                  <a:srgbClr val="006666"/>
                </a:solidFill>
              </a:rPr>
              <a:t>  </a:t>
            </a:r>
            <a:r>
              <a:rPr lang="nl-NL" sz="2000" i="1" cap="small" dirty="0" err="1" smtClean="0">
                <a:solidFill>
                  <a:srgbClr val="006666"/>
                </a:solidFill>
              </a:rPr>
              <a:t>det</a:t>
            </a:r>
            <a:r>
              <a:rPr lang="nl-NL" sz="2000" i="1" cap="small" dirty="0" smtClean="0">
                <a:solidFill>
                  <a:srgbClr val="006666"/>
                </a:solidFill>
              </a:rPr>
              <a:t> </a:t>
            </a:r>
            <a:r>
              <a:rPr lang="nl-NL" sz="2000" i="1" dirty="0" smtClean="0">
                <a:solidFill>
                  <a:srgbClr val="006666"/>
                </a:solidFill>
              </a:rPr>
              <a:t>does </a:t>
            </a:r>
            <a:r>
              <a:rPr lang="nl-NL" sz="2000" i="1" dirty="0" err="1" smtClean="0">
                <a:solidFill>
                  <a:srgbClr val="006666"/>
                </a:solidFill>
              </a:rPr>
              <a:t>she</a:t>
            </a:r>
            <a:r>
              <a:rPr lang="nl-NL" sz="2000" i="1" dirty="0" smtClean="0">
                <a:solidFill>
                  <a:srgbClr val="006666"/>
                </a:solidFill>
              </a:rPr>
              <a:t>  </a:t>
            </a:r>
            <a:r>
              <a:rPr lang="nl-NL" sz="2000" i="1" dirty="0" err="1" smtClean="0">
                <a:solidFill>
                  <a:srgbClr val="006666"/>
                </a:solidFill>
              </a:rPr>
              <a:t>not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rgbClr val="006666"/>
                </a:solidFill>
              </a:rPr>
              <a:t>	‘He </a:t>
            </a:r>
            <a:r>
              <a:rPr lang="nl-NL" sz="2000" dirty="0" err="1" smtClean="0">
                <a:solidFill>
                  <a:srgbClr val="006666"/>
                </a:solidFill>
              </a:rPr>
              <a:t>seems</a:t>
            </a:r>
            <a:r>
              <a:rPr lang="nl-NL" sz="2000" dirty="0" smtClean="0">
                <a:solidFill>
                  <a:srgbClr val="006666"/>
                </a:solidFill>
              </a:rPr>
              <a:t> to have </a:t>
            </a:r>
            <a:r>
              <a:rPr lang="nl-NL" sz="2000" dirty="0" err="1" smtClean="0">
                <a:solidFill>
                  <a:srgbClr val="006666"/>
                </a:solidFill>
              </a:rPr>
              <a:t>forgotten</a:t>
            </a:r>
            <a:r>
              <a:rPr lang="nl-NL" sz="2000" dirty="0" smtClean="0">
                <a:solidFill>
                  <a:srgbClr val="006666"/>
                </a:solidFill>
              </a:rPr>
              <a:t> all </a:t>
            </a:r>
            <a:r>
              <a:rPr lang="nl-NL" sz="2000" dirty="0" err="1" smtClean="0">
                <a:solidFill>
                  <a:srgbClr val="006666"/>
                </a:solidFill>
              </a:rPr>
              <a:t>about</a:t>
            </a:r>
            <a:r>
              <a:rPr lang="nl-NL" sz="2000" dirty="0" smtClean="0">
                <a:solidFill>
                  <a:srgbClr val="006666"/>
                </a:solidFill>
              </a:rPr>
              <a:t> the deal, </a:t>
            </a:r>
            <a:r>
              <a:rPr lang="nl-NL" sz="2000" dirty="0" err="1" smtClean="0">
                <a:solidFill>
                  <a:srgbClr val="006666"/>
                </a:solidFill>
              </a:rPr>
              <a:t>but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she</a:t>
            </a:r>
            <a:r>
              <a:rPr lang="nl-NL" sz="2000" dirty="0" smtClean="0">
                <a:solidFill>
                  <a:srgbClr val="006666"/>
                </a:solidFill>
              </a:rPr>
              <a:t> </a:t>
            </a:r>
            <a:r>
              <a:rPr lang="nl-NL" sz="2000" dirty="0" err="1" smtClean="0">
                <a:solidFill>
                  <a:srgbClr val="006666"/>
                </a:solidFill>
              </a:rPr>
              <a:t>doesn’t</a:t>
            </a:r>
            <a:r>
              <a:rPr lang="nl-NL" sz="2000" dirty="0" smtClean="0">
                <a:solidFill>
                  <a:srgbClr val="006666"/>
                </a:solidFill>
              </a:rPr>
              <a:t> (</a:t>
            </a:r>
            <a:r>
              <a:rPr lang="nl-NL" sz="2000" dirty="0" err="1" smtClean="0">
                <a:solidFill>
                  <a:srgbClr val="006666"/>
                </a:solidFill>
              </a:rPr>
              <a:t>seem</a:t>
            </a:r>
            <a:r>
              <a:rPr lang="nl-NL" sz="2000" dirty="0" smtClean="0">
                <a:solidFill>
                  <a:srgbClr val="006666"/>
                </a:solidFill>
              </a:rPr>
              <a:t> to have </a:t>
            </a:r>
            <a:r>
              <a:rPr lang="nl-NL" sz="2000" dirty="0" err="1" smtClean="0">
                <a:solidFill>
                  <a:srgbClr val="006666"/>
                </a:solidFill>
              </a:rPr>
              <a:t>forgotten</a:t>
            </a:r>
            <a:r>
              <a:rPr lang="nl-NL" sz="2000" dirty="0" smtClean="0">
                <a:solidFill>
                  <a:srgbClr val="006666"/>
                </a:solidFill>
              </a:rPr>
              <a:t> all </a:t>
            </a:r>
            <a:r>
              <a:rPr lang="nl-NL" sz="2000" dirty="0" err="1" smtClean="0">
                <a:solidFill>
                  <a:srgbClr val="006666"/>
                </a:solidFill>
              </a:rPr>
              <a:t>about</a:t>
            </a:r>
            <a:r>
              <a:rPr lang="nl-NL" sz="2000" dirty="0" smtClean="0">
                <a:solidFill>
                  <a:srgbClr val="006666"/>
                </a:solidFill>
              </a:rPr>
              <a:t> the deal).’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AutoNum type="arabicParenBoth" startAt="61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2000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Extraction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of the subject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from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inside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the complement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clause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of the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elided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VP.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2200" dirty="0" smtClean="0">
              <a:solidFill>
                <a:srgbClr val="006666"/>
              </a:solidFill>
              <a:sym typeface="Wingdings"/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 typeface="Wingdings" charset="2"/>
              <a:buChar char="à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i="1" dirty="0" smtClean="0">
                <a:solidFill>
                  <a:srgbClr val="006666"/>
                </a:solidFill>
                <a:sym typeface="Wingdings"/>
              </a:rPr>
              <a:t>Det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allows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extraction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: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surface</a:t>
            </a:r>
            <a:r>
              <a:rPr lang="nl-NL" sz="2200" dirty="0" smtClean="0">
                <a:solidFill>
                  <a:srgbClr val="006666"/>
                </a:solidFill>
                <a:sym typeface="Wingdings"/>
              </a:rPr>
              <a:t> </a:t>
            </a:r>
            <a:r>
              <a:rPr lang="nl-NL" sz="2200" dirty="0" err="1" smtClean="0">
                <a:solidFill>
                  <a:srgbClr val="006666"/>
                </a:solidFill>
                <a:sym typeface="Wingdings"/>
              </a:rPr>
              <a:t>anaphora</a:t>
            </a:r>
            <a:endParaRPr lang="nl-NL" sz="2200" i="1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nl-NL" sz="2000" dirty="0" smtClean="0">
              <a:solidFill>
                <a:srgbClr val="006666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>
                <a:solidFill>
                  <a:schemeClr val="accent1"/>
                </a:solidFill>
              </a:rPr>
              <a:t>1.</a:t>
            </a:r>
            <a:r>
              <a:rPr lang="nl-BE" sz="3400" dirty="0" smtClean="0">
                <a:solidFill>
                  <a:schemeClr val="accent1"/>
                </a:solidFill>
              </a:rPr>
              <a:t> What you see is what you get (1)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133600"/>
            <a:ext cx="7313612" cy="3733800"/>
          </a:xfrm>
        </p:spPr>
        <p:txBody>
          <a:bodyPr/>
          <a:lstStyle/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Ginzburg &amp; Sag (2000), Culicover &amp; Jackendoff (2005), Stainton (2006), van Riemsdijk (1978)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(2)	Someone </a:t>
            </a: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stole my bike and I think I know</a:t>
            </a:r>
            <a:r>
              <a:rPr lang="nl-BE" sz="2200" dirty="0" smtClean="0">
                <a:solidFill>
                  <a:schemeClr val="tx2"/>
                </a:solidFill>
                <a:sym typeface="Wingdings" pitchFamily="-110" charset="2"/>
              </a:rPr>
              <a:t> 		who.				(Sluicing)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200" dirty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Interpretation: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r>
              <a:rPr lang="nl-BE" sz="2200" dirty="0">
                <a:solidFill>
                  <a:schemeClr val="tx2"/>
                </a:solidFill>
                <a:sym typeface="Wingdings" pitchFamily="-110" charset="2"/>
              </a:rPr>
              <a:t>Someone stole my bike and I think I know who stole my bike.</a:t>
            </a: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 smtClean="0">
              <a:solidFill>
                <a:schemeClr val="tx2"/>
              </a:solidFill>
              <a:sym typeface="Wingdings" pitchFamily="-110" charset="2"/>
            </a:endParaRPr>
          </a:p>
          <a:p>
            <a:pPr marL="0" indent="0" eaLnBrk="1" hangingPunct="1">
              <a:buFontTx/>
              <a:buNone/>
              <a:tabLst>
                <a:tab pos="357188" algn="l"/>
                <a:tab pos="714375" algn="l"/>
                <a:tab pos="898525" algn="l"/>
                <a:tab pos="1082675" algn="l"/>
                <a:tab pos="1528763" algn="l"/>
                <a:tab pos="1885950" algn="l"/>
              </a:tabLst>
            </a:pPr>
            <a:endParaRPr lang="nl-BE" sz="2000" dirty="0">
              <a:solidFill>
                <a:schemeClr val="tx2"/>
              </a:solidFill>
              <a:sym typeface="Wingdings" pitchFamily="-110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(22)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7724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Missing antecedent phenomenon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				</a:t>
            </a:r>
            <a:r>
              <a:rPr lang="en-US" sz="1800" dirty="0" smtClean="0">
                <a:solidFill>
                  <a:schemeClr val="tx2"/>
                </a:solidFill>
              </a:rPr>
              <a:t>(</a:t>
            </a:r>
            <a:r>
              <a:rPr lang="en-US" sz="1800" dirty="0" err="1" smtClean="0">
                <a:solidFill>
                  <a:schemeClr val="tx2"/>
                </a:solidFill>
              </a:rPr>
              <a:t>Hankamer</a:t>
            </a:r>
            <a:r>
              <a:rPr lang="en-US" sz="1800" dirty="0" smtClean="0">
                <a:solidFill>
                  <a:schemeClr val="tx2"/>
                </a:solidFill>
              </a:rPr>
              <a:t> &amp; Sag 1976)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 pronoun can find its antecedent inside surface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anaphora, but not inside deep anaphora: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VP ellipsis = surface anaphora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AutoNum type="arabicParenBoth" startAt="62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a.	 I have never ridden a camel, but Ivan has 	 	 and he says it stank terribly.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  <a:r>
              <a:rPr lang="en-US" sz="2200" dirty="0" err="1" smtClean="0">
                <a:solidFill>
                  <a:schemeClr val="tx2"/>
                </a:solidFill>
              </a:rPr>
              <a:t>b</a:t>
            </a:r>
            <a:r>
              <a:rPr lang="en-US" sz="2200" dirty="0" smtClean="0">
                <a:solidFill>
                  <a:schemeClr val="tx2"/>
                </a:solidFill>
              </a:rPr>
              <a:t>. I have never ridden a camel, but Ivan has 	 	 </a:t>
            </a:r>
            <a:r>
              <a:rPr lang="en-US" sz="2200" strike="sngStrike" dirty="0" smtClean="0">
                <a:solidFill>
                  <a:schemeClr val="tx2"/>
                </a:solidFill>
              </a:rPr>
              <a:t>ridden </a:t>
            </a:r>
            <a:r>
              <a:rPr lang="en-US" sz="2200" u="sng" strike="sngStrike" dirty="0" smtClean="0">
                <a:solidFill>
                  <a:schemeClr val="tx2"/>
                </a:solidFill>
              </a:rPr>
              <a:t>a camel</a:t>
            </a:r>
            <a:r>
              <a:rPr lang="en-US" sz="2200" dirty="0" smtClean="0">
                <a:solidFill>
                  <a:schemeClr val="tx2"/>
                </a:solidFill>
              </a:rPr>
              <a:t> and he says </a:t>
            </a:r>
            <a:r>
              <a:rPr lang="en-US" sz="2200" b="1" dirty="0" smtClean="0">
                <a:solidFill>
                  <a:schemeClr val="tx2"/>
                </a:solidFill>
              </a:rPr>
              <a:t>it </a:t>
            </a:r>
            <a:r>
              <a:rPr lang="en-US" sz="2200" dirty="0" smtClean="0">
                <a:solidFill>
                  <a:schemeClr val="tx2"/>
                </a:solidFill>
              </a:rPr>
              <a:t>stank terribly.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grpSp>
        <p:nvGrpSpPr>
          <p:cNvPr id="13" name="Groeperen 12"/>
          <p:cNvGrpSpPr/>
          <p:nvPr/>
        </p:nvGrpSpPr>
        <p:grpSpPr>
          <a:xfrm>
            <a:off x="4114006" y="6020594"/>
            <a:ext cx="2439988" cy="305594"/>
            <a:chOff x="4114006" y="6020594"/>
            <a:chExt cx="2439988" cy="305594"/>
          </a:xfrm>
        </p:grpSpPr>
        <p:cxnSp>
          <p:nvCxnSpPr>
            <p:cNvPr id="5" name="Rechte verbindingslijn 4"/>
            <p:cNvCxnSpPr/>
            <p:nvPr/>
          </p:nvCxnSpPr>
          <p:spPr>
            <a:xfrm rot="5400000">
              <a:off x="6400800" y="6172200"/>
              <a:ext cx="304800" cy="158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 rot="10800000">
              <a:off x="4114800" y="6324600"/>
              <a:ext cx="2438400" cy="158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>
            <a:xfrm rot="5400000" flipH="1" flipV="1">
              <a:off x="3962400" y="6172200"/>
              <a:ext cx="304800" cy="158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build="p"/>
      <p:bldP spid="165891" grpId="1" uiExpand="1" build="p"/>
      <p:bldP spid="165891" grpId="2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(23)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667000"/>
            <a:ext cx="7315200" cy="38100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i="1" dirty="0" smtClean="0">
                <a:solidFill>
                  <a:schemeClr val="tx2"/>
                </a:solidFill>
              </a:rPr>
              <a:t>(Do) it </a:t>
            </a:r>
            <a:r>
              <a:rPr lang="en-US" sz="2200" dirty="0" smtClean="0">
                <a:solidFill>
                  <a:schemeClr val="tx2"/>
                </a:solidFill>
              </a:rPr>
              <a:t>= surface anaphora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AutoNum type="arabicParenBoth" startAt="63"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*	I have never ridden a camel, but Ivan has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 	 	done it and he says </a:t>
            </a:r>
            <a:r>
              <a:rPr lang="en-US" sz="2200" b="1" dirty="0" smtClean="0">
                <a:solidFill>
                  <a:schemeClr val="tx2"/>
                </a:solidFill>
              </a:rPr>
              <a:t>it </a:t>
            </a:r>
            <a:r>
              <a:rPr lang="en-US" sz="2200" dirty="0" smtClean="0">
                <a:solidFill>
                  <a:schemeClr val="tx2"/>
                </a:solidFill>
              </a:rPr>
              <a:t>stank terribly.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grpSp>
        <p:nvGrpSpPr>
          <p:cNvPr id="2" name="Groeperen 12"/>
          <p:cNvGrpSpPr/>
          <p:nvPr/>
        </p:nvGrpSpPr>
        <p:grpSpPr>
          <a:xfrm>
            <a:off x="3276600" y="4114800"/>
            <a:ext cx="2058988" cy="381794"/>
            <a:chOff x="4114006" y="6020594"/>
            <a:chExt cx="2439988" cy="305594"/>
          </a:xfrm>
        </p:grpSpPr>
        <p:cxnSp>
          <p:nvCxnSpPr>
            <p:cNvPr id="5" name="Rechte verbindingslijn 4"/>
            <p:cNvCxnSpPr/>
            <p:nvPr/>
          </p:nvCxnSpPr>
          <p:spPr>
            <a:xfrm rot="5400000">
              <a:off x="6400800" y="6172200"/>
              <a:ext cx="304800" cy="158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 rot="10800000">
              <a:off x="4114800" y="6324600"/>
              <a:ext cx="2438400" cy="158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>
            <a:xfrm rot="5400000" flipH="1" flipV="1">
              <a:off x="3962400" y="6172200"/>
              <a:ext cx="304800" cy="1588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Vermenigvuldigen 8"/>
          <p:cNvSpPr/>
          <p:nvPr/>
        </p:nvSpPr>
        <p:spPr>
          <a:xfrm>
            <a:off x="3886200" y="4114800"/>
            <a:ext cx="609600" cy="685800"/>
          </a:xfrm>
          <a:prstGeom prst="mathMultiply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2" build="p"/>
      <p:bldP spid="9" grpId="0" animBg="1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(24)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52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rgbClr val="269999"/>
                </a:solidFill>
              </a:rPr>
              <a:t>Houser et al (2006):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Danish </a:t>
            </a:r>
            <a:r>
              <a:rPr lang="en-US" sz="2200" i="1" dirty="0" err="1" smtClean="0">
                <a:solidFill>
                  <a:schemeClr val="tx2"/>
                </a:solidFill>
              </a:rPr>
              <a:t>det</a:t>
            </a:r>
            <a:r>
              <a:rPr lang="en-US" sz="2200" dirty="0" smtClean="0">
                <a:solidFill>
                  <a:schemeClr val="tx2"/>
                </a:solidFill>
              </a:rPr>
              <a:t> can provide an antecedent for 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pronoun.</a:t>
            </a:r>
            <a:endParaRPr lang="en-US" sz="18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(64)	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Jeg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har  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aldrig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redet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på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en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kamel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, men </a:t>
            </a:r>
            <a:r>
              <a:rPr lang="nl-NL" sz="2000" dirty="0" err="1" smtClean="0">
                <a:solidFill>
                  <a:schemeClr val="accent1">
                    <a:lumMod val="75000"/>
                  </a:schemeClr>
                </a:solidFill>
              </a:rPr>
              <a:t>det</a:t>
            </a:r>
            <a:r>
              <a:rPr lang="nl-NL" sz="2000" dirty="0" smtClean="0">
                <a:solidFill>
                  <a:schemeClr val="accent1">
                    <a:lumMod val="75000"/>
                  </a:schemeClr>
                </a:solidFill>
              </a:rPr>
              <a:t> har</a:t>
            </a:r>
            <a:endParaRPr lang="nl-NL" sz="2000" dirty="0" smtClean="0">
              <a:solidFill>
                <a:srgbClr val="269999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I     have </a:t>
            </a:r>
            <a:r>
              <a:rPr lang="nl-NL" sz="2000" i="1" dirty="0" err="1" smtClean="0">
                <a:solidFill>
                  <a:srgbClr val="006666"/>
                </a:solidFill>
              </a:rPr>
              <a:t>never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ridden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on</a:t>
            </a:r>
            <a:r>
              <a:rPr lang="nl-NL" sz="2000" i="1" dirty="0" smtClean="0">
                <a:solidFill>
                  <a:srgbClr val="006666"/>
                </a:solidFill>
              </a:rPr>
              <a:t> a  camel  </a:t>
            </a:r>
            <a:r>
              <a:rPr lang="nl-NL" sz="2000" i="1" dirty="0" err="1" smtClean="0">
                <a:solidFill>
                  <a:srgbClr val="006666"/>
                </a:solidFill>
              </a:rPr>
              <a:t>but</a:t>
            </a:r>
            <a:r>
              <a:rPr lang="nl-NL" sz="2000" i="1" dirty="0" smtClean="0">
                <a:solidFill>
                  <a:srgbClr val="006666"/>
                </a:solidFill>
              </a:rPr>
              <a:t>   </a:t>
            </a:r>
            <a:r>
              <a:rPr lang="nl-NL" sz="2000" i="1" cap="small" dirty="0" err="1" smtClean="0">
                <a:solidFill>
                  <a:srgbClr val="006666"/>
                </a:solidFill>
              </a:rPr>
              <a:t>det</a:t>
            </a:r>
            <a:r>
              <a:rPr lang="nl-NL" sz="2000" i="1" cap="small" dirty="0" smtClean="0">
                <a:solidFill>
                  <a:srgbClr val="006666"/>
                </a:solidFill>
              </a:rPr>
              <a:t> </a:t>
            </a:r>
            <a:r>
              <a:rPr lang="nl-NL" sz="2000" i="1" dirty="0" smtClean="0">
                <a:solidFill>
                  <a:srgbClr val="006666"/>
                </a:solidFill>
              </a:rPr>
              <a:t>has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dirty="0" smtClean="0">
                <a:solidFill>
                  <a:srgbClr val="269999"/>
                </a:solidFill>
              </a:rPr>
              <a:t>	</a:t>
            </a:r>
            <a:r>
              <a:rPr lang="nl-NL" sz="2000" dirty="0" err="1" smtClean="0">
                <a:solidFill>
                  <a:srgbClr val="269999"/>
                </a:solidFill>
              </a:rPr>
              <a:t>Ivan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og</a:t>
            </a:r>
            <a:r>
              <a:rPr lang="nl-NL" sz="2000" dirty="0" smtClean="0">
                <a:solidFill>
                  <a:srgbClr val="269999"/>
                </a:solidFill>
              </a:rPr>
              <a:t>   </a:t>
            </a:r>
            <a:r>
              <a:rPr lang="nl-NL" sz="2000" dirty="0" err="1" smtClean="0">
                <a:solidFill>
                  <a:srgbClr val="269999"/>
                </a:solidFill>
              </a:rPr>
              <a:t>han</a:t>
            </a:r>
            <a:r>
              <a:rPr lang="nl-NL" sz="2000" dirty="0" smtClean="0">
                <a:solidFill>
                  <a:srgbClr val="269999"/>
                </a:solidFill>
              </a:rPr>
              <a:t> </a:t>
            </a:r>
            <a:r>
              <a:rPr lang="nl-NL" sz="2000" dirty="0" err="1" smtClean="0">
                <a:solidFill>
                  <a:srgbClr val="269999"/>
                </a:solidFill>
              </a:rPr>
              <a:t>siger</a:t>
            </a:r>
            <a:r>
              <a:rPr lang="nl-NL" sz="2000" dirty="0" smtClean="0">
                <a:solidFill>
                  <a:srgbClr val="269999"/>
                </a:solidFill>
              </a:rPr>
              <a:t> at   </a:t>
            </a:r>
            <a:r>
              <a:rPr lang="nl-NL" sz="2000" b="1" dirty="0" smtClean="0">
                <a:solidFill>
                  <a:srgbClr val="269999"/>
                </a:solidFill>
              </a:rPr>
              <a:t>den </a:t>
            </a:r>
            <a:r>
              <a:rPr lang="nl-NL" sz="2000" dirty="0" smtClean="0">
                <a:solidFill>
                  <a:srgbClr val="269999"/>
                </a:solidFill>
              </a:rPr>
              <a:t>stank </a:t>
            </a:r>
            <a:r>
              <a:rPr lang="nl-NL" sz="2000" dirty="0" err="1" smtClean="0">
                <a:solidFill>
                  <a:srgbClr val="269999"/>
                </a:solidFill>
              </a:rPr>
              <a:t>forfærdeligt</a:t>
            </a:r>
            <a:r>
              <a:rPr lang="nl-NL" sz="2000" dirty="0" smtClean="0">
                <a:solidFill>
                  <a:srgbClr val="269999"/>
                </a:solidFill>
              </a:rPr>
              <a:t>.  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000" i="1" dirty="0" smtClean="0">
                <a:solidFill>
                  <a:srgbClr val="006666"/>
                </a:solidFill>
              </a:rPr>
              <a:t>	</a:t>
            </a:r>
            <a:r>
              <a:rPr lang="nl-NL" sz="2000" i="1" dirty="0" err="1" smtClean="0">
                <a:solidFill>
                  <a:srgbClr val="006666"/>
                </a:solidFill>
              </a:rPr>
              <a:t>Ivan</a:t>
            </a:r>
            <a:r>
              <a:rPr lang="nl-NL" sz="2000" i="1" dirty="0" smtClean="0">
                <a:solidFill>
                  <a:srgbClr val="006666"/>
                </a:solidFill>
              </a:rPr>
              <a:t> and </a:t>
            </a:r>
            <a:r>
              <a:rPr lang="nl-NL" sz="2000" i="1" dirty="0" err="1" smtClean="0">
                <a:solidFill>
                  <a:srgbClr val="006666"/>
                </a:solidFill>
              </a:rPr>
              <a:t>he</a:t>
            </a:r>
            <a:r>
              <a:rPr lang="nl-NL" sz="2000" i="1" dirty="0" smtClean="0">
                <a:solidFill>
                  <a:srgbClr val="006666"/>
                </a:solidFill>
              </a:rPr>
              <a:t>   </a:t>
            </a:r>
            <a:r>
              <a:rPr lang="nl-NL" sz="2000" i="1" dirty="0" err="1" smtClean="0">
                <a:solidFill>
                  <a:srgbClr val="006666"/>
                </a:solidFill>
              </a:rPr>
              <a:t>says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that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nl-NL" sz="2000" i="1" dirty="0" err="1" smtClean="0">
                <a:solidFill>
                  <a:srgbClr val="006666"/>
                </a:solidFill>
              </a:rPr>
              <a:t>it</a:t>
            </a:r>
            <a:r>
              <a:rPr lang="nl-NL" sz="2000" i="1" dirty="0" smtClean="0">
                <a:solidFill>
                  <a:srgbClr val="006666"/>
                </a:solidFill>
              </a:rPr>
              <a:t>    stank </a:t>
            </a:r>
            <a:r>
              <a:rPr lang="nl-NL" sz="2000" i="1" dirty="0" err="1" smtClean="0">
                <a:solidFill>
                  <a:srgbClr val="006666"/>
                </a:solidFill>
              </a:rPr>
              <a:t>terribly</a:t>
            </a:r>
            <a:r>
              <a:rPr lang="nl-NL" sz="2000" i="1" dirty="0" smtClean="0">
                <a:solidFill>
                  <a:srgbClr val="006666"/>
                </a:solidFill>
              </a:rPr>
              <a:t> </a:t>
            </a:r>
            <a:r>
              <a:rPr lang="en-US" sz="2000" dirty="0" smtClean="0">
                <a:solidFill>
                  <a:srgbClr val="006666"/>
                </a:solidFill>
              </a:rPr>
              <a:t>. </a:t>
            </a:r>
            <a:endParaRPr lang="en-US" sz="1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nl-NL" sz="22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en-US" sz="2200" dirty="0" smtClean="0">
                <a:solidFill>
                  <a:schemeClr val="tx2"/>
                </a:solidFill>
              </a:rPr>
              <a:t>Danish </a:t>
            </a:r>
            <a:r>
              <a:rPr lang="en-US" sz="2200" i="1" dirty="0" err="1" smtClean="0">
                <a:solidFill>
                  <a:schemeClr val="tx2"/>
                </a:solidFill>
              </a:rPr>
              <a:t>det</a:t>
            </a:r>
            <a:r>
              <a:rPr lang="en-US" sz="2200" i="1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= surface anaphora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grpSp>
        <p:nvGrpSpPr>
          <p:cNvPr id="13" name="Groeperen 12"/>
          <p:cNvGrpSpPr/>
          <p:nvPr/>
        </p:nvGrpSpPr>
        <p:grpSpPr>
          <a:xfrm>
            <a:off x="5410202" y="3733800"/>
            <a:ext cx="2362197" cy="1219200"/>
            <a:chOff x="5410202" y="3733800"/>
            <a:chExt cx="2362197" cy="1219200"/>
          </a:xfrm>
        </p:grpSpPr>
        <p:cxnSp>
          <p:nvCxnSpPr>
            <p:cNvPr id="5" name="Rechte verbindingslijn 4"/>
            <p:cNvCxnSpPr/>
            <p:nvPr/>
          </p:nvCxnSpPr>
          <p:spPr>
            <a:xfrm rot="16200000" flipH="1">
              <a:off x="5298254" y="4836350"/>
              <a:ext cx="225430" cy="1534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 rot="10800000" flipH="1">
              <a:off x="5410969" y="4946665"/>
              <a:ext cx="2360663" cy="6335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echte verbindingslijn 10"/>
            <p:cNvCxnSpPr/>
            <p:nvPr/>
          </p:nvCxnSpPr>
          <p:spPr>
            <a:xfrm rot="16200000" flipV="1">
              <a:off x="7163615" y="4341047"/>
              <a:ext cx="1216032" cy="1537"/>
            </a:xfrm>
            <a:prstGeom prst="line">
              <a:avLst/>
            </a:prstGeom>
            <a:ln>
              <a:solidFill>
                <a:schemeClr val="accent1">
                  <a:lumMod val="75000"/>
                </a:schemeClr>
              </a:solidFill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2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5. Reconciling analyses (25)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2209800"/>
            <a:ext cx="7315200" cy="4267200"/>
          </a:xfrm>
        </p:spPr>
        <p:txBody>
          <a:bodyPr/>
          <a:lstStyle/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err="1" smtClean="0">
                <a:solidFill>
                  <a:schemeClr val="tx2"/>
                </a:solidFill>
              </a:rPr>
              <a:t>Proform</a:t>
            </a:r>
            <a:r>
              <a:rPr lang="en-US" sz="2200" dirty="0" smtClean="0">
                <a:solidFill>
                  <a:schemeClr val="tx2"/>
                </a:solidFill>
              </a:rPr>
              <a:t> or deletion: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Language might use both strategies to get rid of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redundant repetitions.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VP ellipsis, sluicing 			NCA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‘regular’ pronouns			donkey anaphora</a:t>
            </a: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r>
              <a:rPr lang="en-US" sz="2200" dirty="0" smtClean="0">
                <a:solidFill>
                  <a:schemeClr val="tx2"/>
                </a:solidFill>
              </a:rPr>
              <a:t>						Danish </a:t>
            </a:r>
            <a:r>
              <a:rPr lang="en-US" sz="2200" i="1" dirty="0" err="1" smtClean="0">
                <a:solidFill>
                  <a:schemeClr val="tx2"/>
                </a:solidFill>
              </a:rPr>
              <a:t>det</a:t>
            </a: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None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  <a:p>
            <a:pPr marL="714375" indent="-714375" eaLnBrk="1" hangingPunct="1">
              <a:spcBef>
                <a:spcPct val="0"/>
              </a:spcBef>
              <a:buClrTx/>
              <a:buSzTx/>
              <a:buFontTx/>
              <a:buChar char="•"/>
              <a:tabLst>
                <a:tab pos="0" algn="l"/>
                <a:tab pos="714375" algn="l"/>
                <a:tab pos="985838" algn="l"/>
                <a:tab pos="1885950" algn="l"/>
              </a:tabLst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9" name="Pijl links en rechts 8"/>
          <p:cNvSpPr/>
          <p:nvPr/>
        </p:nvSpPr>
        <p:spPr>
          <a:xfrm>
            <a:off x="4495800" y="3962400"/>
            <a:ext cx="1216152" cy="332232"/>
          </a:xfrm>
          <a:prstGeom prst="left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 links en rechts 9"/>
          <p:cNvSpPr/>
          <p:nvPr/>
        </p:nvSpPr>
        <p:spPr>
          <a:xfrm>
            <a:off x="4495800" y="4648200"/>
            <a:ext cx="1216152" cy="332232"/>
          </a:xfrm>
          <a:prstGeom prst="left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uiExpand="1" build="p"/>
      <p:bldP spid="9" grpId="0" animBg="1"/>
      <p:bldP spid="10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endParaRPr lang="nl-NL" sz="3400" dirty="0">
              <a:solidFill>
                <a:schemeClr val="accent1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2" y="1827212"/>
            <a:ext cx="7469187" cy="5030788"/>
          </a:xfrm>
        </p:spPr>
        <p:txBody>
          <a:bodyPr/>
          <a:lstStyle/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Ellipsis is a mismatch between sound and meaning.</a:t>
            </a:r>
          </a:p>
          <a:p>
            <a:pPr marL="271463" indent="-271463" eaLnBrk="1" hangingPunct="1">
              <a:buNone/>
            </a:pPr>
            <a:endParaRPr lang="nl-BE" sz="12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spcAft>
                <a:spcPts val="600"/>
              </a:spcAft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</a:t>
            </a:r>
            <a:r>
              <a:rPr lang="nl-NL" sz="2000" dirty="0" smtClean="0">
                <a:solidFill>
                  <a:schemeClr val="tx2"/>
                </a:solidFill>
                <a:sym typeface="Wingdings"/>
              </a:rPr>
              <a:t> </a:t>
            </a:r>
            <a:r>
              <a:rPr lang="nl-BE" sz="2000" dirty="0" smtClean="0">
                <a:solidFill>
                  <a:schemeClr val="tx2"/>
                </a:solidFill>
              </a:rPr>
              <a:t>Important question: </a:t>
            </a:r>
            <a:r>
              <a:rPr lang="nl-BE" sz="2000" dirty="0" smtClean="0">
                <a:solidFill>
                  <a:srgbClr val="269999"/>
                </a:solidFill>
              </a:rPr>
              <a:t>what is present in the syntax?</a:t>
            </a:r>
          </a:p>
          <a:p>
            <a:pPr marL="271463" indent="-271463" eaLnBrk="1" hangingPunct="1">
              <a:spcAft>
                <a:spcPts val="600"/>
              </a:spcAft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Three possible analyses: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>
                <a:solidFill>
                  <a:schemeClr val="tx2"/>
                </a:solidFill>
              </a:rPr>
              <a:t>		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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</a:t>
            </a:r>
            <a:r>
              <a:rPr lang="nl-BE" sz="2000" dirty="0" smtClean="0">
                <a:solidFill>
                  <a:schemeClr val="tx2"/>
                </a:solidFill>
              </a:rPr>
              <a:t>WYSIWYG: no syntax at all</a:t>
            </a:r>
          </a:p>
          <a:p>
            <a:pPr marL="271463" indent="-271463" eaLnBrk="1" hangingPunct="1">
              <a:buFontTx/>
              <a:buNone/>
            </a:pPr>
            <a:r>
              <a:rPr lang="nl-BE" sz="2000" dirty="0">
                <a:solidFill>
                  <a:schemeClr val="tx2"/>
                </a:solidFill>
              </a:rPr>
              <a:t>		</a:t>
            </a:r>
            <a:r>
              <a:rPr lang="nl-BE" sz="2000" dirty="0">
                <a:solidFill>
                  <a:schemeClr val="tx2"/>
                </a:solidFill>
                <a:sym typeface="Wingdings" pitchFamily="-110" charset="2"/>
              </a:rPr>
              <a:t></a:t>
            </a:r>
            <a:r>
              <a:rPr lang="nl-BE" sz="2000" dirty="0" smtClean="0">
                <a:solidFill>
                  <a:schemeClr val="tx2"/>
                </a:solidFill>
                <a:sym typeface="Wingdings" pitchFamily="-110" charset="2"/>
              </a:rPr>
              <a:t> proform analysis: a null proform</a:t>
            </a:r>
          </a:p>
          <a:p>
            <a:pPr marL="271463" indent="-271463" eaLnBrk="1" hangingPunct="1">
              <a:spcAft>
                <a:spcPts val="600"/>
              </a:spcAft>
              <a:buFontTx/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</a:t>
            </a:r>
            <a:r>
              <a:rPr lang="en-US" sz="2000" kern="1200" dirty="0" err="1" smtClean="0">
                <a:solidFill>
                  <a:schemeClr val="tx2"/>
                </a:solidFill>
                <a:ea typeface="Arial" pitchFamily="-112" charset="0"/>
                <a:cs typeface="Verdana"/>
                <a:sym typeface="Wingdings"/>
              </a:rPr>
              <a:t></a:t>
            </a:r>
            <a:r>
              <a:rPr lang="en-US" sz="2000" kern="1200" dirty="0" smtClean="0">
                <a:solidFill>
                  <a:schemeClr val="tx2"/>
                </a:solidFill>
                <a:ea typeface="Arial" pitchFamily="-112" charset="0"/>
                <a:cs typeface="Verdana"/>
                <a:sym typeface="Wingdings"/>
              </a:rPr>
              <a:t> deletion analysis: a full syntactic structure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spcAft>
                <a:spcPts val="0"/>
              </a:spcAft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One of the most-used arguments for syntactic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 	structure in the ellipsis site is extraction.</a:t>
            </a:r>
          </a:p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Islands: ellipsis repair effects</a:t>
            </a:r>
          </a:p>
          <a:p>
            <a:pPr marL="271463" indent="-271463" eaLnBrk="1" hangingPunct="1">
              <a:buFontTx/>
              <a:buChar char="•"/>
            </a:pPr>
            <a:r>
              <a:rPr lang="nl-BE" sz="2000" dirty="0" smtClean="0">
                <a:solidFill>
                  <a:schemeClr val="tx2"/>
                </a:solidFill>
              </a:rPr>
              <a:t>Reconciling proform and deletion: 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NCA vs sluicing, VP ellipsis</a:t>
            </a:r>
          </a:p>
          <a:p>
            <a:pPr marL="271463" indent="-271463" eaLnBrk="1" hangingPunct="1">
              <a:buNone/>
            </a:pPr>
            <a:r>
              <a:rPr lang="nl-BE" sz="2000" dirty="0" smtClean="0">
                <a:solidFill>
                  <a:schemeClr val="tx2"/>
                </a:solidFill>
              </a:rPr>
              <a:t>		donkey pronouns and Danish </a:t>
            </a:r>
            <a:r>
              <a:rPr lang="nl-BE" sz="2000" i="1" dirty="0" smtClean="0">
                <a:solidFill>
                  <a:schemeClr val="tx2"/>
                </a:solidFill>
              </a:rPr>
              <a:t>det.</a:t>
            </a:r>
            <a:endParaRPr lang="nl-BE" sz="2000" dirty="0" smtClean="0">
              <a:solidFill>
                <a:schemeClr val="tx2"/>
              </a:solidFill>
            </a:endParaRPr>
          </a:p>
          <a:p>
            <a:pPr marL="271463" indent="-271463" eaLnBrk="1" hangingPunct="1">
              <a:buNone/>
            </a:pPr>
            <a:endParaRPr lang="nl-NL" sz="20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4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4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uiExpand="1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nl-BE" sz="3400" dirty="0" smtClean="0">
                <a:solidFill>
                  <a:schemeClr val="accent1"/>
                </a:solidFill>
              </a:rPr>
              <a:t>Silence best speaks the mind</a:t>
            </a:r>
            <a:r>
              <a:rPr lang="nl-BE" sz="3200" dirty="0" smtClean="0">
                <a:solidFill>
                  <a:schemeClr val="accent1"/>
                </a:solidFill>
              </a:rPr>
              <a:t/>
            </a:r>
            <a:br>
              <a:rPr lang="nl-BE" sz="3200" dirty="0" smtClean="0">
                <a:solidFill>
                  <a:schemeClr val="accent1"/>
                </a:solidFill>
              </a:rPr>
            </a:br>
            <a:r>
              <a:rPr lang="nl-BE" sz="3200" dirty="0" smtClean="0">
                <a:solidFill>
                  <a:schemeClr val="accent1"/>
                </a:solidFill>
              </a:rPr>
              <a:t/>
            </a:r>
            <a:br>
              <a:rPr lang="nl-BE" sz="3200" dirty="0" smtClean="0">
                <a:solidFill>
                  <a:schemeClr val="accent1"/>
                </a:solidFill>
              </a:rPr>
            </a:br>
            <a:r>
              <a:rPr lang="nl-BE" sz="2400" dirty="0" smtClean="0">
                <a:solidFill>
                  <a:schemeClr val="accent1"/>
                </a:solidFill>
              </a:rPr>
              <a:t>Analyses of ellipsis</a:t>
            </a:r>
            <a:endParaRPr lang="nl-NL" sz="2400" dirty="0">
              <a:solidFill>
                <a:schemeClr val="accent1"/>
              </a:solidFill>
            </a:endParaRP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>
              <a:buFont typeface="Wingdings" pitchFamily="-110" charset="2"/>
              <a:buNone/>
            </a:pPr>
            <a:r>
              <a:rPr lang="nl-BE" sz="2200">
                <a:solidFill>
                  <a:schemeClr val="tx2"/>
                </a:solidFill>
              </a:rPr>
              <a:t>Lobke Aelbrecht</a:t>
            </a:r>
            <a:endParaRPr lang="nl-NL" sz="220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Arial"/>
        <a:cs typeface="Arial"/>
      </a:majorFont>
      <a:minorFont>
        <a:latin typeface="Verdana"/>
        <a:ea typeface="Arial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10771</TotalTime>
  <Words>7126</Words>
  <Application>Microsoft Macintosh PowerPoint</Application>
  <PresentationFormat>Diavoorstelling (4:3)</PresentationFormat>
  <Paragraphs>1121</Paragraphs>
  <Slides>95</Slides>
  <Notes>95</Notes>
  <HiddenSlides>1</HiddenSlides>
  <MMClips>0</MMClips>
  <ScaleCrop>false</ScaleCrop>
  <HeadingPairs>
    <vt:vector size="4" baseType="variant">
      <vt:variant>
        <vt:lpstr>Ontwerpsjabloon</vt:lpstr>
      </vt:variant>
      <vt:variant>
        <vt:i4>1</vt:i4>
      </vt:variant>
      <vt:variant>
        <vt:lpstr>Diatitels</vt:lpstr>
      </vt:variant>
      <vt:variant>
        <vt:i4>95</vt:i4>
      </vt:variant>
    </vt:vector>
  </HeadingPairs>
  <TitlesOfParts>
    <vt:vector size="96" baseType="lpstr">
      <vt:lpstr>Eclipse</vt:lpstr>
      <vt:lpstr>“Silence is golden”  The syntax of ellipsis</vt:lpstr>
      <vt:lpstr>Yesterday’s class</vt:lpstr>
      <vt:lpstr>Overview</vt:lpstr>
      <vt:lpstr>“Silence best speaks the mind”</vt:lpstr>
      <vt:lpstr>Silence best speaks the mind (1)</vt:lpstr>
      <vt:lpstr>Silence best speaks the mind (2)</vt:lpstr>
      <vt:lpstr>Silence best speaks the mind (3)</vt:lpstr>
      <vt:lpstr>Silence best speaks the mind</vt:lpstr>
      <vt:lpstr>1. What you see is what you get (1)</vt:lpstr>
      <vt:lpstr>1. What you see is what you get (2)</vt:lpstr>
      <vt:lpstr>1. What you see is what you get (3)</vt:lpstr>
      <vt:lpstr>1. What you see is what you get (4)</vt:lpstr>
      <vt:lpstr>1. What you see is what you get (5)</vt:lpstr>
      <vt:lpstr>1. What you see is what you get (6)</vt:lpstr>
      <vt:lpstr>1. What you see is what you get (7)</vt:lpstr>
      <vt:lpstr>1. What you see is what you get (8)</vt:lpstr>
      <vt:lpstr>1. What you see is what you get (9)</vt:lpstr>
      <vt:lpstr>1. What you see is what you get (10)</vt:lpstr>
      <vt:lpstr>1. What you see is what you get (11)</vt:lpstr>
      <vt:lpstr>1. What you see is what you get (12)</vt:lpstr>
      <vt:lpstr>1. What you see is what you get (13)</vt:lpstr>
      <vt:lpstr>1. What you see is what you get (14)</vt:lpstr>
      <vt:lpstr>Silence best speaks the mind</vt:lpstr>
      <vt:lpstr>2. Proform analysis (1)</vt:lpstr>
      <vt:lpstr>2. Proform analysis (2)</vt:lpstr>
      <vt:lpstr>2. Proform analysis (2b)</vt:lpstr>
      <vt:lpstr>2. Proform analysis (3)</vt:lpstr>
      <vt:lpstr>2. Proform analysis (4)</vt:lpstr>
      <vt:lpstr>2. Proform analysis (5)</vt:lpstr>
      <vt:lpstr>2. Proform analysis (6)</vt:lpstr>
      <vt:lpstr>2. Proform analysis (7)</vt:lpstr>
      <vt:lpstr>2. Proform analysis (8)</vt:lpstr>
      <vt:lpstr>2. Proform analysis (9)</vt:lpstr>
      <vt:lpstr>2. Proform analysis (10)</vt:lpstr>
      <vt:lpstr>2. Proform analysis (11)</vt:lpstr>
      <vt:lpstr>Silence best speaks the mind</vt:lpstr>
      <vt:lpstr>3. Deletion analysis (1)</vt:lpstr>
      <vt:lpstr>3. Deletion analysis (2)</vt:lpstr>
      <vt:lpstr>3. Deletion analysis (3)</vt:lpstr>
      <vt:lpstr>3. Deletion analysis (4)</vt:lpstr>
      <vt:lpstr>3. Deletion analysis (5)</vt:lpstr>
      <vt:lpstr>3. Deletion analysis (6)</vt:lpstr>
      <vt:lpstr>3. Deletion analysis (7)</vt:lpstr>
      <vt:lpstr>3. Deletion analysis (8)</vt:lpstr>
      <vt:lpstr>3. Deletion analysis (9)</vt:lpstr>
      <vt:lpstr>3. Deletion analysis (10)</vt:lpstr>
      <vt:lpstr>3. Deletion analysis (11)</vt:lpstr>
      <vt:lpstr>3. Deletion analysis (12)</vt:lpstr>
      <vt:lpstr>Silence best speaks the mind</vt:lpstr>
      <vt:lpstr>4. Ellipsis repair effects (1)</vt:lpstr>
      <vt:lpstr>4. Ellipsis repair effects (2)</vt:lpstr>
      <vt:lpstr>4. Ellipsis repair effects (3)</vt:lpstr>
      <vt:lpstr>4. Ellipsis repair effects (4)</vt:lpstr>
      <vt:lpstr>4. Ellipsis repair effects (5)</vt:lpstr>
      <vt:lpstr>4. Ellipsis repair effects (6)</vt:lpstr>
      <vt:lpstr>4. Ellipsis repair effects (7)</vt:lpstr>
      <vt:lpstr>4. Ellipsis repair effects (8)</vt:lpstr>
      <vt:lpstr>4. Ellipsis repair effects (9)</vt:lpstr>
      <vt:lpstr>4. Ellipsis repair effects (10)</vt:lpstr>
      <vt:lpstr>4. Ellipsis repair effects (11)</vt:lpstr>
      <vt:lpstr>4. Ellipsis repair effects (12)</vt:lpstr>
      <vt:lpstr>4. Ellipsis repair effects (13)</vt:lpstr>
      <vt:lpstr>4. Ellipsis repair effects (14)</vt:lpstr>
      <vt:lpstr>4. Ellipsis repair effects (15)</vt:lpstr>
      <vt:lpstr>4. Ellipsis repair effects (16)</vt:lpstr>
      <vt:lpstr>4. Ellipsis repair effects (17)</vt:lpstr>
      <vt:lpstr>4. Ellipsis repair effects (18)</vt:lpstr>
      <vt:lpstr>Silence best speaks the mind</vt:lpstr>
      <vt:lpstr>5. Reconciling analyses (1)</vt:lpstr>
      <vt:lpstr>5. Reconciling analyses (2)</vt:lpstr>
      <vt:lpstr>5. Reconciling analyses (3)</vt:lpstr>
      <vt:lpstr>5. Reconciling analyses (4)</vt:lpstr>
      <vt:lpstr>5. Reconciling analyses (5)</vt:lpstr>
      <vt:lpstr>5. Reconciling analyses (6)</vt:lpstr>
      <vt:lpstr>5. Reconciling analyses (7)</vt:lpstr>
      <vt:lpstr>5. Reconciling analyses (8)</vt:lpstr>
      <vt:lpstr>5. Reconciling analyses (9)</vt:lpstr>
      <vt:lpstr>5. Reconciling analyses (10)</vt:lpstr>
      <vt:lpstr>5. Reconciling analyses (11)</vt:lpstr>
      <vt:lpstr>5. Reconciling analyses (12)</vt:lpstr>
      <vt:lpstr>5. Reconciling analyses (13)</vt:lpstr>
      <vt:lpstr>5. Reconciling analyses (14)</vt:lpstr>
      <vt:lpstr>5. Reconciling analyses (15)</vt:lpstr>
      <vt:lpstr>5. Reconciling analyses (16)</vt:lpstr>
      <vt:lpstr>5. Reconciling analyses (17)</vt:lpstr>
      <vt:lpstr>5. Reconciling analyses (18)</vt:lpstr>
      <vt:lpstr>5. Reconciling analyses (19)</vt:lpstr>
      <vt:lpstr>5. Reconciling analyses (20)</vt:lpstr>
      <vt:lpstr>5. Reconciling analyses (21)</vt:lpstr>
      <vt:lpstr>5. Reconciling analyses (22)</vt:lpstr>
      <vt:lpstr>5. Reconciling analyses (23)</vt:lpstr>
      <vt:lpstr>5. Reconciling analyses (24)</vt:lpstr>
      <vt:lpstr>5. Reconciling analyses (25)</vt:lpstr>
      <vt:lpstr>Silence best speaks the mind</vt:lpstr>
      <vt:lpstr>Silence best speaks the mind  Analyses of ellipsis</vt:lpstr>
    </vt:vector>
  </TitlesOfParts>
  <Company>kubrussel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“You have the right to remain silent” The syntactic licensing of ellipsis</dc:title>
  <dc:creator>p01514</dc:creator>
  <cp:lastModifiedBy>Lobke Aelbrecht</cp:lastModifiedBy>
  <cp:revision>272</cp:revision>
  <cp:lastPrinted>2010-05-25T15:21:47Z</cp:lastPrinted>
  <dcterms:created xsi:type="dcterms:W3CDTF">2010-07-27T12:28:01Z</dcterms:created>
  <dcterms:modified xsi:type="dcterms:W3CDTF">2010-07-27T12:35:58Z</dcterms:modified>
</cp:coreProperties>
</file>