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3205400" cy="32404050"/>
  <p:notesSz cx="9926638" cy="67976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660033"/>
    <a:srgbClr val="993366"/>
    <a:srgbClr val="990033"/>
    <a:srgbClr val="0033CC"/>
    <a:srgbClr val="003399"/>
    <a:srgbClr val="333399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9687" autoAdjust="0"/>
  </p:normalViewPr>
  <p:slideViewPr>
    <p:cSldViewPr>
      <p:cViewPr>
        <p:scale>
          <a:sx n="40" d="100"/>
          <a:sy n="40" d="100"/>
        </p:scale>
        <p:origin x="2994" y="4722"/>
      </p:cViewPr>
      <p:guideLst>
        <p:guide orient="horz" pos="10206"/>
        <p:guide pos="13608"/>
      </p:guideLst>
    </p:cSldViewPr>
  </p:slideViewPr>
  <p:outlineViewPr>
    <p:cViewPr>
      <p:scale>
        <a:sx n="20" d="100"/>
        <a:sy n="20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1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4513" y="0"/>
            <a:ext cx="43021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7950"/>
            <a:ext cx="43021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4513" y="6457950"/>
            <a:ext cx="43021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68DF656-3EAA-4E9E-BCEF-9663F60CCA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1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1338" y="0"/>
            <a:ext cx="43037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3228975"/>
            <a:ext cx="7942262" cy="305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3021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1338" y="6456363"/>
            <a:ext cx="43037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B2C8AE3-5BCB-4067-8B5F-F6EA14C2B8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4F15A9-E1A8-4581-B678-CA46861160FC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09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40618" y="10066735"/>
            <a:ext cx="36724167" cy="694491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81234" y="18361819"/>
            <a:ext cx="30242933" cy="828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1D010-72FC-4B7C-9FF9-9B1E8C1976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53BA5-E64C-4AEA-B6D2-492C96EC9A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784800" y="2880123"/>
            <a:ext cx="9179984" cy="2592347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40618" y="2880123"/>
            <a:ext cx="27340983" cy="2592347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566F2-673C-43BE-8765-F231E4CBF2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57206-84E8-4DCF-B4DE-A6E14F8DB2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2067" y="20822841"/>
            <a:ext cx="36726284" cy="64353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12067" y="13733860"/>
            <a:ext cx="36726284" cy="7088981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F1F48-0FF1-4290-A1D7-923677CC5A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617" y="9361885"/>
            <a:ext cx="18260483" cy="194417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4301" y="9361885"/>
            <a:ext cx="18260484" cy="194417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F263FB-7BF8-4AAF-A93A-F61A220AB7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1118" y="1297781"/>
            <a:ext cx="38883167" cy="54006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1118" y="7253288"/>
            <a:ext cx="19088100" cy="30229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1118" y="10276285"/>
            <a:ext cx="19088100" cy="186701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947718" y="7253288"/>
            <a:ext cx="19096567" cy="30229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947718" y="10276285"/>
            <a:ext cx="19096567" cy="186701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D516F-2766-4114-AC5B-DB9660B698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4A0AD-7AF3-4684-BA80-0FC9AE4A39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A7649-8004-4809-8AB1-BA451DF14E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1117" y="1290638"/>
            <a:ext cx="14213416" cy="548997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93118" y="1290637"/>
            <a:ext cx="24151167" cy="276558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61117" y="6780610"/>
            <a:ext cx="14213416" cy="2216586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08266-6FE5-4C4D-92A5-7E5D862D36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8784" y="22682598"/>
            <a:ext cx="25922816" cy="267771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468784" y="2895600"/>
            <a:ext cx="25922816" cy="1944171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BE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68784" y="25360313"/>
            <a:ext cx="25922816" cy="38028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D1A-17E7-4F53-AF33-5F3D83745F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88" y="2879725"/>
            <a:ext cx="36725225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9540" tIns="219770" rIns="439540" bIns="21977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88" y="9361488"/>
            <a:ext cx="36725225" cy="1944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9540" tIns="219770" rIns="439540" bIns="2197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88" y="29524325"/>
            <a:ext cx="9001125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9540" tIns="219770" rIns="439540" bIns="219770" numCol="1" anchor="t" anchorCtr="0" compatLnSpc="1">
            <a:prstTxWarp prst="textNoShape">
              <a:avLst/>
            </a:prstTxWarp>
          </a:bodyPr>
          <a:lstStyle>
            <a:lvl1pPr>
              <a:defRPr sz="67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762163" y="29524325"/>
            <a:ext cx="13681075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9540" tIns="219770" rIns="439540" bIns="219770" numCol="1" anchor="t" anchorCtr="0" compatLnSpc="1">
            <a:prstTxWarp prst="textNoShape">
              <a:avLst/>
            </a:prstTxWarp>
          </a:bodyPr>
          <a:lstStyle>
            <a:lvl1pPr algn="ctr">
              <a:defRPr sz="67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964188" y="29524325"/>
            <a:ext cx="9001125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9540" tIns="219770" rIns="439540" bIns="219770" numCol="1" anchor="t" anchorCtr="0" compatLnSpc="1">
            <a:prstTxWarp prst="textNoShape">
              <a:avLst/>
            </a:prstTxWarp>
          </a:bodyPr>
          <a:lstStyle>
            <a:lvl1pPr algn="r">
              <a:defRPr sz="6700" smtClean="0"/>
            </a:lvl1pPr>
          </a:lstStyle>
          <a:p>
            <a:pPr>
              <a:defRPr/>
            </a:pPr>
            <a:fld id="{85CB72A2-EFBD-4DE3-8A9C-3D364CC217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97375" rtl="0" eaLnBrk="0" fontAlgn="base" hangingPunct="0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97375" rtl="0" eaLnBrk="0" fontAlgn="base" hangingPunct="0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Times New Roman" pitchFamily="18" charset="0"/>
        </a:defRPr>
      </a:lvl2pPr>
      <a:lvl3pPr algn="ctr" defTabSz="4397375" rtl="0" eaLnBrk="0" fontAlgn="base" hangingPunct="0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Times New Roman" pitchFamily="18" charset="0"/>
        </a:defRPr>
      </a:lvl3pPr>
      <a:lvl4pPr algn="ctr" defTabSz="4397375" rtl="0" eaLnBrk="0" fontAlgn="base" hangingPunct="0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Times New Roman" pitchFamily="18" charset="0"/>
        </a:defRPr>
      </a:lvl4pPr>
      <a:lvl5pPr algn="ctr" defTabSz="4397375" rtl="0" eaLnBrk="0" fontAlgn="base" hangingPunct="0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Times New Roman" pitchFamily="18" charset="0"/>
        </a:defRPr>
      </a:lvl5pPr>
      <a:lvl6pPr marL="457200" algn="ctr" defTabSz="4397375" rtl="0" fontAlgn="base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Times New Roman" pitchFamily="18" charset="0"/>
        </a:defRPr>
      </a:lvl6pPr>
      <a:lvl7pPr marL="914400" algn="ctr" defTabSz="4397375" rtl="0" fontAlgn="base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Times New Roman" pitchFamily="18" charset="0"/>
        </a:defRPr>
      </a:lvl7pPr>
      <a:lvl8pPr marL="1371600" algn="ctr" defTabSz="4397375" rtl="0" fontAlgn="base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Times New Roman" pitchFamily="18" charset="0"/>
        </a:defRPr>
      </a:lvl8pPr>
      <a:lvl9pPr marL="1828800" algn="ctr" defTabSz="4397375" rtl="0" fontAlgn="base">
        <a:spcBef>
          <a:spcPct val="0"/>
        </a:spcBef>
        <a:spcAft>
          <a:spcPct val="0"/>
        </a:spcAft>
        <a:defRPr sz="21200">
          <a:solidFill>
            <a:schemeClr val="tx2"/>
          </a:solidFill>
          <a:latin typeface="Times New Roman" pitchFamily="18" charset="0"/>
        </a:defRPr>
      </a:lvl9pPr>
    </p:titleStyle>
    <p:bodyStyle>
      <a:lvl1pPr marL="1649413" indent="-1649413" algn="l" defTabSz="4397375" rtl="0" eaLnBrk="0" fontAlgn="base" hangingPunct="0">
        <a:spcBef>
          <a:spcPct val="20000"/>
        </a:spcBef>
        <a:spcAft>
          <a:spcPct val="0"/>
        </a:spcAft>
        <a:buChar char="•"/>
        <a:defRPr sz="15400">
          <a:solidFill>
            <a:schemeClr val="tx1"/>
          </a:solidFill>
          <a:latin typeface="+mn-lt"/>
          <a:ea typeface="+mn-ea"/>
          <a:cs typeface="+mn-cs"/>
        </a:defRPr>
      </a:lvl1pPr>
      <a:lvl2pPr marL="3573463" indent="-1374775" algn="l" defTabSz="4397375" rtl="0" eaLnBrk="0" fontAlgn="base" hangingPunct="0">
        <a:spcBef>
          <a:spcPct val="20000"/>
        </a:spcBef>
        <a:spcAft>
          <a:spcPct val="0"/>
        </a:spcAft>
        <a:buChar char="–"/>
        <a:defRPr sz="13500">
          <a:solidFill>
            <a:schemeClr val="tx1"/>
          </a:solidFill>
          <a:latin typeface="+mn-lt"/>
        </a:defRPr>
      </a:lvl2pPr>
      <a:lvl3pPr marL="5497513" indent="-1100138" algn="l" defTabSz="4397375" rtl="0" eaLnBrk="0" fontAlgn="base" hangingPunct="0">
        <a:spcBef>
          <a:spcPct val="20000"/>
        </a:spcBef>
        <a:spcAft>
          <a:spcPct val="0"/>
        </a:spcAft>
        <a:buChar char="•"/>
        <a:defRPr sz="11500">
          <a:solidFill>
            <a:schemeClr val="tx1"/>
          </a:solidFill>
          <a:latin typeface="+mn-lt"/>
        </a:defRPr>
      </a:lvl3pPr>
      <a:lvl4pPr marL="7696200" indent="-1100138" algn="l" defTabSz="4397375" rtl="0" eaLnBrk="0" fontAlgn="base" hangingPunct="0">
        <a:spcBef>
          <a:spcPct val="20000"/>
        </a:spcBef>
        <a:spcAft>
          <a:spcPct val="0"/>
        </a:spcAft>
        <a:buChar char="–"/>
        <a:defRPr sz="9600">
          <a:solidFill>
            <a:schemeClr val="tx1"/>
          </a:solidFill>
          <a:latin typeface="+mn-lt"/>
        </a:defRPr>
      </a:lvl4pPr>
      <a:lvl5pPr marL="9894888" indent="-1098550" algn="l" defTabSz="4397375" rtl="0" eaLnBrk="0" fontAlgn="base" hangingPunct="0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5pPr>
      <a:lvl6pPr marL="10352088" indent="-1098550" algn="l" defTabSz="4397375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6pPr>
      <a:lvl7pPr marL="10809288" indent="-1098550" algn="l" defTabSz="4397375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7pPr>
      <a:lvl8pPr marL="11266488" indent="-1098550" algn="l" defTabSz="4397375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8pPr>
      <a:lvl9pPr marL="11723688" indent="-1098550" algn="l" defTabSz="4397375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89"/>
          <p:cNvSpPr txBox="1">
            <a:spLocks noChangeArrowheads="1"/>
          </p:cNvSpPr>
          <p:nvPr/>
        </p:nvSpPr>
        <p:spPr bwMode="auto">
          <a:xfrm>
            <a:off x="885825" y="1128713"/>
            <a:ext cx="41624250" cy="306546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109748" tIns="54876" rIns="109748" bIns="54876">
            <a:spAutoFit/>
          </a:bodyPr>
          <a:lstStyle/>
          <a:p>
            <a:pPr algn="ctr" defTabSz="4397375"/>
            <a:r>
              <a:rPr lang="en-US" sz="9600" b="1" i="1">
                <a:solidFill>
                  <a:srgbClr val="003366"/>
                </a:solidFill>
                <a:latin typeface="Calibri" pitchFamily="34" charset="0"/>
              </a:rPr>
              <a:t>How cool is that! </a:t>
            </a:r>
            <a:r>
              <a:rPr lang="en-US" sz="9600" b="1">
                <a:solidFill>
                  <a:srgbClr val="003366"/>
                </a:solidFill>
                <a:latin typeface="Calibri" pitchFamily="34" charset="0"/>
              </a:rPr>
              <a:t>A minimalist account of </a:t>
            </a:r>
            <a:r>
              <a:rPr lang="en-US" sz="9600" b="1" i="1">
                <a:solidFill>
                  <a:srgbClr val="003366"/>
                </a:solidFill>
                <a:latin typeface="Calibri" pitchFamily="34" charset="0"/>
              </a:rPr>
              <a:t>how</a:t>
            </a:r>
            <a:r>
              <a:rPr lang="en-US" sz="9600" b="1">
                <a:solidFill>
                  <a:srgbClr val="003366"/>
                </a:solidFill>
                <a:latin typeface="Calibri" pitchFamily="34" charset="0"/>
              </a:rPr>
              <a:t> pseudo-questions in English</a:t>
            </a:r>
            <a:endParaRPr lang="en-US" sz="9600">
              <a:solidFill>
                <a:srgbClr val="003366"/>
              </a:solidFill>
              <a:latin typeface="Calibri" pitchFamily="34" charset="0"/>
            </a:endParaRPr>
          </a:p>
          <a:p>
            <a:pPr algn="ctr" defTabSz="4397375"/>
            <a:endParaRPr lang="en-US" sz="9600" b="1">
              <a:solidFill>
                <a:schemeClr val="bg2"/>
              </a:solidFill>
              <a:latin typeface="Arial Unicode MS" pitchFamily="34" charset="-128"/>
            </a:endParaRPr>
          </a:p>
        </p:txBody>
      </p:sp>
      <p:sp>
        <p:nvSpPr>
          <p:cNvPr id="2051" name="Line 192"/>
          <p:cNvSpPr>
            <a:spLocks noChangeShapeType="1"/>
          </p:cNvSpPr>
          <p:nvPr/>
        </p:nvSpPr>
        <p:spPr bwMode="auto">
          <a:xfrm flipH="1" flipV="1">
            <a:off x="4824413" y="19829463"/>
            <a:ext cx="14287" cy="576262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lIns="76069" tIns="38034" rIns="76069" bIns="38034">
            <a:spAutoFit/>
          </a:bodyPr>
          <a:lstStyle/>
          <a:p>
            <a:endParaRPr lang="nl-BE"/>
          </a:p>
        </p:txBody>
      </p:sp>
      <p:sp>
        <p:nvSpPr>
          <p:cNvPr id="2052" name="Text Box 201"/>
          <p:cNvSpPr txBox="1">
            <a:spLocks noChangeArrowheads="1"/>
          </p:cNvSpPr>
          <p:nvPr/>
        </p:nvSpPr>
        <p:spPr bwMode="auto">
          <a:xfrm>
            <a:off x="17029113" y="14127163"/>
            <a:ext cx="9998075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299" tIns="45647" rIns="91299" bIns="45647">
            <a:spAutoFit/>
          </a:bodyPr>
          <a:lstStyle/>
          <a:p>
            <a:pPr marL="412750" indent="-412750" defTabSz="915988" eaLnBrk="0" hangingPunct="0">
              <a:spcBef>
                <a:spcPct val="50000"/>
              </a:spcBef>
            </a:pPr>
            <a:endParaRPr lang="de-DE" sz="4800" b="1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2053" name="Line 203"/>
          <p:cNvSpPr>
            <a:spLocks noChangeShapeType="1"/>
          </p:cNvSpPr>
          <p:nvPr/>
        </p:nvSpPr>
        <p:spPr bwMode="auto">
          <a:xfrm flipH="1">
            <a:off x="3886200" y="17294225"/>
            <a:ext cx="14288" cy="3825875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lIns="76069" tIns="38034" rIns="76069" bIns="38034">
            <a:spAutoFit/>
          </a:bodyPr>
          <a:lstStyle/>
          <a:p>
            <a:endParaRPr lang="nl-BE"/>
          </a:p>
        </p:txBody>
      </p:sp>
      <p:sp>
        <p:nvSpPr>
          <p:cNvPr id="2054" name="Rectangle 205"/>
          <p:cNvSpPr>
            <a:spLocks noChangeArrowheads="1"/>
          </p:cNvSpPr>
          <p:nvPr/>
        </p:nvSpPr>
        <p:spPr bwMode="auto">
          <a:xfrm>
            <a:off x="32246888" y="23131463"/>
            <a:ext cx="10358437" cy="8786812"/>
          </a:xfrm>
          <a:prstGeom prst="rect">
            <a:avLst/>
          </a:prstGeom>
          <a:solidFill>
            <a:schemeClr val="bg1"/>
          </a:solidFill>
          <a:ln w="76200">
            <a:solidFill>
              <a:srgbClr val="993366"/>
            </a:solidFill>
            <a:miter lim="800000"/>
            <a:headEnd/>
            <a:tailEnd/>
          </a:ln>
        </p:spPr>
        <p:txBody>
          <a:bodyPr wrap="none" lIns="109748" tIns="54876" rIns="109748" bIns="54876" anchor="ctr"/>
          <a:lstStyle/>
          <a:p>
            <a:pPr marL="412750" indent="-412750" algn="ctr" defTabSz="915988" eaLnBrk="0" hangingPunct="0"/>
            <a:endParaRPr lang="de-DE" sz="4800" b="1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2055" name="Rectangle 364"/>
          <p:cNvSpPr>
            <a:spLocks noChangeArrowheads="1"/>
          </p:cNvSpPr>
          <p:nvPr/>
        </p:nvSpPr>
        <p:spPr bwMode="auto">
          <a:xfrm>
            <a:off x="4133850" y="24499888"/>
            <a:ext cx="188913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BE"/>
          </a:p>
        </p:txBody>
      </p:sp>
      <p:sp>
        <p:nvSpPr>
          <p:cNvPr id="2056" name="Rectangle 365"/>
          <p:cNvSpPr>
            <a:spLocks noChangeArrowheads="1"/>
          </p:cNvSpPr>
          <p:nvPr/>
        </p:nvSpPr>
        <p:spPr bwMode="auto">
          <a:xfrm>
            <a:off x="4125913" y="24501475"/>
            <a:ext cx="1079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5988"/>
            <a:r>
              <a:rPr lang="en-US" sz="34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2057" name="Rectangle 366"/>
          <p:cNvSpPr>
            <a:spLocks noChangeArrowheads="1"/>
          </p:cNvSpPr>
          <p:nvPr/>
        </p:nvSpPr>
        <p:spPr bwMode="auto">
          <a:xfrm>
            <a:off x="4284663" y="24501475"/>
            <a:ext cx="1079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5988"/>
            <a:r>
              <a:rPr lang="en-US" sz="34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2058" name="Rectangle 457"/>
          <p:cNvSpPr>
            <a:spLocks noChangeArrowheads="1"/>
          </p:cNvSpPr>
          <p:nvPr/>
        </p:nvSpPr>
        <p:spPr bwMode="auto">
          <a:xfrm>
            <a:off x="14800263" y="24420513"/>
            <a:ext cx="1079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5988"/>
            <a:r>
              <a:rPr lang="en-US" sz="34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2059" name="Rectangle 458"/>
          <p:cNvSpPr>
            <a:spLocks noChangeArrowheads="1"/>
          </p:cNvSpPr>
          <p:nvPr/>
        </p:nvSpPr>
        <p:spPr bwMode="auto">
          <a:xfrm>
            <a:off x="14959013" y="24420513"/>
            <a:ext cx="1079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5988"/>
            <a:r>
              <a:rPr lang="en-US" sz="34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2060" name="Line 216"/>
          <p:cNvSpPr>
            <a:spLocks noChangeShapeType="1"/>
          </p:cNvSpPr>
          <p:nvPr/>
        </p:nvSpPr>
        <p:spPr bwMode="auto">
          <a:xfrm flipH="1">
            <a:off x="24093488" y="4159250"/>
            <a:ext cx="38100" cy="4538663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lIns="76069" tIns="38034" rIns="76069" bIns="38034">
            <a:spAutoFit/>
          </a:bodyPr>
          <a:lstStyle/>
          <a:p>
            <a:endParaRPr lang="nl-BE"/>
          </a:p>
        </p:txBody>
      </p:sp>
      <p:sp>
        <p:nvSpPr>
          <p:cNvPr id="2061" name="Text Box 218"/>
          <p:cNvSpPr txBox="1">
            <a:spLocks noChangeArrowheads="1"/>
          </p:cNvSpPr>
          <p:nvPr/>
        </p:nvSpPr>
        <p:spPr bwMode="auto">
          <a:xfrm>
            <a:off x="29532263" y="5557838"/>
            <a:ext cx="12458700" cy="1570037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lIns="91299" tIns="45647" rIns="91299" bIns="45647">
            <a:spAutoFit/>
          </a:bodyPr>
          <a:lstStyle/>
          <a:p>
            <a:r>
              <a:rPr lang="en-GB" sz="3200" b="1">
                <a:solidFill>
                  <a:srgbClr val="993366"/>
                </a:solidFill>
                <a:latin typeface="Calibri" pitchFamily="34" charset="0"/>
              </a:rPr>
              <a:t>Standard interrogative-like behaviour</a:t>
            </a:r>
            <a:endParaRPr lang="nl-BE" sz="3200" b="1">
              <a:solidFill>
                <a:srgbClr val="993366"/>
              </a:solidFill>
              <a:latin typeface="Calibri" pitchFamily="34" charset="0"/>
            </a:endParaRPr>
          </a:p>
          <a:p>
            <a:r>
              <a:rPr lang="en-GB" sz="3200" b="1">
                <a:solidFill>
                  <a:srgbClr val="993366"/>
                </a:solidFill>
                <a:latin typeface="Calibri" pitchFamily="34" charset="0"/>
              </a:rPr>
              <a:t> </a:t>
            </a:r>
            <a:r>
              <a:rPr lang="en-GB" sz="3200" b="1" u="sng">
                <a:solidFill>
                  <a:srgbClr val="003366"/>
                </a:solidFill>
                <a:latin typeface="Calibri" pitchFamily="34" charset="0"/>
              </a:rPr>
              <a:t>inversion</a:t>
            </a:r>
            <a:r>
              <a:rPr lang="en-GB" sz="3200" b="1">
                <a:latin typeface="Calibri" pitchFamily="34" charset="0"/>
              </a:rPr>
              <a:t> = SAI (pronominal subjects, Aux-Subj-Aux, *Aux-Aux-Subj)</a:t>
            </a:r>
            <a:endParaRPr lang="en-GB" sz="3200" b="1" i="1">
              <a:solidFill>
                <a:srgbClr val="993366"/>
              </a:solidFill>
              <a:latin typeface="Calibri" pitchFamily="34" charset="0"/>
            </a:endParaRPr>
          </a:p>
          <a:p>
            <a:endParaRPr lang="de-DE" sz="3200" b="1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2062" name="Rectangle 235"/>
          <p:cNvSpPr>
            <a:spLocks noChangeArrowheads="1"/>
          </p:cNvSpPr>
          <p:nvPr/>
        </p:nvSpPr>
        <p:spPr bwMode="auto">
          <a:xfrm>
            <a:off x="671513" y="5272088"/>
            <a:ext cx="13716000" cy="13358812"/>
          </a:xfrm>
          <a:prstGeom prst="rect">
            <a:avLst/>
          </a:prstGeom>
          <a:solidFill>
            <a:schemeClr val="bg1"/>
          </a:solidFill>
          <a:ln w="76200">
            <a:solidFill>
              <a:srgbClr val="993366"/>
            </a:solidFill>
            <a:miter lim="800000"/>
            <a:headEnd/>
            <a:tailEnd/>
          </a:ln>
        </p:spPr>
        <p:txBody>
          <a:bodyPr wrap="none" lIns="109748" tIns="54876" rIns="109748" bIns="54876" anchor="ctr"/>
          <a:lstStyle/>
          <a:p>
            <a:pPr algn="ctr" defTabSz="1100138" rtl="1"/>
            <a:endParaRPr lang="de-DE" sz="8700" b="1">
              <a:solidFill>
                <a:srgbClr val="CC00CC"/>
              </a:solidFill>
              <a:latin typeface="Arial" charset="0"/>
              <a:cs typeface="Arial" charset="0"/>
            </a:endParaRPr>
          </a:p>
        </p:txBody>
      </p:sp>
      <p:sp>
        <p:nvSpPr>
          <p:cNvPr id="2063" name="Text Box 916"/>
          <p:cNvSpPr txBox="1">
            <a:spLocks noChangeArrowheads="1"/>
          </p:cNvSpPr>
          <p:nvPr/>
        </p:nvSpPr>
        <p:spPr bwMode="auto">
          <a:xfrm>
            <a:off x="1008063" y="5259388"/>
            <a:ext cx="1095057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6033" tIns="38014" rIns="76033" bIns="38014">
            <a:spAutoFit/>
          </a:bodyPr>
          <a:lstStyle/>
          <a:p>
            <a:pPr defTabSz="915988"/>
            <a:endParaRPr lang="en-GB" sz="3600">
              <a:solidFill>
                <a:srgbClr val="006A68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064" name="Text Box 1020"/>
          <p:cNvSpPr txBox="1">
            <a:spLocks noChangeArrowheads="1"/>
          </p:cNvSpPr>
          <p:nvPr/>
        </p:nvSpPr>
        <p:spPr bwMode="auto">
          <a:xfrm>
            <a:off x="865188" y="5472113"/>
            <a:ext cx="13573125" cy="2273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6033" tIns="38014" rIns="76033" bIns="38014">
            <a:spAutoFit/>
          </a:bodyPr>
          <a:lstStyle/>
          <a:p>
            <a:pPr marL="457200" indent="-457200" defTabSz="915988"/>
            <a:r>
              <a:rPr lang="en-GB" sz="4800" b="1">
                <a:solidFill>
                  <a:srgbClr val="003366"/>
                </a:solidFill>
                <a:latin typeface="Calibri" pitchFamily="34" charset="0"/>
              </a:rPr>
              <a:t>Introduction to </a:t>
            </a:r>
            <a:r>
              <a:rPr lang="en-GB" sz="4800" b="1" i="1">
                <a:solidFill>
                  <a:srgbClr val="003366"/>
                </a:solidFill>
                <a:latin typeface="Calibri" pitchFamily="34" charset="0"/>
              </a:rPr>
              <a:t>how</a:t>
            </a:r>
            <a:r>
              <a:rPr lang="en-GB" sz="4800" b="1">
                <a:solidFill>
                  <a:srgbClr val="003366"/>
                </a:solidFill>
                <a:latin typeface="Calibri" pitchFamily="34" charset="0"/>
              </a:rPr>
              <a:t> pseudo-questions (HPQs)</a:t>
            </a:r>
          </a:p>
          <a:p>
            <a:pPr marL="457200" indent="-457200" defTabSz="915988"/>
            <a:endParaRPr lang="en-GB" sz="3200" b="1">
              <a:solidFill>
                <a:srgbClr val="003366"/>
              </a:solidFill>
              <a:latin typeface="Calibri" pitchFamily="34" charset="0"/>
            </a:endParaRPr>
          </a:p>
          <a:p>
            <a:pPr marL="457200" indent="-457200" defTabSz="915988">
              <a:buFont typeface="Arial" charset="0"/>
              <a:buChar char="•"/>
            </a:pPr>
            <a:r>
              <a:rPr lang="en-GB" sz="3200" b="1">
                <a:latin typeface="Calibri" pitchFamily="34" charset="0"/>
              </a:rPr>
              <a:t> </a:t>
            </a:r>
            <a:r>
              <a:rPr lang="en-GB" sz="3200" b="1" i="1">
                <a:latin typeface="Calibri" pitchFamily="34" charset="0"/>
              </a:rPr>
              <a:t>How</a:t>
            </a:r>
            <a:r>
              <a:rPr lang="en-GB" sz="3200" b="1">
                <a:latin typeface="Calibri" pitchFamily="34" charset="0"/>
              </a:rPr>
              <a:t> pseudo-questions</a:t>
            </a:r>
            <a:r>
              <a:rPr lang="en-GB" sz="3200" b="1">
                <a:solidFill>
                  <a:srgbClr val="993366"/>
                </a:solidFill>
                <a:latin typeface="Calibri" pitchFamily="34" charset="0"/>
              </a:rPr>
              <a:t> (HPQs) </a:t>
            </a:r>
            <a:r>
              <a:rPr lang="en-GB" sz="3200" b="1">
                <a:latin typeface="Calibri" pitchFamily="34" charset="0"/>
              </a:rPr>
              <a:t>often resemble </a:t>
            </a:r>
            <a:r>
              <a:rPr lang="en-GB" sz="3200" b="1" i="1">
                <a:latin typeface="Calibri" pitchFamily="34" charset="0"/>
              </a:rPr>
              <a:t>how</a:t>
            </a:r>
            <a:r>
              <a:rPr lang="en-GB" sz="3200" b="1">
                <a:latin typeface="Calibri" pitchFamily="34" charset="0"/>
              </a:rPr>
              <a:t> degree questions </a:t>
            </a:r>
            <a:r>
              <a:rPr lang="en-GB" sz="3200" b="1">
                <a:solidFill>
                  <a:srgbClr val="993366"/>
                </a:solidFill>
                <a:latin typeface="Calibri" pitchFamily="34" charset="0"/>
              </a:rPr>
              <a:t>(HDQs) </a:t>
            </a:r>
          </a:p>
          <a:p>
            <a:pPr marL="457200" indent="-457200" defTabSz="915988">
              <a:buFont typeface="Arial" charset="0"/>
              <a:buChar char="•"/>
            </a:pPr>
            <a:r>
              <a:rPr lang="en-GB" sz="3200" b="1">
                <a:latin typeface="Calibri" pitchFamily="34" charset="0"/>
              </a:rPr>
              <a:t> Yet they </a:t>
            </a:r>
            <a:r>
              <a:rPr lang="en-GB" sz="3200" b="1">
                <a:solidFill>
                  <a:srgbClr val="993366"/>
                </a:solidFill>
                <a:latin typeface="Calibri" pitchFamily="34" charset="0"/>
              </a:rPr>
              <a:t>express evaluations</a:t>
            </a:r>
            <a:r>
              <a:rPr lang="en-GB" sz="3200" b="1">
                <a:latin typeface="Calibri" pitchFamily="34" charset="0"/>
              </a:rPr>
              <a:t> of things/people/events etc. rather than requesting information, and convey a sense of</a:t>
            </a:r>
            <a:r>
              <a:rPr lang="en-GB" sz="3200" b="1">
                <a:solidFill>
                  <a:srgbClr val="993366"/>
                </a:solidFill>
                <a:latin typeface="Calibri" pitchFamily="34" charset="0"/>
              </a:rPr>
              <a:t> exclamativity.</a:t>
            </a:r>
          </a:p>
          <a:p>
            <a:pPr marL="457200" indent="-457200" defTabSz="915988"/>
            <a:endParaRPr lang="en-GB" sz="3200" b="1">
              <a:solidFill>
                <a:srgbClr val="003366"/>
              </a:solidFill>
              <a:latin typeface="Calibri" pitchFamily="34" charset="0"/>
            </a:endParaRPr>
          </a:p>
          <a:p>
            <a:pPr marL="457200" indent="-457200" defTabSz="915988">
              <a:buFontTx/>
              <a:buAutoNum type="arabicParenR"/>
            </a:pPr>
            <a:r>
              <a:rPr lang="en-GB" sz="3200" b="1">
                <a:latin typeface="Calibri" pitchFamily="34" charset="0"/>
              </a:rPr>
              <a:t>a.	</a:t>
            </a:r>
            <a:r>
              <a:rPr lang="en-GB" sz="3200" b="1" i="1">
                <a:latin typeface="Calibri" pitchFamily="34" charset="0"/>
              </a:rPr>
              <a:t>How cool is that? 	</a:t>
            </a:r>
            <a:r>
              <a:rPr lang="en-GB" sz="3200" b="1">
                <a:latin typeface="Calibri" pitchFamily="34" charset="0"/>
              </a:rPr>
              <a:t>(HDQ)</a:t>
            </a:r>
            <a:r>
              <a:rPr lang="en-GB" sz="3200" b="1" i="1">
                <a:latin typeface="Calibri" pitchFamily="34" charset="0"/>
              </a:rPr>
              <a:t>	</a:t>
            </a:r>
            <a:r>
              <a:rPr lang="en-GB" sz="3200" b="1">
                <a:latin typeface="Calibri" pitchFamily="34" charset="0"/>
              </a:rPr>
              <a:t>b.	</a:t>
            </a:r>
            <a:r>
              <a:rPr lang="en-GB" sz="3200" b="1" i="1">
                <a:latin typeface="Calibri" pitchFamily="34" charset="0"/>
              </a:rPr>
              <a:t>How cool is that! 	</a:t>
            </a:r>
            <a:r>
              <a:rPr lang="en-GB" sz="3200" b="1">
                <a:latin typeface="Calibri" pitchFamily="34" charset="0"/>
              </a:rPr>
              <a:t>(HPQ)</a:t>
            </a:r>
          </a:p>
          <a:p>
            <a:pPr marL="457200" indent="-457200" defTabSz="915988">
              <a:buFontTx/>
              <a:buAutoNum type="arabicParenR"/>
            </a:pPr>
            <a:r>
              <a:rPr lang="en-GB" sz="3200" b="1">
                <a:latin typeface="Calibri" pitchFamily="34" charset="0"/>
              </a:rPr>
              <a:t>a.	</a:t>
            </a:r>
            <a:r>
              <a:rPr lang="en-GB" sz="3200" b="1" i="1">
                <a:latin typeface="Calibri" pitchFamily="34" charset="0"/>
              </a:rPr>
              <a:t>How healthy am I?  	</a:t>
            </a:r>
            <a:r>
              <a:rPr lang="en-GB" sz="3200" b="1">
                <a:latin typeface="Calibri" pitchFamily="34" charset="0"/>
              </a:rPr>
              <a:t>(HDQ)	b.	</a:t>
            </a:r>
            <a:r>
              <a:rPr lang="en-GB" sz="3200" b="1" i="1">
                <a:latin typeface="Calibri" pitchFamily="34" charset="0"/>
              </a:rPr>
              <a:t>How healthy am I! 	</a:t>
            </a:r>
            <a:r>
              <a:rPr lang="en-GB" sz="3200" b="1">
                <a:latin typeface="Calibri" pitchFamily="34" charset="0"/>
              </a:rPr>
              <a:t>(HPQ)</a:t>
            </a:r>
          </a:p>
          <a:p>
            <a:pPr marL="457200" indent="-457200" defTabSz="915988"/>
            <a:endParaRPr lang="en-GB" sz="3200" b="1">
              <a:latin typeface="Calibri" pitchFamily="34" charset="0"/>
            </a:endParaRPr>
          </a:p>
          <a:p>
            <a:pPr marL="457200" indent="-457200" defTabSz="915988">
              <a:buFont typeface="Arial" charset="0"/>
              <a:buChar char="•"/>
            </a:pPr>
            <a:r>
              <a:rPr lang="en-GB" sz="3200" b="1">
                <a:latin typeface="Calibri" pitchFamily="34" charset="0"/>
              </a:rPr>
              <a:t> Frequently-used in contemporary English: ‘</a:t>
            </a:r>
            <a:r>
              <a:rPr lang="en-GB" sz="3200" b="1" i="1">
                <a:latin typeface="Calibri" pitchFamily="34" charset="0"/>
              </a:rPr>
              <a:t>How ___ is that...?</a:t>
            </a:r>
            <a:r>
              <a:rPr lang="en-GB" sz="3200" b="1">
                <a:latin typeface="Calibri" pitchFamily="34" charset="0"/>
              </a:rPr>
              <a:t>’ is one of the ‘current phrase-viruses’ of the English language (Urban Dictionary).</a:t>
            </a:r>
            <a:endParaRPr lang="nl-BE" sz="3200" b="1">
              <a:latin typeface="Calibri" pitchFamily="34" charset="0"/>
            </a:endParaRPr>
          </a:p>
          <a:p>
            <a:pPr marL="457200" indent="-457200" defTabSz="915988">
              <a:buFont typeface="Arial" charset="0"/>
              <a:buChar char="•"/>
            </a:pPr>
            <a:r>
              <a:rPr lang="nl-BE" sz="3200" b="1">
                <a:latin typeface="Calibri" pitchFamily="34" charset="0"/>
              </a:rPr>
              <a:t> </a:t>
            </a:r>
            <a:r>
              <a:rPr lang="en-GB" sz="3200" b="1">
                <a:latin typeface="Calibri" pitchFamily="34" charset="0"/>
              </a:rPr>
              <a:t>Spoken and written language, mostly informal register.</a:t>
            </a:r>
            <a:r>
              <a:rPr lang="en-GB" sz="3200" b="1" u="sng">
                <a:latin typeface="Calibri" pitchFamily="34" charset="0"/>
              </a:rPr>
              <a:t> </a:t>
            </a:r>
            <a:endParaRPr lang="nl-BE" sz="3200" b="1">
              <a:latin typeface="Calibri" pitchFamily="34" charset="0"/>
            </a:endParaRPr>
          </a:p>
          <a:p>
            <a:pPr marL="457200" indent="-457200" defTabSz="915988">
              <a:buFont typeface="Arial" charset="0"/>
              <a:buChar char="•"/>
            </a:pPr>
            <a:r>
              <a:rPr lang="en-GB" sz="3200" b="1">
                <a:latin typeface="Calibri" pitchFamily="34" charset="0"/>
              </a:rPr>
              <a:t> </a:t>
            </a:r>
            <a:r>
              <a:rPr lang="en-GB" sz="3200" b="1">
                <a:solidFill>
                  <a:srgbClr val="993366"/>
                </a:solidFill>
                <a:latin typeface="Calibri" pitchFamily="34" charset="0"/>
              </a:rPr>
              <a:t>Productive pattern </a:t>
            </a:r>
            <a:r>
              <a:rPr lang="en-GB" sz="3200" b="1">
                <a:latin typeface="Calibri" pitchFamily="34" charset="0"/>
              </a:rPr>
              <a:t>– used innovatively.</a:t>
            </a:r>
            <a:endParaRPr lang="nl-BE" sz="3200" b="1">
              <a:latin typeface="Calibri" pitchFamily="34" charset="0"/>
            </a:endParaRPr>
          </a:p>
          <a:p>
            <a:pPr marL="457200" indent="-457200" defTabSz="915988"/>
            <a:endParaRPr lang="en-GB" sz="3200" b="1">
              <a:latin typeface="Calibri" pitchFamily="34" charset="0"/>
            </a:endParaRPr>
          </a:p>
          <a:p>
            <a:pPr marL="457200" indent="-457200" defTabSz="915988"/>
            <a:r>
              <a:rPr lang="en-GB" sz="3200" b="1">
                <a:solidFill>
                  <a:srgbClr val="003366"/>
                </a:solidFill>
                <a:latin typeface="Calibri" pitchFamily="34" charset="0"/>
              </a:rPr>
              <a:t>HPQs are differentiated from HDQs by their </a:t>
            </a:r>
            <a:r>
              <a:rPr lang="en-GB" sz="3200" b="1" u="sng">
                <a:solidFill>
                  <a:srgbClr val="003366"/>
                </a:solidFill>
                <a:latin typeface="Calibri" pitchFamily="34" charset="0"/>
              </a:rPr>
              <a:t>phonology, syntax and semantics/ pragmatics</a:t>
            </a:r>
          </a:p>
          <a:p>
            <a:pPr marL="457200" indent="-457200" defTabSz="915988"/>
            <a:endParaRPr lang="nl-BE" sz="3200" b="1">
              <a:latin typeface="Calibri" pitchFamily="34" charset="0"/>
            </a:endParaRPr>
          </a:p>
          <a:p>
            <a:pPr marL="457200" indent="-457200" defTabSz="915988">
              <a:buFont typeface="Arial" charset="0"/>
              <a:buChar char="•"/>
            </a:pPr>
            <a:r>
              <a:rPr lang="en-GB" sz="3200" b="1">
                <a:latin typeface="Calibri" pitchFamily="34" charset="0"/>
              </a:rPr>
              <a:t> Previous discussion of mismatch between </a:t>
            </a:r>
            <a:r>
              <a:rPr lang="en-GB" sz="3200" b="1">
                <a:solidFill>
                  <a:srgbClr val="993366"/>
                </a:solidFill>
                <a:latin typeface="Calibri" pitchFamily="34" charset="0"/>
              </a:rPr>
              <a:t>clausal type </a:t>
            </a:r>
            <a:r>
              <a:rPr lang="en-GB" sz="3200" b="1">
                <a:latin typeface="Calibri" pitchFamily="34" charset="0"/>
              </a:rPr>
              <a:t>(interrogative/exclamative) vs. </a:t>
            </a:r>
            <a:r>
              <a:rPr lang="en-GB" sz="3200" b="1">
                <a:solidFill>
                  <a:srgbClr val="993366"/>
                </a:solidFill>
                <a:latin typeface="Calibri" pitchFamily="34" charset="0"/>
              </a:rPr>
              <a:t>clausal force </a:t>
            </a:r>
            <a:r>
              <a:rPr lang="en-GB" sz="3200" b="1">
                <a:latin typeface="Calibri" pitchFamily="34" charset="0"/>
              </a:rPr>
              <a:t>(question/exclamation) for Exclamatory Inversion Sentences (EIS).</a:t>
            </a:r>
            <a:endParaRPr lang="nl-BE" sz="3200" b="1">
              <a:latin typeface="Calibri" pitchFamily="34" charset="0"/>
            </a:endParaRPr>
          </a:p>
          <a:p>
            <a:pPr marL="457200" indent="-457200" defTabSz="915988">
              <a:buFont typeface="Arial" charset="0"/>
              <a:buChar char="•"/>
            </a:pPr>
            <a:r>
              <a:rPr lang="nl-BE" sz="3200" b="1">
                <a:latin typeface="Calibri" pitchFamily="34" charset="0"/>
              </a:rPr>
              <a:t> Debate for EIS as to whether the sense of exclamativity arises </a:t>
            </a:r>
            <a:r>
              <a:rPr lang="en-GB" sz="3200" b="1">
                <a:latin typeface="Calibri" pitchFamily="34" charset="0"/>
              </a:rPr>
              <a:t>pragmatically (Huddleston (1993)) or syntactically/semantically (N. McCawley (1973: 370))?</a:t>
            </a:r>
            <a:endParaRPr lang="nl-BE" sz="3200" b="1">
              <a:latin typeface="Calibri" pitchFamily="34" charset="0"/>
            </a:endParaRPr>
          </a:p>
          <a:p>
            <a:pPr marL="457200" indent="-457200" defTabSz="915988"/>
            <a:r>
              <a:rPr lang="en-GB" sz="3200" b="1">
                <a:latin typeface="Calibri" pitchFamily="34" charset="0"/>
              </a:rPr>
              <a:t>3)	   a. 	</a:t>
            </a:r>
            <a:r>
              <a:rPr lang="en-GB" sz="3200" b="1" i="1">
                <a:latin typeface="Calibri" pitchFamily="34" charset="0"/>
              </a:rPr>
              <a:t>Is syntax easy!</a:t>
            </a:r>
            <a:r>
              <a:rPr lang="en-GB" sz="3200" b="1">
                <a:latin typeface="Calibri" pitchFamily="34" charset="0"/>
              </a:rPr>
              <a:t>				b.	</a:t>
            </a:r>
            <a:r>
              <a:rPr lang="en-GB" sz="3200" b="1" i="1">
                <a:latin typeface="Calibri" pitchFamily="34" charset="0"/>
              </a:rPr>
              <a:t>Am I hungry!</a:t>
            </a:r>
            <a:endParaRPr lang="en-GB" sz="3200" b="1">
              <a:latin typeface="Calibri" pitchFamily="34" charset="0"/>
            </a:endParaRPr>
          </a:p>
          <a:p>
            <a:pPr marL="457200" indent="-457200" defTabSz="915988">
              <a:buFont typeface="Arial" charset="0"/>
              <a:buChar char="•"/>
            </a:pPr>
            <a:r>
              <a:rPr lang="en-GB" sz="3200" b="1">
                <a:latin typeface="Calibri" pitchFamily="34" charset="0"/>
              </a:rPr>
              <a:t> </a:t>
            </a:r>
            <a:r>
              <a:rPr lang="en-US" sz="3200" b="1">
                <a:latin typeface="Calibri" pitchFamily="34" charset="0"/>
              </a:rPr>
              <a:t>I argue that </a:t>
            </a:r>
            <a:r>
              <a:rPr lang="en-US" sz="3200" b="1">
                <a:solidFill>
                  <a:srgbClr val="993366"/>
                </a:solidFill>
                <a:latin typeface="Calibri" pitchFamily="34" charset="0"/>
              </a:rPr>
              <a:t>HPQs are structurally distinct from HDQs.</a:t>
            </a:r>
            <a:endParaRPr lang="nl-BE" sz="3200" b="1">
              <a:solidFill>
                <a:srgbClr val="993366"/>
              </a:solidFill>
              <a:latin typeface="Calibri" pitchFamily="34" charset="0"/>
            </a:endParaRPr>
          </a:p>
          <a:p>
            <a:pPr marL="457200" indent="-457200" defTabSz="915988">
              <a:buFont typeface="Arial" charset="0"/>
              <a:buChar char="•"/>
            </a:pPr>
            <a:endParaRPr lang="nl-BE" sz="3200" b="1">
              <a:latin typeface="Calibri" pitchFamily="34" charset="0"/>
            </a:endParaRPr>
          </a:p>
          <a:p>
            <a:pPr marL="457200" indent="-457200" defTabSz="915988">
              <a:buFontTx/>
              <a:buAutoNum type="arabicParenR" startAt="5"/>
            </a:pPr>
            <a:endParaRPr lang="en-GB" sz="3200" b="1" i="1">
              <a:latin typeface="Calibri" pitchFamily="34" charset="0"/>
            </a:endParaRPr>
          </a:p>
          <a:p>
            <a:pPr marL="457200" indent="-457200" defTabSz="915988"/>
            <a:r>
              <a:rPr lang="en-GB" sz="3200" b="1">
                <a:latin typeface="Calibri" pitchFamily="34" charset="0"/>
              </a:rPr>
              <a:t> </a:t>
            </a:r>
          </a:p>
          <a:p>
            <a:pPr marL="457200" indent="-457200" defTabSz="915988"/>
            <a:r>
              <a:rPr lang="en-GB" sz="3200" b="1">
                <a:latin typeface="Calibri" pitchFamily="34" charset="0"/>
              </a:rPr>
              <a:t> </a:t>
            </a:r>
            <a:endParaRPr lang="nl-BE" sz="3200" b="1">
              <a:latin typeface="Calibri" pitchFamily="34" charset="0"/>
            </a:endParaRPr>
          </a:p>
          <a:p>
            <a:pPr marL="457200" indent="-457200" defTabSz="915988"/>
            <a:endParaRPr lang="en-GB" sz="3200" b="1">
              <a:latin typeface="Calibri" pitchFamily="34" charset="0"/>
            </a:endParaRPr>
          </a:p>
          <a:p>
            <a:pPr marL="457200" indent="-457200" defTabSz="915988"/>
            <a:endParaRPr lang="nl-BE" sz="3200" b="1">
              <a:latin typeface="Calibri" pitchFamily="34" charset="0"/>
            </a:endParaRPr>
          </a:p>
          <a:p>
            <a:pPr marL="457200" indent="-457200" defTabSz="915988"/>
            <a:endParaRPr lang="en-GB" sz="3200" b="1" u="sng">
              <a:latin typeface="Calibri" pitchFamily="34" charset="0"/>
            </a:endParaRPr>
          </a:p>
          <a:p>
            <a:pPr marL="457200" indent="-457200" defTabSz="915988"/>
            <a:r>
              <a:rPr lang="en-GB" sz="3200" b="1">
                <a:latin typeface="Calibri" pitchFamily="34" charset="0"/>
              </a:rPr>
              <a:t>		 </a:t>
            </a:r>
            <a:endParaRPr lang="nl-BE" sz="3200" b="1">
              <a:latin typeface="Calibri" pitchFamily="34" charset="0"/>
            </a:endParaRPr>
          </a:p>
          <a:p>
            <a:pPr marL="457200" indent="-457200" defTabSz="915988"/>
            <a:r>
              <a:rPr lang="en-GB" sz="3200">
                <a:latin typeface="Calibri" pitchFamily="34" charset="0"/>
              </a:rPr>
              <a:t> </a:t>
            </a:r>
            <a:r>
              <a:rPr lang="en-GB" sz="3200" b="1">
                <a:latin typeface="Calibri" pitchFamily="34" charset="0"/>
              </a:rPr>
              <a:t> </a:t>
            </a:r>
            <a:endParaRPr lang="nl-BE" sz="3200" b="1">
              <a:latin typeface="Calibri" pitchFamily="34" charset="0"/>
            </a:endParaRPr>
          </a:p>
          <a:p>
            <a:pPr marL="457200" indent="-457200" defTabSz="915988"/>
            <a:endParaRPr lang="nl-BE" sz="3200" b="1">
              <a:latin typeface="Calibri" pitchFamily="34" charset="0"/>
            </a:endParaRPr>
          </a:p>
          <a:p>
            <a:pPr marL="457200" indent="-457200" defTabSz="915988"/>
            <a:endParaRPr lang="en-GB" sz="3200" b="1">
              <a:latin typeface="Calibri" pitchFamily="34" charset="0"/>
            </a:endParaRPr>
          </a:p>
          <a:p>
            <a:pPr marL="457200" indent="-457200" defTabSz="915988"/>
            <a:endParaRPr lang="en-GB" sz="3200" b="1">
              <a:latin typeface="Calibri" pitchFamily="34" charset="0"/>
            </a:endParaRPr>
          </a:p>
          <a:p>
            <a:pPr marL="457200" indent="-457200" defTabSz="915988"/>
            <a:endParaRPr lang="en-GB" sz="3200" b="1">
              <a:latin typeface="Calibri" pitchFamily="34" charset="0"/>
            </a:endParaRPr>
          </a:p>
          <a:p>
            <a:pPr marL="457200" indent="-457200" defTabSz="915988"/>
            <a:r>
              <a:rPr lang="en-GB" sz="3200" b="1">
                <a:latin typeface="Calibri" pitchFamily="34" charset="0"/>
              </a:rPr>
              <a:t>	</a:t>
            </a:r>
            <a:endParaRPr lang="nl-BE" sz="3200" b="1">
              <a:latin typeface="Calibri" pitchFamily="34" charset="0"/>
            </a:endParaRPr>
          </a:p>
          <a:p>
            <a:pPr marL="457200" indent="-457200" defTabSz="915988"/>
            <a:endParaRPr lang="en-GB" sz="3200" b="1">
              <a:latin typeface="Calibri" pitchFamily="34" charset="0"/>
            </a:endParaRPr>
          </a:p>
          <a:p>
            <a:pPr marL="457200" indent="-457200" defTabSz="915988"/>
            <a:endParaRPr lang="en-GB" sz="3200" b="1">
              <a:latin typeface="Calibri" pitchFamily="34" charset="0"/>
            </a:endParaRPr>
          </a:p>
          <a:p>
            <a:pPr marL="457200" indent="-457200" defTabSz="915988"/>
            <a:endParaRPr lang="nl-BE" sz="3200" b="1">
              <a:latin typeface="Calibri" pitchFamily="34" charset="0"/>
            </a:endParaRPr>
          </a:p>
          <a:p>
            <a:pPr marL="457200" indent="-457200" defTabSz="915988"/>
            <a:endParaRPr lang="en-GB" sz="3200" b="1">
              <a:solidFill>
                <a:srgbClr val="003366"/>
              </a:solidFill>
              <a:latin typeface="Calibri" pitchFamily="34" charset="0"/>
            </a:endParaRPr>
          </a:p>
          <a:p>
            <a:pPr marL="457200" indent="-457200" defTabSz="915988"/>
            <a:endParaRPr lang="en-US" sz="3200" b="1">
              <a:solidFill>
                <a:srgbClr val="003366"/>
              </a:solidFill>
              <a:latin typeface="Calibri" pitchFamily="34" charset="0"/>
              <a:cs typeface="Times New Roman" pitchFamily="18" charset="0"/>
            </a:endParaRPr>
          </a:p>
          <a:p>
            <a:pPr marL="457200" indent="-457200" defTabSz="915988"/>
            <a:endParaRPr lang="en-US" sz="3200" b="1">
              <a:solidFill>
                <a:srgbClr val="003366"/>
              </a:solidFill>
              <a:latin typeface="Arial" charset="0"/>
            </a:endParaRPr>
          </a:p>
        </p:txBody>
      </p:sp>
      <p:sp>
        <p:nvSpPr>
          <p:cNvPr id="2065" name="Rectangle 1121"/>
          <p:cNvSpPr>
            <a:spLocks noChangeArrowheads="1"/>
          </p:cNvSpPr>
          <p:nvPr/>
        </p:nvSpPr>
        <p:spPr bwMode="auto">
          <a:xfrm>
            <a:off x="14601825" y="5272088"/>
            <a:ext cx="28003500" cy="9358312"/>
          </a:xfrm>
          <a:prstGeom prst="rect">
            <a:avLst/>
          </a:prstGeom>
          <a:noFill/>
          <a:ln w="76200">
            <a:solidFill>
              <a:srgbClr val="003366"/>
            </a:solidFill>
            <a:miter lim="800000"/>
            <a:headEnd/>
            <a:tailEnd/>
          </a:ln>
        </p:spPr>
        <p:txBody>
          <a:bodyPr wrap="none" lIns="109748" tIns="54876" rIns="109748" bIns="54876" anchor="ctr"/>
          <a:lstStyle/>
          <a:p>
            <a:pPr marL="412750" indent="-412750" algn="ctr" defTabSz="915988" eaLnBrk="0" hangingPunct="0"/>
            <a:endParaRPr lang="de-DE" sz="4800" b="1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2066" name="Rectangle 1122"/>
          <p:cNvSpPr>
            <a:spLocks noChangeArrowheads="1"/>
          </p:cNvSpPr>
          <p:nvPr/>
        </p:nvSpPr>
        <p:spPr bwMode="auto">
          <a:xfrm>
            <a:off x="14387513" y="18059400"/>
            <a:ext cx="136302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 defTabSz="915988"/>
            <a:endParaRPr lang="en-GB" sz="2600">
              <a:solidFill>
                <a:srgbClr val="006A68"/>
              </a:solidFill>
              <a:latin typeface="Arial" charset="0"/>
            </a:endParaRPr>
          </a:p>
        </p:txBody>
      </p:sp>
      <p:sp>
        <p:nvSpPr>
          <p:cNvPr id="2067" name="TextBox 59"/>
          <p:cNvSpPr txBox="1">
            <a:spLocks noChangeArrowheads="1"/>
          </p:cNvSpPr>
          <p:nvPr/>
        </p:nvSpPr>
        <p:spPr bwMode="auto">
          <a:xfrm>
            <a:off x="8529638" y="2843213"/>
            <a:ext cx="23860125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600" b="1">
                <a:solidFill>
                  <a:srgbClr val="003366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t>Rachel Nye (GIST, Ghent University)</a:t>
            </a:r>
          </a:p>
          <a:p>
            <a:pPr algn="ctr"/>
            <a:r>
              <a:rPr lang="en-US" sz="6600" b="1">
                <a:solidFill>
                  <a:srgbClr val="003366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t>rachel.nye@ugent.be</a:t>
            </a:r>
          </a:p>
          <a:p>
            <a:pPr algn="ctr"/>
            <a:endParaRPr lang="nl-BE" sz="6000" b="1">
              <a:solidFill>
                <a:srgbClr val="003366"/>
              </a:solidFill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2068" name="Picture 63" descr="OdysseusLOGO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72325" y="2486025"/>
            <a:ext cx="5505450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9" name="Picture 64" descr="UniGent logo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32138" y="2628900"/>
            <a:ext cx="3376612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0" name="Picture 93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318575" y="2914650"/>
            <a:ext cx="6305550" cy="149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1" name="Picture 16" descr="FWOvlaanderen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43138" y="3057525"/>
            <a:ext cx="3000375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72" name="TextBox 68"/>
          <p:cNvSpPr txBox="1">
            <a:spLocks noChangeArrowheads="1"/>
          </p:cNvSpPr>
          <p:nvPr/>
        </p:nvSpPr>
        <p:spPr bwMode="auto">
          <a:xfrm>
            <a:off x="6886575" y="4414838"/>
            <a:ext cx="6072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solidFill>
                  <a:srgbClr val="993366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t>   Grant no. </a:t>
            </a:r>
            <a:r>
              <a:rPr lang="en-US">
                <a:solidFill>
                  <a:srgbClr val="993366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t>G091409</a:t>
            </a:r>
            <a:endParaRPr lang="en-GB">
              <a:solidFill>
                <a:srgbClr val="993366"/>
              </a:solidFill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073" name="TextBox 69"/>
          <p:cNvSpPr txBox="1">
            <a:spLocks noChangeArrowheads="1"/>
          </p:cNvSpPr>
          <p:nvPr/>
        </p:nvSpPr>
        <p:spPr bwMode="auto">
          <a:xfrm>
            <a:off x="671513" y="22345650"/>
            <a:ext cx="146446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nl-BE"/>
          </a:p>
        </p:txBody>
      </p:sp>
      <p:sp>
        <p:nvSpPr>
          <p:cNvPr id="2074" name="Rectangle 235"/>
          <p:cNvSpPr>
            <a:spLocks noChangeArrowheads="1"/>
          </p:cNvSpPr>
          <p:nvPr/>
        </p:nvSpPr>
        <p:spPr bwMode="auto">
          <a:xfrm>
            <a:off x="671513" y="18845213"/>
            <a:ext cx="13716000" cy="4071937"/>
          </a:xfrm>
          <a:prstGeom prst="rect">
            <a:avLst/>
          </a:prstGeom>
          <a:solidFill>
            <a:schemeClr val="bg1"/>
          </a:solidFill>
          <a:ln w="76200">
            <a:solidFill>
              <a:srgbClr val="003366"/>
            </a:solidFill>
            <a:miter lim="800000"/>
            <a:headEnd/>
            <a:tailEnd/>
          </a:ln>
        </p:spPr>
        <p:txBody>
          <a:bodyPr wrap="none" lIns="109748" tIns="54876" rIns="109748" bIns="54876" anchor="ctr"/>
          <a:lstStyle/>
          <a:p>
            <a:pPr algn="ctr" defTabSz="1100138" rtl="1"/>
            <a:endParaRPr lang="de-DE" sz="8700" b="1">
              <a:solidFill>
                <a:srgbClr val="CC00CC"/>
              </a:solidFill>
              <a:latin typeface="Arial" charset="0"/>
              <a:cs typeface="Arial" charset="0"/>
            </a:endParaRPr>
          </a:p>
        </p:txBody>
      </p:sp>
      <p:sp>
        <p:nvSpPr>
          <p:cNvPr id="2075" name="TextBox 71"/>
          <p:cNvSpPr txBox="1">
            <a:spLocks noChangeArrowheads="1"/>
          </p:cNvSpPr>
          <p:nvPr/>
        </p:nvSpPr>
        <p:spPr bwMode="auto">
          <a:xfrm>
            <a:off x="742950" y="18845213"/>
            <a:ext cx="13644563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5988"/>
            <a:r>
              <a:rPr lang="en-GB" sz="4800" b="1">
                <a:solidFill>
                  <a:srgbClr val="993366"/>
                </a:solidFill>
                <a:latin typeface="Calibri" pitchFamily="34" charset="0"/>
              </a:rPr>
              <a:t>Structure of a HPQ</a:t>
            </a:r>
          </a:p>
          <a:p>
            <a:pPr defTabSz="915988"/>
            <a:r>
              <a:rPr lang="en-GB" sz="3200" b="1">
                <a:solidFill>
                  <a:srgbClr val="993366"/>
                </a:solidFill>
                <a:latin typeface="Calibri" pitchFamily="34" charset="0"/>
              </a:rPr>
              <a:t>Basic patterns:-</a:t>
            </a:r>
            <a:endParaRPr lang="nl-BE" sz="3200" b="1">
              <a:solidFill>
                <a:srgbClr val="993366"/>
              </a:solidFill>
              <a:latin typeface="Calibri" pitchFamily="34" charset="0"/>
            </a:endParaRPr>
          </a:p>
          <a:p>
            <a:pPr defTabSz="915988"/>
            <a:r>
              <a:rPr lang="en-GB" sz="3200" b="1">
                <a:latin typeface="Calibri" pitchFamily="34" charset="0"/>
              </a:rPr>
              <a:t>(i)  </a:t>
            </a:r>
            <a:r>
              <a:rPr lang="en-GB" sz="3200" b="1" i="1">
                <a:latin typeface="Calibri" pitchFamily="34" charset="0"/>
              </a:rPr>
              <a:t>how </a:t>
            </a:r>
            <a:r>
              <a:rPr lang="en-GB" sz="3200" b="1">
                <a:latin typeface="Calibri" pitchFamily="34" charset="0"/>
              </a:rPr>
              <a:t>+ adjective + (inflected)BE + subject </a:t>
            </a:r>
            <a:endParaRPr lang="nl-BE" sz="3200" b="1">
              <a:latin typeface="Calibri" pitchFamily="34" charset="0"/>
            </a:endParaRPr>
          </a:p>
          <a:p>
            <a:pPr defTabSz="915988"/>
            <a:r>
              <a:rPr lang="en-GB" sz="3200" b="1">
                <a:latin typeface="Calibri" pitchFamily="34" charset="0"/>
              </a:rPr>
              <a:t>4) </a:t>
            </a:r>
            <a:r>
              <a:rPr lang="en-GB" sz="3200" b="1" i="1">
                <a:latin typeface="Calibri" pitchFamily="34" charset="0"/>
              </a:rPr>
              <a:t>How frustrating is that!</a:t>
            </a:r>
            <a:endParaRPr lang="nl-BE" sz="3200" b="1">
              <a:latin typeface="Calibri" pitchFamily="34" charset="0"/>
            </a:endParaRPr>
          </a:p>
          <a:p>
            <a:pPr defTabSz="915988"/>
            <a:r>
              <a:rPr lang="en-GB" sz="3200" b="1" i="1">
                <a:latin typeface="Calibri" pitchFamily="34" charset="0"/>
              </a:rPr>
              <a:t> </a:t>
            </a:r>
            <a:endParaRPr lang="nl-BE" sz="3200" b="1">
              <a:latin typeface="Calibri" pitchFamily="34" charset="0"/>
            </a:endParaRPr>
          </a:p>
          <a:p>
            <a:pPr defTabSz="915988"/>
            <a:r>
              <a:rPr lang="en-GB" sz="3200" b="1">
                <a:latin typeface="Calibri" pitchFamily="34" charset="0"/>
              </a:rPr>
              <a:t>(ii) </a:t>
            </a:r>
            <a:r>
              <a:rPr lang="en-GB" sz="3200" b="1" i="1">
                <a:latin typeface="Calibri" pitchFamily="34" charset="0"/>
              </a:rPr>
              <a:t>how</a:t>
            </a:r>
            <a:r>
              <a:rPr lang="en-GB" sz="3200" b="1">
                <a:latin typeface="Calibri" pitchFamily="34" charset="0"/>
              </a:rPr>
              <a:t> + adjective + auxiliary + subject + (infinitival)BE</a:t>
            </a:r>
            <a:endParaRPr lang="nl-BE" sz="3200" b="1">
              <a:latin typeface="Calibri" pitchFamily="34" charset="0"/>
            </a:endParaRPr>
          </a:p>
          <a:p>
            <a:pPr defTabSz="915988"/>
            <a:r>
              <a:rPr lang="en-GB" sz="3200" b="1">
                <a:latin typeface="Calibri" pitchFamily="34" charset="0"/>
              </a:rPr>
              <a:t>5) </a:t>
            </a:r>
            <a:r>
              <a:rPr lang="en-GB" sz="3200" b="1" i="1">
                <a:latin typeface="Calibri" pitchFamily="34" charset="0"/>
              </a:rPr>
              <a:t>How great will that be! </a:t>
            </a:r>
            <a:endParaRPr lang="nl-BE" sz="3200" b="1">
              <a:latin typeface="Calibri" pitchFamily="34" charset="0"/>
            </a:endParaRPr>
          </a:p>
        </p:txBody>
      </p:sp>
      <p:sp>
        <p:nvSpPr>
          <p:cNvPr id="2076" name="TextBox 72"/>
          <p:cNvSpPr txBox="1">
            <a:spLocks noChangeArrowheads="1"/>
          </p:cNvSpPr>
          <p:nvPr/>
        </p:nvSpPr>
        <p:spPr bwMode="auto">
          <a:xfrm>
            <a:off x="671513" y="23202900"/>
            <a:ext cx="13716000" cy="944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rgbClr val="003366"/>
                </a:solidFill>
                <a:latin typeface="Calibri" pitchFamily="34" charset="0"/>
              </a:rPr>
              <a:t>HPQs: a productive pattern</a:t>
            </a:r>
            <a:endParaRPr lang="en-US" sz="3200" b="1">
              <a:solidFill>
                <a:srgbClr val="003366"/>
              </a:solidFill>
              <a:latin typeface="Calibri" pitchFamily="34" charset="0"/>
            </a:endParaRPr>
          </a:p>
          <a:p>
            <a:r>
              <a:rPr lang="en-GB" sz="3200" b="1">
                <a:solidFill>
                  <a:srgbClr val="003366"/>
                </a:solidFill>
                <a:latin typeface="Calibri" pitchFamily="34" charset="0"/>
              </a:rPr>
              <a:t>Range of adjectives</a:t>
            </a:r>
            <a:endParaRPr lang="nl-BE" sz="3200" b="1">
              <a:solidFill>
                <a:srgbClr val="003366"/>
              </a:solidFill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 6</a:t>
            </a:r>
            <a:r>
              <a:rPr lang="nl-BE" sz="3200" b="1">
                <a:latin typeface="Calibri" pitchFamily="34" charset="0"/>
              </a:rPr>
              <a:t>) </a:t>
            </a:r>
            <a:r>
              <a:rPr lang="en-GB" sz="3200" b="1" i="1">
                <a:latin typeface="Calibri" pitchFamily="34" charset="0"/>
              </a:rPr>
              <a:t>How </a:t>
            </a:r>
            <a:r>
              <a:rPr lang="en-GB" sz="3200" b="1" i="1">
                <a:solidFill>
                  <a:srgbClr val="660033"/>
                </a:solidFill>
                <a:latin typeface="Calibri" pitchFamily="34" charset="0"/>
              </a:rPr>
              <a:t>badly-organised</a:t>
            </a:r>
            <a:r>
              <a:rPr lang="en-GB" sz="3200" b="1" i="1">
                <a:latin typeface="Calibri" pitchFamily="34" charset="0"/>
              </a:rPr>
              <a:t> is that!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 </a:t>
            </a:r>
            <a:r>
              <a:rPr lang="nl-BE" sz="3200" b="1">
                <a:latin typeface="Calibri" pitchFamily="34" charset="0"/>
              </a:rPr>
              <a:t>7) </a:t>
            </a:r>
            <a:r>
              <a:rPr lang="en-GB" sz="3200" b="1" i="1">
                <a:latin typeface="Calibri" pitchFamily="34" charset="0"/>
              </a:rPr>
              <a:t>How </a:t>
            </a:r>
            <a:r>
              <a:rPr lang="en-GB" sz="3200" b="1" i="1">
                <a:solidFill>
                  <a:srgbClr val="660033"/>
                </a:solidFill>
                <a:latin typeface="Calibri" pitchFamily="34" charset="0"/>
              </a:rPr>
              <a:t>speedy and efficient </a:t>
            </a:r>
            <a:r>
              <a:rPr lang="en-GB" sz="3200" b="1" i="1">
                <a:latin typeface="Calibri" pitchFamily="34" charset="0"/>
              </a:rPr>
              <a:t>was that?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 8) </a:t>
            </a:r>
            <a:r>
              <a:rPr lang="en-GB" sz="3200" b="1" i="1">
                <a:latin typeface="Calibri" pitchFamily="34" charset="0"/>
              </a:rPr>
              <a:t>How </a:t>
            </a:r>
            <a:r>
              <a:rPr lang="en-GB" sz="3200" b="1" i="1">
                <a:solidFill>
                  <a:srgbClr val="660033"/>
                </a:solidFill>
                <a:latin typeface="Calibri" pitchFamily="34" charset="0"/>
              </a:rPr>
              <a:t>brazen, even defiant</a:t>
            </a:r>
            <a:r>
              <a:rPr lang="en-GB" sz="3200" b="1" i="1">
                <a:latin typeface="Calibri" pitchFamily="34" charset="0"/>
              </a:rPr>
              <a:t>, is this?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solidFill>
                  <a:srgbClr val="003366"/>
                </a:solidFill>
                <a:latin typeface="Calibri" pitchFamily="34" charset="0"/>
              </a:rPr>
              <a:t>Range of subjects</a:t>
            </a:r>
            <a:endParaRPr lang="nl-BE" sz="3200" b="1">
              <a:solidFill>
                <a:srgbClr val="003366"/>
              </a:solidFill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 9) </a:t>
            </a:r>
            <a:r>
              <a:rPr lang="en-GB" sz="3200" b="1" i="1">
                <a:latin typeface="Calibri" pitchFamily="34" charset="0"/>
              </a:rPr>
              <a:t>How frustrating is </a:t>
            </a:r>
            <a:r>
              <a:rPr lang="en-GB" sz="3200" b="1" i="1">
                <a:solidFill>
                  <a:srgbClr val="660033"/>
                </a:solidFill>
                <a:latin typeface="Calibri" pitchFamily="34" charset="0"/>
              </a:rPr>
              <a:t>that</a:t>
            </a:r>
            <a:r>
              <a:rPr lang="en-GB" sz="3200" b="1" i="1">
                <a:latin typeface="Calibri" pitchFamily="34" charset="0"/>
              </a:rPr>
              <a:t>!			</a:t>
            </a:r>
            <a:r>
              <a:rPr lang="en-GB" sz="3200" b="1">
                <a:latin typeface="Calibri" pitchFamily="34" charset="0"/>
              </a:rPr>
              <a:t>10) </a:t>
            </a:r>
            <a:r>
              <a:rPr lang="en-GB" sz="3200" b="1" i="1">
                <a:latin typeface="Calibri" pitchFamily="34" charset="0"/>
              </a:rPr>
              <a:t>How bad was </a:t>
            </a:r>
            <a:r>
              <a:rPr lang="en-GB" sz="3200" b="1" i="1">
                <a:solidFill>
                  <a:srgbClr val="660033"/>
                </a:solidFill>
                <a:latin typeface="Calibri" pitchFamily="34" charset="0"/>
              </a:rPr>
              <a:t>that play</a:t>
            </a:r>
            <a:r>
              <a:rPr lang="en-GB" sz="3200" b="1" i="1">
                <a:latin typeface="Calibri" pitchFamily="34" charset="0"/>
              </a:rPr>
              <a:t>!</a:t>
            </a:r>
            <a:endParaRPr lang="nl-BE" sz="3200" b="1">
              <a:latin typeface="Calibri" pitchFamily="34" charset="0"/>
            </a:endParaRPr>
          </a:p>
          <a:p>
            <a:r>
              <a:rPr lang="nl-BE" sz="3200" b="1">
                <a:latin typeface="Calibri" pitchFamily="34" charset="0"/>
              </a:rPr>
              <a:t> 11) </a:t>
            </a:r>
            <a:r>
              <a:rPr lang="en-GB" sz="3200" b="1" i="1">
                <a:latin typeface="Calibri" pitchFamily="34" charset="0"/>
              </a:rPr>
              <a:t>How great is </a:t>
            </a:r>
            <a:r>
              <a:rPr lang="en-GB" sz="3200" b="1" i="1">
                <a:solidFill>
                  <a:srgbClr val="660033"/>
                </a:solidFill>
                <a:latin typeface="Calibri" pitchFamily="34" charset="0"/>
              </a:rPr>
              <a:t>this</a:t>
            </a:r>
            <a:r>
              <a:rPr lang="en-GB" sz="3200" b="1" i="1">
                <a:latin typeface="Calibri" pitchFamily="34" charset="0"/>
              </a:rPr>
              <a:t>! </a:t>
            </a:r>
            <a:r>
              <a:rPr lang="nl-BE" sz="3200" b="1" i="1">
                <a:latin typeface="Calibri" pitchFamily="34" charset="0"/>
              </a:rPr>
              <a:t>	</a:t>
            </a:r>
            <a:r>
              <a:rPr lang="nl-BE" sz="3200" b="1">
                <a:latin typeface="Calibri" pitchFamily="34" charset="0"/>
              </a:rPr>
              <a:t>		12) </a:t>
            </a:r>
            <a:r>
              <a:rPr lang="en-GB" sz="3200" b="1" i="1">
                <a:latin typeface="Calibri" pitchFamily="34" charset="0"/>
              </a:rPr>
              <a:t>How sexed up is </a:t>
            </a:r>
            <a:r>
              <a:rPr lang="en-GB" sz="3200" b="1" i="1">
                <a:solidFill>
                  <a:srgbClr val="660033"/>
                </a:solidFill>
                <a:latin typeface="Calibri" pitchFamily="34" charset="0"/>
              </a:rPr>
              <a:t>this play</a:t>
            </a:r>
            <a:r>
              <a:rPr lang="en-GB" sz="3200" b="1" i="1">
                <a:latin typeface="Calibri" pitchFamily="34" charset="0"/>
              </a:rPr>
              <a:t>!</a:t>
            </a:r>
            <a:r>
              <a:rPr lang="en-GB" sz="3200" b="1">
                <a:latin typeface="Calibri" pitchFamily="34" charset="0"/>
              </a:rPr>
              <a:t> 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 13) </a:t>
            </a:r>
            <a:r>
              <a:rPr lang="en-GB" sz="3200" b="1" i="1">
                <a:latin typeface="Calibri" pitchFamily="34" charset="0"/>
              </a:rPr>
              <a:t>How great is </a:t>
            </a:r>
            <a:r>
              <a:rPr lang="en-GB" sz="3200" b="1" i="1">
                <a:solidFill>
                  <a:srgbClr val="660033"/>
                </a:solidFill>
                <a:latin typeface="Calibri" pitchFamily="34" charset="0"/>
              </a:rPr>
              <a:t>my man</a:t>
            </a:r>
            <a:r>
              <a:rPr lang="en-GB" sz="3200" b="1" i="1">
                <a:latin typeface="Calibri" pitchFamily="34" charset="0"/>
              </a:rPr>
              <a:t>!</a:t>
            </a:r>
            <a:r>
              <a:rPr lang="nl-BE" sz="3200" b="1">
                <a:latin typeface="Calibri" pitchFamily="34" charset="0"/>
              </a:rPr>
              <a:t>			14) </a:t>
            </a:r>
            <a:r>
              <a:rPr lang="en-GB" sz="3200" b="1" i="1">
                <a:latin typeface="Calibri" pitchFamily="34" charset="0"/>
              </a:rPr>
              <a:t>How exciting is </a:t>
            </a:r>
            <a:r>
              <a:rPr lang="en-GB" sz="3200" b="1" i="1">
                <a:solidFill>
                  <a:srgbClr val="660033"/>
                </a:solidFill>
                <a:latin typeface="Calibri" pitchFamily="34" charset="0"/>
              </a:rPr>
              <a:t>gold</a:t>
            </a:r>
            <a:r>
              <a:rPr lang="en-GB" sz="3200" b="1" i="1">
                <a:latin typeface="Calibri" pitchFamily="34" charset="0"/>
              </a:rPr>
              <a:t>!</a:t>
            </a:r>
            <a:r>
              <a:rPr lang="en-GB" sz="3200" b="1">
                <a:latin typeface="Calibri" pitchFamily="34" charset="0"/>
              </a:rPr>
              <a:t> 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 15) ??</a:t>
            </a:r>
            <a:r>
              <a:rPr lang="en-GB" sz="3200" b="1" i="1">
                <a:latin typeface="Calibri" pitchFamily="34" charset="0"/>
              </a:rPr>
              <a:t>How cool is </a:t>
            </a:r>
            <a:r>
              <a:rPr lang="en-GB" sz="3200" b="1" i="1">
                <a:solidFill>
                  <a:srgbClr val="660033"/>
                </a:solidFill>
                <a:latin typeface="Calibri" pitchFamily="34" charset="0"/>
              </a:rPr>
              <a:t>it</a:t>
            </a:r>
            <a:r>
              <a:rPr lang="en-GB" sz="3200" b="1" i="1">
                <a:latin typeface="Calibri" pitchFamily="34" charset="0"/>
              </a:rPr>
              <a:t>!</a:t>
            </a:r>
            <a:r>
              <a:rPr lang="nl-BE" sz="3200" b="1">
                <a:latin typeface="Calibri" pitchFamily="34" charset="0"/>
              </a:rPr>
              <a:t>				16)</a:t>
            </a:r>
            <a:r>
              <a:rPr lang="en-GB" sz="3200" b="1">
                <a:latin typeface="Calibri" pitchFamily="34" charset="0"/>
              </a:rPr>
              <a:t>??</a:t>
            </a:r>
            <a:r>
              <a:rPr lang="en-GB" sz="3200" b="1" i="1">
                <a:latin typeface="Calibri" pitchFamily="34" charset="0"/>
              </a:rPr>
              <a:t>How funny would </a:t>
            </a:r>
            <a:r>
              <a:rPr lang="en-GB" sz="3200" b="1" i="1">
                <a:solidFill>
                  <a:srgbClr val="660033"/>
                </a:solidFill>
                <a:latin typeface="Calibri" pitchFamily="34" charset="0"/>
              </a:rPr>
              <a:t>it</a:t>
            </a:r>
            <a:r>
              <a:rPr lang="en-GB" sz="3200" b="1" i="1">
                <a:latin typeface="Calibri" pitchFamily="34" charset="0"/>
              </a:rPr>
              <a:t> be!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 17) ??</a:t>
            </a:r>
            <a:r>
              <a:rPr lang="en-GB" sz="3200" b="1" i="1">
                <a:latin typeface="Calibri" pitchFamily="34" charset="0"/>
              </a:rPr>
              <a:t>How many people were </a:t>
            </a:r>
            <a:r>
              <a:rPr lang="en-GB" sz="3200" b="1" i="1">
                <a:solidFill>
                  <a:srgbClr val="660033"/>
                </a:solidFill>
                <a:latin typeface="Calibri" pitchFamily="34" charset="0"/>
              </a:rPr>
              <a:t>there</a:t>
            </a:r>
            <a:r>
              <a:rPr lang="en-GB" sz="3200" b="1" i="1">
                <a:latin typeface="Calibri" pitchFamily="34" charset="0"/>
              </a:rPr>
              <a:t>!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solidFill>
                  <a:srgbClr val="003366"/>
                </a:solidFill>
                <a:latin typeface="Calibri" pitchFamily="34" charset="0"/>
              </a:rPr>
              <a:t>Range of verb tenses</a:t>
            </a:r>
            <a:endParaRPr lang="nl-BE" sz="3200" b="1">
              <a:solidFill>
                <a:srgbClr val="003366"/>
              </a:solidFill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 18)</a:t>
            </a:r>
            <a:r>
              <a:rPr lang="en-GB" sz="3200" b="1" i="1">
                <a:latin typeface="Calibri" pitchFamily="34" charset="0"/>
              </a:rPr>
              <a:t> How cool </a:t>
            </a:r>
            <a:r>
              <a:rPr lang="en-GB" sz="3200" b="1" i="1">
                <a:solidFill>
                  <a:srgbClr val="660033"/>
                </a:solidFill>
                <a:latin typeface="Calibri" pitchFamily="34" charset="0"/>
              </a:rPr>
              <a:t>am</a:t>
            </a:r>
            <a:r>
              <a:rPr lang="en-GB" sz="3200" b="1" i="1">
                <a:latin typeface="Calibri" pitchFamily="34" charset="0"/>
              </a:rPr>
              <a:t> I!</a:t>
            </a:r>
            <a:r>
              <a:rPr lang="en-GB" sz="3200" b="1">
                <a:latin typeface="Calibri" pitchFamily="34" charset="0"/>
              </a:rPr>
              <a:t>				Present Simple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 19) </a:t>
            </a:r>
            <a:r>
              <a:rPr lang="en-GB" sz="3200" b="1" i="1">
                <a:latin typeface="Calibri" pitchFamily="34" charset="0"/>
              </a:rPr>
              <a:t>How rude </a:t>
            </a:r>
            <a:r>
              <a:rPr lang="en-GB" sz="3200" b="1" i="1">
                <a:solidFill>
                  <a:srgbClr val="660033"/>
                </a:solidFill>
                <a:latin typeface="Calibri" pitchFamily="34" charset="0"/>
              </a:rPr>
              <a:t>was</a:t>
            </a:r>
            <a:r>
              <a:rPr lang="en-GB" sz="3200" b="1" i="1">
                <a:latin typeface="Calibri" pitchFamily="34" charset="0"/>
              </a:rPr>
              <a:t> that email!</a:t>
            </a:r>
            <a:r>
              <a:rPr lang="en-GB" sz="3200" b="1">
                <a:latin typeface="Calibri" pitchFamily="34" charset="0"/>
              </a:rPr>
              <a:t>		Past Simple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 20) </a:t>
            </a:r>
            <a:r>
              <a:rPr lang="en-GB" sz="3200" b="1" i="1">
                <a:latin typeface="Calibri" pitchFamily="34" charset="0"/>
              </a:rPr>
              <a:t>How great </a:t>
            </a:r>
            <a:r>
              <a:rPr lang="en-GB" sz="3200" b="1" i="1">
                <a:solidFill>
                  <a:srgbClr val="660033"/>
                </a:solidFill>
                <a:latin typeface="Calibri" pitchFamily="34" charset="0"/>
              </a:rPr>
              <a:t>will</a:t>
            </a:r>
            <a:r>
              <a:rPr lang="en-GB" sz="3200" b="1" i="1">
                <a:latin typeface="Calibri" pitchFamily="34" charset="0"/>
              </a:rPr>
              <a:t> that </a:t>
            </a:r>
            <a:r>
              <a:rPr lang="en-GB" sz="3200" b="1" i="1">
                <a:solidFill>
                  <a:srgbClr val="660033"/>
                </a:solidFill>
                <a:latin typeface="Calibri" pitchFamily="34" charset="0"/>
              </a:rPr>
              <a:t>be</a:t>
            </a:r>
            <a:r>
              <a:rPr lang="en-GB" sz="3200" b="1" i="1">
                <a:latin typeface="Calibri" pitchFamily="34" charset="0"/>
              </a:rPr>
              <a:t>!</a:t>
            </a:r>
            <a:r>
              <a:rPr lang="en-GB" sz="3200" b="1">
                <a:latin typeface="Calibri" pitchFamily="34" charset="0"/>
              </a:rPr>
              <a:t> 		</a:t>
            </a:r>
            <a:r>
              <a:rPr lang="en-GB" sz="3200" b="1" i="1">
                <a:latin typeface="Calibri" pitchFamily="34" charset="0"/>
              </a:rPr>
              <a:t>Will</a:t>
            </a:r>
            <a:r>
              <a:rPr lang="en-GB" sz="3200" b="1">
                <a:latin typeface="Calibri" pitchFamily="34" charset="0"/>
              </a:rPr>
              <a:t>-Future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 21)</a:t>
            </a:r>
            <a:r>
              <a:rPr lang="en-GB" sz="3200" b="1" i="1">
                <a:latin typeface="Calibri" pitchFamily="34" charset="0"/>
              </a:rPr>
              <a:t> How nice </a:t>
            </a:r>
            <a:r>
              <a:rPr lang="en-GB" sz="3200" b="1" i="1">
                <a:solidFill>
                  <a:srgbClr val="660033"/>
                </a:solidFill>
                <a:latin typeface="Calibri" pitchFamily="34" charset="0"/>
              </a:rPr>
              <a:t>would</a:t>
            </a:r>
            <a:r>
              <a:rPr lang="en-GB" sz="3200" b="1" i="1">
                <a:latin typeface="Calibri" pitchFamily="34" charset="0"/>
              </a:rPr>
              <a:t> it </a:t>
            </a:r>
            <a:r>
              <a:rPr lang="en-GB" sz="3200" b="1" i="1">
                <a:solidFill>
                  <a:srgbClr val="660033"/>
                </a:solidFill>
                <a:latin typeface="Calibri" pitchFamily="34" charset="0"/>
              </a:rPr>
              <a:t>be</a:t>
            </a:r>
            <a:r>
              <a:rPr lang="en-GB" sz="3200" b="1" i="1">
                <a:latin typeface="Calibri" pitchFamily="34" charset="0"/>
              </a:rPr>
              <a:t> if it worked out for me to work for Human Rights Watch after I graduated!</a:t>
            </a:r>
            <a:r>
              <a:rPr lang="en-GB" sz="3200" b="1">
                <a:latin typeface="Calibri" pitchFamily="34" charset="0"/>
              </a:rPr>
              <a:t>	</a:t>
            </a:r>
            <a:r>
              <a:rPr lang="en-GB" sz="3200" b="1" i="1">
                <a:latin typeface="Calibri" pitchFamily="34" charset="0"/>
              </a:rPr>
              <a:t>	</a:t>
            </a:r>
            <a:r>
              <a:rPr lang="en-GB" sz="3200" b="1">
                <a:latin typeface="Calibri" pitchFamily="34" charset="0"/>
              </a:rPr>
              <a:t> 	</a:t>
            </a:r>
            <a:r>
              <a:rPr lang="en-GB" sz="3200" b="1" i="1">
                <a:latin typeface="Calibri" pitchFamily="34" charset="0"/>
              </a:rPr>
              <a:t>Would</a:t>
            </a:r>
            <a:r>
              <a:rPr lang="en-GB" sz="3200" b="1">
                <a:latin typeface="Calibri" pitchFamily="34" charset="0"/>
              </a:rPr>
              <a:t>-Conditional</a:t>
            </a:r>
            <a:endParaRPr lang="nl-BE" sz="3200" b="1">
              <a:latin typeface="Calibri" pitchFamily="34" charset="0"/>
            </a:endParaRPr>
          </a:p>
          <a:p>
            <a:endParaRPr lang="en-US" sz="4800" b="1">
              <a:solidFill>
                <a:srgbClr val="993366"/>
              </a:solidFill>
              <a:latin typeface="Calibri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4744700" y="5414963"/>
            <a:ext cx="13644563" cy="14865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800" b="1" dirty="0">
                <a:solidFill>
                  <a:srgbClr val="993366"/>
                </a:solidFill>
                <a:latin typeface="Calibri" pitchFamily="34" charset="0"/>
              </a:rPr>
              <a:t>Syntactic properties of HPQs</a:t>
            </a:r>
          </a:p>
          <a:p>
            <a:pPr>
              <a:defRPr/>
            </a:pPr>
            <a:r>
              <a:rPr lang="en-GB" sz="3200" b="1" dirty="0">
                <a:solidFill>
                  <a:srgbClr val="993366"/>
                </a:solidFill>
                <a:latin typeface="Calibri" pitchFamily="34" charset="0"/>
              </a:rPr>
              <a:t>Non-(standard) interrogative-like behaviour</a:t>
            </a:r>
            <a:endParaRPr lang="nl-BE" sz="3200" b="1" dirty="0">
              <a:solidFill>
                <a:srgbClr val="993366"/>
              </a:solidFill>
              <a:latin typeface="Calibri" pitchFamily="34" charset="0"/>
            </a:endParaRPr>
          </a:p>
          <a:p>
            <a:pPr>
              <a:defRPr/>
            </a:pPr>
            <a:r>
              <a:rPr lang="en-GB" sz="3200" b="1" u="sng" dirty="0">
                <a:solidFill>
                  <a:srgbClr val="003366"/>
                </a:solidFill>
                <a:latin typeface="Calibri" pitchFamily="34" charset="0"/>
              </a:rPr>
              <a:t>intensifiers</a:t>
            </a:r>
            <a:r>
              <a:rPr lang="nl-BE" sz="3200" b="1" dirty="0">
                <a:latin typeface="Calibri" pitchFamily="34" charset="0"/>
              </a:rPr>
              <a:t>	</a:t>
            </a:r>
            <a:r>
              <a:rPr lang="en-GB" sz="3200" b="1" dirty="0">
                <a:latin typeface="Calibri" pitchFamily="34" charset="0"/>
              </a:rPr>
              <a:t>22) 	a. ??</a:t>
            </a:r>
            <a:r>
              <a:rPr lang="en-GB" sz="3200" b="1" i="1" dirty="0">
                <a:latin typeface="Calibri" pitchFamily="34" charset="0"/>
              </a:rPr>
              <a:t>How </a:t>
            </a:r>
            <a:r>
              <a:rPr lang="en-GB" sz="3200" b="1" i="1" dirty="0">
                <a:solidFill>
                  <a:srgbClr val="003366"/>
                </a:solidFill>
                <a:latin typeface="Calibri" pitchFamily="34" charset="0"/>
              </a:rPr>
              <a:t>totally</a:t>
            </a:r>
            <a:r>
              <a:rPr lang="en-GB" sz="3200" b="1" i="1" dirty="0">
                <a:latin typeface="Calibri" pitchFamily="34" charset="0"/>
              </a:rPr>
              <a:t> weird is that? 		</a:t>
            </a:r>
            <a:r>
              <a:rPr lang="en-GB" sz="3200" b="1" dirty="0">
                <a:latin typeface="Calibri" pitchFamily="34" charset="0"/>
              </a:rPr>
              <a:t>(HDQ)	</a:t>
            </a:r>
          </a:p>
          <a:p>
            <a:pPr>
              <a:defRPr/>
            </a:pPr>
            <a:r>
              <a:rPr lang="en-GB" sz="3200" b="1" dirty="0">
                <a:latin typeface="Calibri" pitchFamily="34" charset="0"/>
              </a:rPr>
              <a:t>				b. </a:t>
            </a:r>
            <a:r>
              <a:rPr lang="en-GB" sz="3200" b="1" i="1" dirty="0">
                <a:latin typeface="Calibri" pitchFamily="34" charset="0"/>
              </a:rPr>
              <a:t>How </a:t>
            </a:r>
            <a:r>
              <a:rPr lang="en-GB" sz="3200" b="1" i="1" dirty="0">
                <a:solidFill>
                  <a:srgbClr val="003366"/>
                </a:solidFill>
                <a:latin typeface="Calibri" pitchFamily="34" charset="0"/>
              </a:rPr>
              <a:t>totally</a:t>
            </a:r>
            <a:r>
              <a:rPr lang="en-GB" sz="3200" b="1" i="1" dirty="0">
                <a:latin typeface="Calibri" pitchFamily="34" charset="0"/>
              </a:rPr>
              <a:t> weird is that! 		</a:t>
            </a:r>
            <a:r>
              <a:rPr lang="en-GB" sz="3200" b="1" dirty="0">
                <a:latin typeface="Calibri" pitchFamily="34" charset="0"/>
              </a:rPr>
              <a:t>(HPQ)</a:t>
            </a:r>
            <a:endParaRPr lang="nl-BE" sz="3200" b="1" dirty="0">
              <a:latin typeface="Calibri" pitchFamily="34" charset="0"/>
            </a:endParaRPr>
          </a:p>
          <a:p>
            <a:pPr>
              <a:defRPr/>
            </a:pPr>
            <a:r>
              <a:rPr lang="nl-BE" sz="3200" b="1" dirty="0">
                <a:latin typeface="Calibri" pitchFamily="34" charset="0"/>
              </a:rPr>
              <a:t>			23)	</a:t>
            </a:r>
            <a:r>
              <a:rPr lang="en-GB" sz="3200" b="1" dirty="0">
                <a:latin typeface="Calibri" pitchFamily="34" charset="0"/>
              </a:rPr>
              <a:t>a. *</a:t>
            </a:r>
            <a:r>
              <a:rPr lang="en-GB" sz="3200" b="1" i="1" dirty="0">
                <a:latin typeface="Calibri" pitchFamily="34" charset="0"/>
              </a:rPr>
              <a:t>How </a:t>
            </a:r>
            <a:r>
              <a:rPr lang="en-GB" sz="3200" b="1" i="1" dirty="0">
                <a:solidFill>
                  <a:srgbClr val="003366"/>
                </a:solidFill>
                <a:latin typeface="Calibri" pitchFamily="34" charset="0"/>
              </a:rPr>
              <a:t>bloody</a:t>
            </a:r>
            <a:r>
              <a:rPr lang="en-GB" sz="3200" b="1" i="1" dirty="0">
                <a:latin typeface="Calibri" pitchFamily="34" charset="0"/>
              </a:rPr>
              <a:t> boring was that?</a:t>
            </a:r>
            <a:r>
              <a:rPr lang="en-GB" sz="3200" b="1" dirty="0">
                <a:latin typeface="Calibri" pitchFamily="34" charset="0"/>
              </a:rPr>
              <a:t>  	(HDQ)     	</a:t>
            </a:r>
          </a:p>
          <a:p>
            <a:pPr marL="971550" lvl="1" indent="-514350">
              <a:defRPr/>
            </a:pPr>
            <a:r>
              <a:rPr lang="en-GB" sz="3200" b="1" dirty="0">
                <a:latin typeface="Calibri" pitchFamily="34" charset="0"/>
              </a:rPr>
              <a:t>				b. </a:t>
            </a:r>
            <a:r>
              <a:rPr lang="en-GB" sz="3200" b="1" i="1" dirty="0">
                <a:latin typeface="Calibri" pitchFamily="34" charset="0"/>
              </a:rPr>
              <a:t>How </a:t>
            </a:r>
            <a:r>
              <a:rPr lang="en-GB" sz="3200" b="1" i="1" dirty="0">
                <a:solidFill>
                  <a:srgbClr val="003366"/>
                </a:solidFill>
                <a:latin typeface="Calibri" pitchFamily="34" charset="0"/>
              </a:rPr>
              <a:t>bloody</a:t>
            </a:r>
            <a:r>
              <a:rPr lang="en-GB" sz="3200" b="1" i="1" dirty="0">
                <a:latin typeface="Calibri" pitchFamily="34" charset="0"/>
              </a:rPr>
              <a:t> boring was that!		</a:t>
            </a:r>
            <a:r>
              <a:rPr lang="en-GB" sz="3200" b="1" dirty="0">
                <a:latin typeface="Calibri" pitchFamily="34" charset="0"/>
              </a:rPr>
              <a:t>(HPQ)</a:t>
            </a:r>
            <a:endParaRPr lang="nl-BE" sz="3200" b="1" dirty="0">
              <a:latin typeface="Calibri" pitchFamily="34" charset="0"/>
            </a:endParaRPr>
          </a:p>
          <a:p>
            <a:pPr>
              <a:defRPr/>
            </a:pPr>
            <a:r>
              <a:rPr lang="en-GB" sz="3200" b="1" u="sng" dirty="0">
                <a:solidFill>
                  <a:srgbClr val="003366"/>
                </a:solidFill>
                <a:latin typeface="Calibri" pitchFamily="34" charset="0"/>
              </a:rPr>
              <a:t>constituent negation</a:t>
            </a:r>
            <a:endParaRPr lang="nl-BE" sz="3200" b="1" dirty="0">
              <a:solidFill>
                <a:srgbClr val="003366"/>
              </a:solidFill>
              <a:latin typeface="Calibri" pitchFamily="34" charset="0"/>
            </a:endParaRPr>
          </a:p>
          <a:p>
            <a:pPr>
              <a:defRPr/>
            </a:pPr>
            <a:r>
              <a:rPr lang="nl-BE" sz="3200" b="1" dirty="0">
                <a:latin typeface="Calibri" pitchFamily="34" charset="0"/>
              </a:rPr>
              <a:t>24)	</a:t>
            </a:r>
            <a:r>
              <a:rPr lang="en-GB" sz="3200" b="1" dirty="0">
                <a:latin typeface="Calibri" pitchFamily="34" charset="0"/>
              </a:rPr>
              <a:t>a. ??</a:t>
            </a:r>
            <a:r>
              <a:rPr lang="en-GB" sz="3200" b="1" i="1" dirty="0">
                <a:latin typeface="Calibri" pitchFamily="34" charset="0"/>
              </a:rPr>
              <a:t>How </a:t>
            </a:r>
            <a:r>
              <a:rPr lang="en-GB" sz="3200" b="1" i="1" dirty="0">
                <a:solidFill>
                  <a:srgbClr val="003366"/>
                </a:solidFill>
                <a:latin typeface="Calibri" pitchFamily="34" charset="0"/>
              </a:rPr>
              <a:t>not cool </a:t>
            </a:r>
            <a:r>
              <a:rPr lang="en-GB" sz="3200" b="1" i="1" dirty="0">
                <a:latin typeface="Calibri" pitchFamily="34" charset="0"/>
              </a:rPr>
              <a:t>is that?</a:t>
            </a:r>
            <a:r>
              <a:rPr lang="en-GB" sz="3200" b="1" dirty="0">
                <a:latin typeface="Calibri" pitchFamily="34" charset="0"/>
              </a:rPr>
              <a:t>	(HDQ)	b. </a:t>
            </a:r>
            <a:r>
              <a:rPr lang="en-GB" sz="3200" b="1" i="1" dirty="0">
                <a:latin typeface="Calibri" pitchFamily="34" charset="0"/>
              </a:rPr>
              <a:t>How </a:t>
            </a:r>
            <a:r>
              <a:rPr lang="en-GB" sz="3200" b="1" i="1" dirty="0">
                <a:solidFill>
                  <a:srgbClr val="003366"/>
                </a:solidFill>
                <a:latin typeface="Calibri" pitchFamily="34" charset="0"/>
              </a:rPr>
              <a:t>not cool </a:t>
            </a:r>
            <a:r>
              <a:rPr lang="en-GB" sz="3200" b="1" i="1" dirty="0">
                <a:latin typeface="Calibri" pitchFamily="34" charset="0"/>
              </a:rPr>
              <a:t>is that!</a:t>
            </a:r>
            <a:r>
              <a:rPr lang="en-GB" sz="3200" b="1" dirty="0">
                <a:latin typeface="Calibri" pitchFamily="34" charset="0"/>
              </a:rPr>
              <a:t>  	(HPQ)</a:t>
            </a:r>
            <a:endParaRPr lang="nl-BE" sz="3200" b="1" dirty="0">
              <a:latin typeface="Calibri" pitchFamily="34" charset="0"/>
            </a:endParaRPr>
          </a:p>
          <a:p>
            <a:pPr>
              <a:defRPr/>
            </a:pPr>
            <a:r>
              <a:rPr lang="en-GB" sz="3200" b="1" dirty="0">
                <a:latin typeface="Calibri" pitchFamily="34" charset="0"/>
              </a:rPr>
              <a:t>25) 	a. ??</a:t>
            </a:r>
            <a:r>
              <a:rPr lang="en-GB" sz="3200" b="1" i="1" dirty="0">
                <a:latin typeface="Calibri" pitchFamily="34" charset="0"/>
              </a:rPr>
              <a:t>How </a:t>
            </a:r>
            <a:r>
              <a:rPr lang="en-GB" sz="3200" b="1" i="1" dirty="0">
                <a:solidFill>
                  <a:srgbClr val="003366"/>
                </a:solidFill>
                <a:latin typeface="Calibri" pitchFamily="34" charset="0"/>
              </a:rPr>
              <a:t>not fair </a:t>
            </a:r>
            <a:r>
              <a:rPr lang="en-GB" sz="3200" b="1" i="1" dirty="0">
                <a:latin typeface="Calibri" pitchFamily="34" charset="0"/>
              </a:rPr>
              <a:t>is that?</a:t>
            </a:r>
            <a:r>
              <a:rPr lang="en-GB" sz="3200" b="1" dirty="0">
                <a:latin typeface="Calibri" pitchFamily="34" charset="0"/>
              </a:rPr>
              <a:t>	(HDQ) 	b. </a:t>
            </a:r>
            <a:r>
              <a:rPr lang="en-GB" sz="3200" b="1" i="1" dirty="0">
                <a:latin typeface="Calibri" pitchFamily="34" charset="0"/>
              </a:rPr>
              <a:t>How </a:t>
            </a:r>
            <a:r>
              <a:rPr lang="en-GB" sz="3200" b="1" i="1" dirty="0">
                <a:solidFill>
                  <a:srgbClr val="003366"/>
                </a:solidFill>
                <a:latin typeface="Calibri" pitchFamily="34" charset="0"/>
              </a:rPr>
              <a:t>not fair </a:t>
            </a:r>
            <a:r>
              <a:rPr lang="en-GB" sz="3200" b="1" i="1" dirty="0">
                <a:latin typeface="Calibri" pitchFamily="34" charset="0"/>
              </a:rPr>
              <a:t>is that!   	</a:t>
            </a:r>
            <a:r>
              <a:rPr lang="en-GB" sz="3200" b="1" dirty="0">
                <a:latin typeface="Calibri" pitchFamily="34" charset="0"/>
              </a:rPr>
              <a:t>(HPQ)</a:t>
            </a:r>
            <a:endParaRPr lang="nl-BE" sz="3200" b="1" dirty="0">
              <a:latin typeface="Calibri" pitchFamily="34" charset="0"/>
            </a:endParaRPr>
          </a:p>
          <a:p>
            <a:pPr>
              <a:defRPr/>
            </a:pPr>
            <a:r>
              <a:rPr lang="en-GB" sz="3200" b="1" i="1" u="sng" dirty="0">
                <a:solidFill>
                  <a:srgbClr val="003366"/>
                </a:solidFill>
                <a:latin typeface="Calibri" pitchFamily="34" charset="0"/>
              </a:rPr>
              <a:t>wh</a:t>
            </a:r>
            <a:r>
              <a:rPr lang="en-GB" sz="3200" b="1" u="sng" dirty="0">
                <a:solidFill>
                  <a:srgbClr val="003366"/>
                </a:solidFill>
                <a:latin typeface="Calibri" pitchFamily="34" charset="0"/>
              </a:rPr>
              <a:t>-in situ</a:t>
            </a:r>
            <a:endParaRPr lang="nl-BE" sz="3200" b="1" dirty="0">
              <a:solidFill>
                <a:srgbClr val="003366"/>
              </a:solidFill>
              <a:latin typeface="Calibri" pitchFamily="34" charset="0"/>
            </a:endParaRPr>
          </a:p>
          <a:p>
            <a:pPr>
              <a:defRPr/>
            </a:pPr>
            <a:r>
              <a:rPr lang="nl-BE" sz="3200" b="1" dirty="0">
                <a:latin typeface="Calibri" pitchFamily="34" charset="0"/>
              </a:rPr>
              <a:t>26) 	</a:t>
            </a:r>
            <a:r>
              <a:rPr lang="en-GB" sz="3200" b="1" dirty="0">
                <a:latin typeface="Calibri" pitchFamily="34" charset="0"/>
              </a:rPr>
              <a:t>a. </a:t>
            </a:r>
            <a:r>
              <a:rPr lang="en-GB" sz="3200" b="1" i="1" dirty="0">
                <a:latin typeface="Calibri" pitchFamily="34" charset="0"/>
              </a:rPr>
              <a:t>How bad was that play?</a:t>
            </a:r>
            <a:r>
              <a:rPr lang="en-GB" sz="3200" b="1" dirty="0">
                <a:latin typeface="Calibri" pitchFamily="34" charset="0"/>
              </a:rPr>
              <a:t> </a:t>
            </a:r>
            <a:r>
              <a:rPr lang="en-GB" sz="3200" b="1" i="1" dirty="0">
                <a:latin typeface="Calibri" pitchFamily="34" charset="0"/>
              </a:rPr>
              <a:t>	</a:t>
            </a:r>
            <a:r>
              <a:rPr lang="en-GB" sz="3200" b="1" dirty="0">
                <a:latin typeface="Calibri" pitchFamily="34" charset="0"/>
              </a:rPr>
              <a:t>b</a:t>
            </a:r>
            <a:r>
              <a:rPr lang="en-GB" sz="3200" b="1" i="1" dirty="0">
                <a:latin typeface="Calibri" pitchFamily="34" charset="0"/>
              </a:rPr>
              <a:t>. That play was how bad?</a:t>
            </a:r>
            <a:r>
              <a:rPr lang="en-GB" sz="3200" b="1" dirty="0">
                <a:latin typeface="Calibri" pitchFamily="34" charset="0"/>
              </a:rPr>
              <a:t>	     	(HDQ)</a:t>
            </a:r>
            <a:endParaRPr lang="nl-BE" sz="3200" b="1" dirty="0">
              <a:latin typeface="Calibri" pitchFamily="34" charset="0"/>
            </a:endParaRPr>
          </a:p>
          <a:p>
            <a:pPr marL="514350" indent="-514350">
              <a:defRPr/>
            </a:pPr>
            <a:r>
              <a:rPr lang="en-GB" sz="3200" b="1" dirty="0">
                <a:latin typeface="Calibri" pitchFamily="34" charset="0"/>
              </a:rPr>
              <a:t>27) 	a. </a:t>
            </a:r>
            <a:r>
              <a:rPr lang="en-GB" sz="3200" b="1" i="1" dirty="0">
                <a:latin typeface="Calibri" pitchFamily="34" charset="0"/>
              </a:rPr>
              <a:t>How bad was that play!		</a:t>
            </a:r>
            <a:r>
              <a:rPr lang="en-GB" sz="3200" b="1" dirty="0">
                <a:latin typeface="Calibri" pitchFamily="34" charset="0"/>
              </a:rPr>
              <a:t>b. *</a:t>
            </a:r>
            <a:r>
              <a:rPr lang="en-GB" sz="3200" b="1" i="1" dirty="0">
                <a:latin typeface="Calibri" pitchFamily="34" charset="0"/>
              </a:rPr>
              <a:t>That play was how bad?	</a:t>
            </a:r>
            <a:r>
              <a:rPr lang="en-GB" sz="3200" b="1" dirty="0">
                <a:latin typeface="Calibri" pitchFamily="34" charset="0"/>
              </a:rPr>
              <a:t>(HPQ)</a:t>
            </a:r>
            <a:endParaRPr lang="nl-BE" sz="3200" b="1" dirty="0">
              <a:latin typeface="Calibri" pitchFamily="34" charset="0"/>
            </a:endParaRPr>
          </a:p>
          <a:p>
            <a:pPr>
              <a:defRPr/>
            </a:pPr>
            <a:r>
              <a:rPr lang="en-GB" sz="3200" b="1" u="sng" dirty="0">
                <a:solidFill>
                  <a:srgbClr val="003366"/>
                </a:solidFill>
                <a:latin typeface="Calibri" pitchFamily="34" charset="0"/>
              </a:rPr>
              <a:t>long-distance extraction</a:t>
            </a:r>
            <a:endParaRPr lang="nl-BE" sz="3200" b="1" dirty="0">
              <a:solidFill>
                <a:srgbClr val="003366"/>
              </a:solidFill>
              <a:latin typeface="Calibri" pitchFamily="34" charset="0"/>
            </a:endParaRPr>
          </a:p>
          <a:p>
            <a:pPr>
              <a:defRPr/>
            </a:pPr>
            <a:r>
              <a:rPr lang="nl-BE" sz="3200" b="1" dirty="0">
                <a:latin typeface="Calibri" pitchFamily="34" charset="0"/>
              </a:rPr>
              <a:t>28) 	a. </a:t>
            </a:r>
            <a:r>
              <a:rPr lang="en-GB" sz="3200" b="1" i="1" dirty="0">
                <a:latin typeface="Calibri" pitchFamily="34" charset="0"/>
              </a:rPr>
              <a:t>How cool did he say that was?</a:t>
            </a:r>
            <a:r>
              <a:rPr lang="en-GB" sz="3200" b="1" dirty="0">
                <a:latin typeface="Calibri" pitchFamily="34" charset="0"/>
              </a:rPr>
              <a:t>			(HDQ reading only)</a:t>
            </a:r>
            <a:endParaRPr lang="nl-BE" sz="3200" b="1" dirty="0">
              <a:latin typeface="Calibri" pitchFamily="34" charset="0"/>
            </a:endParaRPr>
          </a:p>
          <a:p>
            <a:pPr>
              <a:defRPr/>
            </a:pPr>
            <a:r>
              <a:rPr lang="en-GB" sz="3200" b="1" dirty="0">
                <a:latin typeface="Calibri" pitchFamily="34" charset="0"/>
              </a:rPr>
              <a:t>29) 	a.</a:t>
            </a:r>
            <a:r>
              <a:rPr lang="en-GB" sz="3200" b="1" i="1" dirty="0">
                <a:latin typeface="Calibri" pitchFamily="34" charset="0"/>
              </a:rPr>
              <a:t> How bad do you believe that play was?		</a:t>
            </a:r>
            <a:r>
              <a:rPr lang="en-GB" sz="3200" b="1" dirty="0">
                <a:latin typeface="Calibri" pitchFamily="34" charset="0"/>
              </a:rPr>
              <a:t>(HDQ reading only)	</a:t>
            </a:r>
            <a:endParaRPr lang="nl-BE" sz="3200" b="1" dirty="0">
              <a:latin typeface="Calibri" pitchFamily="34" charset="0"/>
            </a:endParaRPr>
          </a:p>
          <a:p>
            <a:pPr>
              <a:defRPr/>
            </a:pPr>
            <a:r>
              <a:rPr lang="en-GB" sz="3200" b="1" u="sng" dirty="0">
                <a:solidFill>
                  <a:srgbClr val="003366"/>
                </a:solidFill>
                <a:latin typeface="Calibri" pitchFamily="34" charset="0"/>
              </a:rPr>
              <a:t>sentential negation?</a:t>
            </a:r>
            <a:endParaRPr lang="nl-BE" sz="3200" b="1" dirty="0">
              <a:solidFill>
                <a:srgbClr val="003366"/>
              </a:solidFill>
              <a:latin typeface="Calibri" pitchFamily="34" charset="0"/>
            </a:endParaRPr>
          </a:p>
          <a:p>
            <a:pPr>
              <a:defRPr/>
            </a:pPr>
            <a:r>
              <a:rPr lang="nl-BE" sz="3200" b="1" dirty="0">
                <a:latin typeface="Calibri" pitchFamily="34" charset="0"/>
              </a:rPr>
              <a:t>30) </a:t>
            </a:r>
            <a:r>
              <a:rPr lang="en-GB" sz="3200" b="1" i="1" dirty="0">
                <a:latin typeface="Calibri" pitchFamily="34" charset="0"/>
              </a:rPr>
              <a:t>How vigilant are they not!</a:t>
            </a:r>
            <a:endParaRPr lang="nl-BE" sz="3200" b="1" dirty="0">
              <a:latin typeface="Calibri" pitchFamily="34" charset="0"/>
            </a:endParaRPr>
          </a:p>
          <a:p>
            <a:pPr>
              <a:defRPr/>
            </a:pPr>
            <a:r>
              <a:rPr lang="en-GB" sz="3200" b="1" dirty="0">
                <a:latin typeface="Calibri" pitchFamily="34" charset="0"/>
              </a:rPr>
              <a:t>31) </a:t>
            </a:r>
            <a:r>
              <a:rPr lang="en-GB" sz="3200" b="1" i="1" dirty="0">
                <a:latin typeface="Calibri" pitchFamily="34" charset="0"/>
              </a:rPr>
              <a:t>*How cool is that not!</a:t>
            </a:r>
            <a:endParaRPr lang="nl-BE" sz="3200" b="1" dirty="0">
              <a:latin typeface="Calibri" pitchFamily="34" charset="0"/>
            </a:endParaRPr>
          </a:p>
          <a:p>
            <a:pPr>
              <a:defRPr/>
            </a:pPr>
            <a:endParaRPr lang="en-GB" sz="3200" b="1" i="1" dirty="0">
              <a:solidFill>
                <a:srgbClr val="993366"/>
              </a:solidFill>
              <a:latin typeface="Calibri" pitchFamily="34" charset="0"/>
            </a:endParaRPr>
          </a:p>
          <a:p>
            <a:pPr>
              <a:defRPr/>
            </a:pPr>
            <a:endParaRPr lang="en-GB" sz="3200" b="1" i="1" dirty="0">
              <a:solidFill>
                <a:srgbClr val="993366"/>
              </a:solidFill>
              <a:latin typeface="Calibri" pitchFamily="34" charset="0"/>
            </a:endParaRPr>
          </a:p>
          <a:p>
            <a:pPr>
              <a:defRPr/>
            </a:pPr>
            <a:endParaRPr lang="en-GB" sz="3200" b="1" i="1" dirty="0">
              <a:solidFill>
                <a:srgbClr val="993366"/>
              </a:solidFill>
              <a:latin typeface="Calibri" pitchFamily="34" charset="0"/>
            </a:endParaRPr>
          </a:p>
          <a:p>
            <a:pPr>
              <a:defRPr/>
            </a:pPr>
            <a:endParaRPr lang="en-GB" sz="3200" b="1" i="1" dirty="0">
              <a:solidFill>
                <a:srgbClr val="993366"/>
              </a:solidFill>
              <a:latin typeface="Calibri" pitchFamily="34" charset="0"/>
            </a:endParaRPr>
          </a:p>
          <a:p>
            <a:pPr>
              <a:defRPr/>
            </a:pPr>
            <a:endParaRPr lang="en-GB" sz="3200" b="1" i="1" dirty="0">
              <a:solidFill>
                <a:srgbClr val="993366"/>
              </a:solidFill>
              <a:latin typeface="Calibri" pitchFamily="34" charset="0"/>
            </a:endParaRPr>
          </a:p>
          <a:p>
            <a:pPr>
              <a:defRPr/>
            </a:pPr>
            <a:endParaRPr lang="en-GB" sz="3200" b="1" i="1" dirty="0">
              <a:solidFill>
                <a:srgbClr val="993366"/>
              </a:solidFill>
              <a:latin typeface="Calibri" pitchFamily="34" charset="0"/>
            </a:endParaRPr>
          </a:p>
          <a:p>
            <a:pPr>
              <a:defRPr/>
            </a:pPr>
            <a:endParaRPr lang="en-GB" sz="3200" b="1" i="1" dirty="0">
              <a:solidFill>
                <a:srgbClr val="993366"/>
              </a:solidFill>
              <a:latin typeface="Calibri" pitchFamily="34" charset="0"/>
            </a:endParaRPr>
          </a:p>
          <a:p>
            <a:pPr>
              <a:defRPr/>
            </a:pPr>
            <a:endParaRPr lang="nl-BE" sz="3200" b="1" dirty="0">
              <a:solidFill>
                <a:srgbClr val="993366"/>
              </a:solidFill>
              <a:latin typeface="Calibri" pitchFamily="34" charset="0"/>
            </a:endParaRPr>
          </a:p>
          <a:p>
            <a:pPr>
              <a:defRPr/>
            </a:pPr>
            <a:r>
              <a:rPr lang="en-GB" sz="3200" b="1" i="1" dirty="0">
                <a:latin typeface="Calibri" pitchFamily="34" charset="0"/>
              </a:rPr>
              <a:t> </a:t>
            </a:r>
            <a:endParaRPr lang="nl-BE" sz="3200" b="1" dirty="0">
              <a:latin typeface="Calibri" pitchFamily="34" charset="0"/>
            </a:endParaRPr>
          </a:p>
          <a:p>
            <a:pPr>
              <a:defRPr/>
            </a:pPr>
            <a:r>
              <a:rPr lang="en-GB" sz="3200" b="1" dirty="0">
                <a:latin typeface="Calibri" pitchFamily="34" charset="0"/>
              </a:rPr>
              <a:t> </a:t>
            </a:r>
            <a:endParaRPr lang="nl-BE" sz="3200" b="1" dirty="0">
              <a:latin typeface="Calibri" pitchFamily="34" charset="0"/>
            </a:endParaRPr>
          </a:p>
          <a:p>
            <a:pPr>
              <a:defRPr/>
            </a:pPr>
            <a:endParaRPr lang="nl-BE" sz="4800" b="1" dirty="0">
              <a:solidFill>
                <a:srgbClr val="993366"/>
              </a:solidFill>
              <a:latin typeface="Calibri" pitchFamily="34" charset="0"/>
            </a:endParaRPr>
          </a:p>
        </p:txBody>
      </p:sp>
      <p:graphicFrame>
        <p:nvGraphicFramePr>
          <p:cNvPr id="77" name="Table 76"/>
          <p:cNvGraphicFramePr>
            <a:graphicFrameLocks noGrp="1"/>
          </p:cNvGraphicFramePr>
          <p:nvPr/>
        </p:nvGraphicFramePr>
        <p:xfrm>
          <a:off x="29603700" y="7343775"/>
          <a:ext cx="12430210" cy="5937519"/>
        </p:xfrm>
        <a:graphic>
          <a:graphicData uri="http://schemas.openxmlformats.org/drawingml/2006/table">
            <a:tbl>
              <a:tblPr/>
              <a:tblGrid>
                <a:gridCol w="2374039"/>
                <a:gridCol w="2513704"/>
                <a:gridCol w="2513704"/>
                <a:gridCol w="2513704"/>
                <a:gridCol w="2515059"/>
              </a:tblGrid>
              <a:tr h="9629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solidFill>
                            <a:srgbClr val="993366"/>
                          </a:solidFill>
                          <a:latin typeface="Calibri" pitchFamily="34" charset="0"/>
                          <a:ea typeface="Times New Roman"/>
                        </a:rPr>
                        <a:t>HPQs</a:t>
                      </a:r>
                      <a:endParaRPr lang="nl-BE" sz="3200" b="1" dirty="0">
                        <a:solidFill>
                          <a:srgbClr val="993366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solidFill>
                            <a:srgbClr val="993366"/>
                          </a:solidFill>
                          <a:latin typeface="Calibri" pitchFamily="34" charset="0"/>
                          <a:ea typeface="Times New Roman"/>
                        </a:rPr>
                        <a:t>HDQs</a:t>
                      </a:r>
                      <a:endParaRPr lang="nl-BE" sz="3200" b="1" dirty="0">
                        <a:solidFill>
                          <a:srgbClr val="993366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solidFill>
                            <a:srgbClr val="993366"/>
                          </a:solidFill>
                          <a:latin typeface="Calibri" pitchFamily="34" charset="0"/>
                          <a:ea typeface="Times New Roman"/>
                        </a:rPr>
                        <a:t>exclamatives</a:t>
                      </a:r>
                      <a:endParaRPr lang="nl-BE" sz="3200" b="1" dirty="0">
                        <a:solidFill>
                          <a:srgbClr val="993366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solidFill>
                            <a:srgbClr val="993366"/>
                          </a:solidFill>
                          <a:latin typeface="Calibri" pitchFamily="34" charset="0"/>
                          <a:ea typeface="Times New Roman"/>
                        </a:rPr>
                        <a:t>pattern of behaviour of HPQs</a:t>
                      </a:r>
                      <a:endParaRPr lang="nl-BE" sz="3200" b="1" dirty="0">
                        <a:solidFill>
                          <a:srgbClr val="993366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0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 smtClean="0">
                          <a:solidFill>
                            <a:srgbClr val="003366"/>
                          </a:solidFill>
                          <a:latin typeface="Calibri" pitchFamily="34" charset="0"/>
                          <a:ea typeface="Times New Roman"/>
                        </a:rPr>
                        <a:t>SAI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yes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yes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no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Interrogative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9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 smtClean="0">
                          <a:solidFill>
                            <a:srgbClr val="003366"/>
                          </a:solidFill>
                          <a:latin typeface="Calibri" pitchFamily="34" charset="0"/>
                          <a:ea typeface="Times New Roman"/>
                        </a:rPr>
                        <a:t>intensifiers</a:t>
                      </a:r>
                      <a:endParaRPr lang="nl-BE" sz="3200" b="1" dirty="0">
                        <a:solidFill>
                          <a:srgbClr val="003366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yes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?no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yes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Exclamative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8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solidFill>
                            <a:srgbClr val="003366"/>
                          </a:solidFill>
                          <a:latin typeface="Calibri" pitchFamily="34" charset="0"/>
                          <a:ea typeface="Times New Roman"/>
                        </a:rPr>
                        <a:t>constituent negation</a:t>
                      </a:r>
                      <a:endParaRPr lang="nl-BE" sz="3200" b="1" dirty="0">
                        <a:solidFill>
                          <a:srgbClr val="003366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yes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no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no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HPQ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9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i="1" dirty="0">
                          <a:solidFill>
                            <a:srgbClr val="003366"/>
                          </a:solidFill>
                          <a:latin typeface="Calibri" pitchFamily="34" charset="0"/>
                          <a:ea typeface="Times New Roman"/>
                        </a:rPr>
                        <a:t>wh</a:t>
                      </a:r>
                      <a:r>
                        <a:rPr lang="en-GB" sz="3200" b="1" dirty="0">
                          <a:solidFill>
                            <a:srgbClr val="003366"/>
                          </a:solidFill>
                          <a:latin typeface="Calibri" pitchFamily="34" charset="0"/>
                          <a:ea typeface="Times New Roman"/>
                        </a:rPr>
                        <a:t>-in situ</a:t>
                      </a:r>
                      <a:endParaRPr lang="nl-BE" sz="3200" b="1" dirty="0">
                        <a:solidFill>
                          <a:srgbClr val="003366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no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yes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no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Exclamative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8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solidFill>
                            <a:srgbClr val="003366"/>
                          </a:solidFill>
                          <a:latin typeface="Calibri" pitchFamily="34" charset="0"/>
                          <a:ea typeface="Times New Roman"/>
                        </a:rPr>
                        <a:t>long distance extraction</a:t>
                      </a:r>
                      <a:endParaRPr lang="nl-BE" sz="3200" b="1" dirty="0">
                        <a:solidFill>
                          <a:srgbClr val="003366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no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yes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yes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HPQ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8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solidFill>
                            <a:srgbClr val="003366"/>
                          </a:solidFill>
                          <a:latin typeface="Calibri" pitchFamily="34" charset="0"/>
                          <a:ea typeface="Times New Roman"/>
                        </a:rPr>
                        <a:t>sentential negation</a:t>
                      </a:r>
                      <a:endParaRPr lang="nl-BE" sz="3200" b="1" dirty="0">
                        <a:solidFill>
                          <a:srgbClr val="003366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?yes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no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no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b="1" dirty="0">
                          <a:latin typeface="Calibri" pitchFamily="34" charset="0"/>
                          <a:ea typeface="Times New Roman"/>
                        </a:rPr>
                        <a:t>?HPQ</a:t>
                      </a:r>
                      <a:endParaRPr lang="nl-BE" sz="32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128" name="Rectangle 1116"/>
          <p:cNvSpPr>
            <a:spLocks noChangeArrowheads="1"/>
          </p:cNvSpPr>
          <p:nvPr/>
        </p:nvSpPr>
        <p:spPr bwMode="auto">
          <a:xfrm>
            <a:off x="671513" y="23131463"/>
            <a:ext cx="13716000" cy="8786812"/>
          </a:xfrm>
          <a:prstGeom prst="rect">
            <a:avLst/>
          </a:prstGeom>
          <a:noFill/>
          <a:ln w="76200">
            <a:solidFill>
              <a:srgbClr val="993366"/>
            </a:solidFill>
            <a:miter lim="800000"/>
            <a:headEnd/>
            <a:tailEnd/>
          </a:ln>
        </p:spPr>
        <p:txBody>
          <a:bodyPr wrap="none" lIns="109748" tIns="54876" rIns="109748" bIns="54876" anchor="ctr"/>
          <a:lstStyle/>
          <a:p>
            <a:pPr marL="412750" indent="-412750" algn="ctr" defTabSz="915988" eaLnBrk="0" hangingPunct="0"/>
            <a:endParaRPr lang="de-DE" sz="4800" b="1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2129" name="Rectangle 205"/>
          <p:cNvSpPr>
            <a:spLocks noChangeArrowheads="1"/>
          </p:cNvSpPr>
          <p:nvPr/>
        </p:nvSpPr>
        <p:spPr bwMode="auto">
          <a:xfrm>
            <a:off x="14601825" y="14844713"/>
            <a:ext cx="28003500" cy="8072437"/>
          </a:xfrm>
          <a:prstGeom prst="rect">
            <a:avLst/>
          </a:prstGeom>
          <a:solidFill>
            <a:schemeClr val="bg1"/>
          </a:solidFill>
          <a:ln w="76200">
            <a:solidFill>
              <a:srgbClr val="993366"/>
            </a:solidFill>
            <a:miter lim="800000"/>
            <a:headEnd/>
            <a:tailEnd/>
          </a:ln>
        </p:spPr>
        <p:txBody>
          <a:bodyPr wrap="none" lIns="109748" tIns="54876" rIns="109748" bIns="54876" anchor="ctr"/>
          <a:lstStyle/>
          <a:p>
            <a:pPr marL="412750" indent="-412750" algn="ctr" defTabSz="915988" eaLnBrk="0" hangingPunct="0"/>
            <a:endParaRPr lang="de-DE" sz="4800" b="1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2130" name="Rectangle 205"/>
          <p:cNvSpPr>
            <a:spLocks noChangeArrowheads="1"/>
          </p:cNvSpPr>
          <p:nvPr/>
        </p:nvSpPr>
        <p:spPr bwMode="auto">
          <a:xfrm>
            <a:off x="14601825" y="23131463"/>
            <a:ext cx="17359313" cy="8786812"/>
          </a:xfrm>
          <a:prstGeom prst="rect">
            <a:avLst/>
          </a:prstGeom>
          <a:solidFill>
            <a:schemeClr val="bg1"/>
          </a:solidFill>
          <a:ln w="76200">
            <a:solidFill>
              <a:srgbClr val="003366"/>
            </a:solidFill>
            <a:miter lim="800000"/>
            <a:headEnd/>
            <a:tailEnd/>
          </a:ln>
        </p:spPr>
        <p:txBody>
          <a:bodyPr wrap="none" lIns="109748" tIns="54876" rIns="109748" bIns="54876" anchor="ctr"/>
          <a:lstStyle/>
          <a:p>
            <a:pPr marL="412750" indent="-412750" algn="ctr" defTabSz="915988" eaLnBrk="0" hangingPunct="0"/>
            <a:endParaRPr lang="de-DE" sz="4800" b="1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83" name="Table 82"/>
          <p:cNvGraphicFramePr>
            <a:graphicFrameLocks noGrp="1"/>
          </p:cNvGraphicFramePr>
          <p:nvPr/>
        </p:nvGraphicFramePr>
        <p:xfrm>
          <a:off x="21245510" y="23131512"/>
          <a:ext cx="10429948" cy="9022574"/>
        </p:xfrm>
        <a:graphic>
          <a:graphicData uri="http://schemas.openxmlformats.org/drawingml/2006/table">
            <a:tbl>
              <a:tblPr/>
              <a:tblGrid>
                <a:gridCol w="1125407"/>
                <a:gridCol w="1374923"/>
                <a:gridCol w="1254181"/>
                <a:gridCol w="1102440"/>
                <a:gridCol w="1110546"/>
                <a:gridCol w="1101088"/>
                <a:gridCol w="1132163"/>
                <a:gridCol w="1113248"/>
                <a:gridCol w="1115952"/>
              </a:tblGrid>
              <a:tr h="498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 dirty="0">
                          <a:latin typeface="Calibri" pitchFamily="34" charset="0"/>
                          <a:ea typeface="Times New Roman"/>
                        </a:rPr>
                        <a:t>CP</a:t>
                      </a:r>
                      <a:endParaRPr lang="nl-BE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14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24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 dirty="0">
                          <a:latin typeface="Calibri" pitchFamily="34" charset="0"/>
                          <a:ea typeface="Times New Roman"/>
                        </a:rPr>
                        <a:t>AP</a:t>
                      </a:r>
                      <a:endParaRPr lang="nl-BE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 dirty="0">
                          <a:latin typeface="Calibri" pitchFamily="34" charset="0"/>
                          <a:ea typeface="Times New Roman"/>
                        </a:rPr>
                        <a:t>CP</a:t>
                      </a:r>
                      <a:endParaRPr lang="nl-BE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148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429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how</a:t>
                      </a:r>
                      <a:endParaRPr lang="en-US" sz="2800" dirty="0" smtClean="0">
                        <a:latin typeface="Calibri" pitchFamily="34" charset="0"/>
                        <a:ea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cool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OpFACT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[</a:t>
                      </a:r>
                      <a:r>
                        <a:rPr lang="en-GB" sz="2800" i="1" strike="sngStrike" dirty="0" smtClean="0">
                          <a:latin typeface="Calibri" pitchFamily="34" charset="0"/>
                          <a:ea typeface="Times New Roman"/>
                        </a:rPr>
                        <a:t>u</a:t>
                      </a:r>
                      <a:r>
                        <a:rPr lang="en-GB" sz="2800" strike="sngStrike" dirty="0" smtClean="0">
                          <a:latin typeface="Calibri" pitchFamily="34" charset="0"/>
                          <a:ea typeface="Times New Roman"/>
                        </a:rPr>
                        <a:t>T</a:t>
                      </a: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]</a:t>
                      </a:r>
                      <a:endParaRPr lang="nl-BE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 dirty="0">
                          <a:latin typeface="Calibri" pitchFamily="34" charset="0"/>
                          <a:ea typeface="Times New Roman"/>
                        </a:rPr>
                        <a:t>C'</a:t>
                      </a:r>
                      <a:endParaRPr lang="nl-BE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148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[Wh]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C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TP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148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nl-BE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14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T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latin typeface="Calibri" pitchFamily="34" charset="0"/>
                          <a:ea typeface="Times New Roman"/>
                        </a:rPr>
                        <a:t>C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PRN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T'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14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is 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latin typeface="Calibri" pitchFamily="34" charset="0"/>
                          <a:ea typeface="Times New Roman"/>
                        </a:rPr>
                        <a:t>[</a:t>
                      </a:r>
                      <a:r>
                        <a:rPr lang="en-US" sz="2800" i="1" strike="sngStrike" baseline="0" dirty="0" err="1" smtClean="0">
                          <a:latin typeface="Calibri" pitchFamily="34" charset="0"/>
                          <a:ea typeface="Times New Roman"/>
                        </a:rPr>
                        <a:t>u</a:t>
                      </a:r>
                      <a:r>
                        <a:rPr lang="en-US" sz="2800" strike="sngStrike" baseline="0" dirty="0" err="1" smtClean="0">
                          <a:latin typeface="Calibri" pitchFamily="34" charset="0"/>
                          <a:ea typeface="Times New Roman"/>
                        </a:rPr>
                        <a:t>Wh</a:t>
                      </a:r>
                      <a:r>
                        <a:rPr lang="en-US" sz="2800" dirty="0" smtClean="0">
                          <a:latin typeface="Calibri" pitchFamily="34" charset="0"/>
                          <a:ea typeface="Times New Roman"/>
                        </a:rPr>
                        <a:t>]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he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nl-BE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14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[</a:t>
                      </a:r>
                      <a:r>
                        <a:rPr lang="en-GB" sz="2800" i="1" strike="sngStrike" dirty="0" err="1" smtClean="0">
                          <a:latin typeface="Calibri" pitchFamily="34" charset="0"/>
                          <a:ea typeface="Times New Roman"/>
                        </a:rPr>
                        <a:t>u</a:t>
                      </a:r>
                      <a:r>
                        <a:rPr lang="en-GB" sz="2800" strike="sngStrike" dirty="0" err="1" smtClean="0">
                          <a:latin typeface="Calibri" pitchFamily="34" charset="0"/>
                          <a:ea typeface="Times New Roman"/>
                        </a:rPr>
                        <a:t>φ</a:t>
                      </a: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]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latin typeface="Calibri" pitchFamily="34" charset="0"/>
                          <a:ea typeface="Times New Roman"/>
                        </a:rPr>
                        <a:t>[</a:t>
                      </a:r>
                      <a:r>
                        <a:rPr lang="en-US" sz="2800" i="1" strike="sngStrike" baseline="0" dirty="0" err="1" smtClean="0">
                          <a:latin typeface="Calibri" pitchFamily="34" charset="0"/>
                          <a:ea typeface="Times New Roman"/>
                        </a:rPr>
                        <a:t>u</a:t>
                      </a:r>
                      <a:r>
                        <a:rPr lang="en-US" sz="2800" strike="sngStrike" baseline="0" dirty="0" err="1" smtClean="0">
                          <a:latin typeface="Calibri" pitchFamily="34" charset="0"/>
                          <a:ea typeface="Times New Roman"/>
                        </a:rPr>
                        <a:t>T</a:t>
                      </a:r>
                      <a:r>
                        <a:rPr lang="en-US" sz="2800" dirty="0" smtClean="0">
                          <a:latin typeface="Calibri" pitchFamily="34" charset="0"/>
                          <a:ea typeface="Times New Roman"/>
                        </a:rPr>
                        <a:t>]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[φ]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T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VP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14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[T]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latin typeface="Calibri" pitchFamily="34" charset="0"/>
                          <a:ea typeface="Times New Roman"/>
                        </a:rPr>
                        <a:t>[</a:t>
                      </a:r>
                      <a:r>
                        <a:rPr lang="en-US" sz="2800" i="1" strike="sngStrike" baseline="0" dirty="0" err="1" smtClean="0">
                          <a:latin typeface="Calibri" pitchFamily="34" charset="0"/>
                          <a:ea typeface="Times New Roman"/>
                        </a:rPr>
                        <a:t>u</a:t>
                      </a:r>
                      <a:r>
                        <a:rPr lang="en-US" sz="2800" strike="sngStrike" baseline="0" dirty="0" err="1" smtClean="0">
                          <a:latin typeface="Calibri" pitchFamily="34" charset="0"/>
                          <a:ea typeface="Times New Roman"/>
                        </a:rPr>
                        <a:t>M</a:t>
                      </a:r>
                      <a:r>
                        <a:rPr lang="en-US" sz="2800" dirty="0" smtClean="0">
                          <a:latin typeface="Calibri" pitchFamily="34" charset="0"/>
                          <a:ea typeface="Times New Roman"/>
                        </a:rPr>
                        <a:t>]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nl-BE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strike="sngStrike" dirty="0" smtClean="0">
                          <a:latin typeface="Calibri" pitchFamily="34" charset="0"/>
                          <a:ea typeface="Times New Roman"/>
                        </a:rPr>
                        <a:t>is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nl-BE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14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Calibri" pitchFamily="34" charset="0"/>
                          <a:ea typeface="Times New Roman"/>
                        </a:rPr>
                        <a:t>[M]</a:t>
                      </a:r>
                      <a:endParaRPr lang="nl-BE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[</a:t>
                      </a:r>
                      <a:r>
                        <a:rPr lang="en-GB" sz="2800" i="1" strike="sngStrike" baseline="0" dirty="0" smtClean="0">
                          <a:latin typeface="Calibri" pitchFamily="34" charset="0"/>
                          <a:ea typeface="Times New Roman"/>
                        </a:rPr>
                        <a:t>u</a:t>
                      </a:r>
                      <a:r>
                        <a:rPr lang="en-GB" sz="2800" strike="sngStrike" baseline="0" dirty="0" smtClean="0">
                          <a:latin typeface="Calibri" pitchFamily="34" charset="0"/>
                          <a:ea typeface="Times New Roman"/>
                        </a:rPr>
                        <a:t>φ</a:t>
                      </a: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]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V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SC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14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nl-BE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[T]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strike="sngStrike" dirty="0" smtClean="0">
                          <a:latin typeface="Calibri" pitchFamily="34" charset="0"/>
                          <a:ea typeface="Times New Roman"/>
                        </a:rPr>
                        <a:t>BE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nl-BE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14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[M]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[</a:t>
                      </a:r>
                      <a:r>
                        <a:rPr lang="en-GB" sz="2800" i="1" dirty="0" smtClean="0">
                          <a:latin typeface="Calibri" pitchFamily="34" charset="0"/>
                          <a:ea typeface="Times New Roman"/>
                        </a:rPr>
                        <a:t>u</a:t>
                      </a: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φ]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PRN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AP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14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nl-BE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[T]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strike="sngStrike" dirty="0" smtClean="0">
                          <a:latin typeface="Calibri" pitchFamily="34" charset="0"/>
                          <a:ea typeface="Times New Roman"/>
                        </a:rPr>
                        <a:t>he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nl-BE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14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[M]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[φ]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nl-BE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strike="sngStrike" dirty="0" smtClean="0">
                          <a:latin typeface="Calibri" pitchFamily="34" charset="0"/>
                          <a:ea typeface="Times New Roman"/>
                        </a:rPr>
                        <a:t>how cool</a:t>
                      </a:r>
                      <a:endParaRPr lang="nl-BE" sz="2800" dirty="0" smtClean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44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nl-BE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nl-BE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noProof="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 dirty="0" smtClean="0">
                          <a:latin typeface="Calibri" pitchFamily="34" charset="0"/>
                          <a:ea typeface="Times New Roman"/>
                        </a:rPr>
                        <a:t>[</a:t>
                      </a:r>
                      <a:r>
                        <a:rPr lang="en-GB" sz="2800" dirty="0">
                          <a:latin typeface="Calibri" pitchFamily="34" charset="0"/>
                          <a:ea typeface="Times New Roman"/>
                        </a:rPr>
                        <a:t>Wh]</a:t>
                      </a:r>
                      <a:endParaRPr lang="nl-BE" sz="28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132" name="TextBox 94"/>
          <p:cNvSpPr txBox="1">
            <a:spLocks noChangeArrowheads="1"/>
          </p:cNvSpPr>
          <p:nvPr/>
        </p:nvSpPr>
        <p:spPr bwMode="auto">
          <a:xfrm>
            <a:off x="14744700" y="23202900"/>
            <a:ext cx="62865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rgbClr val="993366"/>
                </a:solidFill>
                <a:latin typeface="Calibri" pitchFamily="34" charset="0"/>
              </a:rPr>
              <a:t>Analysis</a:t>
            </a:r>
            <a:endParaRPr lang="nl-BE" sz="4800" b="1">
              <a:solidFill>
                <a:srgbClr val="993366"/>
              </a:solidFill>
              <a:latin typeface="Calibri" pitchFamily="34" charset="0"/>
            </a:endParaRPr>
          </a:p>
        </p:txBody>
      </p:sp>
      <p:sp>
        <p:nvSpPr>
          <p:cNvPr id="2133" name="Freeform 95"/>
          <p:cNvSpPr>
            <a:spLocks/>
          </p:cNvSpPr>
          <p:nvPr/>
        </p:nvSpPr>
        <p:spPr bwMode="auto">
          <a:xfrm>
            <a:off x="21774150" y="23622000"/>
            <a:ext cx="2419350" cy="419100"/>
          </a:xfrm>
          <a:custGeom>
            <a:avLst/>
            <a:gdLst>
              <a:gd name="T0" fmla="*/ 0 w 2419350"/>
              <a:gd name="T1" fmla="*/ 419100 h 419100"/>
              <a:gd name="T2" fmla="*/ 1295400 w 2419350"/>
              <a:gd name="T3" fmla="*/ 0 h 419100"/>
              <a:gd name="T4" fmla="*/ 2419350 w 2419350"/>
              <a:gd name="T5" fmla="*/ 419100 h 419100"/>
              <a:gd name="T6" fmla="*/ 0 60000 65536"/>
              <a:gd name="T7" fmla="*/ 0 60000 65536"/>
              <a:gd name="T8" fmla="*/ 0 60000 65536"/>
              <a:gd name="T9" fmla="*/ 0 w 2419350"/>
              <a:gd name="T10" fmla="*/ 0 h 419100"/>
              <a:gd name="T11" fmla="*/ 2419350 w 2419350"/>
              <a:gd name="T12" fmla="*/ 419100 h 4191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19350" h="419100">
                <a:moveTo>
                  <a:pt x="0" y="419100"/>
                </a:moveTo>
                <a:lnTo>
                  <a:pt x="1295400" y="0"/>
                </a:lnTo>
                <a:lnTo>
                  <a:pt x="2419350" y="41910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nl-BE"/>
          </a:p>
        </p:txBody>
      </p:sp>
      <p:sp>
        <p:nvSpPr>
          <p:cNvPr id="2134" name="Freeform 96"/>
          <p:cNvSpPr>
            <a:spLocks/>
          </p:cNvSpPr>
          <p:nvPr/>
        </p:nvSpPr>
        <p:spPr bwMode="auto">
          <a:xfrm>
            <a:off x="24031575" y="25274588"/>
            <a:ext cx="2705100" cy="500062"/>
          </a:xfrm>
          <a:custGeom>
            <a:avLst/>
            <a:gdLst>
              <a:gd name="T0" fmla="*/ 0 w 2419350"/>
              <a:gd name="T1" fmla="*/ 596669 h 419100"/>
              <a:gd name="T2" fmla="*/ 1619472 w 2419350"/>
              <a:gd name="T3" fmla="*/ 0 h 419100"/>
              <a:gd name="T4" fmla="*/ 3024602 w 2419350"/>
              <a:gd name="T5" fmla="*/ 596669 h 419100"/>
              <a:gd name="T6" fmla="*/ 0 60000 65536"/>
              <a:gd name="T7" fmla="*/ 0 60000 65536"/>
              <a:gd name="T8" fmla="*/ 0 60000 65536"/>
              <a:gd name="T9" fmla="*/ 0 w 2419350"/>
              <a:gd name="T10" fmla="*/ 0 h 419100"/>
              <a:gd name="T11" fmla="*/ 2419350 w 2419350"/>
              <a:gd name="T12" fmla="*/ 419100 h 4191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19350" h="419100">
                <a:moveTo>
                  <a:pt x="0" y="419100"/>
                </a:moveTo>
                <a:lnTo>
                  <a:pt x="1295400" y="0"/>
                </a:lnTo>
                <a:lnTo>
                  <a:pt x="2419350" y="41910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nl-BE"/>
          </a:p>
        </p:txBody>
      </p:sp>
      <p:sp>
        <p:nvSpPr>
          <p:cNvPr id="2135" name="Freeform 97"/>
          <p:cNvSpPr>
            <a:spLocks/>
          </p:cNvSpPr>
          <p:nvPr/>
        </p:nvSpPr>
        <p:spPr bwMode="auto">
          <a:xfrm>
            <a:off x="23102888" y="24488775"/>
            <a:ext cx="2419350" cy="419100"/>
          </a:xfrm>
          <a:custGeom>
            <a:avLst/>
            <a:gdLst>
              <a:gd name="T0" fmla="*/ 0 w 2419350"/>
              <a:gd name="T1" fmla="*/ 419100 h 419100"/>
              <a:gd name="T2" fmla="*/ 1295400 w 2419350"/>
              <a:gd name="T3" fmla="*/ 0 h 419100"/>
              <a:gd name="T4" fmla="*/ 2419350 w 2419350"/>
              <a:gd name="T5" fmla="*/ 419100 h 419100"/>
              <a:gd name="T6" fmla="*/ 0 60000 65536"/>
              <a:gd name="T7" fmla="*/ 0 60000 65536"/>
              <a:gd name="T8" fmla="*/ 0 60000 65536"/>
              <a:gd name="T9" fmla="*/ 0 w 2419350"/>
              <a:gd name="T10" fmla="*/ 0 h 419100"/>
              <a:gd name="T11" fmla="*/ 2419350 w 2419350"/>
              <a:gd name="T12" fmla="*/ 419100 h 4191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19350" h="419100">
                <a:moveTo>
                  <a:pt x="0" y="419100"/>
                </a:moveTo>
                <a:lnTo>
                  <a:pt x="1295400" y="0"/>
                </a:lnTo>
                <a:lnTo>
                  <a:pt x="2419350" y="41910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nl-BE"/>
          </a:p>
        </p:txBody>
      </p:sp>
      <p:sp>
        <p:nvSpPr>
          <p:cNvPr id="2136" name="Freeform 98"/>
          <p:cNvSpPr>
            <a:spLocks/>
          </p:cNvSpPr>
          <p:nvPr/>
        </p:nvSpPr>
        <p:spPr bwMode="auto">
          <a:xfrm>
            <a:off x="23102888" y="26203275"/>
            <a:ext cx="1276350" cy="428625"/>
          </a:xfrm>
          <a:custGeom>
            <a:avLst/>
            <a:gdLst>
              <a:gd name="T0" fmla="*/ 0 w 2419350"/>
              <a:gd name="T1" fmla="*/ 438370 h 419100"/>
              <a:gd name="T2" fmla="*/ 360532 w 2419350"/>
              <a:gd name="T3" fmla="*/ 0 h 419100"/>
              <a:gd name="T4" fmla="*/ 673346 w 2419350"/>
              <a:gd name="T5" fmla="*/ 438370 h 419100"/>
              <a:gd name="T6" fmla="*/ 0 60000 65536"/>
              <a:gd name="T7" fmla="*/ 0 60000 65536"/>
              <a:gd name="T8" fmla="*/ 0 60000 65536"/>
              <a:gd name="T9" fmla="*/ 0 w 2419350"/>
              <a:gd name="T10" fmla="*/ 0 h 419100"/>
              <a:gd name="T11" fmla="*/ 2419350 w 2419350"/>
              <a:gd name="T12" fmla="*/ 419100 h 4191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19350" h="419100">
                <a:moveTo>
                  <a:pt x="0" y="419100"/>
                </a:moveTo>
                <a:lnTo>
                  <a:pt x="1295400" y="0"/>
                </a:lnTo>
                <a:lnTo>
                  <a:pt x="2419350" y="41910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nl-BE"/>
          </a:p>
        </p:txBody>
      </p:sp>
      <p:sp>
        <p:nvSpPr>
          <p:cNvPr id="2137" name="Freeform 99"/>
          <p:cNvSpPr>
            <a:spLocks/>
          </p:cNvSpPr>
          <p:nvPr/>
        </p:nvSpPr>
        <p:spPr bwMode="auto">
          <a:xfrm>
            <a:off x="25388888" y="26131838"/>
            <a:ext cx="2419350" cy="428625"/>
          </a:xfrm>
          <a:custGeom>
            <a:avLst/>
            <a:gdLst>
              <a:gd name="T0" fmla="*/ 0 w 2419350"/>
              <a:gd name="T1" fmla="*/ 438370 h 419100"/>
              <a:gd name="T2" fmla="*/ 1295400 w 2419350"/>
              <a:gd name="T3" fmla="*/ 0 h 419100"/>
              <a:gd name="T4" fmla="*/ 2419350 w 2419350"/>
              <a:gd name="T5" fmla="*/ 438370 h 419100"/>
              <a:gd name="T6" fmla="*/ 0 60000 65536"/>
              <a:gd name="T7" fmla="*/ 0 60000 65536"/>
              <a:gd name="T8" fmla="*/ 0 60000 65536"/>
              <a:gd name="T9" fmla="*/ 0 w 2419350"/>
              <a:gd name="T10" fmla="*/ 0 h 419100"/>
              <a:gd name="T11" fmla="*/ 2419350 w 2419350"/>
              <a:gd name="T12" fmla="*/ 419100 h 4191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19350" h="419100">
                <a:moveTo>
                  <a:pt x="0" y="419100"/>
                </a:moveTo>
                <a:lnTo>
                  <a:pt x="1295400" y="0"/>
                </a:lnTo>
                <a:lnTo>
                  <a:pt x="2419350" y="41910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nl-BE"/>
          </a:p>
        </p:txBody>
      </p:sp>
      <p:sp>
        <p:nvSpPr>
          <p:cNvPr id="2138" name="Freeform 100"/>
          <p:cNvSpPr>
            <a:spLocks/>
          </p:cNvSpPr>
          <p:nvPr/>
        </p:nvSpPr>
        <p:spPr bwMode="auto">
          <a:xfrm>
            <a:off x="26674763" y="26989088"/>
            <a:ext cx="2276475" cy="428625"/>
          </a:xfrm>
          <a:custGeom>
            <a:avLst/>
            <a:gdLst>
              <a:gd name="T0" fmla="*/ 0 w 2419350"/>
              <a:gd name="T1" fmla="*/ 438370 h 419100"/>
              <a:gd name="T2" fmla="*/ 1146917 w 2419350"/>
              <a:gd name="T3" fmla="*/ 0 h 419100"/>
              <a:gd name="T4" fmla="*/ 2142037 w 2419350"/>
              <a:gd name="T5" fmla="*/ 438370 h 419100"/>
              <a:gd name="T6" fmla="*/ 0 60000 65536"/>
              <a:gd name="T7" fmla="*/ 0 60000 65536"/>
              <a:gd name="T8" fmla="*/ 0 60000 65536"/>
              <a:gd name="T9" fmla="*/ 0 w 2419350"/>
              <a:gd name="T10" fmla="*/ 0 h 419100"/>
              <a:gd name="T11" fmla="*/ 2419350 w 2419350"/>
              <a:gd name="T12" fmla="*/ 419100 h 4191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19350" h="419100">
                <a:moveTo>
                  <a:pt x="0" y="419100"/>
                </a:moveTo>
                <a:lnTo>
                  <a:pt x="1295400" y="0"/>
                </a:lnTo>
                <a:lnTo>
                  <a:pt x="2419350" y="41910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nl-BE"/>
          </a:p>
        </p:txBody>
      </p:sp>
      <p:sp>
        <p:nvSpPr>
          <p:cNvPr id="2139" name="Freeform 101"/>
          <p:cNvSpPr>
            <a:spLocks/>
          </p:cNvSpPr>
          <p:nvPr/>
        </p:nvSpPr>
        <p:spPr bwMode="auto">
          <a:xfrm>
            <a:off x="27674888" y="27846338"/>
            <a:ext cx="2276475" cy="428625"/>
          </a:xfrm>
          <a:custGeom>
            <a:avLst/>
            <a:gdLst>
              <a:gd name="T0" fmla="*/ 0 w 2419350"/>
              <a:gd name="T1" fmla="*/ 438370 h 419100"/>
              <a:gd name="T2" fmla="*/ 1146917 w 2419350"/>
              <a:gd name="T3" fmla="*/ 0 h 419100"/>
              <a:gd name="T4" fmla="*/ 2142037 w 2419350"/>
              <a:gd name="T5" fmla="*/ 438370 h 419100"/>
              <a:gd name="T6" fmla="*/ 0 60000 65536"/>
              <a:gd name="T7" fmla="*/ 0 60000 65536"/>
              <a:gd name="T8" fmla="*/ 0 60000 65536"/>
              <a:gd name="T9" fmla="*/ 0 w 2419350"/>
              <a:gd name="T10" fmla="*/ 0 h 419100"/>
              <a:gd name="T11" fmla="*/ 2419350 w 2419350"/>
              <a:gd name="T12" fmla="*/ 419100 h 4191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19350" h="419100">
                <a:moveTo>
                  <a:pt x="0" y="419100"/>
                </a:moveTo>
                <a:lnTo>
                  <a:pt x="1295400" y="0"/>
                </a:lnTo>
                <a:lnTo>
                  <a:pt x="2419350" y="41910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nl-BE"/>
          </a:p>
        </p:txBody>
      </p:sp>
      <p:sp>
        <p:nvSpPr>
          <p:cNvPr id="2140" name="Freeform 102"/>
          <p:cNvSpPr>
            <a:spLocks/>
          </p:cNvSpPr>
          <p:nvPr/>
        </p:nvSpPr>
        <p:spPr bwMode="auto">
          <a:xfrm>
            <a:off x="28817888" y="28703588"/>
            <a:ext cx="2276475" cy="428625"/>
          </a:xfrm>
          <a:custGeom>
            <a:avLst/>
            <a:gdLst>
              <a:gd name="T0" fmla="*/ 0 w 2419350"/>
              <a:gd name="T1" fmla="*/ 438370 h 419100"/>
              <a:gd name="T2" fmla="*/ 1146917 w 2419350"/>
              <a:gd name="T3" fmla="*/ 0 h 419100"/>
              <a:gd name="T4" fmla="*/ 2142037 w 2419350"/>
              <a:gd name="T5" fmla="*/ 438370 h 419100"/>
              <a:gd name="T6" fmla="*/ 0 60000 65536"/>
              <a:gd name="T7" fmla="*/ 0 60000 65536"/>
              <a:gd name="T8" fmla="*/ 0 60000 65536"/>
              <a:gd name="T9" fmla="*/ 0 w 2419350"/>
              <a:gd name="T10" fmla="*/ 0 h 419100"/>
              <a:gd name="T11" fmla="*/ 2419350 w 2419350"/>
              <a:gd name="T12" fmla="*/ 419100 h 4191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19350" h="419100">
                <a:moveTo>
                  <a:pt x="0" y="419100"/>
                </a:moveTo>
                <a:lnTo>
                  <a:pt x="1295400" y="0"/>
                </a:lnTo>
                <a:lnTo>
                  <a:pt x="2419350" y="41910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nl-BE"/>
          </a:p>
        </p:txBody>
      </p:sp>
      <p:sp>
        <p:nvSpPr>
          <p:cNvPr id="2141" name="Isosceles Triangle 103"/>
          <p:cNvSpPr>
            <a:spLocks noChangeArrowheads="1"/>
          </p:cNvSpPr>
          <p:nvPr/>
        </p:nvSpPr>
        <p:spPr bwMode="auto">
          <a:xfrm>
            <a:off x="21459825" y="24417338"/>
            <a:ext cx="642938" cy="500062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915988"/>
            <a:endParaRPr lang="nl-BE"/>
          </a:p>
        </p:txBody>
      </p:sp>
      <p:sp>
        <p:nvSpPr>
          <p:cNvPr id="2142" name="Isosceles Triangle 104"/>
          <p:cNvSpPr>
            <a:spLocks noChangeArrowheads="1"/>
          </p:cNvSpPr>
          <p:nvPr/>
        </p:nvSpPr>
        <p:spPr bwMode="auto">
          <a:xfrm>
            <a:off x="30746700" y="29560838"/>
            <a:ext cx="642938" cy="500062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915988"/>
            <a:endParaRPr lang="nl-BE"/>
          </a:p>
        </p:txBody>
      </p:sp>
      <p:sp>
        <p:nvSpPr>
          <p:cNvPr id="2143" name="TextBox 105"/>
          <p:cNvSpPr txBox="1">
            <a:spLocks noChangeArrowheads="1"/>
          </p:cNvSpPr>
          <p:nvPr/>
        </p:nvSpPr>
        <p:spPr bwMode="auto">
          <a:xfrm>
            <a:off x="14744700" y="14916150"/>
            <a:ext cx="14930438" cy="1560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rgbClr val="003366"/>
                </a:solidFill>
                <a:latin typeface="Calibri" pitchFamily="34" charset="0"/>
              </a:rPr>
              <a:t>Semantic and pragmatic properties of HPQs</a:t>
            </a:r>
          </a:p>
          <a:p>
            <a:r>
              <a:rPr lang="en-GB" sz="3200" b="1">
                <a:solidFill>
                  <a:srgbClr val="003366"/>
                </a:solidFill>
                <a:latin typeface="Calibri" pitchFamily="34" charset="0"/>
              </a:rPr>
              <a:t>HPQs and exclamativity</a:t>
            </a:r>
            <a:r>
              <a:rPr lang="nl-BE" sz="3200" b="1">
                <a:solidFill>
                  <a:srgbClr val="003366"/>
                </a:solidFill>
                <a:latin typeface="Calibri" pitchFamily="34" charset="0"/>
              </a:rPr>
              <a:t> (tests (1) and (2) from </a:t>
            </a:r>
            <a:r>
              <a:rPr lang="en-GB" sz="3200" b="1">
                <a:solidFill>
                  <a:srgbClr val="003366"/>
                </a:solidFill>
                <a:latin typeface="Calibri" pitchFamily="34" charset="0"/>
              </a:rPr>
              <a:t>Zanuttini and Portner (2003))</a:t>
            </a:r>
          </a:p>
          <a:p>
            <a:pPr>
              <a:buFont typeface="Arial" charset="0"/>
              <a:buChar char="•"/>
            </a:pPr>
            <a:r>
              <a:rPr lang="en-GB" sz="3200" b="1">
                <a:latin typeface="Calibri" pitchFamily="34" charset="0"/>
              </a:rPr>
              <a:t>HPQs pattern like exclamatives on a range of tests: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 u="sng">
                <a:solidFill>
                  <a:srgbClr val="993366"/>
                </a:solidFill>
                <a:latin typeface="Calibri" pitchFamily="34" charset="0"/>
              </a:rPr>
              <a:t>1. Conventional scalar implicature</a:t>
            </a:r>
            <a:endParaRPr lang="nl-BE" sz="3200" b="1" u="sng">
              <a:solidFill>
                <a:srgbClr val="993366"/>
              </a:solidFill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32)??</a:t>
            </a:r>
            <a:r>
              <a:rPr lang="en-GB" sz="3200" b="1" i="1">
                <a:latin typeface="Calibri" pitchFamily="34" charset="0"/>
              </a:rPr>
              <a:t>How very cute he is! – though he’s not extremely cute.</a:t>
            </a:r>
            <a:r>
              <a:rPr lang="en-GB" sz="3200" b="1">
                <a:latin typeface="Calibri" pitchFamily="34" charset="0"/>
              </a:rPr>
              <a:t>		(exclamative)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33)??</a:t>
            </a:r>
            <a:r>
              <a:rPr lang="en-GB" sz="3200" b="1" i="1">
                <a:latin typeface="Calibri" pitchFamily="34" charset="0"/>
              </a:rPr>
              <a:t>How cute is he! – though he’s not extremely cute.</a:t>
            </a:r>
            <a:r>
              <a:rPr lang="en-GB" sz="3200" b="1">
                <a:latin typeface="Calibri" pitchFamily="34" charset="0"/>
              </a:rPr>
              <a:t> 		(HPQ)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 u="sng">
                <a:solidFill>
                  <a:srgbClr val="993366"/>
                </a:solidFill>
                <a:latin typeface="Calibri" pitchFamily="34" charset="0"/>
              </a:rPr>
              <a:t>2. Patterns in question/answer pairs</a:t>
            </a:r>
            <a:endParaRPr lang="nl-BE" sz="3200" b="1" u="sng">
              <a:solidFill>
                <a:srgbClr val="993366"/>
              </a:solidFill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34) A: </a:t>
            </a:r>
            <a:r>
              <a:rPr lang="en-GB" sz="3200" b="1" i="1">
                <a:latin typeface="Calibri" pitchFamily="34" charset="0"/>
              </a:rPr>
              <a:t>How tall is he? </a:t>
            </a:r>
            <a:r>
              <a:rPr lang="en-GB" sz="3200" b="1">
                <a:latin typeface="Calibri" pitchFamily="34" charset="0"/>
              </a:rPr>
              <a:t>B</a:t>
            </a:r>
            <a:r>
              <a:rPr lang="en-GB" sz="3200" b="1" i="1">
                <a:latin typeface="Calibri" pitchFamily="34" charset="0"/>
              </a:rPr>
              <a:t>: Seven feet/Very tall/#He really is!#No he’s not!    </a:t>
            </a:r>
            <a:r>
              <a:rPr lang="en-GB" sz="3200" b="1">
                <a:latin typeface="Calibri" pitchFamily="34" charset="0"/>
              </a:rPr>
              <a:t>(HDQ)</a:t>
            </a:r>
            <a:endParaRPr lang="en-GB" sz="3200" b="1" i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35) A: </a:t>
            </a:r>
            <a:r>
              <a:rPr lang="en-GB" sz="3200" b="1" i="1">
                <a:latin typeface="Calibri" pitchFamily="34" charset="0"/>
              </a:rPr>
              <a:t>How tall he is!</a:t>
            </a:r>
            <a:r>
              <a:rPr lang="en-GB" sz="3200" b="1">
                <a:latin typeface="Calibri" pitchFamily="34" charset="0"/>
              </a:rPr>
              <a:t>  B: </a:t>
            </a:r>
            <a:r>
              <a:rPr lang="en-GB" sz="3200" b="1" i="1">
                <a:latin typeface="Calibri" pitchFamily="34" charset="0"/>
              </a:rPr>
              <a:t>#Seven feet/#Very tall/He really is!/No he’s not!  </a:t>
            </a:r>
            <a:r>
              <a:rPr lang="en-GB" sz="3200" b="1">
                <a:latin typeface="Calibri" pitchFamily="34" charset="0"/>
              </a:rPr>
              <a:t>(exclam.)</a:t>
            </a:r>
            <a:endParaRPr lang="nl-BE" sz="3200" b="1" i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36) A: </a:t>
            </a:r>
            <a:r>
              <a:rPr lang="en-GB" sz="3200" b="1" i="1">
                <a:latin typeface="Calibri" pitchFamily="34" charset="0"/>
              </a:rPr>
              <a:t>How tall is he! </a:t>
            </a:r>
            <a:r>
              <a:rPr lang="en-GB" sz="3200" b="1">
                <a:latin typeface="Calibri" pitchFamily="34" charset="0"/>
              </a:rPr>
              <a:t> B:</a:t>
            </a:r>
            <a:r>
              <a:rPr lang="en-GB" sz="3200" b="1" i="1">
                <a:latin typeface="Calibri" pitchFamily="34" charset="0"/>
              </a:rPr>
              <a:t> #Seven feet/Very tall/He really is!/No he’s not!    </a:t>
            </a:r>
            <a:r>
              <a:rPr lang="en-GB" sz="3200" b="1">
                <a:latin typeface="Calibri" pitchFamily="34" charset="0"/>
              </a:rPr>
              <a:t>(HPQ)</a:t>
            </a:r>
            <a:endParaRPr lang="en-GB" sz="3200" b="1" i="1">
              <a:latin typeface="Calibri" pitchFamily="34" charset="0"/>
            </a:endParaRPr>
          </a:p>
          <a:p>
            <a:r>
              <a:rPr lang="en-GB" sz="3200" b="1" u="sng">
                <a:solidFill>
                  <a:srgbClr val="993366"/>
                </a:solidFill>
                <a:latin typeface="Calibri" pitchFamily="34" charset="0"/>
              </a:rPr>
              <a:t>3. No ‘pair list’ reading available</a:t>
            </a:r>
            <a:r>
              <a:rPr lang="en-GB" sz="3200" b="1">
                <a:latin typeface="Calibri" pitchFamily="34" charset="0"/>
              </a:rPr>
              <a:t> 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37) A: </a:t>
            </a:r>
            <a:r>
              <a:rPr lang="en-GB" sz="3200" b="1" i="1">
                <a:latin typeface="Calibri" pitchFamily="34" charset="0"/>
              </a:rPr>
              <a:t>How cool are all the students!</a:t>
            </a:r>
            <a:r>
              <a:rPr lang="en-GB" sz="3200" b="1">
                <a:latin typeface="Calibri" pitchFamily="34" charset="0"/>
              </a:rPr>
              <a:t>	 wh &gt; </a:t>
            </a:r>
            <a:r>
              <a:rPr lang="en-GB" sz="32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∀</a:t>
            </a:r>
            <a:r>
              <a:rPr lang="en-GB" sz="3200" b="1">
                <a:latin typeface="Calibri" pitchFamily="34" charset="0"/>
              </a:rPr>
              <a:t>, *</a:t>
            </a:r>
            <a:r>
              <a:rPr lang="en-GB" sz="32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∀</a:t>
            </a:r>
            <a:r>
              <a:rPr lang="en-GB" sz="3200" b="1">
                <a:latin typeface="Calibri" pitchFamily="34" charset="0"/>
              </a:rPr>
              <a:t> &gt; wh</a:t>
            </a:r>
            <a:endParaRPr lang="nl-BE" sz="3200" b="1" i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       B: </a:t>
            </a:r>
            <a:r>
              <a:rPr lang="en-GB" sz="3200" b="1" i="1">
                <a:latin typeface="Calibri" pitchFamily="34" charset="0"/>
              </a:rPr>
              <a:t>#John is pretty cool, so is Kevin, but James doesn’t even know what cool is.</a:t>
            </a:r>
            <a:endParaRPr lang="nl-BE" sz="3200" b="1" i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 </a:t>
            </a:r>
            <a:endParaRPr lang="nl-BE" sz="3200" b="1">
              <a:latin typeface="Calibri" pitchFamily="34" charset="0"/>
            </a:endParaRPr>
          </a:p>
          <a:p>
            <a:endParaRPr lang="en-GB" sz="3200" b="1" u="sng">
              <a:solidFill>
                <a:srgbClr val="993366"/>
              </a:solidFill>
              <a:latin typeface="Calibri" pitchFamily="34" charset="0"/>
            </a:endParaRPr>
          </a:p>
          <a:p>
            <a:endParaRPr lang="nl-BE" sz="3200" b="1" u="sng">
              <a:solidFill>
                <a:srgbClr val="993366"/>
              </a:solidFill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						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 </a:t>
            </a:r>
            <a:endParaRPr lang="nl-BE" sz="3200" b="1">
              <a:latin typeface="Calibri" pitchFamily="34" charset="0"/>
            </a:endParaRPr>
          </a:p>
          <a:p>
            <a:endParaRPr lang="en-US" sz="3200" b="1">
              <a:solidFill>
                <a:srgbClr val="003366"/>
              </a:solidFill>
              <a:latin typeface="Calibri" pitchFamily="34" charset="0"/>
            </a:endParaRPr>
          </a:p>
          <a:p>
            <a:pPr lvl="1"/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 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 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 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 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 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 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 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 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 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 </a:t>
            </a:r>
            <a:endParaRPr lang="nl-BE" sz="3200" b="1">
              <a:latin typeface="Calibri" pitchFamily="34" charset="0"/>
            </a:endParaRPr>
          </a:p>
        </p:txBody>
      </p:sp>
      <p:sp>
        <p:nvSpPr>
          <p:cNvPr id="2144" name="TextBox 106"/>
          <p:cNvSpPr txBox="1">
            <a:spLocks noChangeArrowheads="1"/>
          </p:cNvSpPr>
          <p:nvPr/>
        </p:nvSpPr>
        <p:spPr bwMode="auto">
          <a:xfrm>
            <a:off x="32318325" y="23131463"/>
            <a:ext cx="10144125" cy="871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rgbClr val="003366"/>
                </a:solidFill>
                <a:latin typeface="Calibri" pitchFamily="34" charset="0"/>
              </a:rPr>
              <a:t>Conclusions and further questions</a:t>
            </a:r>
          </a:p>
          <a:p>
            <a:r>
              <a:rPr lang="en-US" sz="3200" b="1">
                <a:solidFill>
                  <a:srgbClr val="660033"/>
                </a:solidFill>
                <a:latin typeface="Calibri" pitchFamily="34" charset="0"/>
              </a:rPr>
              <a:t>Conclusions</a:t>
            </a:r>
          </a:p>
          <a:p>
            <a:pPr>
              <a:buFont typeface="Arial" charset="0"/>
              <a:buChar char="•"/>
            </a:pPr>
            <a:r>
              <a:rPr lang="en-US" sz="3200" b="1">
                <a:latin typeface="Calibri" pitchFamily="34" charset="0"/>
              </a:rPr>
              <a:t> Despite surface similarities to HDQs, HPQs show markedly different syntactic and semantic behaviour.</a:t>
            </a:r>
          </a:p>
          <a:p>
            <a:pPr>
              <a:buFont typeface="Arial" charset="0"/>
              <a:buChar char="•"/>
            </a:pPr>
            <a:r>
              <a:rPr lang="en-US" sz="3200" b="1">
                <a:latin typeface="Calibri" pitchFamily="34" charset="0"/>
              </a:rPr>
              <a:t> Therefore HPQs should be seen as structurally distinct from the corresponding HDQs.</a:t>
            </a:r>
          </a:p>
          <a:p>
            <a:pPr>
              <a:buFont typeface="Arial" charset="0"/>
              <a:buChar char="•"/>
            </a:pPr>
            <a:r>
              <a:rPr lang="en-US" sz="3200" b="1">
                <a:latin typeface="Calibri" pitchFamily="34" charset="0"/>
              </a:rPr>
              <a:t> The analysis given accounts for their semantic behaviour as exclamatives, and for some syntactic properties e.g. presence of intensifiers, absence of </a:t>
            </a:r>
            <a:r>
              <a:rPr lang="en-US" sz="3200" b="1" i="1">
                <a:latin typeface="Calibri" pitchFamily="34" charset="0"/>
              </a:rPr>
              <a:t>wh</a:t>
            </a:r>
            <a:r>
              <a:rPr lang="en-US" sz="3200" b="1">
                <a:latin typeface="Calibri" pitchFamily="34" charset="0"/>
              </a:rPr>
              <a:t>-in situ, which follow from their factivity.</a:t>
            </a:r>
          </a:p>
          <a:p>
            <a:pPr>
              <a:buFont typeface="Arial" charset="0"/>
              <a:buChar char="•"/>
            </a:pPr>
            <a:endParaRPr lang="en-US" sz="3200" b="1">
              <a:latin typeface="Calibri" pitchFamily="34" charset="0"/>
            </a:endParaRPr>
          </a:p>
          <a:p>
            <a:r>
              <a:rPr lang="en-US" sz="3200" b="1">
                <a:solidFill>
                  <a:srgbClr val="660033"/>
                </a:solidFill>
                <a:latin typeface="Calibri" pitchFamily="34" charset="0"/>
              </a:rPr>
              <a:t>Further questions</a:t>
            </a:r>
          </a:p>
          <a:p>
            <a:pPr>
              <a:buFont typeface="Arial" charset="0"/>
              <a:buChar char="•"/>
            </a:pPr>
            <a:r>
              <a:rPr lang="en-US" sz="3200" b="1">
                <a:latin typeface="Calibri" pitchFamily="34" charset="0"/>
              </a:rPr>
              <a:t> Structure for HPQs with adverbs and full lexical verbs?</a:t>
            </a:r>
          </a:p>
          <a:p>
            <a:pPr>
              <a:buFont typeface="Arial" charset="0"/>
              <a:buChar char="•"/>
            </a:pPr>
            <a:r>
              <a:rPr lang="en-US" sz="3200" b="1">
                <a:latin typeface="Calibri" pitchFamily="34" charset="0"/>
              </a:rPr>
              <a:t> HPQs cross-linguistically – examples attested in German:-</a:t>
            </a:r>
          </a:p>
          <a:p>
            <a:r>
              <a:rPr lang="en-US" sz="3200" b="1">
                <a:latin typeface="Calibri" pitchFamily="34" charset="0"/>
              </a:rPr>
              <a:t> 44) </a:t>
            </a:r>
            <a:r>
              <a:rPr lang="de-DE" sz="3200" b="1" i="1">
                <a:latin typeface="Calibri" pitchFamily="34" charset="0"/>
              </a:rPr>
              <a:t>Ja   wie  cool ist das denn! :)))</a:t>
            </a:r>
            <a:endParaRPr lang="nl-BE" sz="3200" b="1">
              <a:latin typeface="Calibri" pitchFamily="34" charset="0"/>
            </a:endParaRPr>
          </a:p>
          <a:p>
            <a:r>
              <a:rPr lang="de-DE" sz="3200" b="1">
                <a:latin typeface="Calibri" pitchFamily="34" charset="0"/>
              </a:rPr>
              <a:t>        </a:t>
            </a:r>
            <a:r>
              <a:rPr lang="en-GB" sz="3200" b="1">
                <a:latin typeface="Calibri" pitchFamily="34" charset="0"/>
              </a:rPr>
              <a:t>yes how cool is  that MODALPARTICLE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       ‘How cool is that!’</a:t>
            </a:r>
            <a:endParaRPr lang="nl-BE" sz="3200" b="1">
              <a:latin typeface="Calibri" pitchFamily="34" charset="0"/>
            </a:endParaRPr>
          </a:p>
        </p:txBody>
      </p:sp>
      <p:sp>
        <p:nvSpPr>
          <p:cNvPr id="2145" name="TextBox 107"/>
          <p:cNvSpPr txBox="1">
            <a:spLocks noChangeArrowheads="1"/>
          </p:cNvSpPr>
          <p:nvPr/>
        </p:nvSpPr>
        <p:spPr bwMode="auto">
          <a:xfrm>
            <a:off x="29019500" y="14906625"/>
            <a:ext cx="13012738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200" b="1">
                <a:solidFill>
                  <a:srgbClr val="003366"/>
                </a:solidFill>
                <a:latin typeface="Calibri" pitchFamily="34" charset="0"/>
              </a:rPr>
              <a:t>HPQs and evaluativity </a:t>
            </a:r>
            <a:endParaRPr lang="nl-BE" sz="3200" b="1">
              <a:solidFill>
                <a:srgbClr val="003366"/>
              </a:solidFill>
              <a:latin typeface="Calibri" pitchFamily="34" charset="0"/>
            </a:endParaRPr>
          </a:p>
          <a:p>
            <a:r>
              <a:rPr lang="en-GB" sz="3200" b="1" u="sng">
                <a:solidFill>
                  <a:srgbClr val="993366"/>
                </a:solidFill>
                <a:latin typeface="Calibri" pitchFamily="34" charset="0"/>
              </a:rPr>
              <a:t>polarity-insensitive evaluative (Rett (2007))</a:t>
            </a:r>
            <a:endParaRPr lang="nl-BE" sz="3200" b="1" u="sng">
              <a:solidFill>
                <a:srgbClr val="993366"/>
              </a:solidFill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38) 	a. </a:t>
            </a:r>
            <a:r>
              <a:rPr lang="en-GB" sz="3200" b="1" i="1">
                <a:latin typeface="Calibri" pitchFamily="34" charset="0"/>
              </a:rPr>
              <a:t>How healthy am I?</a:t>
            </a:r>
            <a:r>
              <a:rPr lang="en-GB" sz="3200" b="1">
                <a:latin typeface="Calibri" pitchFamily="34" charset="0"/>
              </a:rPr>
              <a:t>		non-evaluative	(HDQ)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       	b. </a:t>
            </a:r>
            <a:r>
              <a:rPr lang="en-GB" sz="3200" b="1" i="1">
                <a:latin typeface="Calibri" pitchFamily="34" charset="0"/>
              </a:rPr>
              <a:t>How unhealthy am I?</a:t>
            </a:r>
            <a:r>
              <a:rPr lang="en-GB" sz="3200" b="1">
                <a:latin typeface="Calibri" pitchFamily="34" charset="0"/>
              </a:rPr>
              <a:t>	evaluative		(HDQ)	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39) 	a. </a:t>
            </a:r>
            <a:r>
              <a:rPr lang="en-GB" sz="3200" b="1" i="1">
                <a:latin typeface="Calibri" pitchFamily="34" charset="0"/>
              </a:rPr>
              <a:t>How healthy am I!</a:t>
            </a:r>
            <a:r>
              <a:rPr lang="en-GB" sz="3200" b="1">
                <a:latin typeface="Calibri" pitchFamily="34" charset="0"/>
              </a:rPr>
              <a:t>		evaluative		(HPQ)</a:t>
            </a:r>
          </a:p>
          <a:p>
            <a:r>
              <a:rPr lang="en-GB" sz="3200" b="1">
                <a:latin typeface="Calibri" pitchFamily="34" charset="0"/>
              </a:rPr>
              <a:t>       	b. </a:t>
            </a:r>
            <a:r>
              <a:rPr lang="en-GB" sz="3200" b="1" i="1">
                <a:latin typeface="Calibri" pitchFamily="34" charset="0"/>
              </a:rPr>
              <a:t>How unhealthy am I!</a:t>
            </a:r>
            <a:r>
              <a:rPr lang="en-GB" sz="3200" b="1">
                <a:latin typeface="Calibri" pitchFamily="34" charset="0"/>
              </a:rPr>
              <a:t>	evaluative		(HPQ)	</a:t>
            </a:r>
            <a:r>
              <a:rPr lang="en-GB" sz="3600"/>
              <a:t>	</a:t>
            </a:r>
            <a:endParaRPr lang="nl-BE" sz="3600"/>
          </a:p>
          <a:p>
            <a:endParaRPr lang="nl-BE" sz="48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2146" name="TextBox 108"/>
          <p:cNvSpPr txBox="1">
            <a:spLocks noChangeArrowheads="1"/>
          </p:cNvSpPr>
          <p:nvPr/>
        </p:nvSpPr>
        <p:spPr bwMode="auto">
          <a:xfrm>
            <a:off x="14959013" y="23988713"/>
            <a:ext cx="6286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nl-BE"/>
          </a:p>
        </p:txBody>
      </p:sp>
      <p:sp>
        <p:nvSpPr>
          <p:cNvPr id="2147" name="TextBox 61"/>
          <p:cNvSpPr txBox="1">
            <a:spLocks noChangeArrowheads="1"/>
          </p:cNvSpPr>
          <p:nvPr/>
        </p:nvSpPr>
        <p:spPr bwMode="auto">
          <a:xfrm>
            <a:off x="14744700" y="23845838"/>
            <a:ext cx="6357938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3200" b="1">
                <a:latin typeface="Calibri" pitchFamily="34" charset="0"/>
              </a:rPr>
              <a:t>How to capture the fact that </a:t>
            </a:r>
            <a:r>
              <a:rPr lang="en-US" sz="3200" b="1">
                <a:solidFill>
                  <a:srgbClr val="003366"/>
                </a:solidFill>
                <a:latin typeface="Calibri" pitchFamily="34" charset="0"/>
              </a:rPr>
              <a:t>HPQs are exclamations, yet show SAI</a:t>
            </a:r>
            <a:r>
              <a:rPr lang="en-US" sz="3200" b="1">
                <a:latin typeface="Calibri" pitchFamily="34" charset="0"/>
              </a:rPr>
              <a:t>?</a:t>
            </a:r>
          </a:p>
          <a:p>
            <a:pPr>
              <a:buFont typeface="Arial" charset="0"/>
              <a:buChar char="•"/>
            </a:pPr>
            <a:r>
              <a:rPr lang="en-US" sz="3200" b="1">
                <a:latin typeface="Calibri" pitchFamily="34" charset="0"/>
              </a:rPr>
              <a:t> In many accounts (e.g. Radford (2000), Pesetsky and Torrego (2001)) the two are mutually exclusive. </a:t>
            </a:r>
          </a:p>
          <a:p>
            <a:endParaRPr lang="en-US" sz="3200" b="1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3200" b="1">
                <a:latin typeface="Calibri" pitchFamily="34" charset="0"/>
              </a:rPr>
              <a:t> </a:t>
            </a:r>
            <a:r>
              <a:rPr lang="en-US" sz="3200" b="1">
                <a:solidFill>
                  <a:srgbClr val="003366"/>
                </a:solidFill>
                <a:latin typeface="Calibri" pitchFamily="34" charset="0"/>
              </a:rPr>
              <a:t>Clause types are differentiated by the feature composition of C</a:t>
            </a:r>
            <a:r>
              <a:rPr lang="en-US" sz="3200" b="1">
                <a:latin typeface="Calibri" pitchFamily="34" charset="0"/>
              </a:rPr>
              <a:t>, in terms of Tense features [T] and Mood features [M] (Radford (2000)).</a:t>
            </a:r>
          </a:p>
          <a:p>
            <a:endParaRPr lang="en-US" sz="3200" b="1">
              <a:latin typeface="Calibri" pitchFamily="34" charset="0"/>
            </a:endParaRPr>
          </a:p>
        </p:txBody>
      </p:sp>
      <p:sp>
        <p:nvSpPr>
          <p:cNvPr id="2148" name="TextBox 62"/>
          <p:cNvSpPr txBox="1">
            <a:spLocks noChangeArrowheads="1"/>
          </p:cNvSpPr>
          <p:nvPr/>
        </p:nvSpPr>
        <p:spPr bwMode="auto">
          <a:xfrm>
            <a:off x="29532263" y="6700838"/>
            <a:ext cx="124301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200" b="1" i="1">
                <a:solidFill>
                  <a:srgbClr val="993366"/>
                </a:solidFill>
                <a:latin typeface="Calibri" pitchFamily="34" charset="0"/>
              </a:rPr>
              <a:t>Table 1: Summary of the syntactic behaviour of HPQs</a:t>
            </a:r>
          </a:p>
        </p:txBody>
      </p:sp>
      <p:sp>
        <p:nvSpPr>
          <p:cNvPr id="74" name="Rounded Rectangle 73"/>
          <p:cNvSpPr/>
          <p:nvPr/>
        </p:nvSpPr>
        <p:spPr bwMode="auto">
          <a:xfrm>
            <a:off x="20745444" y="13558819"/>
            <a:ext cx="21645714" cy="928694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rgbClr val="993366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defTabSz="915988">
              <a:defRPr/>
            </a:pPr>
            <a:r>
              <a:rPr lang="en-GB" sz="4400" b="1" dirty="0">
                <a:solidFill>
                  <a:srgbClr val="993366"/>
                </a:solidFill>
                <a:latin typeface="Calibri" pitchFamily="34" charset="0"/>
              </a:rPr>
              <a:t>Conclusion: HPQs differ in their syntactic behaviour to the interrogatives they can resemble</a:t>
            </a:r>
            <a:endParaRPr lang="nl-BE" sz="44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003366"/>
              </a:solidFill>
              <a:effectLst>
                <a:glow rad="101600">
                  <a:srgbClr val="003366">
                    <a:alpha val="60000"/>
                  </a:srgbClr>
                </a:glow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Calibri" pitchFamily="34" charset="0"/>
            </a:endParaRPr>
          </a:p>
        </p:txBody>
      </p:sp>
      <p:sp>
        <p:nvSpPr>
          <p:cNvPr id="76" name="Rounded Rectangle 75"/>
          <p:cNvSpPr/>
          <p:nvPr/>
        </p:nvSpPr>
        <p:spPr bwMode="auto">
          <a:xfrm>
            <a:off x="15030404" y="21774189"/>
            <a:ext cx="18502442" cy="928694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rgbClr val="003366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extrusionClr>
              <a:srgbClr val="660033"/>
            </a:extrusionClr>
          </a:sp3d>
        </p:spPr>
        <p:txBody>
          <a:bodyPr/>
          <a:lstStyle/>
          <a:p>
            <a:pPr defTabSz="915988">
              <a:defRPr/>
            </a:pPr>
            <a:r>
              <a:rPr lang="en-US" sz="4400" b="1" dirty="0">
                <a:solidFill>
                  <a:srgbClr val="003366"/>
                </a:solidFill>
                <a:latin typeface="Calibri" pitchFamily="34" charset="0"/>
              </a:rPr>
              <a:t>Conclusion: Semantically, HPQs show the properties of canonical exclamations</a:t>
            </a:r>
            <a:endParaRPr lang="nl-BE" sz="44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2153" name="TextBox 79"/>
          <p:cNvSpPr txBox="1">
            <a:spLocks noChangeArrowheads="1"/>
          </p:cNvSpPr>
          <p:nvPr/>
        </p:nvSpPr>
        <p:spPr bwMode="auto">
          <a:xfrm>
            <a:off x="34318575" y="23988713"/>
            <a:ext cx="1841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nl-BE"/>
          </a:p>
        </p:txBody>
      </p:sp>
      <p:sp>
        <p:nvSpPr>
          <p:cNvPr id="2154" name="TextBox 85"/>
          <p:cNvSpPr txBox="1">
            <a:spLocks noChangeArrowheads="1"/>
          </p:cNvSpPr>
          <p:nvPr/>
        </p:nvSpPr>
        <p:spPr bwMode="auto">
          <a:xfrm>
            <a:off x="26103263" y="23202900"/>
            <a:ext cx="5715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GB" sz="3200" b="1">
              <a:latin typeface="Calibri" pitchFamily="34" charset="0"/>
            </a:endParaRPr>
          </a:p>
        </p:txBody>
      </p:sp>
      <p:sp>
        <p:nvSpPr>
          <p:cNvPr id="88" name="Flowchart: Alternate Process 87"/>
          <p:cNvSpPr/>
          <p:nvPr/>
        </p:nvSpPr>
        <p:spPr bwMode="auto">
          <a:xfrm>
            <a:off x="25817542" y="23274387"/>
            <a:ext cx="5929354" cy="2000264"/>
          </a:xfrm>
          <a:prstGeom prst="flowChartAlternateProcess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rgbClr val="660033">
                <a:alpha val="40000"/>
              </a:srgbClr>
            </a:glow>
          </a:effectLst>
        </p:spPr>
        <p:txBody>
          <a:bodyPr/>
          <a:lstStyle/>
          <a:p>
            <a:pPr defTabSz="915988">
              <a:defRPr/>
            </a:pPr>
            <a:endParaRPr lang="nl-BE" dirty="0"/>
          </a:p>
        </p:txBody>
      </p:sp>
      <p:sp>
        <p:nvSpPr>
          <p:cNvPr id="2158" name="TextBox 88"/>
          <p:cNvSpPr txBox="1">
            <a:spLocks noChangeArrowheads="1"/>
          </p:cNvSpPr>
          <p:nvPr/>
        </p:nvSpPr>
        <p:spPr bwMode="auto">
          <a:xfrm>
            <a:off x="25817513" y="23202900"/>
            <a:ext cx="5929312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3366"/>
                </a:solidFill>
                <a:latin typeface="Calibri" pitchFamily="34" charset="0"/>
              </a:rPr>
              <a:t>Feature composition of C</a:t>
            </a:r>
            <a:r>
              <a:rPr lang="en-US" sz="3200" b="1">
                <a:latin typeface="Calibri" pitchFamily="34" charset="0"/>
              </a:rPr>
              <a:t>:-</a:t>
            </a:r>
          </a:p>
          <a:p>
            <a:r>
              <a:rPr lang="en-US" sz="3200" b="1">
                <a:latin typeface="Calibri" pitchFamily="34" charset="0"/>
              </a:rPr>
              <a:t>HDQ: 	     C [</a:t>
            </a:r>
            <a:r>
              <a:rPr lang="en-US" sz="3200" b="1" i="1">
                <a:latin typeface="Calibri" pitchFamily="34" charset="0"/>
              </a:rPr>
              <a:t>u</a:t>
            </a:r>
            <a:r>
              <a:rPr lang="en-US" sz="3200" b="1">
                <a:latin typeface="Calibri" pitchFamily="34" charset="0"/>
              </a:rPr>
              <a:t>Wh], [</a:t>
            </a:r>
            <a:r>
              <a:rPr lang="en-US" sz="3200" b="1" i="1">
                <a:latin typeface="Calibri" pitchFamily="34" charset="0"/>
              </a:rPr>
              <a:t>u</a:t>
            </a:r>
            <a:r>
              <a:rPr lang="en-US" sz="3200" b="1">
                <a:latin typeface="Calibri" pitchFamily="34" charset="0"/>
              </a:rPr>
              <a:t>M]</a:t>
            </a:r>
          </a:p>
          <a:p>
            <a:r>
              <a:rPr lang="en-US" sz="3200" b="1">
                <a:latin typeface="Calibri" pitchFamily="34" charset="0"/>
              </a:rPr>
              <a:t>Exclamative:  C [</a:t>
            </a:r>
            <a:r>
              <a:rPr lang="en-US" sz="3200" b="1" i="1">
                <a:latin typeface="Calibri" pitchFamily="34" charset="0"/>
              </a:rPr>
              <a:t>u</a:t>
            </a:r>
            <a:r>
              <a:rPr lang="en-US" sz="3200" b="1">
                <a:latin typeface="Calibri" pitchFamily="34" charset="0"/>
              </a:rPr>
              <a:t>Wh], [</a:t>
            </a:r>
            <a:r>
              <a:rPr lang="en-US" sz="3200" b="1" i="1">
                <a:latin typeface="Calibri" pitchFamily="34" charset="0"/>
              </a:rPr>
              <a:t>u</a:t>
            </a:r>
            <a:r>
              <a:rPr lang="en-US" sz="3200" b="1">
                <a:latin typeface="Calibri" pitchFamily="34" charset="0"/>
              </a:rPr>
              <a:t>T]</a:t>
            </a:r>
          </a:p>
          <a:p>
            <a:r>
              <a:rPr lang="en-US" sz="3200" b="1">
                <a:latin typeface="Calibri" pitchFamily="34" charset="0"/>
              </a:rPr>
              <a:t>HPQ: 	     C [</a:t>
            </a:r>
            <a:r>
              <a:rPr lang="en-US" sz="3200" b="1" i="1">
                <a:latin typeface="Calibri" pitchFamily="34" charset="0"/>
              </a:rPr>
              <a:t>u</a:t>
            </a:r>
            <a:r>
              <a:rPr lang="en-US" sz="3200" b="1">
                <a:latin typeface="Calibri" pitchFamily="34" charset="0"/>
              </a:rPr>
              <a:t>Wh], [</a:t>
            </a:r>
            <a:r>
              <a:rPr lang="en-US" sz="3200" b="1" i="1">
                <a:latin typeface="Calibri" pitchFamily="34" charset="0"/>
              </a:rPr>
              <a:t>u</a:t>
            </a:r>
            <a:r>
              <a:rPr lang="en-US" sz="3200" b="1">
                <a:latin typeface="Calibri" pitchFamily="34" charset="0"/>
              </a:rPr>
              <a:t>T], [</a:t>
            </a:r>
            <a:r>
              <a:rPr lang="en-US" sz="3200" b="1" i="1">
                <a:latin typeface="Calibri" pitchFamily="34" charset="0"/>
              </a:rPr>
              <a:t>u</a:t>
            </a:r>
            <a:r>
              <a:rPr lang="en-US" sz="3200" b="1">
                <a:latin typeface="Calibri" pitchFamily="34" charset="0"/>
              </a:rPr>
              <a:t>M]</a:t>
            </a:r>
          </a:p>
        </p:txBody>
      </p:sp>
      <p:sp>
        <p:nvSpPr>
          <p:cNvPr id="2159" name="TextBox 89"/>
          <p:cNvSpPr txBox="1">
            <a:spLocks noChangeArrowheads="1"/>
          </p:cNvSpPr>
          <p:nvPr/>
        </p:nvSpPr>
        <p:spPr bwMode="auto">
          <a:xfrm>
            <a:off x="29090938" y="17987963"/>
            <a:ext cx="13538200" cy="642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3366"/>
                </a:solidFill>
                <a:latin typeface="Calibri" pitchFamily="34" charset="0"/>
              </a:rPr>
              <a:t>HPQs are not rhetorical questions (RQs)</a:t>
            </a:r>
          </a:p>
          <a:p>
            <a:pPr>
              <a:buFont typeface="Arial" charset="0"/>
              <a:buChar char="•"/>
            </a:pPr>
            <a:r>
              <a:rPr lang="en-GB" sz="3200" b="1">
                <a:latin typeface="Calibri" pitchFamily="34" charset="0"/>
              </a:rPr>
              <a:t> They do not correspond to assertions of the opposite polarity</a:t>
            </a:r>
            <a:endParaRPr lang="nl-BE" sz="3200" b="1">
              <a:latin typeface="Calibri" pitchFamily="34" charset="0"/>
            </a:endParaRPr>
          </a:p>
          <a:p>
            <a:r>
              <a:rPr lang="nl-BE" sz="3200" b="1">
                <a:latin typeface="Calibri" pitchFamily="34" charset="0"/>
              </a:rPr>
              <a:t>40) </a:t>
            </a:r>
            <a:r>
              <a:rPr lang="en-GB" sz="3200" b="1" i="1">
                <a:latin typeface="Calibri" pitchFamily="34" charset="0"/>
              </a:rPr>
              <a:t>What kind of an answer is that?</a:t>
            </a:r>
            <a:r>
              <a:rPr lang="en-GB" sz="3200" b="1">
                <a:latin typeface="Calibri" pitchFamily="34" charset="0"/>
              </a:rPr>
              <a:t> (≈</a:t>
            </a:r>
            <a:r>
              <a:rPr lang="en-GB" sz="3200" b="1" i="1">
                <a:latin typeface="Calibri" pitchFamily="34" charset="0"/>
              </a:rPr>
              <a:t>That’s no kind of an answer</a:t>
            </a:r>
            <a:r>
              <a:rPr lang="en-GB" sz="3200" b="1">
                <a:latin typeface="Calibri" pitchFamily="34" charset="0"/>
              </a:rPr>
              <a:t>)  	(RQ)</a:t>
            </a:r>
            <a:endParaRPr lang="nl-BE" sz="3200" b="1">
              <a:latin typeface="Calibri" pitchFamily="34" charset="0"/>
            </a:endParaRPr>
          </a:p>
          <a:p>
            <a:r>
              <a:rPr lang="nl-BE" sz="3200" b="1">
                <a:latin typeface="Calibri" pitchFamily="34" charset="0"/>
              </a:rPr>
              <a:t>41) </a:t>
            </a:r>
            <a:r>
              <a:rPr lang="en-GB" sz="3200" b="1" i="1">
                <a:latin typeface="Calibri" pitchFamily="34" charset="0"/>
              </a:rPr>
              <a:t>How bad was that play! (≈That play was particularly bad</a:t>
            </a:r>
            <a:r>
              <a:rPr lang="en-GB" sz="3200" b="1">
                <a:latin typeface="Calibri" pitchFamily="34" charset="0"/>
              </a:rPr>
              <a:t>)		(HPQ)</a:t>
            </a:r>
          </a:p>
          <a:p>
            <a:pPr>
              <a:buFont typeface="Arial" charset="0"/>
              <a:buChar char="•"/>
            </a:pPr>
            <a:r>
              <a:rPr lang="en-GB" sz="3200" b="1">
                <a:latin typeface="Calibri" pitchFamily="34" charset="0"/>
              </a:rPr>
              <a:t> Nor do they have the ‘intonational contour of an assertion’ (Han (2002))</a:t>
            </a:r>
            <a:endParaRPr lang="nl-BE" sz="3200" b="1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nl-BE" sz="3200" b="1">
                <a:latin typeface="Calibri" pitchFamily="34" charset="0"/>
              </a:rPr>
              <a:t> They are not ‘</a:t>
            </a:r>
            <a:r>
              <a:rPr lang="en-GB" sz="3200" b="1">
                <a:latin typeface="Calibri" pitchFamily="34" charset="0"/>
              </a:rPr>
              <a:t>pseudo-statements’ (Schmidt-Radefeldt (1971)), thus cannot be used to answer genuine questions ((42) from Zanuttini and Portner (2003)). 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 				       	42) 	A: </a:t>
            </a:r>
            <a:r>
              <a:rPr lang="en-GB" sz="3200" b="1" i="1">
                <a:latin typeface="Calibri" pitchFamily="34" charset="0"/>
              </a:rPr>
              <a:t>How tall is Tony’s child?</a:t>
            </a:r>
            <a:r>
              <a:rPr lang="en-GB" sz="3200" b="1">
                <a:latin typeface="Calibri" pitchFamily="34" charset="0"/>
              </a:rPr>
              <a:t> </a:t>
            </a:r>
          </a:p>
          <a:p>
            <a:r>
              <a:rPr lang="en-GB" sz="3200" b="1">
                <a:latin typeface="Calibri" pitchFamily="34" charset="0"/>
              </a:rPr>
              <a:t>					    	B: #</a:t>
            </a:r>
            <a:r>
              <a:rPr lang="en-GB" sz="3200" b="1" i="1">
                <a:latin typeface="Calibri" pitchFamily="34" charset="0"/>
              </a:rPr>
              <a:t>How very tall he is!	</a:t>
            </a:r>
            <a:r>
              <a:rPr lang="en-GB" sz="3200" b="1">
                <a:latin typeface="Calibri" pitchFamily="34" charset="0"/>
              </a:rPr>
              <a:t>(exclamative)</a:t>
            </a:r>
            <a:r>
              <a:rPr lang="en-GB" sz="3200" b="1" i="1">
                <a:latin typeface="Calibri" pitchFamily="34" charset="0"/>
              </a:rPr>
              <a:t>	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				       	    	B: #</a:t>
            </a:r>
            <a:r>
              <a:rPr lang="en-GB" sz="3200" b="1" i="1">
                <a:latin typeface="Calibri" pitchFamily="34" charset="0"/>
              </a:rPr>
              <a:t>How tall is he! 		</a:t>
            </a:r>
            <a:r>
              <a:rPr lang="en-GB" sz="3200" b="1">
                <a:latin typeface="Calibri" pitchFamily="34" charset="0"/>
              </a:rPr>
              <a:t>(HPQ)</a:t>
            </a:r>
            <a:endParaRPr lang="nl-BE" sz="3200" b="1">
              <a:latin typeface="Calibri" pitchFamily="34" charset="0"/>
            </a:endParaRPr>
          </a:p>
          <a:p>
            <a:r>
              <a:rPr lang="en-GB" sz="3200" b="1">
                <a:latin typeface="Calibri" pitchFamily="34" charset="0"/>
              </a:rPr>
              <a:t>						</a:t>
            </a:r>
            <a:endParaRPr lang="nl-BE" sz="3200" b="1">
              <a:latin typeface="Calibri" pitchFamily="34" charset="0"/>
            </a:endParaRPr>
          </a:p>
          <a:p>
            <a:endParaRPr lang="en-US" sz="3200" b="1">
              <a:solidFill>
                <a:srgbClr val="003366"/>
              </a:solidFill>
              <a:latin typeface="Calibri" pitchFamily="34" charset="0"/>
            </a:endParaRPr>
          </a:p>
          <a:p>
            <a:endParaRPr lang="nl-BE" sz="32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2160" name="TextBox 91"/>
          <p:cNvSpPr txBox="1">
            <a:spLocks noChangeArrowheads="1"/>
          </p:cNvSpPr>
          <p:nvPr/>
        </p:nvSpPr>
        <p:spPr bwMode="auto">
          <a:xfrm>
            <a:off x="14744700" y="28495625"/>
            <a:ext cx="16216313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latin typeface="Calibri" pitchFamily="34" charset="0"/>
              </a:rPr>
              <a:t> </a:t>
            </a:r>
          </a:p>
          <a:p>
            <a:pPr>
              <a:buFont typeface="Arial" charset="0"/>
              <a:buChar char="•"/>
            </a:pPr>
            <a:r>
              <a:rPr lang="en-US" sz="3200" b="1">
                <a:latin typeface="Calibri" pitchFamily="34" charset="0"/>
              </a:rPr>
              <a:t> A </a:t>
            </a:r>
            <a:r>
              <a:rPr lang="en-US" sz="3200" b="1">
                <a:solidFill>
                  <a:srgbClr val="003366"/>
                </a:solidFill>
                <a:latin typeface="Calibri" pitchFamily="34" charset="0"/>
              </a:rPr>
              <a:t>factive operator OpFact bearing the feature </a:t>
            </a:r>
          </a:p>
          <a:p>
            <a:r>
              <a:rPr lang="en-US" sz="3200" b="1">
                <a:solidFill>
                  <a:srgbClr val="003366"/>
                </a:solidFill>
                <a:latin typeface="Calibri" pitchFamily="34" charset="0"/>
              </a:rPr>
              <a:t>[</a:t>
            </a:r>
            <a:r>
              <a:rPr lang="en-US" sz="3200" b="1" i="1">
                <a:solidFill>
                  <a:srgbClr val="003366"/>
                </a:solidFill>
                <a:latin typeface="Calibri" pitchFamily="34" charset="0"/>
              </a:rPr>
              <a:t>u</a:t>
            </a:r>
            <a:r>
              <a:rPr lang="en-US" sz="3200" b="1">
                <a:solidFill>
                  <a:srgbClr val="003366"/>
                </a:solidFill>
                <a:latin typeface="Calibri" pitchFamily="34" charset="0"/>
              </a:rPr>
              <a:t>T] </a:t>
            </a:r>
            <a:r>
              <a:rPr lang="en-US" sz="3200" b="1">
                <a:latin typeface="Calibri" pitchFamily="34" charset="0"/>
              </a:rPr>
              <a:t>is merged in exclamatives (Ono and Fujii (2006)).</a:t>
            </a:r>
          </a:p>
          <a:p>
            <a:endParaRPr lang="en-US" sz="3200" b="1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3200" b="1">
                <a:latin typeface="Calibri" pitchFamily="34" charset="0"/>
              </a:rPr>
              <a:t> In HPQs, </a:t>
            </a:r>
            <a:r>
              <a:rPr lang="en-US" sz="3200" b="1">
                <a:solidFill>
                  <a:srgbClr val="003366"/>
                </a:solidFill>
                <a:latin typeface="Calibri" pitchFamily="34" charset="0"/>
              </a:rPr>
              <a:t>[</a:t>
            </a:r>
            <a:r>
              <a:rPr lang="en-US" sz="3200" b="1" i="1">
                <a:solidFill>
                  <a:srgbClr val="003366"/>
                </a:solidFill>
                <a:latin typeface="Calibri" pitchFamily="34" charset="0"/>
              </a:rPr>
              <a:t>u</a:t>
            </a:r>
            <a:r>
              <a:rPr lang="en-US" sz="3200" b="1">
                <a:solidFill>
                  <a:srgbClr val="003366"/>
                </a:solidFill>
                <a:latin typeface="Calibri" pitchFamily="34" charset="0"/>
              </a:rPr>
              <a:t>M] feature on C deleted by T-to-C movement</a:t>
            </a:r>
            <a:r>
              <a:rPr lang="en-US" sz="3200" b="1">
                <a:latin typeface="Calibri" pitchFamily="34" charset="0"/>
              </a:rPr>
              <a:t> (giving SAI), </a:t>
            </a:r>
            <a:r>
              <a:rPr lang="en-US" sz="3200" b="1">
                <a:solidFill>
                  <a:srgbClr val="003366"/>
                </a:solidFill>
                <a:latin typeface="Calibri" pitchFamily="34" charset="0"/>
              </a:rPr>
              <a:t>[</a:t>
            </a:r>
            <a:r>
              <a:rPr lang="en-US" sz="3200" b="1" i="1">
                <a:solidFill>
                  <a:srgbClr val="003366"/>
                </a:solidFill>
                <a:latin typeface="Calibri" pitchFamily="34" charset="0"/>
              </a:rPr>
              <a:t>u</a:t>
            </a:r>
            <a:r>
              <a:rPr lang="en-US" sz="3200" b="1">
                <a:solidFill>
                  <a:srgbClr val="003366"/>
                </a:solidFill>
                <a:latin typeface="Calibri" pitchFamily="34" charset="0"/>
              </a:rPr>
              <a:t>T] feature on C deleted by Merge of OpFact </a:t>
            </a:r>
            <a:r>
              <a:rPr lang="en-US" sz="3200" b="1">
                <a:latin typeface="Calibri" pitchFamily="34" charset="0"/>
              </a:rPr>
              <a:t>(giving exclamation interpretation, as per Zanuttini and Portner (2003)).    </a:t>
            </a:r>
            <a:endParaRPr lang="nl-BE" sz="3200" b="1">
              <a:latin typeface="Calibri" pitchFamily="34" charset="0"/>
            </a:endParaRPr>
          </a:p>
          <a:p>
            <a:endParaRPr lang="en-US" sz="3200" b="1">
              <a:latin typeface="Calibri" pitchFamily="34" charset="0"/>
            </a:endParaRPr>
          </a:p>
          <a:p>
            <a:endParaRPr lang="nl-BE"/>
          </a:p>
        </p:txBody>
      </p:sp>
      <p:sp>
        <p:nvSpPr>
          <p:cNvPr id="2161" name="TextBox 60"/>
          <p:cNvSpPr txBox="1">
            <a:spLocks noChangeArrowheads="1"/>
          </p:cNvSpPr>
          <p:nvPr/>
        </p:nvSpPr>
        <p:spPr bwMode="auto">
          <a:xfrm>
            <a:off x="21102638" y="23345775"/>
            <a:ext cx="114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latin typeface="Calibri" pitchFamily="34" charset="0"/>
              </a:rPr>
              <a:t>43)</a:t>
            </a:r>
            <a:endParaRPr lang="nl-BE" sz="32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5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5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6256</TotalTime>
  <Words>679</Words>
  <Application>Microsoft Office PowerPoint</Application>
  <PresentationFormat>Custom</PresentationFormat>
  <Paragraphs>250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Times New Roman</vt:lpstr>
      <vt:lpstr>Arial</vt:lpstr>
      <vt:lpstr>Calibri</vt:lpstr>
      <vt:lpstr>Arial Unicode MS</vt:lpstr>
      <vt:lpstr>Default Design</vt:lpstr>
      <vt:lpstr>Slide 1</vt:lpstr>
    </vt:vector>
  </TitlesOfParts>
  <Company>Utrecht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CIM</dc:creator>
  <cp:lastModifiedBy>Rachel Nye</cp:lastModifiedBy>
  <cp:revision>246</cp:revision>
  <dcterms:created xsi:type="dcterms:W3CDTF">2004-09-12T13:42:28Z</dcterms:created>
  <dcterms:modified xsi:type="dcterms:W3CDTF">2010-03-15T10:48:13Z</dcterms:modified>
</cp:coreProperties>
</file>