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s/slide68.xml" ContentType="application/vnd.openxmlformats-officedocument.presentationml.slide+xml"/>
  <Override PartName="/ppt/notesSlides/notesSlide31.xml" ContentType="application/vnd.openxmlformats-officedocument.presentationml.notesSlide+xml"/>
  <Override PartName="/ppt/notesSlides/notesSlide74.xml" ContentType="application/vnd.openxmlformats-officedocument.presentationml.notesSlide+xml"/>
  <Override PartName="/ppt/slides/slide28.xml" ContentType="application/vnd.openxmlformats-officedocument.presentationml.slide+xml"/>
  <Override PartName="/ppt/slides/slide66.xml" ContentType="application/vnd.openxmlformats-officedocument.presentationml.slide+xml"/>
  <Override PartName="/docProps/app.xml" ContentType="application/vnd.openxmlformats-officedocument.extended-properties+xml"/>
  <Override PartName="/ppt/notesSlides/notesSlide9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32.xml" ContentType="application/vnd.openxmlformats-officedocument.presentationml.notesSlide+xml"/>
  <Override PartName="/ppt/slides/slide11.xml" ContentType="application/vnd.openxmlformats-officedocument.presentationml.slide+xml"/>
  <Override PartName="/ppt/slides/slide47.xml" ContentType="application/vnd.openxmlformats-officedocument.presentationml.slide+xml"/>
  <Override PartName="/ppt/notesSlides/notesSlide52.xml" ContentType="application/vnd.openxmlformats-officedocument.presentationml.notesSlide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5.xml" ContentType="application/vnd.openxmlformats-officedocument.presentationml.notesSlide+xml"/>
  <Override PartName="/ppt/notesSlides/notesSlide71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notesSlides/notesSlide23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35.xml" ContentType="application/vnd.openxmlformats-officedocument.presentationml.notes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notesSlides/notesSlide51.xml" ContentType="application/vnd.openxmlformats-officedocument.presentationml.notesSlide+xml"/>
  <Override PartName="/ppt/notesSlides/notesSlide13.xml" ContentType="application/vnd.openxmlformats-officedocument.presentationml.notesSlide+xml"/>
  <Override PartName="/ppt/slides/slide78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61.xml" ContentType="application/vnd.openxmlformats-officedocument.presentationml.slide+xml"/>
  <Override PartName="/ppt/slides/slide43.xml" ContentType="application/vnd.openxmlformats-officedocument.presentationml.slide+xml"/>
  <Override PartName="/ppt/slides/slide37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33.xml" ContentType="application/vnd.openxmlformats-officedocument.presentationml.slide+xml"/>
  <Default Extension="png" ContentType="image/png"/>
  <Override PartName="/ppt/notesSlides/notesSlide84.xml" ContentType="application/vnd.openxmlformats-officedocument.presentationml.notesSlide+xml"/>
  <Override PartName="/ppt/slides/slide83.xml" ContentType="application/vnd.openxmlformats-officedocument.presentationml.slide+xml"/>
  <Override PartName="/docProps/core.xml" ContentType="application/vnd.openxmlformats-package.core-properties+xml"/>
  <Override PartName="/ppt/slides/slide56.xml" ContentType="application/vnd.openxmlformats-officedocument.presentationml.slide+xml"/>
  <Override PartName="/ppt/slides/slide31.xml" ContentType="application/vnd.openxmlformats-officedocument.presentationml.slide+xml"/>
  <Default Extension="bin" ContentType="application/vnd.openxmlformats-officedocument.presentationml.printerSettings"/>
  <Override PartName="/ppt/slides/slide53.xml" ContentType="application/vnd.openxmlformats-officedocument.presentationml.slide+xml"/>
  <Override PartName="/ppt/slides/slide76.xml" ContentType="application/vnd.openxmlformats-officedocument.presentationml.slide+xml"/>
  <Override PartName="/ppt/notesSlides/notesSlide24.xml" ContentType="application/vnd.openxmlformats-officedocument.presentationml.notesSlide+xml"/>
  <Override PartName="/ppt/notesSlides/notesSlide47.xml" ContentType="application/vnd.openxmlformats-officedocument.presentationml.notesSlide+xml"/>
  <Override PartName="/ppt/slides/slide55.xml" ContentType="application/vnd.openxmlformats-officedocument.presentationml.slide+xml"/>
  <Override PartName="/ppt/slides/slide19.xml" ContentType="application/vnd.openxmlformats-officedocument.presentationml.slide+xml"/>
  <Override PartName="/ppt/slides/slide41.xml" ContentType="application/vnd.openxmlformats-officedocument.presentationml.slide+xml"/>
  <Override PartName="/ppt/notesSlides/notesSlide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14.xml" ContentType="application/vnd.openxmlformats-officedocument.presentationml.notesSlide+xml"/>
  <Override PartName="/ppt/theme/theme2.xml" ContentType="application/vnd.openxmlformats-officedocument.theme+xml"/>
  <Override PartName="/ppt/notesSlides/notesSlide75.xml" ContentType="application/vnd.openxmlformats-officedocument.presentationml.notesSlide+xml"/>
  <Override PartName="/ppt/slides/slide2.xml" ContentType="application/vnd.openxmlformats-officedocument.presentationml.slide+xml"/>
  <Override PartName="/ppt/slides/slide80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5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38.xml" ContentType="application/vnd.openxmlformats-officedocument.presentationml.notesSlide+xml"/>
  <Override PartName="/ppt/notesSlides/notesSlide21.xml" ContentType="application/vnd.openxmlformats-officedocument.presentationml.notesSlide+xml"/>
  <Override PartName="/ppt/slideLayouts/slideLayout10.xml" ContentType="application/vnd.openxmlformats-officedocument.presentationml.slideLayout+xml"/>
  <Override PartName="/ppt/slides/slide54.xml" ContentType="application/vnd.openxmlformats-officedocument.presentationml.slide+xml"/>
  <Override PartName="/ppt/notesSlides/notesSlide3.xml" ContentType="application/vnd.openxmlformats-officedocument.presentationml.notesSlide+xml"/>
  <Override PartName="/ppt/notesSlides/notesSlide36.xml" ContentType="application/vnd.openxmlformats-officedocument.presentationml.notesSlide+xml"/>
  <Override PartName="/ppt/slides/slide58.xml" ContentType="application/vnd.openxmlformats-officedocument.presentationml.slide+xml"/>
  <Default Extension="xml" ContentType="application/xml"/>
  <Override PartName="/ppt/slides/slide26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86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81.xml" ContentType="application/vnd.openxmlformats-officedocument.presentationml.slide+xml"/>
  <Override PartName="/ppt/slides/slide25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14.xml" ContentType="application/vnd.openxmlformats-officedocument.presentationml.slide+xml"/>
  <Override PartName="/ppt/slides/slide40.xml" ContentType="application/vnd.openxmlformats-officedocument.presentationml.slide+xml"/>
  <Override PartName="/ppt/notesSlides/notesSlide50.xml" ContentType="application/vnd.openxmlformats-officedocument.presentationml.notesSlide+xml"/>
  <Override PartName="/ppt/notesSlides/notesSlide26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37.xml" ContentType="application/vnd.openxmlformats-officedocument.presentationml.notesSlide+xml"/>
  <Override PartName="/ppt/notesSlides/notesSlide60.xml" ContentType="application/vnd.openxmlformats-officedocument.presentationml.notesSlide+xml"/>
  <Override PartName="/ppt/slides/slide49.xml" ContentType="application/vnd.openxmlformats-officedocument.presentationml.slide+xml"/>
  <Override PartName="/ppt/slides/slide70.xml" ContentType="application/vnd.openxmlformats-officedocument.presentationml.slide+xml"/>
  <Override PartName="/ppt/slides/slide48.xml" ContentType="application/vnd.openxmlformats-officedocument.presentationml.slide+xml"/>
  <Override PartName="/ppt/notesSlides/notesSlide7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77.xml" ContentType="application/vnd.openxmlformats-officedocument.presentationml.slide+xml"/>
  <Override PartName="/ppt/slides/slide79.xml" ContentType="application/vnd.openxmlformats-officedocument.presentationml.slide+xml"/>
  <Default Extension="jpeg" ContentType="image/jpeg"/>
  <Override PartName="/ppt/notesSlides/notesSlide83.xml" ContentType="application/vnd.openxmlformats-officedocument.presentationml.notesSlide+xml"/>
  <Override PartName="/ppt/slides/slide3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80.xml" ContentType="application/vnd.openxmlformats-officedocument.presentationml.notes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49.xml" ContentType="application/vnd.openxmlformats-officedocument.presentationml.notesSlide+xml"/>
  <Default Extension="rels" ContentType="application/vnd.openxmlformats-package.relationships+xml"/>
  <Override PartName="/ppt/slides/slide9.xml" ContentType="application/vnd.openxmlformats-officedocument.presentationml.slide+xml"/>
  <Override PartName="/ppt/slides/slide39.xml" ContentType="application/vnd.openxmlformats-officedocument.presentationml.slide+xml"/>
  <Override PartName="/ppt/slides/slide73.xml" ContentType="application/vnd.openxmlformats-officedocument.presentationml.slide+xml"/>
  <Override PartName="/ppt/slides/slide32.xml" ContentType="application/vnd.openxmlformats-officedocument.presentationml.slide+xml"/>
  <Override PartName="/ppt/slides/slide16.xml" ContentType="application/vnd.openxmlformats-officedocument.presentationml.slide+xml"/>
  <Override PartName="/ppt/slides/slide38.xml" ContentType="application/vnd.openxmlformats-officedocument.presentationml.slide+xml"/>
  <Override PartName="/ppt/slides/slide29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2.xml" ContentType="application/vnd.openxmlformats-officedocument.presentationml.slide+xml"/>
  <Override PartName="/ppt/slides/slide85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30.xml" ContentType="application/vnd.openxmlformats-officedocument.presentationml.slide+xml"/>
  <Override PartName="/ppt/slides/slide36.xml" ContentType="application/vnd.openxmlformats-officedocument.presentationml.slide+xml"/>
  <Override PartName="/ppt/slides/slide18.xml" ContentType="application/vnd.openxmlformats-officedocument.presentationml.slide+xml"/>
  <Override PartName="/ppt/theme/theme3.xml" ContentType="application/vnd.openxmlformats-officedocument.theme+xml"/>
  <Override PartName="/ppt/notesSlides/notesSlide61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56.xml" ContentType="application/vnd.openxmlformats-officedocument.presentationml.notesSlide+xml"/>
  <Override PartName="/ppt/slides/slide21.xml" ContentType="application/vnd.openxmlformats-officedocument.presentationml.slide+xml"/>
  <Override PartName="/ppt/slides/slide23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52.xml" ContentType="application/vnd.openxmlformats-officedocument.presentationml.slide+xml"/>
  <Override PartName="/ppt/slides/slide51.xml" ContentType="application/vnd.openxmlformats-officedocument.presentationml.slide+xml"/>
  <Override PartName="/ppt/slides/slide62.xml" ContentType="application/vnd.openxmlformats-officedocument.presentationml.slide+xml"/>
  <Override PartName="/ppt/slides/slide7.xml" ContentType="application/vnd.openxmlformats-officedocument.presentationml.slide+xml"/>
  <Override PartName="/ppt/slides/slide65.xml" ContentType="application/vnd.openxmlformats-officedocument.presentationml.slide+xml"/>
  <Override PartName="/ppt/notesMasters/notesMaster1.xml" ContentType="application/vnd.openxmlformats-officedocument.presentationml.notes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66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7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57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43.xml" ContentType="application/vnd.openxmlformats-officedocument.presentationml.notesSlide+xml"/>
  <Override PartName="/ppt/presProps.xml" ContentType="application/vnd.openxmlformats-officedocument.presentationml.presProps+xml"/>
  <Override PartName="/ppt/notesSlides/notesSlide18.xml" ContentType="application/vnd.openxmlformats-officedocument.presentationml.notesSlide+xml"/>
  <Override PartName="/ppt/notesSlides/notesSlide79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10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77.xml" ContentType="application/vnd.openxmlformats-officedocument.presentationml.notesSlide+xml"/>
  <Override PartName="/ppt/slides/slide67.xml" ContentType="application/vnd.openxmlformats-officedocument.presentationml.slide+xml"/>
  <Override PartName="/ppt/slides/slide12.xml" ContentType="application/vnd.openxmlformats-officedocument.presentationml.slide+xml"/>
  <Override PartName="/ppt/slides/slide46.xml" ContentType="application/vnd.openxmlformats-officedocument.presentationml.slide+xml"/>
  <Override PartName="/ppt/notesSlides/notesSlide58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7.xml" ContentType="application/vnd.openxmlformats-officedocument.presentationml.notesSlide+xml"/>
  <Override PartName="/ppt/slides/slide84.xml" ContentType="application/vnd.openxmlformats-officedocument.presentationml.slide+xml"/>
  <Override PartName="/ppt/slides/slide69.xml" ContentType="application/vnd.openxmlformats-officedocument.presentationml.slide+xml"/>
  <Override PartName="/ppt/slides/slide35.xml" ContentType="application/vnd.openxmlformats-officedocument.presentationml.slide+xml"/>
  <Override PartName="/ppt/slides/slide42.xml" ContentType="application/vnd.openxmlformats-officedocument.presentationml.slide+xml"/>
  <Override PartName="/ppt/notesSlides/notesSlide34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s/slide50.xml" ContentType="application/vnd.openxmlformats-officedocument.presentationml.slide+xml"/>
  <Override PartName="/ppt/slides/slide57.xml" ContentType="application/vnd.openxmlformats-officedocument.presentationml.slide+xml"/>
  <Override PartName="/ppt/notesSlides/notesSlide29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63.xml" ContentType="application/vnd.openxmlformats-officedocument.presentationml.slide+xml"/>
  <Override PartName="/ppt/slides/slide82.xml" ContentType="application/vnd.openxmlformats-officedocument.presentationml.slide+xml"/>
  <Override PartName="/ppt/slides/slide34.xml" ContentType="application/vnd.openxmlformats-officedocument.presentationml.slide+xml"/>
  <Override PartName="/ppt/notesSlides/notesSlide44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5.xml" ContentType="application/vnd.openxmlformats-officedocument.presentationml.notesSlide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notesSlides/notesSlide59.xml" ContentType="application/vnd.openxmlformats-officedocument.presentationml.notesSlide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59.xml" ContentType="application/vnd.openxmlformats-officedocument.presentationml.slide+xml"/>
  <Override PartName="/ppt/slides/slide64.xml" ContentType="application/vnd.openxmlformats-officedocument.presentationml.slide+xml"/>
  <Override PartName="/ppt/notesSlides/notesSlide33.xml" ContentType="application/vnd.openxmlformats-officedocument.presentationml.notesSlide+xml"/>
  <Override PartName="/ppt/notesSlides/notesSlide46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67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8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2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68.xml" ContentType="application/vnd.openxmlformats-officedocument.presentationml.notesSlide+xml"/>
  <Override PartName="/ppt/slides/slide60.xml" ContentType="application/vnd.openxmlformats-officedocument.presentationml.slide+xml"/>
  <Override PartName="/ppt/slides/slide24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71.xml" ContentType="application/vnd.openxmlformats-officedocument.presentationml.slide+xml"/>
  <Override PartName="/ppt/slides/slide6.xml" ContentType="application/vnd.openxmlformats-officedocument.presentationml.slide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9" r:id="rId1"/>
  </p:sldMasterIdLst>
  <p:notesMasterIdLst>
    <p:notesMasterId r:id="rId88"/>
  </p:notesMasterIdLst>
  <p:handoutMasterIdLst>
    <p:handoutMasterId r:id="rId89"/>
  </p:handoutMasterIdLst>
  <p:sldIdLst>
    <p:sldId id="256" r:id="rId2"/>
    <p:sldId id="257" r:id="rId3"/>
    <p:sldId id="480" r:id="rId4"/>
    <p:sldId id="396" r:id="rId5"/>
    <p:sldId id="332" r:id="rId6"/>
    <p:sldId id="331" r:id="rId7"/>
    <p:sldId id="397" r:id="rId8"/>
    <p:sldId id="333" r:id="rId9"/>
    <p:sldId id="268" r:id="rId10"/>
    <p:sldId id="398" r:id="rId11"/>
    <p:sldId id="399" r:id="rId12"/>
    <p:sldId id="324" r:id="rId13"/>
    <p:sldId id="327" r:id="rId14"/>
    <p:sldId id="462" r:id="rId15"/>
    <p:sldId id="463" r:id="rId16"/>
    <p:sldId id="465" r:id="rId17"/>
    <p:sldId id="461" r:id="rId18"/>
    <p:sldId id="405" r:id="rId19"/>
    <p:sldId id="403" r:id="rId20"/>
    <p:sldId id="406" r:id="rId21"/>
    <p:sldId id="407" r:id="rId22"/>
    <p:sldId id="409" r:id="rId23"/>
    <p:sldId id="408" r:id="rId24"/>
    <p:sldId id="410" r:id="rId25"/>
    <p:sldId id="414" r:id="rId26"/>
    <p:sldId id="411" r:id="rId27"/>
    <p:sldId id="416" r:id="rId28"/>
    <p:sldId id="412" r:id="rId29"/>
    <p:sldId id="415" r:id="rId30"/>
    <p:sldId id="413" r:id="rId31"/>
    <p:sldId id="417" r:id="rId32"/>
    <p:sldId id="404" r:id="rId33"/>
    <p:sldId id="418" r:id="rId34"/>
    <p:sldId id="420" r:id="rId35"/>
    <p:sldId id="419" r:id="rId36"/>
    <p:sldId id="425" r:id="rId37"/>
    <p:sldId id="426" r:id="rId38"/>
    <p:sldId id="424" r:id="rId39"/>
    <p:sldId id="428" r:id="rId40"/>
    <p:sldId id="429" r:id="rId41"/>
    <p:sldId id="421" r:id="rId42"/>
    <p:sldId id="430" r:id="rId43"/>
    <p:sldId id="431" r:id="rId44"/>
    <p:sldId id="432" r:id="rId45"/>
    <p:sldId id="422" r:id="rId46"/>
    <p:sldId id="433" r:id="rId47"/>
    <p:sldId id="423" r:id="rId48"/>
    <p:sldId id="434" r:id="rId49"/>
    <p:sldId id="435" r:id="rId50"/>
    <p:sldId id="436" r:id="rId51"/>
    <p:sldId id="401" r:id="rId52"/>
    <p:sldId id="437" r:id="rId53"/>
    <p:sldId id="438" r:id="rId54"/>
    <p:sldId id="466" r:id="rId55"/>
    <p:sldId id="470" r:id="rId56"/>
    <p:sldId id="441" r:id="rId57"/>
    <p:sldId id="471" r:id="rId58"/>
    <p:sldId id="472" r:id="rId59"/>
    <p:sldId id="473" r:id="rId60"/>
    <p:sldId id="440" r:id="rId61"/>
    <p:sldId id="442" r:id="rId62"/>
    <p:sldId id="443" r:id="rId63"/>
    <p:sldId id="444" r:id="rId64"/>
    <p:sldId id="445" r:id="rId65"/>
    <p:sldId id="446" r:id="rId66"/>
    <p:sldId id="447" r:id="rId67"/>
    <p:sldId id="448" r:id="rId68"/>
    <p:sldId id="449" r:id="rId69"/>
    <p:sldId id="450" r:id="rId70"/>
    <p:sldId id="474" r:id="rId71"/>
    <p:sldId id="451" r:id="rId72"/>
    <p:sldId id="452" r:id="rId73"/>
    <p:sldId id="453" r:id="rId74"/>
    <p:sldId id="454" r:id="rId75"/>
    <p:sldId id="455" r:id="rId76"/>
    <p:sldId id="456" r:id="rId77"/>
    <p:sldId id="457" r:id="rId78"/>
    <p:sldId id="458" r:id="rId79"/>
    <p:sldId id="459" r:id="rId80"/>
    <p:sldId id="475" r:id="rId81"/>
    <p:sldId id="476" r:id="rId82"/>
    <p:sldId id="477" r:id="rId83"/>
    <p:sldId id="478" r:id="rId84"/>
    <p:sldId id="479" r:id="rId85"/>
    <p:sldId id="370" r:id="rId86"/>
    <p:sldId id="460" r:id="rId87"/>
  </p:sldIdLst>
  <p:sldSz cx="9144000" cy="6858000" type="screen4x3"/>
  <p:notesSz cx="6797675" cy="987425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-110" charset="0"/>
        <a:ea typeface="Arial" pitchFamily="-110" charset="0"/>
        <a:cs typeface="Arial" pitchFamily="-110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-110" charset="0"/>
        <a:ea typeface="Arial" pitchFamily="-110" charset="0"/>
        <a:cs typeface="Arial" pitchFamily="-110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-110" charset="0"/>
        <a:ea typeface="Arial" pitchFamily="-110" charset="0"/>
        <a:cs typeface="Arial" pitchFamily="-110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-110" charset="0"/>
        <a:ea typeface="Arial" pitchFamily="-110" charset="0"/>
        <a:cs typeface="Arial" pitchFamily="-110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-110" charset="0"/>
        <a:ea typeface="Arial" pitchFamily="-110" charset="0"/>
        <a:cs typeface="Arial" pitchFamily="-110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Verdana" pitchFamily="-110" charset="0"/>
        <a:ea typeface="Arial" pitchFamily="-110" charset="0"/>
        <a:cs typeface="Arial" pitchFamily="-110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Verdana" pitchFamily="-110" charset="0"/>
        <a:ea typeface="Arial" pitchFamily="-110" charset="0"/>
        <a:cs typeface="Arial" pitchFamily="-110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Verdana" pitchFamily="-110" charset="0"/>
        <a:ea typeface="Arial" pitchFamily="-110" charset="0"/>
        <a:cs typeface="Arial" pitchFamily="-110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Verdana" pitchFamily="-110" charset="0"/>
        <a:ea typeface="Arial" pitchFamily="-110" charset="0"/>
        <a:cs typeface="Arial" pitchFamily="-110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scaleToFitPaper="1"/>
  <p:clrMru>
    <a:srgbClr val="0066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Stijl, licht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Stijl, licht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Stijl, thema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1120" autoAdjust="0"/>
  </p:normalViewPr>
  <p:slideViewPr>
    <p:cSldViewPr>
      <p:cViewPr>
        <p:scale>
          <a:sx n="85" d="100"/>
          <a:sy n="85" d="100"/>
        </p:scale>
        <p:origin x="-1016" y="-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64" Type="http://schemas.openxmlformats.org/officeDocument/2006/relationships/slide" Target="slides/slide63.xml"/><Relationship Id="rId60" Type="http://schemas.openxmlformats.org/officeDocument/2006/relationships/slide" Target="slides/slide59.xml"/><Relationship Id="rId39" Type="http://schemas.openxmlformats.org/officeDocument/2006/relationships/slide" Target="slides/slide38.xml"/><Relationship Id="rId70" Type="http://schemas.openxmlformats.org/officeDocument/2006/relationships/slide" Target="slides/slide69.xml"/><Relationship Id="rId7" Type="http://schemas.openxmlformats.org/officeDocument/2006/relationships/slide" Target="slides/slide6.xml"/><Relationship Id="rId43" Type="http://schemas.openxmlformats.org/officeDocument/2006/relationships/slide" Target="slides/slide42.xml"/><Relationship Id="rId74" Type="http://schemas.openxmlformats.org/officeDocument/2006/relationships/slide" Target="slides/slide73.xml"/><Relationship Id="rId25" Type="http://schemas.openxmlformats.org/officeDocument/2006/relationships/slide" Target="slides/slide24.xml"/><Relationship Id="rId94" Type="http://schemas.openxmlformats.org/officeDocument/2006/relationships/tableStyles" Target="tableStyles.xml"/><Relationship Id="rId10" Type="http://schemas.openxmlformats.org/officeDocument/2006/relationships/slide" Target="slides/slide9.xml"/><Relationship Id="rId90" Type="http://schemas.openxmlformats.org/officeDocument/2006/relationships/printerSettings" Target="printerSettings/printerSettings1.bin"/><Relationship Id="rId50" Type="http://schemas.openxmlformats.org/officeDocument/2006/relationships/slide" Target="slides/slide49.xml"/><Relationship Id="rId77" Type="http://schemas.openxmlformats.org/officeDocument/2006/relationships/slide" Target="slides/slide76.xml"/><Relationship Id="rId63" Type="http://schemas.openxmlformats.org/officeDocument/2006/relationships/slide" Target="slides/slide62.xml"/><Relationship Id="rId17" Type="http://schemas.openxmlformats.org/officeDocument/2006/relationships/slide" Target="slides/slide16.xml"/><Relationship Id="rId85" Type="http://schemas.openxmlformats.org/officeDocument/2006/relationships/slide" Target="slides/slide84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27" Type="http://schemas.openxmlformats.org/officeDocument/2006/relationships/slide" Target="slides/slide26.xml"/><Relationship Id="rId71" Type="http://schemas.openxmlformats.org/officeDocument/2006/relationships/slide" Target="slides/slide70.xml"/><Relationship Id="rId14" Type="http://schemas.openxmlformats.org/officeDocument/2006/relationships/slide" Target="slides/slide13.xml"/><Relationship Id="rId4" Type="http://schemas.openxmlformats.org/officeDocument/2006/relationships/slide" Target="slides/slide3.xml"/><Relationship Id="rId28" Type="http://schemas.openxmlformats.org/officeDocument/2006/relationships/slide" Target="slides/slide27.xml"/><Relationship Id="rId92" Type="http://schemas.openxmlformats.org/officeDocument/2006/relationships/viewProps" Target="viewProps.xml"/><Relationship Id="rId45" Type="http://schemas.openxmlformats.org/officeDocument/2006/relationships/slide" Target="slides/slide44.xml"/><Relationship Id="rId58" Type="http://schemas.openxmlformats.org/officeDocument/2006/relationships/slide" Target="slides/slide57.xml"/><Relationship Id="rId42" Type="http://schemas.openxmlformats.org/officeDocument/2006/relationships/slide" Target="slides/slide41.xml"/><Relationship Id="rId73" Type="http://schemas.openxmlformats.org/officeDocument/2006/relationships/slide" Target="slides/slide72.xml"/><Relationship Id="rId89" Type="http://schemas.openxmlformats.org/officeDocument/2006/relationships/handoutMaster" Target="handoutMasters/handoutMaster1.xml"/><Relationship Id="rId88" Type="http://schemas.openxmlformats.org/officeDocument/2006/relationships/notesMaster" Target="notesMasters/notesMaster1.xml"/><Relationship Id="rId87" Type="http://schemas.openxmlformats.org/officeDocument/2006/relationships/slide" Target="slides/slide86.xml"/><Relationship Id="rId6" Type="http://schemas.openxmlformats.org/officeDocument/2006/relationships/slide" Target="slides/slide5.xml"/><Relationship Id="rId49" Type="http://schemas.openxmlformats.org/officeDocument/2006/relationships/slide" Target="slides/slide48.xml"/><Relationship Id="rId44" Type="http://schemas.openxmlformats.org/officeDocument/2006/relationships/slide" Target="slides/slide43.xml"/><Relationship Id="rId82" Type="http://schemas.openxmlformats.org/officeDocument/2006/relationships/slide" Target="slides/slide81.xml"/><Relationship Id="rId69" Type="http://schemas.openxmlformats.org/officeDocument/2006/relationships/slide" Target="slides/slide68.xml"/><Relationship Id="rId19" Type="http://schemas.openxmlformats.org/officeDocument/2006/relationships/slide" Target="slides/slide18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2" Type="http://schemas.openxmlformats.org/officeDocument/2006/relationships/slide" Target="slides/slide1.xml"/><Relationship Id="rId46" Type="http://schemas.openxmlformats.org/officeDocument/2006/relationships/slide" Target="slides/slide45.xml"/><Relationship Id="rId57" Type="http://schemas.openxmlformats.org/officeDocument/2006/relationships/slide" Target="slides/slide56.xml"/><Relationship Id="rId59" Type="http://schemas.openxmlformats.org/officeDocument/2006/relationships/slide" Target="slides/slide58.xml"/><Relationship Id="rId35" Type="http://schemas.openxmlformats.org/officeDocument/2006/relationships/slide" Target="slides/slide34.xml"/><Relationship Id="rId51" Type="http://schemas.openxmlformats.org/officeDocument/2006/relationships/slide" Target="slides/slide50.xml"/><Relationship Id="rId55" Type="http://schemas.openxmlformats.org/officeDocument/2006/relationships/slide" Target="slides/slide54.xml"/><Relationship Id="rId31" Type="http://schemas.openxmlformats.org/officeDocument/2006/relationships/slide" Target="slides/slide30.xml"/><Relationship Id="rId34" Type="http://schemas.openxmlformats.org/officeDocument/2006/relationships/slide" Target="slides/slide33.xml"/><Relationship Id="rId40" Type="http://schemas.openxmlformats.org/officeDocument/2006/relationships/slide" Target="slides/slide39.xml"/><Relationship Id="rId62" Type="http://schemas.openxmlformats.org/officeDocument/2006/relationships/slide" Target="slides/slide61.xml"/><Relationship Id="rId66" Type="http://schemas.openxmlformats.org/officeDocument/2006/relationships/slide" Target="slides/slide65.xml"/><Relationship Id="rId36" Type="http://schemas.openxmlformats.org/officeDocument/2006/relationships/slide" Target="slides/slide35.xml"/><Relationship Id="rId72" Type="http://schemas.openxmlformats.org/officeDocument/2006/relationships/slide" Target="slides/slide71.xml"/><Relationship Id="rId1" Type="http://schemas.openxmlformats.org/officeDocument/2006/relationships/slideMaster" Target="slideMasters/slideMaster1.xml"/><Relationship Id="rId24" Type="http://schemas.openxmlformats.org/officeDocument/2006/relationships/slide" Target="slides/slide23.xml"/><Relationship Id="rId47" Type="http://schemas.openxmlformats.org/officeDocument/2006/relationships/slide" Target="slides/slide46.xml"/><Relationship Id="rId56" Type="http://schemas.openxmlformats.org/officeDocument/2006/relationships/slide" Target="slides/slide55.xml"/><Relationship Id="rId48" Type="http://schemas.openxmlformats.org/officeDocument/2006/relationships/slide" Target="slides/slide47.xml"/><Relationship Id="rId75" Type="http://schemas.openxmlformats.org/officeDocument/2006/relationships/slide" Target="slides/slide74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2" Type="http://schemas.openxmlformats.org/officeDocument/2006/relationships/slide" Target="slides/slide51.xml"/><Relationship Id="rId65" Type="http://schemas.openxmlformats.org/officeDocument/2006/relationships/slide" Target="slides/slide64.xml"/><Relationship Id="rId67" Type="http://schemas.openxmlformats.org/officeDocument/2006/relationships/slide" Target="slides/slide66.xml"/><Relationship Id="rId54" Type="http://schemas.openxmlformats.org/officeDocument/2006/relationships/slide" Target="slides/slide53.xml"/><Relationship Id="rId12" Type="http://schemas.openxmlformats.org/officeDocument/2006/relationships/slide" Target="slides/slide11.xml"/><Relationship Id="rId76" Type="http://schemas.openxmlformats.org/officeDocument/2006/relationships/slide" Target="slides/slide75.xml"/><Relationship Id="rId79" Type="http://schemas.openxmlformats.org/officeDocument/2006/relationships/slide" Target="slides/slide78.xml"/><Relationship Id="rId80" Type="http://schemas.openxmlformats.org/officeDocument/2006/relationships/slide" Target="slides/slide79.xml"/><Relationship Id="rId81" Type="http://schemas.openxmlformats.org/officeDocument/2006/relationships/slide" Target="slides/slide80.xml"/><Relationship Id="rId3" Type="http://schemas.openxmlformats.org/officeDocument/2006/relationships/slide" Target="slides/slide2.xml"/><Relationship Id="rId86" Type="http://schemas.openxmlformats.org/officeDocument/2006/relationships/slide" Target="slides/slide85.xml"/><Relationship Id="rId23" Type="http://schemas.openxmlformats.org/officeDocument/2006/relationships/slide" Target="slides/slide22.xml"/><Relationship Id="rId61" Type="http://schemas.openxmlformats.org/officeDocument/2006/relationships/slide" Target="slides/slide60.xml"/><Relationship Id="rId53" Type="http://schemas.openxmlformats.org/officeDocument/2006/relationships/slide" Target="slides/slide52.xml"/><Relationship Id="rId84" Type="http://schemas.openxmlformats.org/officeDocument/2006/relationships/slide" Target="slides/slide83.xml"/><Relationship Id="rId26" Type="http://schemas.openxmlformats.org/officeDocument/2006/relationships/slide" Target="slides/slide25.xml"/><Relationship Id="rId30" Type="http://schemas.openxmlformats.org/officeDocument/2006/relationships/slide" Target="slides/slide29.xml"/><Relationship Id="rId11" Type="http://schemas.openxmlformats.org/officeDocument/2006/relationships/slide" Target="slides/slide10.xml"/><Relationship Id="rId68" Type="http://schemas.openxmlformats.org/officeDocument/2006/relationships/slide" Target="slides/slide67.xml"/><Relationship Id="rId29" Type="http://schemas.openxmlformats.org/officeDocument/2006/relationships/slide" Target="slides/slide28.xml"/><Relationship Id="rId16" Type="http://schemas.openxmlformats.org/officeDocument/2006/relationships/slide" Target="slides/slide15.xml"/><Relationship Id="rId33" Type="http://schemas.openxmlformats.org/officeDocument/2006/relationships/slide" Target="slides/slide32.xml"/><Relationship Id="rId91" Type="http://schemas.openxmlformats.org/officeDocument/2006/relationships/presProps" Target="presProps.xml"/><Relationship Id="rId83" Type="http://schemas.openxmlformats.org/officeDocument/2006/relationships/slide" Target="slides/slide82.xml"/><Relationship Id="rId93" Type="http://schemas.openxmlformats.org/officeDocument/2006/relationships/theme" Target="theme/theme1.xml"/><Relationship Id="rId41" Type="http://schemas.openxmlformats.org/officeDocument/2006/relationships/slide" Target="slides/slide4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78" Type="http://schemas.openxmlformats.org/officeDocument/2006/relationships/slide" Target="slides/slide77.xml"/><Relationship Id="rId22" Type="http://schemas.openxmlformats.org/officeDocument/2006/relationships/slide" Target="slides/slide21.xml"/><Relationship Id="rId21" Type="http://schemas.openxmlformats.org/officeDocument/2006/relationships/slide" Target="slides/slide2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12" charset="0"/>
                <a:ea typeface="Arial" pitchFamily="-112" charset="0"/>
                <a:cs typeface="Arial" pitchFamily="-112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720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12" charset="0"/>
                <a:ea typeface="Arial" pitchFamily="-112" charset="0"/>
                <a:cs typeface="Arial" pitchFamily="-112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720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895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12" charset="0"/>
                <a:ea typeface="Arial" pitchFamily="-112" charset="0"/>
                <a:cs typeface="Arial" pitchFamily="-112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720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37895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12" charset="0"/>
                <a:ea typeface="Arial" pitchFamily="-112" charset="0"/>
                <a:cs typeface="Arial" pitchFamily="-112" charset="0"/>
              </a:defRPr>
            </a:lvl1pPr>
          </a:lstStyle>
          <a:p>
            <a:pPr>
              <a:defRPr/>
            </a:pPr>
            <a:fld id="{F8987D52-274C-6E44-BE92-EAFC295AE351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12" charset="0"/>
                <a:ea typeface="Arial" pitchFamily="-112" charset="0"/>
                <a:cs typeface="Arial" pitchFamily="-112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12" charset="0"/>
                <a:ea typeface="Arial" pitchFamily="-112" charset="0"/>
                <a:cs typeface="Arial" pitchFamily="-112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1863" y="741363"/>
            <a:ext cx="4935537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691063"/>
            <a:ext cx="5438775" cy="444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/>
              <a:t>Click to edit Master text styles</a:t>
            </a:r>
          </a:p>
          <a:p>
            <a:pPr lvl="1"/>
            <a:r>
              <a:rPr lang="nl-NL" noProof="0"/>
              <a:t>Second level</a:t>
            </a:r>
          </a:p>
          <a:p>
            <a:pPr lvl="2"/>
            <a:r>
              <a:rPr lang="nl-NL" noProof="0"/>
              <a:t>Third level</a:t>
            </a:r>
          </a:p>
          <a:p>
            <a:pPr lvl="3"/>
            <a:r>
              <a:rPr lang="nl-NL" noProof="0"/>
              <a:t>Fourth level</a:t>
            </a:r>
          </a:p>
          <a:p>
            <a:pPr lvl="4"/>
            <a:r>
              <a:rPr lang="nl-NL" noProof="0"/>
              <a:t>Fifth level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895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12" charset="0"/>
                <a:ea typeface="Arial" pitchFamily="-112" charset="0"/>
                <a:cs typeface="Arial" pitchFamily="-112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37895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12" charset="0"/>
                <a:ea typeface="Arial" pitchFamily="-112" charset="0"/>
                <a:cs typeface="Arial" pitchFamily="-112" charset="0"/>
              </a:defRPr>
            </a:lvl1pPr>
          </a:lstStyle>
          <a:p>
            <a:pPr>
              <a:defRPr/>
            </a:pPr>
            <a:fld id="{47E76EAA-2312-E042-ABFD-C6D655ACF6F1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Arial" pitchFamily="-112" charset="0"/>
        <a:cs typeface="Arial" pitchFamily="-112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Arial" pitchFamily="-112" charset="0"/>
        <a:cs typeface="Arial" pitchFamily="-112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Arial" pitchFamily="-112" charset="0"/>
        <a:cs typeface="Arial" pitchFamily="-112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Arial" pitchFamily="-112" charset="0"/>
        <a:cs typeface="Arial" pitchFamily="-112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Arial" pitchFamily="-112" charset="0"/>
        <a:cs typeface="Arial" pitchFamily="-112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F461EA1-625D-564F-98DB-8DA80F0B38F8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1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5E7DA8F-68B9-FE4F-A4F3-83719909F5E1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10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BE13443-C448-224A-85C0-4A88F6FC2333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11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ED83548-111A-6849-83EC-512FFBB4ABBA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12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DC85915-0CC9-0143-979D-173D26CCCCDD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13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 dirty="0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DC85915-0CC9-0143-979D-173D26CCCCDD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14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 dirty="0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DC85915-0CC9-0143-979D-173D26CCCCDD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15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 dirty="0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DC85915-0CC9-0143-979D-173D26CCCCDD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16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nl-NL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Till</a:t>
            </a:r>
            <a:r>
              <a:rPr lang="nl-NL" baseline="0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 </a:t>
            </a:r>
            <a:r>
              <a:rPr lang="nl-NL" baseline="0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death</a:t>
            </a:r>
            <a:r>
              <a:rPr lang="nl-NL" baseline="0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 do </a:t>
            </a:r>
            <a:r>
              <a:rPr lang="nl-NL" baseline="0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you</a:t>
            </a:r>
            <a:r>
              <a:rPr lang="nl-NL" baseline="0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 part</a:t>
            </a:r>
          </a:p>
          <a:p>
            <a:pPr eaLnBrk="1" hangingPunct="1"/>
            <a:r>
              <a:rPr lang="nl-NL" baseline="0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= </a:t>
            </a:r>
            <a:r>
              <a:rPr lang="nl-NL" baseline="0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till</a:t>
            </a:r>
            <a:r>
              <a:rPr lang="nl-NL" baseline="0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 </a:t>
            </a:r>
            <a:r>
              <a:rPr lang="nl-NL" baseline="0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death</a:t>
            </a:r>
            <a:r>
              <a:rPr lang="nl-NL" baseline="0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 do part </a:t>
            </a:r>
            <a:r>
              <a:rPr lang="nl-NL" baseline="0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you</a:t>
            </a:r>
            <a:r>
              <a:rPr lang="nl-NL" baseline="0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    (modern </a:t>
            </a:r>
            <a:r>
              <a:rPr lang="nl-NL" baseline="0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english</a:t>
            </a:r>
            <a:r>
              <a:rPr lang="nl-NL" baseline="0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 is VO)</a:t>
            </a:r>
          </a:p>
          <a:p>
            <a:pPr eaLnBrk="1" hangingPunct="1"/>
            <a:r>
              <a:rPr lang="nl-NL" baseline="0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= </a:t>
            </a:r>
            <a:r>
              <a:rPr lang="nl-NL" baseline="0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till</a:t>
            </a:r>
            <a:r>
              <a:rPr lang="nl-NL" baseline="0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 </a:t>
            </a:r>
            <a:r>
              <a:rPr lang="nl-NL" baseline="0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death</a:t>
            </a:r>
            <a:r>
              <a:rPr lang="nl-NL" baseline="0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 does part </a:t>
            </a:r>
            <a:r>
              <a:rPr lang="nl-NL" baseline="0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you</a:t>
            </a:r>
            <a:r>
              <a:rPr lang="nl-NL" baseline="0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    (</a:t>
            </a:r>
            <a:r>
              <a:rPr lang="nl-NL" baseline="0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getting</a:t>
            </a:r>
            <a:r>
              <a:rPr lang="nl-NL" baseline="0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 </a:t>
            </a:r>
            <a:r>
              <a:rPr lang="nl-NL" baseline="0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rid</a:t>
            </a:r>
            <a:r>
              <a:rPr lang="nl-NL" baseline="0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 of </a:t>
            </a:r>
            <a:r>
              <a:rPr lang="nl-NL" baseline="0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subjunctive</a:t>
            </a:r>
            <a:r>
              <a:rPr lang="nl-NL" baseline="0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)</a:t>
            </a:r>
          </a:p>
          <a:p>
            <a:pPr eaLnBrk="1" hangingPunct="1"/>
            <a:r>
              <a:rPr lang="nl-NL" baseline="0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= </a:t>
            </a:r>
            <a:r>
              <a:rPr lang="nl-NL" baseline="0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till</a:t>
            </a:r>
            <a:r>
              <a:rPr lang="nl-NL" baseline="0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 </a:t>
            </a:r>
            <a:r>
              <a:rPr lang="nl-NL" baseline="0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death</a:t>
            </a:r>
            <a:r>
              <a:rPr lang="nl-NL" baseline="0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 </a:t>
            </a:r>
            <a:r>
              <a:rPr lang="nl-NL" baseline="0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parts</a:t>
            </a:r>
            <a:r>
              <a:rPr lang="nl-NL" baseline="0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 </a:t>
            </a:r>
            <a:r>
              <a:rPr lang="nl-NL" baseline="0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you</a:t>
            </a:r>
            <a:endParaRPr lang="nl-NL" dirty="0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DC85915-0CC9-0143-979D-173D26CCCCDD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17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 dirty="0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86BB3BC-155B-EF48-A6B2-9B23C69226DA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18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82DCF70-9B73-544F-AFC8-3F3FF7575717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19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 dirty="0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1510200-9CBA-754D-B067-271D67296A0B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2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84E143-104E-9A4C-A784-ACCEC2CDA4C5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20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nl-NL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  </a:t>
            </a: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F4DBB67-40E3-3641-BB89-72BFAFCE9FD7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21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nl-NL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  </a:t>
            </a: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E0451B1-E0A8-0D42-B8DC-3F4F6A24F170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22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nl-NL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  </a:t>
            </a: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7EFB6B4-FE72-7D4A-B2C4-48B83C06E4DD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23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tx2"/>
                </a:solidFill>
                <a:latin typeface="Arial" pitchFamily="-110" charset="0"/>
                <a:ea typeface="Arial" pitchFamily="-110" charset="0"/>
                <a:cs typeface="Arial" pitchFamily="-110" charset="0"/>
              </a:rPr>
              <a:t>Other examples: </a:t>
            </a:r>
          </a:p>
          <a:p>
            <a:pPr eaLnBrk="1" hangingPunct="1"/>
            <a:r>
              <a:rPr lang="en-US" dirty="0" smtClean="0">
                <a:solidFill>
                  <a:schemeClr val="tx2"/>
                </a:solidFill>
                <a:latin typeface="Arial" pitchFamily="-110" charset="0"/>
                <a:ea typeface="Arial" pitchFamily="-110" charset="0"/>
                <a:cs typeface="Arial" pitchFamily="-110" charset="0"/>
              </a:rPr>
              <a:t>This can freeze. * Please do. (ergative </a:t>
            </a:r>
            <a:r>
              <a:rPr lang="en-US" dirty="0" err="1" smtClean="0">
                <a:solidFill>
                  <a:schemeClr val="tx2"/>
                </a:solidFill>
                <a:latin typeface="Arial" pitchFamily="-110" charset="0"/>
                <a:ea typeface="Arial" pitchFamily="-110" charset="0"/>
                <a:cs typeface="Arial" pitchFamily="-110" charset="0"/>
              </a:rPr>
              <a:t>vs</a:t>
            </a:r>
            <a:r>
              <a:rPr lang="en-US" dirty="0" smtClean="0">
                <a:solidFill>
                  <a:schemeClr val="tx2"/>
                </a:solidFill>
                <a:latin typeface="Arial" pitchFamily="-110" charset="0"/>
                <a:ea typeface="Arial" pitchFamily="-110" charset="0"/>
                <a:cs typeface="Arial" pitchFamily="-110" charset="0"/>
              </a:rPr>
              <a:t> causative)</a:t>
            </a:r>
          </a:p>
          <a:p>
            <a:pPr eaLnBrk="1" hangingPunct="1"/>
            <a:endParaRPr lang="en-US" dirty="0" smtClean="0">
              <a:solidFill>
                <a:schemeClr val="tx2"/>
              </a:solidFill>
              <a:latin typeface="Arial" pitchFamily="-110" charset="0"/>
              <a:ea typeface="Arial" pitchFamily="-110" charset="0"/>
              <a:cs typeface="Arial" pitchFamily="-110" charset="0"/>
            </a:endParaRPr>
          </a:p>
          <a:p>
            <a:pPr eaLnBrk="1" hangingPunct="1"/>
            <a:r>
              <a:rPr lang="en-US" dirty="0" smtClean="0">
                <a:solidFill>
                  <a:schemeClr val="tx2"/>
                </a:solidFill>
                <a:latin typeface="Arial" pitchFamily="-110" charset="0"/>
                <a:ea typeface="Arial" pitchFamily="-110" charset="0"/>
                <a:cs typeface="Arial" pitchFamily="-110" charset="0"/>
              </a:rPr>
              <a:t>They </a:t>
            </a:r>
            <a:r>
              <a:rPr lang="en-US" dirty="0" err="1" smtClean="0">
                <a:solidFill>
                  <a:schemeClr val="tx2"/>
                </a:solidFill>
                <a:latin typeface="Arial" pitchFamily="-110" charset="0"/>
                <a:ea typeface="Arial" pitchFamily="-110" charset="0"/>
                <a:cs typeface="Arial" pitchFamily="-110" charset="0"/>
              </a:rPr>
              <a:t>embroidened</a:t>
            </a:r>
            <a:r>
              <a:rPr lang="en-US" dirty="0" smtClean="0">
                <a:solidFill>
                  <a:schemeClr val="tx2"/>
                </a:solidFill>
                <a:latin typeface="Arial" pitchFamily="-110" charset="0"/>
                <a:ea typeface="Arial" pitchFamily="-110" charset="0"/>
                <a:cs typeface="Arial" pitchFamily="-110" charset="0"/>
              </a:rPr>
              <a:t> something with peace signs</a:t>
            </a:r>
          </a:p>
          <a:p>
            <a:pPr eaLnBrk="1" hangingPunct="1"/>
            <a:endParaRPr lang="nl-NL" dirty="0" smtClean="0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7790397-675C-8D47-B6C5-474C5CF5BFC3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24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nl-NL" smtClean="0">
                <a:latin typeface="Arial" pitchFamily="-110" charset="0"/>
                <a:ea typeface="Arial" pitchFamily="-110" charset="0"/>
                <a:cs typeface="Arial" pitchFamily="-110" charset="0"/>
              </a:rPr>
              <a:t>  </a:t>
            </a:r>
            <a:r>
              <a:rPr lang="en-US" smtClean="0">
                <a:solidFill>
                  <a:schemeClr val="tx2"/>
                </a:solidFill>
                <a:latin typeface="Arial" pitchFamily="-110" charset="0"/>
                <a:ea typeface="Arial" pitchFamily="-110" charset="0"/>
                <a:cs typeface="Arial" pitchFamily="-110" charset="0"/>
              </a:rPr>
              <a:t>[</a:t>
            </a:r>
            <a:r>
              <a:rPr lang="en-US" baseline="-25000" smtClean="0">
                <a:solidFill>
                  <a:schemeClr val="tx2"/>
                </a:solidFill>
                <a:latin typeface="Arial" pitchFamily="-110" charset="0"/>
                <a:ea typeface="Arial" pitchFamily="-110" charset="0"/>
                <a:cs typeface="Arial" pitchFamily="-110" charset="0"/>
              </a:rPr>
              <a:t> </a:t>
            </a:r>
            <a:r>
              <a:rPr lang="en-US" smtClean="0">
                <a:solidFill>
                  <a:schemeClr val="tx2"/>
                </a:solidFill>
                <a:latin typeface="Arial" pitchFamily="-110" charset="0"/>
                <a:ea typeface="Arial" pitchFamily="-110" charset="0"/>
                <a:cs typeface="Arial" pitchFamily="-110" charset="0"/>
              </a:rPr>
              <a:t>]</a:t>
            </a:r>
            <a:endParaRPr lang="nl-NL" smtClean="0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05C2D8B-22C7-9543-A6F6-BDD4A4D3B80E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25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nl-NL" smtClean="0">
                <a:latin typeface="Arial" pitchFamily="-110" charset="0"/>
                <a:ea typeface="Arial" pitchFamily="-110" charset="0"/>
                <a:cs typeface="Arial" pitchFamily="-110" charset="0"/>
              </a:rPr>
              <a:t>  </a:t>
            </a:r>
            <a:r>
              <a:rPr lang="en-US" smtClean="0">
                <a:solidFill>
                  <a:schemeClr val="tx2"/>
                </a:solidFill>
                <a:latin typeface="Arial" pitchFamily="-110" charset="0"/>
                <a:ea typeface="Arial" pitchFamily="-110" charset="0"/>
                <a:cs typeface="Arial" pitchFamily="-110" charset="0"/>
              </a:rPr>
              <a:t>[</a:t>
            </a:r>
            <a:r>
              <a:rPr lang="en-US" baseline="-25000" smtClean="0">
                <a:solidFill>
                  <a:schemeClr val="tx2"/>
                </a:solidFill>
                <a:latin typeface="Arial" pitchFamily="-110" charset="0"/>
                <a:ea typeface="Arial" pitchFamily="-110" charset="0"/>
                <a:cs typeface="Arial" pitchFamily="-110" charset="0"/>
              </a:rPr>
              <a:t> </a:t>
            </a:r>
            <a:r>
              <a:rPr lang="en-US" smtClean="0">
                <a:solidFill>
                  <a:schemeClr val="tx2"/>
                </a:solidFill>
                <a:latin typeface="Arial" pitchFamily="-110" charset="0"/>
                <a:ea typeface="Arial" pitchFamily="-110" charset="0"/>
                <a:cs typeface="Arial" pitchFamily="-110" charset="0"/>
              </a:rPr>
              <a:t>]</a:t>
            </a:r>
            <a:endParaRPr lang="nl-NL" smtClean="0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56D3B23-F65C-7740-B11D-730AE015F6F6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26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nl-NL" smtClean="0">
                <a:latin typeface="Arial" pitchFamily="-110" charset="0"/>
                <a:ea typeface="Arial" pitchFamily="-110" charset="0"/>
                <a:cs typeface="Arial" pitchFamily="-110" charset="0"/>
              </a:rPr>
              <a:t>  </a:t>
            </a:r>
            <a:r>
              <a:rPr lang="en-US" smtClean="0">
                <a:solidFill>
                  <a:schemeClr val="tx2"/>
                </a:solidFill>
                <a:latin typeface="Arial" pitchFamily="-110" charset="0"/>
                <a:ea typeface="Arial" pitchFamily="-110" charset="0"/>
                <a:cs typeface="Arial" pitchFamily="-110" charset="0"/>
              </a:rPr>
              <a:t>[</a:t>
            </a:r>
            <a:r>
              <a:rPr lang="en-US" baseline="-25000" smtClean="0">
                <a:solidFill>
                  <a:schemeClr val="tx2"/>
                </a:solidFill>
                <a:latin typeface="Arial" pitchFamily="-110" charset="0"/>
                <a:ea typeface="Arial" pitchFamily="-110" charset="0"/>
                <a:cs typeface="Arial" pitchFamily="-110" charset="0"/>
              </a:rPr>
              <a:t> </a:t>
            </a:r>
            <a:r>
              <a:rPr lang="en-US" smtClean="0">
                <a:solidFill>
                  <a:schemeClr val="tx2"/>
                </a:solidFill>
                <a:latin typeface="Arial" pitchFamily="-110" charset="0"/>
                <a:ea typeface="Arial" pitchFamily="-110" charset="0"/>
                <a:cs typeface="Arial" pitchFamily="-110" charset="0"/>
              </a:rPr>
              <a:t>]</a:t>
            </a:r>
            <a:endParaRPr lang="nl-NL" smtClean="0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6A6A2B8-20EF-1C43-B8D8-1A6DC5E08106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27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nl-NL" smtClean="0">
                <a:latin typeface="Arial" pitchFamily="-110" charset="0"/>
                <a:ea typeface="Arial" pitchFamily="-110" charset="0"/>
                <a:cs typeface="Arial" pitchFamily="-110" charset="0"/>
              </a:rPr>
              <a:t>  </a:t>
            </a:r>
            <a:r>
              <a:rPr lang="en-US" smtClean="0">
                <a:solidFill>
                  <a:schemeClr val="tx2"/>
                </a:solidFill>
                <a:latin typeface="Arial" pitchFamily="-110" charset="0"/>
                <a:ea typeface="Arial" pitchFamily="-110" charset="0"/>
                <a:cs typeface="Arial" pitchFamily="-110" charset="0"/>
              </a:rPr>
              <a:t>[</a:t>
            </a:r>
            <a:r>
              <a:rPr lang="en-US" baseline="-25000" smtClean="0">
                <a:solidFill>
                  <a:schemeClr val="tx2"/>
                </a:solidFill>
                <a:latin typeface="Arial" pitchFamily="-110" charset="0"/>
                <a:ea typeface="Arial" pitchFamily="-110" charset="0"/>
                <a:cs typeface="Arial" pitchFamily="-110" charset="0"/>
              </a:rPr>
              <a:t> </a:t>
            </a:r>
            <a:r>
              <a:rPr lang="en-US" smtClean="0">
                <a:solidFill>
                  <a:schemeClr val="tx2"/>
                </a:solidFill>
                <a:latin typeface="Arial" pitchFamily="-110" charset="0"/>
                <a:ea typeface="Arial" pitchFamily="-110" charset="0"/>
                <a:cs typeface="Arial" pitchFamily="-110" charset="0"/>
              </a:rPr>
              <a:t>]</a:t>
            </a:r>
            <a:endParaRPr lang="nl-NL" smtClean="0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3745952-F4CB-E74B-BD56-5FB18EA276A4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28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nl-NL" smtClean="0">
                <a:latin typeface="Arial" pitchFamily="-110" charset="0"/>
                <a:ea typeface="Arial" pitchFamily="-110" charset="0"/>
                <a:cs typeface="Arial" pitchFamily="-110" charset="0"/>
              </a:rPr>
              <a:t>  </a:t>
            </a:r>
            <a:r>
              <a:rPr lang="en-US" smtClean="0">
                <a:solidFill>
                  <a:schemeClr val="tx2"/>
                </a:solidFill>
                <a:latin typeface="Arial" pitchFamily="-110" charset="0"/>
                <a:ea typeface="Arial" pitchFamily="-110" charset="0"/>
                <a:cs typeface="Arial" pitchFamily="-110" charset="0"/>
              </a:rPr>
              <a:t>[</a:t>
            </a:r>
            <a:r>
              <a:rPr lang="en-US" baseline="-25000" smtClean="0">
                <a:solidFill>
                  <a:schemeClr val="tx2"/>
                </a:solidFill>
                <a:latin typeface="Arial" pitchFamily="-110" charset="0"/>
                <a:ea typeface="Arial" pitchFamily="-110" charset="0"/>
                <a:cs typeface="Arial" pitchFamily="-110" charset="0"/>
              </a:rPr>
              <a:t> </a:t>
            </a:r>
            <a:r>
              <a:rPr lang="en-US" smtClean="0">
                <a:solidFill>
                  <a:schemeClr val="tx2"/>
                </a:solidFill>
                <a:latin typeface="Arial" pitchFamily="-110" charset="0"/>
                <a:ea typeface="Arial" pitchFamily="-110" charset="0"/>
                <a:cs typeface="Arial" pitchFamily="-110" charset="0"/>
              </a:rPr>
              <a:t>]</a:t>
            </a:r>
            <a:endParaRPr lang="nl-NL" smtClean="0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E6DA37F-6DDB-D648-80F1-03C4C4B57941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29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nl-NL" smtClean="0">
                <a:latin typeface="Arial" pitchFamily="-110" charset="0"/>
                <a:ea typeface="Arial" pitchFamily="-110" charset="0"/>
                <a:cs typeface="Arial" pitchFamily="-110" charset="0"/>
              </a:rPr>
              <a:t>  </a:t>
            </a:r>
            <a:r>
              <a:rPr lang="en-US" smtClean="0">
                <a:solidFill>
                  <a:schemeClr val="tx2"/>
                </a:solidFill>
                <a:latin typeface="Arial" pitchFamily="-110" charset="0"/>
                <a:ea typeface="Arial" pitchFamily="-110" charset="0"/>
                <a:cs typeface="Arial" pitchFamily="-110" charset="0"/>
              </a:rPr>
              <a:t>[</a:t>
            </a:r>
            <a:r>
              <a:rPr lang="en-US" baseline="-25000" smtClean="0">
                <a:solidFill>
                  <a:schemeClr val="tx2"/>
                </a:solidFill>
                <a:latin typeface="Arial" pitchFamily="-110" charset="0"/>
                <a:ea typeface="Arial" pitchFamily="-110" charset="0"/>
                <a:cs typeface="Arial" pitchFamily="-110" charset="0"/>
              </a:rPr>
              <a:t> </a:t>
            </a:r>
            <a:r>
              <a:rPr lang="en-US" smtClean="0">
                <a:solidFill>
                  <a:schemeClr val="tx2"/>
                </a:solidFill>
                <a:latin typeface="Arial" pitchFamily="-110" charset="0"/>
                <a:ea typeface="Arial" pitchFamily="-110" charset="0"/>
                <a:cs typeface="Arial" pitchFamily="-110" charset="0"/>
              </a:rPr>
              <a:t>]</a:t>
            </a:r>
            <a:endParaRPr lang="nl-NL" smtClean="0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1510200-9CBA-754D-B067-271D67296A0B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3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4DCD725-1D0B-FE4E-A8FE-27962811BEE8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30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nl-NL" smtClean="0">
                <a:latin typeface="Arial" pitchFamily="-110" charset="0"/>
                <a:ea typeface="Arial" pitchFamily="-110" charset="0"/>
                <a:cs typeface="Arial" pitchFamily="-110" charset="0"/>
              </a:rPr>
              <a:t>  </a:t>
            </a:r>
            <a:r>
              <a:rPr lang="en-US" smtClean="0">
                <a:solidFill>
                  <a:schemeClr val="tx2"/>
                </a:solidFill>
                <a:latin typeface="Arial" pitchFamily="-110" charset="0"/>
                <a:ea typeface="Arial" pitchFamily="-110" charset="0"/>
                <a:cs typeface="Arial" pitchFamily="-110" charset="0"/>
              </a:rPr>
              <a:t>[</a:t>
            </a:r>
            <a:r>
              <a:rPr lang="en-US" baseline="-25000" smtClean="0">
                <a:solidFill>
                  <a:schemeClr val="tx2"/>
                </a:solidFill>
                <a:latin typeface="Arial" pitchFamily="-110" charset="0"/>
                <a:ea typeface="Arial" pitchFamily="-110" charset="0"/>
                <a:cs typeface="Arial" pitchFamily="-110" charset="0"/>
              </a:rPr>
              <a:t> </a:t>
            </a:r>
            <a:r>
              <a:rPr lang="en-US" smtClean="0">
                <a:solidFill>
                  <a:schemeClr val="tx2"/>
                </a:solidFill>
                <a:latin typeface="Arial" pitchFamily="-110" charset="0"/>
                <a:ea typeface="Arial" pitchFamily="-110" charset="0"/>
                <a:cs typeface="Arial" pitchFamily="-110" charset="0"/>
              </a:rPr>
              <a:t>]</a:t>
            </a:r>
            <a:endParaRPr lang="nl-NL" smtClean="0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2DC7BDA-3A9C-0A45-9D3E-764DE395D76C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31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nl-NL" b="1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Accommodation</a:t>
            </a:r>
            <a:r>
              <a:rPr lang="nl-NL" b="0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:</a:t>
            </a:r>
          </a:p>
          <a:p>
            <a:pPr eaLnBrk="1" hangingPunct="1"/>
            <a:r>
              <a:rPr lang="nl-NL" b="0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Van </a:t>
            </a:r>
            <a:r>
              <a:rPr lang="nl-NL" b="0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Craenenbroeck</a:t>
            </a:r>
            <a:r>
              <a:rPr lang="nl-NL" b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 (2009)</a:t>
            </a:r>
          </a:p>
          <a:p>
            <a:pPr eaLnBrk="1" hangingPunct="1"/>
            <a:r>
              <a:rPr lang="nl-NL" b="0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P-stranding</a:t>
            </a:r>
            <a:r>
              <a:rPr lang="nl-NL" b="0" baseline="0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 in </a:t>
            </a:r>
            <a:r>
              <a:rPr lang="nl-NL" b="0" baseline="0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sluicing</a:t>
            </a:r>
            <a:r>
              <a:rPr lang="nl-NL" b="0" baseline="0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 in </a:t>
            </a:r>
            <a:r>
              <a:rPr lang="nl-NL" b="0" baseline="0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non-P-stranding</a:t>
            </a:r>
            <a:r>
              <a:rPr lang="nl-NL" b="0" baseline="0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 </a:t>
            </a:r>
            <a:r>
              <a:rPr lang="nl-NL" b="0" baseline="0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languages</a:t>
            </a:r>
            <a:r>
              <a:rPr lang="nl-NL" b="0" baseline="0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 (</a:t>
            </a:r>
            <a:r>
              <a:rPr lang="nl-NL" b="0" baseline="0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Spanish</a:t>
            </a:r>
            <a:r>
              <a:rPr lang="nl-NL" b="0" baseline="0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, </a:t>
            </a:r>
            <a:r>
              <a:rPr lang="nl-NL" b="0" baseline="0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Italian</a:t>
            </a:r>
            <a:r>
              <a:rPr lang="nl-NL" b="0" baseline="0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, </a:t>
            </a:r>
            <a:r>
              <a:rPr lang="nl-NL" b="0" baseline="0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Catalan</a:t>
            </a:r>
            <a:r>
              <a:rPr lang="nl-NL" b="0" baseline="0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…)</a:t>
            </a:r>
          </a:p>
          <a:p>
            <a:pPr eaLnBrk="1" hangingPunct="1"/>
            <a:r>
              <a:rPr lang="nl-NL" b="0" baseline="0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He was </a:t>
            </a:r>
            <a:r>
              <a:rPr lang="nl-NL" b="0" baseline="0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talking</a:t>
            </a:r>
            <a:r>
              <a:rPr lang="nl-NL" b="0" baseline="0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 to a blond </a:t>
            </a:r>
            <a:r>
              <a:rPr lang="nl-NL" b="0" baseline="0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girl</a:t>
            </a:r>
            <a:r>
              <a:rPr lang="nl-NL" b="0" baseline="0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, </a:t>
            </a:r>
            <a:r>
              <a:rPr lang="nl-NL" b="0" baseline="0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but</a:t>
            </a:r>
            <a:r>
              <a:rPr lang="nl-NL" b="0" baseline="0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 I </a:t>
            </a:r>
            <a:r>
              <a:rPr lang="nl-NL" b="0" baseline="0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don’t</a:t>
            </a:r>
            <a:r>
              <a:rPr lang="nl-NL" b="0" baseline="0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 </a:t>
            </a:r>
            <a:r>
              <a:rPr lang="nl-NL" b="0" baseline="0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know</a:t>
            </a:r>
            <a:r>
              <a:rPr lang="nl-NL" b="0" baseline="0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 (to) </a:t>
            </a:r>
            <a:r>
              <a:rPr lang="nl-NL" b="0" baseline="0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which</a:t>
            </a:r>
            <a:r>
              <a:rPr lang="nl-NL" b="0" baseline="0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.</a:t>
            </a:r>
          </a:p>
          <a:p>
            <a:pPr eaLnBrk="1" hangingPunct="1"/>
            <a:r>
              <a:rPr lang="nl-NL" b="0" baseline="0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= </a:t>
            </a:r>
            <a:r>
              <a:rPr lang="nl-NL" b="0" baseline="0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ok</a:t>
            </a:r>
            <a:r>
              <a:rPr lang="nl-NL" b="0" baseline="0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 in </a:t>
            </a:r>
            <a:r>
              <a:rPr lang="nl-NL" b="0" baseline="0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those</a:t>
            </a:r>
            <a:r>
              <a:rPr lang="nl-NL" b="0" baseline="0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 </a:t>
            </a:r>
            <a:r>
              <a:rPr lang="nl-NL" b="0" baseline="0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languages</a:t>
            </a:r>
            <a:r>
              <a:rPr lang="nl-NL" b="0" baseline="0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!</a:t>
            </a:r>
          </a:p>
          <a:p>
            <a:pPr eaLnBrk="1" hangingPunct="1"/>
            <a:r>
              <a:rPr lang="nl-NL" b="0" baseline="0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Copular</a:t>
            </a:r>
            <a:r>
              <a:rPr lang="nl-NL" b="0" baseline="0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 </a:t>
            </a:r>
            <a:r>
              <a:rPr lang="nl-NL" b="0" baseline="0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clauses</a:t>
            </a:r>
            <a:r>
              <a:rPr lang="nl-NL" b="0" baseline="0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 to the </a:t>
            </a:r>
            <a:r>
              <a:rPr lang="nl-NL" b="0" baseline="0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rescue</a:t>
            </a:r>
            <a:r>
              <a:rPr lang="nl-NL" b="0" baseline="0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: </a:t>
            </a:r>
            <a:r>
              <a:rPr lang="nl-NL" b="0" baseline="0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which</a:t>
            </a:r>
            <a:r>
              <a:rPr lang="nl-NL" b="0" baseline="0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 </a:t>
            </a:r>
            <a:r>
              <a:rPr lang="nl-NL" b="0" baseline="0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it</a:t>
            </a:r>
            <a:r>
              <a:rPr lang="nl-NL" b="0" baseline="0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 is.</a:t>
            </a:r>
          </a:p>
          <a:p>
            <a:pPr eaLnBrk="1" hangingPunct="1"/>
            <a:endParaRPr lang="nl-NL" b="0" baseline="0" dirty="0" smtClean="0">
              <a:latin typeface="Arial" pitchFamily="-110" charset="0"/>
              <a:ea typeface="Arial" pitchFamily="-110" charset="0"/>
              <a:cs typeface="Arial" pitchFamily="-110" charset="0"/>
            </a:endParaRPr>
          </a:p>
          <a:p>
            <a:pPr eaLnBrk="1" hangingPunct="1"/>
            <a:r>
              <a:rPr lang="nl-NL" b="0" baseline="0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Test: </a:t>
            </a:r>
            <a:r>
              <a:rPr lang="nl-NL" b="0" baseline="0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which</a:t>
            </a:r>
            <a:r>
              <a:rPr lang="nl-NL" b="0" baseline="0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 </a:t>
            </a:r>
            <a:r>
              <a:rPr lang="nl-NL" b="0" baseline="0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girl</a:t>
            </a:r>
            <a:r>
              <a:rPr lang="nl-NL" b="0" baseline="0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 </a:t>
            </a:r>
            <a:r>
              <a:rPr lang="nl-NL" b="0" baseline="0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else</a:t>
            </a:r>
            <a:r>
              <a:rPr lang="nl-NL" b="0" baseline="0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 is </a:t>
            </a:r>
            <a:r>
              <a:rPr lang="nl-NL" b="0" baseline="0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not</a:t>
            </a:r>
            <a:r>
              <a:rPr lang="nl-NL" b="0" baseline="0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 </a:t>
            </a:r>
            <a:r>
              <a:rPr lang="nl-NL" b="0" baseline="0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possible</a:t>
            </a:r>
            <a:r>
              <a:rPr lang="nl-NL" b="0" baseline="0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 in </a:t>
            </a:r>
            <a:r>
              <a:rPr lang="nl-NL" b="0" baseline="0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copular</a:t>
            </a:r>
            <a:r>
              <a:rPr lang="nl-NL" b="0" baseline="0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 </a:t>
            </a:r>
            <a:r>
              <a:rPr lang="nl-NL" b="0" baseline="0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clauses</a:t>
            </a:r>
            <a:r>
              <a:rPr lang="nl-NL" b="0" baseline="0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 in these </a:t>
            </a:r>
            <a:r>
              <a:rPr lang="nl-NL" b="0" baseline="0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languages</a:t>
            </a:r>
            <a:r>
              <a:rPr lang="nl-NL" b="0" baseline="0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, and </a:t>
            </a:r>
            <a:r>
              <a:rPr lang="nl-NL" b="0" baseline="0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also</a:t>
            </a:r>
            <a:r>
              <a:rPr lang="nl-NL" b="0" baseline="0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 </a:t>
            </a:r>
            <a:r>
              <a:rPr lang="nl-NL" b="0" baseline="0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inpossible</a:t>
            </a:r>
            <a:r>
              <a:rPr lang="nl-NL" b="0" baseline="0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 in </a:t>
            </a:r>
            <a:r>
              <a:rPr lang="nl-NL" b="0" baseline="0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P-stranding</a:t>
            </a:r>
            <a:r>
              <a:rPr lang="nl-NL" b="0" baseline="0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 </a:t>
            </a:r>
            <a:r>
              <a:rPr lang="nl-NL" b="0" baseline="0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sluices</a:t>
            </a:r>
            <a:r>
              <a:rPr lang="nl-NL" b="0" baseline="0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, </a:t>
            </a:r>
            <a:r>
              <a:rPr lang="nl-NL" b="0" baseline="0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but</a:t>
            </a:r>
            <a:r>
              <a:rPr lang="nl-NL" b="0" baseline="0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 </a:t>
            </a:r>
            <a:r>
              <a:rPr lang="nl-NL" b="0" baseline="0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ok</a:t>
            </a:r>
            <a:r>
              <a:rPr lang="nl-NL" b="0" baseline="0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 in </a:t>
            </a:r>
            <a:r>
              <a:rPr lang="nl-NL" b="0" baseline="0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normal</a:t>
            </a:r>
            <a:r>
              <a:rPr lang="nl-NL" b="0" baseline="0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 </a:t>
            </a:r>
            <a:r>
              <a:rPr lang="nl-NL" b="0" baseline="0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sluices</a:t>
            </a:r>
            <a:r>
              <a:rPr lang="nl-NL" b="0" baseline="0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.</a:t>
            </a:r>
          </a:p>
          <a:p>
            <a:pPr eaLnBrk="1" hangingPunct="1"/>
            <a:endParaRPr lang="nl-NL" b="0" baseline="0" dirty="0" smtClean="0">
              <a:latin typeface="Arial" pitchFamily="-110" charset="0"/>
              <a:ea typeface="Arial" pitchFamily="-110" charset="0"/>
              <a:cs typeface="Arial" pitchFamily="-110" charset="0"/>
            </a:endParaRPr>
          </a:p>
          <a:p>
            <a:pPr eaLnBrk="1" hangingPunct="1"/>
            <a:r>
              <a:rPr lang="nl-NL" b="0" baseline="0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Claim: </a:t>
            </a:r>
            <a:r>
              <a:rPr lang="nl-NL" b="0" baseline="0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Accommodation</a:t>
            </a:r>
            <a:r>
              <a:rPr lang="nl-NL" b="0" baseline="0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 is </a:t>
            </a:r>
            <a:r>
              <a:rPr lang="nl-NL" b="0" baseline="0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allowed</a:t>
            </a:r>
            <a:r>
              <a:rPr lang="nl-NL" b="0" baseline="0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 as long ad </a:t>
            </a:r>
            <a:r>
              <a:rPr lang="nl-NL" b="0" baseline="0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it</a:t>
            </a:r>
            <a:r>
              <a:rPr lang="nl-NL" b="0" baseline="0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 is </a:t>
            </a:r>
            <a:r>
              <a:rPr lang="nl-NL" b="0" baseline="0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not</a:t>
            </a:r>
            <a:r>
              <a:rPr lang="nl-NL" b="0" baseline="0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 </a:t>
            </a:r>
            <a:r>
              <a:rPr lang="nl-NL" b="0" baseline="0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visible</a:t>
            </a:r>
            <a:r>
              <a:rPr lang="nl-NL" b="0" baseline="0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 in the </a:t>
            </a:r>
            <a:r>
              <a:rPr lang="nl-NL" b="0" baseline="0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surface</a:t>
            </a:r>
            <a:r>
              <a:rPr lang="nl-NL" b="0" baseline="0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 </a:t>
            </a:r>
            <a:r>
              <a:rPr lang="nl-NL" b="0" baseline="0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representation</a:t>
            </a:r>
            <a:r>
              <a:rPr lang="nl-NL" b="0" baseline="0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.</a:t>
            </a:r>
          </a:p>
          <a:p>
            <a:pPr eaLnBrk="1" hangingPunct="1"/>
            <a:endParaRPr lang="nl-NL" b="0" baseline="0" dirty="0" smtClean="0">
              <a:latin typeface="Arial" pitchFamily="-110" charset="0"/>
              <a:ea typeface="Arial" pitchFamily="-110" charset="0"/>
              <a:cs typeface="Arial" pitchFamily="-110" charset="0"/>
            </a:endParaRPr>
          </a:p>
          <a:p>
            <a:pPr eaLnBrk="1" hangingPunct="1"/>
            <a:r>
              <a:rPr lang="nl-NL" b="0" baseline="0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Prediction</a:t>
            </a:r>
            <a:r>
              <a:rPr lang="nl-NL" b="0" baseline="0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: </a:t>
            </a:r>
            <a:r>
              <a:rPr lang="nl-NL" b="0" baseline="0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languages</a:t>
            </a:r>
            <a:r>
              <a:rPr lang="nl-NL" b="0" baseline="0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 </a:t>
            </a:r>
            <a:r>
              <a:rPr lang="nl-NL" b="0" baseline="0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with</a:t>
            </a:r>
            <a:r>
              <a:rPr lang="nl-NL" b="0" baseline="0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 case </a:t>
            </a:r>
            <a:r>
              <a:rPr lang="nl-NL" b="0" baseline="0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marking</a:t>
            </a:r>
            <a:r>
              <a:rPr lang="nl-NL" b="0" baseline="0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 </a:t>
            </a:r>
            <a:r>
              <a:rPr lang="nl-NL" b="0" baseline="0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on</a:t>
            </a:r>
            <a:r>
              <a:rPr lang="nl-NL" b="0" baseline="0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 </a:t>
            </a:r>
            <a:r>
              <a:rPr lang="nl-NL" b="0" baseline="0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wh</a:t>
            </a:r>
            <a:r>
              <a:rPr lang="nl-NL" b="0" baseline="0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 items.</a:t>
            </a:r>
          </a:p>
          <a:p>
            <a:pPr eaLnBrk="1" hangingPunct="1"/>
            <a:r>
              <a:rPr lang="nl-NL" b="0" baseline="0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Greek</a:t>
            </a:r>
            <a:r>
              <a:rPr lang="nl-NL" b="0" baseline="0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: </a:t>
            </a:r>
            <a:r>
              <a:rPr lang="nl-NL" b="0" baseline="0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with</a:t>
            </a:r>
            <a:r>
              <a:rPr lang="nl-NL" b="0" baseline="0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 </a:t>
            </a:r>
            <a:r>
              <a:rPr lang="nl-NL" b="0" baseline="0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which</a:t>
            </a:r>
            <a:r>
              <a:rPr lang="nl-NL" b="0" baseline="0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 </a:t>
            </a:r>
            <a:r>
              <a:rPr lang="nl-NL" b="0" baseline="0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girl</a:t>
            </a:r>
            <a:r>
              <a:rPr lang="nl-NL" b="0" baseline="0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 </a:t>
            </a:r>
            <a:r>
              <a:rPr lang="nl-NL" b="0" baseline="0" dirty="0" smtClean="0">
                <a:latin typeface="Arial" pitchFamily="-110" charset="0"/>
                <a:ea typeface="Arial" pitchFamily="-110" charset="0"/>
                <a:cs typeface="Arial" pitchFamily="-110" charset="0"/>
                <a:sym typeface="Wingdings"/>
              </a:rPr>
              <a:t> </a:t>
            </a:r>
            <a:r>
              <a:rPr lang="nl-NL" b="0" baseline="0" dirty="0" err="1" smtClean="0">
                <a:latin typeface="Arial" pitchFamily="-110" charset="0"/>
                <a:ea typeface="Arial" pitchFamily="-110" charset="0"/>
                <a:cs typeface="Arial" pitchFamily="-110" charset="0"/>
                <a:sym typeface="Wingdings"/>
              </a:rPr>
              <a:t>acc</a:t>
            </a:r>
            <a:endParaRPr lang="nl-NL" b="0" baseline="0" dirty="0" smtClean="0">
              <a:latin typeface="Arial" pitchFamily="-110" charset="0"/>
              <a:ea typeface="Arial" pitchFamily="-110" charset="0"/>
              <a:cs typeface="Arial" pitchFamily="-110" charset="0"/>
              <a:sym typeface="Wingdings"/>
            </a:endParaRPr>
          </a:p>
          <a:p>
            <a:pPr eaLnBrk="1" hangingPunct="1"/>
            <a:r>
              <a:rPr lang="nl-NL" b="0" baseline="0" dirty="0" smtClean="0">
                <a:latin typeface="Arial" pitchFamily="-110" charset="0"/>
                <a:ea typeface="Arial" pitchFamily="-110" charset="0"/>
                <a:cs typeface="Arial" pitchFamily="-110" charset="0"/>
                <a:sym typeface="Wingdings"/>
              </a:rPr>
              <a:t>           </a:t>
            </a:r>
            <a:r>
              <a:rPr lang="nl-NL" b="0" baseline="0" dirty="0" err="1" smtClean="0">
                <a:latin typeface="Arial" pitchFamily="-110" charset="0"/>
                <a:ea typeface="Arial" pitchFamily="-110" charset="0"/>
                <a:cs typeface="Arial" pitchFamily="-110" charset="0"/>
                <a:sym typeface="Wingdings"/>
              </a:rPr>
              <a:t>which</a:t>
            </a:r>
            <a:r>
              <a:rPr lang="nl-NL" b="0" baseline="0" dirty="0" smtClean="0">
                <a:latin typeface="Arial" pitchFamily="-110" charset="0"/>
                <a:ea typeface="Arial" pitchFamily="-110" charset="0"/>
                <a:cs typeface="Arial" pitchFamily="-110" charset="0"/>
                <a:sym typeface="Wingdings"/>
              </a:rPr>
              <a:t> </a:t>
            </a:r>
            <a:r>
              <a:rPr lang="nl-NL" b="0" baseline="0" dirty="0" err="1" smtClean="0">
                <a:latin typeface="Arial" pitchFamily="-110" charset="0"/>
                <a:ea typeface="Arial" pitchFamily="-110" charset="0"/>
                <a:cs typeface="Arial" pitchFamily="-110" charset="0"/>
                <a:sym typeface="Wingdings"/>
              </a:rPr>
              <a:t>girl</a:t>
            </a:r>
            <a:r>
              <a:rPr lang="nl-NL" b="0" baseline="0" dirty="0" smtClean="0">
                <a:latin typeface="Arial" pitchFamily="-110" charset="0"/>
                <a:ea typeface="Arial" pitchFamily="-110" charset="0"/>
                <a:cs typeface="Arial" pitchFamily="-110" charset="0"/>
                <a:sym typeface="Wingdings"/>
              </a:rPr>
              <a:t> </a:t>
            </a:r>
            <a:r>
              <a:rPr lang="nl-NL" b="0" baseline="0" dirty="0" err="1" smtClean="0">
                <a:latin typeface="Arial" pitchFamily="-110" charset="0"/>
                <a:ea typeface="Arial" pitchFamily="-110" charset="0"/>
                <a:cs typeface="Arial" pitchFamily="-110" charset="0"/>
                <a:sym typeface="Wingdings"/>
              </a:rPr>
              <a:t>it</a:t>
            </a:r>
            <a:r>
              <a:rPr lang="nl-NL" b="0" baseline="0" dirty="0" smtClean="0">
                <a:latin typeface="Arial" pitchFamily="-110" charset="0"/>
                <a:ea typeface="Arial" pitchFamily="-110" charset="0"/>
                <a:cs typeface="Arial" pitchFamily="-110" charset="0"/>
                <a:sym typeface="Wingdings"/>
              </a:rPr>
              <a:t> is  </a:t>
            </a:r>
            <a:r>
              <a:rPr lang="nl-NL" b="0" baseline="0" dirty="0" err="1" smtClean="0">
                <a:latin typeface="Arial" pitchFamily="-110" charset="0"/>
                <a:ea typeface="Arial" pitchFamily="-110" charset="0"/>
                <a:cs typeface="Arial" pitchFamily="-110" charset="0"/>
                <a:sym typeface="Wingdings"/>
              </a:rPr>
              <a:t>nom</a:t>
            </a:r>
            <a:endParaRPr lang="nl-NL" b="0" baseline="0" dirty="0" smtClean="0">
              <a:latin typeface="Arial" pitchFamily="-110" charset="0"/>
              <a:ea typeface="Arial" pitchFamily="-110" charset="0"/>
              <a:cs typeface="Arial" pitchFamily="-110" charset="0"/>
              <a:sym typeface="Wingdings"/>
            </a:endParaRPr>
          </a:p>
          <a:p>
            <a:pPr eaLnBrk="1" hangingPunct="1"/>
            <a:r>
              <a:rPr lang="nl-NL" b="0" baseline="0" dirty="0" err="1" smtClean="0">
                <a:latin typeface="Arial" pitchFamily="-110" charset="0"/>
                <a:ea typeface="Arial" pitchFamily="-110" charset="0"/>
                <a:cs typeface="Arial" pitchFamily="-110" charset="0"/>
                <a:sym typeface="Wingdings"/>
              </a:rPr>
              <a:t>P-stranding</a:t>
            </a:r>
            <a:r>
              <a:rPr lang="nl-NL" b="0" baseline="0" dirty="0" smtClean="0">
                <a:latin typeface="Arial" pitchFamily="-110" charset="0"/>
                <a:ea typeface="Arial" pitchFamily="-110" charset="0"/>
                <a:cs typeface="Arial" pitchFamily="-110" charset="0"/>
                <a:sym typeface="Wingdings"/>
              </a:rPr>
              <a:t>: </a:t>
            </a:r>
            <a:r>
              <a:rPr lang="nl-NL" b="0" baseline="0" dirty="0" err="1" smtClean="0">
                <a:latin typeface="Arial" pitchFamily="-110" charset="0"/>
                <a:ea typeface="Arial" pitchFamily="-110" charset="0"/>
                <a:cs typeface="Arial" pitchFamily="-110" charset="0"/>
                <a:sym typeface="Wingdings"/>
              </a:rPr>
              <a:t>impossible</a:t>
            </a:r>
            <a:r>
              <a:rPr lang="nl-NL" b="0" baseline="0" dirty="0" smtClean="0">
                <a:latin typeface="Arial" pitchFamily="-110" charset="0"/>
                <a:ea typeface="Arial" pitchFamily="-110" charset="0"/>
                <a:cs typeface="Arial" pitchFamily="-110" charset="0"/>
                <a:sym typeface="Wingdings"/>
              </a:rPr>
              <a:t> </a:t>
            </a:r>
            <a:r>
              <a:rPr lang="nl-NL" b="0" baseline="0" dirty="0" err="1" smtClean="0">
                <a:latin typeface="Arial" pitchFamily="-110" charset="0"/>
                <a:ea typeface="Arial" pitchFamily="-110" charset="0"/>
                <a:cs typeface="Arial" pitchFamily="-110" charset="0"/>
                <a:sym typeface="Wingdings"/>
              </a:rPr>
              <a:t>with</a:t>
            </a:r>
            <a:r>
              <a:rPr lang="nl-NL" b="0" baseline="0" dirty="0" smtClean="0">
                <a:latin typeface="Arial" pitchFamily="-110" charset="0"/>
                <a:ea typeface="Arial" pitchFamily="-110" charset="0"/>
                <a:cs typeface="Arial" pitchFamily="-110" charset="0"/>
                <a:sym typeface="Wingdings"/>
              </a:rPr>
              <a:t> </a:t>
            </a:r>
            <a:r>
              <a:rPr lang="nl-NL" b="0" baseline="0" dirty="0" err="1" smtClean="0">
                <a:latin typeface="Arial" pitchFamily="-110" charset="0"/>
                <a:ea typeface="Arial" pitchFamily="-110" charset="0"/>
                <a:cs typeface="Arial" pitchFamily="-110" charset="0"/>
                <a:sym typeface="Wingdings"/>
              </a:rPr>
              <a:t>either</a:t>
            </a:r>
            <a:r>
              <a:rPr lang="nl-NL" b="0" baseline="0" dirty="0" smtClean="0">
                <a:latin typeface="Arial" pitchFamily="-110" charset="0"/>
                <a:ea typeface="Arial" pitchFamily="-110" charset="0"/>
                <a:cs typeface="Arial" pitchFamily="-110" charset="0"/>
                <a:sym typeface="Wingdings"/>
              </a:rPr>
              <a:t>.</a:t>
            </a:r>
          </a:p>
          <a:p>
            <a:pPr eaLnBrk="1" hangingPunct="1"/>
            <a:endParaRPr lang="nl-NL" b="0" baseline="0" dirty="0" smtClean="0">
              <a:latin typeface="Arial" pitchFamily="-110" charset="0"/>
              <a:ea typeface="Arial" pitchFamily="-110" charset="0"/>
              <a:cs typeface="Arial" pitchFamily="-110" charset="0"/>
              <a:sym typeface="Wingdings"/>
            </a:endParaRPr>
          </a:p>
          <a:p>
            <a:pPr eaLnBrk="1" hangingPunct="1"/>
            <a:r>
              <a:rPr lang="nl-NL" b="0" baseline="0" dirty="0" smtClean="0">
                <a:latin typeface="Arial" pitchFamily="-110" charset="0"/>
                <a:ea typeface="Arial" pitchFamily="-110" charset="0"/>
                <a:cs typeface="Arial" pitchFamily="-110" charset="0"/>
                <a:sym typeface="Wingdings"/>
              </a:rPr>
              <a:t>Fox (1999, 2000): </a:t>
            </a:r>
            <a:r>
              <a:rPr lang="nl-NL" b="0" baseline="0" dirty="0" err="1" smtClean="0">
                <a:latin typeface="Arial" pitchFamily="-110" charset="0"/>
                <a:ea typeface="Arial" pitchFamily="-110" charset="0"/>
                <a:cs typeface="Arial" pitchFamily="-110" charset="0"/>
                <a:sym typeface="Wingdings"/>
              </a:rPr>
              <a:t>accommodation</a:t>
            </a:r>
            <a:r>
              <a:rPr lang="nl-NL" b="0" baseline="0" dirty="0" smtClean="0">
                <a:latin typeface="Arial" pitchFamily="-110" charset="0"/>
                <a:ea typeface="Arial" pitchFamily="-110" charset="0"/>
                <a:cs typeface="Arial" pitchFamily="-110" charset="0"/>
                <a:sym typeface="Wingdings"/>
              </a:rPr>
              <a:t> </a:t>
            </a:r>
            <a:r>
              <a:rPr lang="nl-NL" b="0" baseline="0" dirty="0" err="1" smtClean="0">
                <a:latin typeface="Arial" pitchFamily="-110" charset="0"/>
                <a:ea typeface="Arial" pitchFamily="-110" charset="0"/>
                <a:cs typeface="Arial" pitchFamily="-110" charset="0"/>
                <a:sym typeface="Wingdings"/>
              </a:rPr>
              <a:t>requires</a:t>
            </a:r>
            <a:r>
              <a:rPr lang="nl-NL" b="0" baseline="0" dirty="0" smtClean="0">
                <a:latin typeface="Arial" pitchFamily="-110" charset="0"/>
                <a:ea typeface="Arial" pitchFamily="-110" charset="0"/>
                <a:cs typeface="Arial" pitchFamily="-110" charset="0"/>
                <a:sym typeface="Wingdings"/>
              </a:rPr>
              <a:t> </a:t>
            </a:r>
            <a:r>
              <a:rPr lang="nl-NL" b="0" baseline="0" dirty="0" err="1" smtClean="0">
                <a:latin typeface="Arial" pitchFamily="-110" charset="0"/>
                <a:ea typeface="Arial" pitchFamily="-110" charset="0"/>
                <a:cs typeface="Arial" pitchFamily="-110" charset="0"/>
                <a:sym typeface="Wingdings"/>
              </a:rPr>
              <a:t>accommodation-seeking</a:t>
            </a:r>
            <a:r>
              <a:rPr lang="nl-NL" b="0" baseline="0" dirty="0" smtClean="0">
                <a:latin typeface="Arial" pitchFamily="-110" charset="0"/>
                <a:ea typeface="Arial" pitchFamily="-110" charset="0"/>
                <a:cs typeface="Arial" pitchFamily="-110" charset="0"/>
                <a:sym typeface="Wingdings"/>
              </a:rPr>
              <a:t> </a:t>
            </a:r>
            <a:r>
              <a:rPr lang="nl-NL" b="0" baseline="0" dirty="0" err="1" smtClean="0">
                <a:latin typeface="Arial" pitchFamily="-110" charset="0"/>
                <a:ea typeface="Arial" pitchFamily="-110" charset="0"/>
                <a:cs typeface="Arial" pitchFamily="-110" charset="0"/>
                <a:sym typeface="Wingdings"/>
              </a:rPr>
              <a:t>material</a:t>
            </a:r>
            <a:r>
              <a:rPr lang="nl-NL" b="0" baseline="0" dirty="0" smtClean="0">
                <a:latin typeface="Arial" pitchFamily="-110" charset="0"/>
                <a:ea typeface="Arial" pitchFamily="-110" charset="0"/>
                <a:cs typeface="Arial" pitchFamily="-110" charset="0"/>
                <a:sym typeface="Wingdings"/>
              </a:rPr>
              <a:t>.</a:t>
            </a:r>
            <a:endParaRPr lang="nl-NL" b="1" dirty="0" smtClean="0">
              <a:latin typeface="Arial" pitchFamily="-110" charset="0"/>
              <a:ea typeface="Arial" pitchFamily="-110" charset="0"/>
              <a:cs typeface="Arial" pitchFamily="-110" charset="0"/>
            </a:endParaRPr>
          </a:p>
          <a:p>
            <a:pPr eaLnBrk="1" hangingPunct="1"/>
            <a:endParaRPr lang="nl-NL" dirty="0" smtClean="0">
              <a:solidFill>
                <a:schemeClr val="tx2"/>
              </a:solidFill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7B67B91-167A-764A-9228-DC8EA9F5CFAC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32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87F7D65-E6FF-924C-B759-D66E43FE0ED4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33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9988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eaLnBrk="1" hangingPunct="1">
              <a:defRPr/>
            </a:pPr>
            <a:endParaRPr lang="en-US" dirty="0" smtClean="0">
              <a:solidFill>
                <a:schemeClr val="tx2"/>
              </a:solidFill>
              <a:latin typeface="Arial" charset="0"/>
              <a:ea typeface="Arial" charset="0"/>
              <a:cs typeface="Arial" charset="0"/>
            </a:endParaRPr>
          </a:p>
          <a:p>
            <a:pPr eaLnBrk="1" hangingPunct="1">
              <a:defRPr/>
            </a:pPr>
            <a:endParaRPr lang="en-US" dirty="0" smtClean="0">
              <a:solidFill>
                <a:schemeClr val="tx2"/>
              </a:solidFill>
              <a:latin typeface="Arial" charset="0"/>
              <a:ea typeface="Arial" charset="0"/>
              <a:cs typeface="Arial" charset="0"/>
            </a:endParaRPr>
          </a:p>
          <a:p>
            <a:pPr eaLnBrk="1" hangingPunct="1">
              <a:defRPr/>
            </a:pPr>
            <a:endParaRPr lang="nl-NL" dirty="0">
              <a:latin typeface="Arial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E71E3A4-80CE-FE48-B024-21512254F182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34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9988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eaLnBrk="1" hangingPunct="1">
              <a:defRPr/>
            </a:pPr>
            <a:endParaRPr lang="en-US" dirty="0" smtClean="0">
              <a:solidFill>
                <a:schemeClr val="tx2"/>
              </a:solidFill>
              <a:latin typeface="Arial" charset="0"/>
              <a:ea typeface="Arial" charset="0"/>
              <a:cs typeface="Arial" charset="0"/>
            </a:endParaRPr>
          </a:p>
          <a:p>
            <a:pPr eaLnBrk="1" hangingPunct="1">
              <a:defRPr/>
            </a:pPr>
            <a:endParaRPr lang="en-US" dirty="0" smtClean="0">
              <a:solidFill>
                <a:schemeClr val="tx2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CE64F7-983E-3A41-BA0B-F3B2176179CD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35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9988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eaLnBrk="1" hangingPunct="1">
              <a:defRPr/>
            </a:pPr>
            <a:endParaRPr lang="en-US" dirty="0" smtClean="0">
              <a:solidFill>
                <a:schemeClr val="tx2"/>
              </a:solidFill>
              <a:latin typeface="Arial" charset="0"/>
              <a:ea typeface="Arial" charset="0"/>
              <a:cs typeface="Arial" charset="0"/>
            </a:endParaRPr>
          </a:p>
          <a:p>
            <a:pPr eaLnBrk="1" hangingPunct="1">
              <a:defRPr/>
            </a:pPr>
            <a:endParaRPr lang="en-US" dirty="0" smtClean="0">
              <a:solidFill>
                <a:schemeClr val="tx2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551642C-6AE2-A144-A767-F7CC09946D43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36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9988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eaLnBrk="1" hangingPunct="1">
              <a:defRPr/>
            </a:pPr>
            <a:endParaRPr lang="en-US" dirty="0" smtClean="0">
              <a:solidFill>
                <a:schemeClr val="tx2"/>
              </a:solidFill>
              <a:latin typeface="Arial" charset="0"/>
              <a:ea typeface="Arial" charset="0"/>
              <a:cs typeface="Arial" charset="0"/>
            </a:endParaRPr>
          </a:p>
          <a:p>
            <a:pPr eaLnBrk="1" hangingPunct="1">
              <a:defRPr/>
            </a:pPr>
            <a:endParaRPr lang="en-US" dirty="0" smtClean="0">
              <a:solidFill>
                <a:schemeClr val="tx2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722F883-2E39-5841-A64A-176F8ECE01FB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37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9988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eaLnBrk="1" hangingPunct="1">
              <a:defRPr/>
            </a:pPr>
            <a:endParaRPr lang="en-US" dirty="0" smtClean="0">
              <a:solidFill>
                <a:schemeClr val="tx2"/>
              </a:solidFill>
              <a:latin typeface="Arial" charset="0"/>
              <a:ea typeface="Arial" charset="0"/>
              <a:cs typeface="Arial" charset="0"/>
            </a:endParaRPr>
          </a:p>
          <a:p>
            <a:pPr eaLnBrk="1" hangingPunct="1">
              <a:defRPr/>
            </a:pPr>
            <a:endParaRPr lang="en-US" dirty="0" smtClean="0">
              <a:solidFill>
                <a:schemeClr val="tx2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99EB031-9F7F-1648-9A91-D0F4F6B67D2E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38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9988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eaLnBrk="1" hangingPunct="1">
              <a:defRPr/>
            </a:pPr>
            <a:endParaRPr lang="en-US" dirty="0" smtClean="0">
              <a:solidFill>
                <a:schemeClr val="tx2"/>
              </a:solidFill>
              <a:latin typeface="Arial" charset="0"/>
              <a:ea typeface="Arial" charset="0"/>
              <a:cs typeface="Arial" charset="0"/>
            </a:endParaRPr>
          </a:p>
          <a:p>
            <a:pPr eaLnBrk="1" hangingPunct="1">
              <a:defRPr/>
            </a:pPr>
            <a:endParaRPr lang="en-US" dirty="0" smtClean="0">
              <a:solidFill>
                <a:schemeClr val="tx2"/>
              </a:solidFill>
              <a:latin typeface="Arial" charset="0"/>
              <a:ea typeface="Arial" charset="0"/>
              <a:cs typeface="Arial" charset="0"/>
            </a:endParaRPr>
          </a:p>
          <a:p>
            <a:pPr marL="228600" indent="-228600" eaLnBrk="1" hangingPunct="1">
              <a:defRPr/>
            </a:pPr>
            <a:endParaRPr lang="nl-NL" dirty="0" smtClean="0"/>
          </a:p>
          <a:p>
            <a:pPr marL="228600" indent="-228600" eaLnBrk="1" hangingPunct="1">
              <a:defRPr/>
            </a:pPr>
            <a:endParaRPr lang="nl-NL" dirty="0" smtClean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D729DD8-6580-4A43-9C40-A1152749C2BA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39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83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9988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eaLnBrk="1" hangingPunct="1">
              <a:defRPr/>
            </a:pPr>
            <a:endParaRPr lang="en-US" dirty="0" smtClean="0">
              <a:solidFill>
                <a:schemeClr val="tx2"/>
              </a:solidFill>
              <a:latin typeface="Arial" charset="0"/>
              <a:ea typeface="Arial" charset="0"/>
              <a:cs typeface="Arial" charset="0"/>
            </a:endParaRPr>
          </a:p>
          <a:p>
            <a:pPr eaLnBrk="1" hangingPunct="1">
              <a:defRPr/>
            </a:pPr>
            <a:endParaRPr lang="en-US" dirty="0" smtClean="0">
              <a:solidFill>
                <a:schemeClr val="tx2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5E71BB1-707C-4141-9551-5206DCCC2032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4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7A54D8C-19CA-4C44-A2C4-36E04ADB68F7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40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860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9988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eaLnBrk="1" hangingPunct="1">
              <a:defRPr/>
            </a:pPr>
            <a:endParaRPr lang="en-US" dirty="0" smtClean="0">
              <a:solidFill>
                <a:schemeClr val="tx2"/>
              </a:solidFill>
              <a:latin typeface="Arial" charset="0"/>
              <a:ea typeface="Arial" charset="0"/>
              <a:cs typeface="Arial" charset="0"/>
            </a:endParaRPr>
          </a:p>
          <a:p>
            <a:pPr eaLnBrk="1" hangingPunct="1">
              <a:defRPr/>
            </a:pPr>
            <a:endParaRPr lang="en-US" dirty="0" smtClean="0">
              <a:solidFill>
                <a:schemeClr val="tx2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44737BE-4E57-CC42-9F46-CEB335D7D4E9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41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880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>
              <a:solidFill>
                <a:schemeClr val="tx2"/>
              </a:solidFill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FB739C3-D59F-6444-A248-867F95CA5220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42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dirty="0" smtClean="0">
                <a:solidFill>
                  <a:srgbClr val="006666"/>
                </a:solidFill>
                <a:latin typeface="Arial" pitchFamily="-110" charset="0"/>
                <a:ea typeface="Arial" pitchFamily="-110" charset="0"/>
                <a:cs typeface="Arial" pitchFamily="-110" charset="0"/>
              </a:rPr>
              <a:t>∃</a:t>
            </a:r>
            <a:r>
              <a:rPr lang="en-US" dirty="0" smtClean="0">
                <a:solidFill>
                  <a:srgbClr val="006666"/>
                </a:solidFill>
                <a:latin typeface="Arial" pitchFamily="-110" charset="0"/>
                <a:ea typeface="Arial" pitchFamily="-110" charset="0"/>
                <a:cs typeface="Arial" pitchFamily="-110" charset="0"/>
              </a:rPr>
              <a:t>-type shifting (Merchant 2001: 14 fn 3):</a:t>
            </a:r>
          </a:p>
          <a:p>
            <a:pPr eaLnBrk="1" hangingPunct="1"/>
            <a:r>
              <a:rPr lang="en-GB" dirty="0" smtClean="0">
                <a:solidFill>
                  <a:srgbClr val="006666"/>
                </a:solidFill>
                <a:latin typeface="Arial" pitchFamily="-110" charset="0"/>
                <a:ea typeface="Arial" pitchFamily="-110" charset="0"/>
                <a:cs typeface="Arial" pitchFamily="-110" charset="0"/>
              </a:rPr>
              <a:t>∃</a:t>
            </a:r>
            <a:r>
              <a:rPr lang="en-US" dirty="0" smtClean="0">
                <a:solidFill>
                  <a:srgbClr val="006666"/>
                </a:solidFill>
                <a:latin typeface="Arial" pitchFamily="-110" charset="0"/>
                <a:ea typeface="Arial" pitchFamily="-110" charset="0"/>
                <a:cs typeface="Arial" pitchFamily="-110" charset="0"/>
              </a:rPr>
              <a:t>-type shifting is a type-shifting operation that raises expressions to type &lt;</a:t>
            </a:r>
            <a:r>
              <a:rPr lang="en-US" dirty="0" err="1" smtClean="0">
                <a:solidFill>
                  <a:srgbClr val="006666"/>
                </a:solidFill>
                <a:latin typeface="Arial" pitchFamily="-110" charset="0"/>
                <a:ea typeface="Arial" pitchFamily="-110" charset="0"/>
                <a:cs typeface="Arial" pitchFamily="-110" charset="0"/>
              </a:rPr>
              <a:t>t</a:t>
            </a:r>
            <a:r>
              <a:rPr lang="en-US" dirty="0" smtClean="0">
                <a:solidFill>
                  <a:srgbClr val="006666"/>
                </a:solidFill>
                <a:latin typeface="Arial" pitchFamily="-110" charset="0"/>
                <a:ea typeface="Arial" pitchFamily="-110" charset="0"/>
                <a:cs typeface="Arial" pitchFamily="-110" charset="0"/>
              </a:rPr>
              <a:t>&gt; and existentially binds unfilled arguments.</a:t>
            </a:r>
            <a:r>
              <a:rPr lang="nl-NL" i="1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 </a:t>
            </a:r>
            <a:endParaRPr lang="en-US" dirty="0" smtClean="0">
              <a:solidFill>
                <a:schemeClr val="tx2"/>
              </a:solidFill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1C8D3F-6F21-8840-A934-FF0A24945372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43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921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nl-NL" i="1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 </a:t>
            </a:r>
            <a:endParaRPr lang="en-US" dirty="0" smtClean="0">
              <a:solidFill>
                <a:schemeClr val="tx2"/>
              </a:solidFill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4C61E13-513D-264B-BFA0-0F6199E74E37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44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942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>
              <a:solidFill>
                <a:schemeClr val="tx2"/>
              </a:solidFill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3D61E7-14E6-6746-B996-843F2000065F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45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96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>
              <a:solidFill>
                <a:schemeClr val="tx2"/>
              </a:solidFill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3D1B3F6-C87C-3A4E-944C-A0D64719C82A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46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98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>
              <a:solidFill>
                <a:schemeClr val="tx2"/>
              </a:solidFill>
              <a:latin typeface="Arial" pitchFamily="-110" charset="0"/>
              <a:ea typeface="Arial" pitchFamily="-110" charset="0"/>
              <a:cs typeface="Arial" pitchFamily="-110" charset="0"/>
            </a:endParaRPr>
          </a:p>
          <a:p>
            <a:pPr eaLnBrk="1" hangingPunct="1"/>
            <a:endParaRPr lang="en-US" dirty="0" smtClean="0">
              <a:solidFill>
                <a:schemeClr val="tx2"/>
              </a:solidFill>
              <a:latin typeface="Arial" pitchFamily="-110" charset="0"/>
              <a:ea typeface="Arial" pitchFamily="-110" charset="0"/>
              <a:cs typeface="Arial" pitchFamily="-110" charset="0"/>
            </a:endParaRPr>
          </a:p>
          <a:p>
            <a:pPr eaLnBrk="1" hangingPunct="1"/>
            <a:endParaRPr lang="nl-NL" dirty="0" smtClean="0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3EC4603-7E30-B249-92AE-E546A4210C8D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47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100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>
              <a:solidFill>
                <a:schemeClr val="tx2"/>
              </a:solidFill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DFDB0CE-FD37-804D-A659-12775802AF58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48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9988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eaLnBrk="1" hangingPunct="1">
              <a:defRPr/>
            </a:pPr>
            <a:endParaRPr lang="en-US" dirty="0" smtClean="0">
              <a:solidFill>
                <a:schemeClr val="tx2"/>
              </a:solidFill>
              <a:latin typeface="Arial" charset="0"/>
              <a:ea typeface="Arial" charset="0"/>
              <a:cs typeface="Arial" charset="0"/>
            </a:endParaRPr>
          </a:p>
          <a:p>
            <a:pPr eaLnBrk="1" hangingPunct="1">
              <a:defRPr/>
            </a:pPr>
            <a:endParaRPr lang="en-US" dirty="0" smtClean="0">
              <a:solidFill>
                <a:schemeClr val="tx2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02A1717-C689-8E4E-8210-54B33A4E152E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49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1044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nl-NL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  </a:t>
            </a:r>
            <a:endParaRPr lang="en-US" dirty="0" smtClean="0">
              <a:solidFill>
                <a:schemeClr val="tx2"/>
              </a:solidFill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D5DAD78-7A86-7D45-80ED-F1C4ADEDED28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5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01901AF-F7CA-3947-A605-4B4356B3B63E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50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1064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5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>
              <a:solidFill>
                <a:schemeClr val="tx2"/>
              </a:solidFill>
              <a:latin typeface="Arial" pitchFamily="-110" charset="0"/>
              <a:ea typeface="Arial" pitchFamily="-110" charset="0"/>
              <a:cs typeface="Arial" pitchFamily="-110" charset="0"/>
            </a:endParaRPr>
          </a:p>
          <a:p>
            <a:pPr eaLnBrk="1" hangingPunct="1"/>
            <a:endParaRPr lang="en-US" dirty="0" smtClean="0">
              <a:solidFill>
                <a:schemeClr val="tx2"/>
              </a:solidFill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2ECCE65-22BB-A24D-8CBC-8C2A433E5782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51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9B297F1-3A5F-BF45-9F72-8E8832A7FED4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52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1105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CCD2571-60D2-B34F-8D3C-2345B0D03A4B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53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1126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CCD2571-60D2-B34F-8D3C-2345B0D03A4B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54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1126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 dirty="0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CCD2571-60D2-B34F-8D3C-2345B0D03A4B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55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1126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 dirty="0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DB9EA31-A081-3F4A-B03D-1B784CDE3FF8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56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1146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CCD2571-60D2-B34F-8D3C-2345B0D03A4B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57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1126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 dirty="0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CCD2571-60D2-B34F-8D3C-2345B0D03A4B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58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1126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 dirty="0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DB9EA31-A081-3F4A-B03D-1B784CDE3FF8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59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1146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FA694B2-46DA-1049-838F-0F8F6E8370E5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6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836856-844A-2444-89A1-532EE2A12EA9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60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1187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A50697F-7C1D-F746-B415-FCA7EC79977E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61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1208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180C3ED-7582-4C4E-90CF-24D87FE24A76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62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1228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 dirty="0" smtClean="0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1F0950D-24EB-E644-A623-C10D0834132E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63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1249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 dirty="0" smtClean="0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ABE1E7C-C17D-D849-ABD5-F9393FE7DFF4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64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1269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 dirty="0" smtClean="0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2D3CA89-E11B-4545-9ED2-0835BA35CFB1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65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1290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90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 dirty="0" smtClean="0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6DFBB5-6DA0-EB47-B803-35A8D55D860A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66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1310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10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 dirty="0" smtClean="0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4815F7F-AECA-A045-8BA7-EB1B1EB23D65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67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133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 dirty="0" smtClean="0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E802AC0-714D-2644-B28B-5071AE16B91C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68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135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>
                <a:solidFill>
                  <a:schemeClr val="tx2"/>
                </a:solidFill>
                <a:latin typeface="Arial" pitchFamily="-110" charset="0"/>
                <a:ea typeface="Arial" pitchFamily="-110" charset="0"/>
                <a:cs typeface="Arial" pitchFamily="-110" charset="0"/>
              </a:rPr>
              <a:t>[ ]</a:t>
            </a:r>
            <a:endParaRPr lang="nl-NL" smtClean="0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44D32FB-7EDB-B54D-8247-B3BC5F48E979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69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137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7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>
                <a:solidFill>
                  <a:schemeClr val="tx2"/>
                </a:solidFill>
                <a:latin typeface="Arial" pitchFamily="-110" charset="0"/>
                <a:ea typeface="Arial" pitchFamily="-110" charset="0"/>
                <a:cs typeface="Arial" pitchFamily="-110" charset="0"/>
              </a:rPr>
              <a:t>[ ]</a:t>
            </a:r>
            <a:endParaRPr lang="nl-NL" smtClean="0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D1B442E-6B04-B549-B004-FE5195AB6E15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7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44D32FB-7EDB-B54D-8247-B3BC5F48E979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70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137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7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 dirty="0" smtClean="0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35A5260-A21E-9448-B89A-95AECC0BF567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71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139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9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 dirty="0" smtClean="0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CA9DD0F-979C-FF49-AD90-C80EEE808447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72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141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1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 dirty="0" smtClean="0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89AE13-F2E5-4047-B861-B43EC7CBE9EC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73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143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 dirty="0" smtClean="0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953075E-A2DE-7F46-A9CE-41A7D3D0C8D8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74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145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 dirty="0" smtClean="0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69180A-E40B-F84C-A2EF-5B54FB725DF4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75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147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7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 dirty="0" smtClean="0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91A7960-D493-FA45-9839-20F8B25F7C18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76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149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9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 dirty="0" smtClean="0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B1EF875-1B70-494C-9A20-53921197A7A2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77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151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1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 dirty="0" smtClean="0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3FEC00B-CD6C-F044-AA34-8EAE53080684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78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153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 dirty="0" smtClean="0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1A105D9-9D90-7442-8F93-8767DEE0D32F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79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155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5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>
              <a:solidFill>
                <a:schemeClr val="tx2"/>
              </a:solidFill>
              <a:latin typeface="Arial" pitchFamily="-110" charset="0"/>
              <a:ea typeface="Arial" pitchFamily="-110" charset="0"/>
              <a:cs typeface="Arial" pitchFamily="-110" charset="0"/>
            </a:endParaRPr>
          </a:p>
          <a:p>
            <a:pPr eaLnBrk="1" hangingPunct="1"/>
            <a:endParaRPr lang="en-US" dirty="0" smtClean="0">
              <a:solidFill>
                <a:schemeClr val="tx2"/>
              </a:solidFill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9A2591E-62FB-5344-A619-88162EA62B78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8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953075E-A2DE-7F46-A9CE-41A7D3D0C8D8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80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145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 dirty="0" smtClean="0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953075E-A2DE-7F46-A9CE-41A7D3D0C8D8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81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145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 dirty="0" smtClean="0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953075E-A2DE-7F46-A9CE-41A7D3D0C8D8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82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145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 dirty="0" smtClean="0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953075E-A2DE-7F46-A9CE-41A7D3D0C8D8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83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145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 dirty="0" smtClean="0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953075E-A2DE-7F46-A9CE-41A7D3D0C8D8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84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145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 dirty="0" smtClean="0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70286E5-3082-3348-8660-E64D648C3B95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85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157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7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 dirty="0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F461EA1-625D-564F-98DB-8DA80F0B38F8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86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2FEBF0F-4379-0142-A89D-5AA97D5768FD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9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3222625" y="304800"/>
            <a:ext cx="11909425" cy="4724400"/>
            <a:chOff x="-2030" y="192"/>
            <a:chExt cx="7502" cy="2976"/>
          </a:xfrm>
        </p:grpSpPr>
        <p:sp>
          <p:nvSpPr>
            <p:cNvPr id="5" name="Line 3"/>
            <p:cNvSpPr>
              <a:spLocks noChangeShapeType="1"/>
            </p:cNvSpPr>
            <p:nvPr/>
          </p:nvSpPr>
          <p:spPr bwMode="auto">
            <a:xfrm>
              <a:off x="912" y="1584"/>
              <a:ext cx="45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nl-NL">
                <a:latin typeface="Verdana" pitchFamily="-112" charset="0"/>
                <a:ea typeface="Arial" pitchFamily="-112" charset="0"/>
                <a:cs typeface="Arial" pitchFamily="-112" charset="0"/>
              </a:endParaRPr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>
              <a:off x="-1584" y="864"/>
              <a:ext cx="2304" cy="2304"/>
            </a:xfrm>
            <a:custGeom>
              <a:avLst/>
              <a:gdLst>
                <a:gd name="G0" fmla="+- 12083 0 0"/>
                <a:gd name="G1" fmla="+- -3200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44083" y="2368"/>
                </a:cxn>
                <a:cxn ang="0">
                  <a:pos x="64000" y="32000"/>
                </a:cxn>
                <a:cxn ang="0">
                  <a:pos x="44083" y="61631"/>
                </a:cxn>
                <a:cxn ang="0">
                  <a:pos x="44083" y="61631"/>
                </a:cxn>
                <a:cxn ang="0">
                  <a:pos x="44082" y="61631"/>
                </a:cxn>
                <a:cxn ang="0">
                  <a:pos x="44083" y="61632"/>
                </a:cxn>
                <a:cxn ang="0">
                  <a:pos x="44083" y="2368"/>
                </a:cxn>
                <a:cxn ang="0">
                  <a:pos x="44082" y="2368"/>
                </a:cxn>
                <a:cxn ang="0">
                  <a:pos x="44083" y="2368"/>
                </a:cxn>
              </a:cxnLst>
              <a:rect l="T13" t="T15" r="T17" b="T19"/>
              <a:pathLst>
                <a:path w="64000" h="64000">
                  <a:moveTo>
                    <a:pt x="44083" y="2368"/>
                  </a:moveTo>
                  <a:cubicBezTo>
                    <a:pt x="56127" y="7280"/>
                    <a:pt x="64000" y="18993"/>
                    <a:pt x="64000" y="32000"/>
                  </a:cubicBezTo>
                  <a:cubicBezTo>
                    <a:pt x="64000" y="45006"/>
                    <a:pt x="56127" y="56719"/>
                    <a:pt x="44083" y="61631"/>
                  </a:cubicBezTo>
                  <a:cubicBezTo>
                    <a:pt x="44082" y="61631"/>
                    <a:pt x="44082" y="61631"/>
                    <a:pt x="44082" y="61631"/>
                  </a:cubicBezTo>
                  <a:lnTo>
                    <a:pt x="44083" y="61632"/>
                  </a:lnTo>
                  <a:lnTo>
                    <a:pt x="44083" y="2368"/>
                  </a:lnTo>
                  <a:lnTo>
                    <a:pt x="44082" y="2368"/>
                  </a:lnTo>
                  <a:cubicBezTo>
                    <a:pt x="44082" y="2368"/>
                    <a:pt x="44082" y="2368"/>
                    <a:pt x="44083" y="2368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nl-NL" sz="2400">
                <a:latin typeface="Times New Roman" pitchFamily="-112" charset="0"/>
                <a:ea typeface="Arial" pitchFamily="-112" charset="0"/>
                <a:cs typeface="Arial" pitchFamily="-112" charset="0"/>
              </a:endParaRPr>
            </a:p>
          </p:txBody>
        </p:sp>
        <p:sp>
          <p:nvSpPr>
            <p:cNvPr id="7" name="AutoShape 5"/>
            <p:cNvSpPr>
              <a:spLocks noChangeArrowheads="1"/>
            </p:cNvSpPr>
            <p:nvPr/>
          </p:nvSpPr>
          <p:spPr bwMode="auto">
            <a:xfrm>
              <a:off x="-2030" y="192"/>
              <a:ext cx="2544" cy="2544"/>
            </a:xfrm>
            <a:custGeom>
              <a:avLst/>
              <a:gdLst>
                <a:gd name="G0" fmla="+- 18994 0 0"/>
                <a:gd name="G1" fmla="+- -30013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994" y="6246"/>
                </a:cxn>
                <a:cxn ang="0">
                  <a:pos x="64000" y="32000"/>
                </a:cxn>
                <a:cxn ang="0">
                  <a:pos x="50994" y="57753"/>
                </a:cxn>
                <a:cxn ang="0">
                  <a:pos x="50994" y="57753"/>
                </a:cxn>
                <a:cxn ang="0">
                  <a:pos x="50993" y="57753"/>
                </a:cxn>
                <a:cxn ang="0">
                  <a:pos x="50994" y="57754"/>
                </a:cxn>
                <a:cxn ang="0">
                  <a:pos x="50994" y="6246"/>
                </a:cxn>
                <a:cxn ang="0">
                  <a:pos x="50993" y="6246"/>
                </a:cxn>
                <a:cxn ang="0">
                  <a:pos x="50994" y="6246"/>
                </a:cxn>
              </a:cxnLst>
              <a:rect l="T13" t="T15" r="T17" b="T19"/>
              <a:pathLst>
                <a:path w="64000" h="64000">
                  <a:moveTo>
                    <a:pt x="50994" y="6246"/>
                  </a:moveTo>
                  <a:cubicBezTo>
                    <a:pt x="59172" y="12279"/>
                    <a:pt x="64000" y="21837"/>
                    <a:pt x="64000" y="32000"/>
                  </a:cubicBezTo>
                  <a:cubicBezTo>
                    <a:pt x="64000" y="42162"/>
                    <a:pt x="59172" y="51720"/>
                    <a:pt x="50994" y="57753"/>
                  </a:cubicBezTo>
                  <a:cubicBezTo>
                    <a:pt x="50993" y="57753"/>
                    <a:pt x="50993" y="57753"/>
                    <a:pt x="50993" y="57753"/>
                  </a:cubicBezTo>
                  <a:lnTo>
                    <a:pt x="50994" y="57754"/>
                  </a:lnTo>
                  <a:lnTo>
                    <a:pt x="50994" y="6246"/>
                  </a:lnTo>
                  <a:lnTo>
                    <a:pt x="50993" y="6246"/>
                  </a:lnTo>
                  <a:cubicBezTo>
                    <a:pt x="50993" y="6246"/>
                    <a:pt x="50993" y="6246"/>
                    <a:pt x="50994" y="6246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nl-NL">
                <a:latin typeface="Arial" pitchFamily="-112" charset="0"/>
                <a:ea typeface="Arial" pitchFamily="-112" charset="0"/>
                <a:cs typeface="Arial" pitchFamily="-112" charset="0"/>
              </a:endParaRPr>
            </a:p>
          </p:txBody>
        </p:sp>
      </p:grpSp>
      <p:sp>
        <p:nvSpPr>
          <p:cNvPr id="7174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443038" y="985838"/>
            <a:ext cx="7239000" cy="1444625"/>
          </a:xfrm>
        </p:spPr>
        <p:txBody>
          <a:bodyPr/>
          <a:lstStyle>
            <a:lvl1pPr>
              <a:defRPr sz="4000"/>
            </a:lvl1pPr>
          </a:lstStyle>
          <a:p>
            <a:r>
              <a:rPr lang="nl-NL"/>
              <a:t>Click to edit Master title style</a:t>
            </a:r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443038" y="3427413"/>
            <a:ext cx="7239000" cy="1752600"/>
          </a:xfrm>
        </p:spPr>
        <p:txBody>
          <a:bodyPr/>
          <a:lstStyle>
            <a:lvl1pPr marL="0" indent="0">
              <a:buFont typeface="Wingdings" pitchFamily="-112" charset="2"/>
              <a:buNone/>
              <a:defRPr/>
            </a:lvl1pPr>
          </a:lstStyle>
          <a:p>
            <a:r>
              <a:rPr lang="nl-NL"/>
              <a:t>Click to edit Master subtitle style</a:t>
            </a:r>
          </a:p>
        </p:txBody>
      </p:sp>
      <p:sp>
        <p:nvSpPr>
          <p:cNvPr id="8" name="Rectangle 8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F2845A-D0C0-D549-A62F-D1D714B3FD6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Titelstijl van model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BE" smtClean="0"/>
              <a:t>Klik om de tekststijl van het model te bewerken</a:t>
            </a:r>
          </a:p>
          <a:p>
            <a:pPr lvl="1"/>
            <a:r>
              <a:rPr lang="nl-BE" smtClean="0"/>
              <a:t>Tweede niveau</a:t>
            </a:r>
          </a:p>
          <a:p>
            <a:pPr lvl="2"/>
            <a:r>
              <a:rPr lang="nl-BE" smtClean="0"/>
              <a:t>Derde niveau</a:t>
            </a:r>
          </a:p>
          <a:p>
            <a:pPr lvl="3"/>
            <a:r>
              <a:rPr lang="nl-BE" smtClean="0"/>
              <a:t>Vierde niveau</a:t>
            </a:r>
          </a:p>
          <a:p>
            <a:pPr lvl="4"/>
            <a:r>
              <a:rPr lang="nl-BE" smtClean="0"/>
              <a:t>Vijfde niveau</a:t>
            </a:r>
            <a:endParaRPr lang="nl-NL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282AD2-BF5A-2F4E-9093-81F92807DE5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856413" y="301625"/>
            <a:ext cx="1827212" cy="5640388"/>
          </a:xfrm>
        </p:spPr>
        <p:txBody>
          <a:bodyPr vert="eaVert"/>
          <a:lstStyle/>
          <a:p>
            <a:r>
              <a:rPr lang="nl-BE" smtClean="0"/>
              <a:t>Titelstijl van model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1370013" y="301625"/>
            <a:ext cx="5334000" cy="5640388"/>
          </a:xfrm>
        </p:spPr>
        <p:txBody>
          <a:bodyPr vert="eaVert"/>
          <a:lstStyle/>
          <a:p>
            <a:pPr lvl="0"/>
            <a:r>
              <a:rPr lang="nl-BE" smtClean="0"/>
              <a:t>Klik om de tekststijl van het model te bewerken</a:t>
            </a:r>
          </a:p>
          <a:p>
            <a:pPr lvl="1"/>
            <a:r>
              <a:rPr lang="nl-BE" smtClean="0"/>
              <a:t>Tweede niveau</a:t>
            </a:r>
          </a:p>
          <a:p>
            <a:pPr lvl="2"/>
            <a:r>
              <a:rPr lang="nl-BE" smtClean="0"/>
              <a:t>Derde niveau</a:t>
            </a:r>
          </a:p>
          <a:p>
            <a:pPr lvl="3"/>
            <a:r>
              <a:rPr lang="nl-BE" smtClean="0"/>
              <a:t>Vierde niveau</a:t>
            </a:r>
          </a:p>
          <a:p>
            <a:pPr lvl="4"/>
            <a:r>
              <a:rPr lang="nl-BE" smtClean="0"/>
              <a:t>Vijfde niveau</a:t>
            </a:r>
            <a:endParaRPr lang="nl-NL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53B112-627B-2F4C-ABDA-4CBF7CFC829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BE" smtClean="0"/>
              <a:t>Klik om de tekststijl van het model te bewerken</a:t>
            </a:r>
          </a:p>
          <a:p>
            <a:pPr lvl="1"/>
            <a:r>
              <a:rPr lang="nl-BE" smtClean="0"/>
              <a:t>Tweede niveau</a:t>
            </a:r>
          </a:p>
          <a:p>
            <a:pPr lvl="2"/>
            <a:r>
              <a:rPr lang="nl-BE" smtClean="0"/>
              <a:t>Derde niveau</a:t>
            </a:r>
          </a:p>
          <a:p>
            <a:pPr lvl="3"/>
            <a:r>
              <a:rPr lang="nl-BE" smtClean="0"/>
              <a:t>Vierde niveau</a:t>
            </a:r>
          </a:p>
          <a:p>
            <a:pPr lvl="4"/>
            <a:r>
              <a:rPr lang="nl-BE" smtClean="0"/>
              <a:t>Vijfde niveau</a:t>
            </a:r>
            <a:endParaRPr lang="nl-NL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F7AEA7-78CC-EE46-8080-CFB34B482A3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BE" smtClean="0"/>
              <a:t>Titelstijl van model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BE" smtClean="0"/>
              <a:t>Klik om de tekststijl van het model te bewerken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C85AB8-20FC-254E-AFB3-CE6113A12368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smtClean="0"/>
              <a:t>Klik om de tekststijl van het model te bewerken</a:t>
            </a:r>
          </a:p>
          <a:p>
            <a:pPr lvl="1"/>
            <a:r>
              <a:rPr lang="nl-BE" smtClean="0"/>
              <a:t>Tweede niveau</a:t>
            </a:r>
          </a:p>
          <a:p>
            <a:pPr lvl="2"/>
            <a:r>
              <a:rPr lang="nl-BE" smtClean="0"/>
              <a:t>Derde niveau</a:t>
            </a:r>
          </a:p>
          <a:p>
            <a:pPr lvl="3"/>
            <a:r>
              <a:rPr lang="nl-BE" smtClean="0"/>
              <a:t>Vierde niveau</a:t>
            </a:r>
          </a:p>
          <a:p>
            <a:pPr lvl="4"/>
            <a:r>
              <a:rPr lang="nl-BE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smtClean="0"/>
              <a:t>Klik om de tekststijl van het model te bewerken</a:t>
            </a:r>
          </a:p>
          <a:p>
            <a:pPr lvl="1"/>
            <a:r>
              <a:rPr lang="nl-BE" smtClean="0"/>
              <a:t>Tweede niveau</a:t>
            </a:r>
          </a:p>
          <a:p>
            <a:pPr lvl="2"/>
            <a:r>
              <a:rPr lang="nl-BE" smtClean="0"/>
              <a:t>Derde niveau</a:t>
            </a:r>
          </a:p>
          <a:p>
            <a:pPr lvl="3"/>
            <a:r>
              <a:rPr lang="nl-BE" smtClean="0"/>
              <a:t>Vierde niveau</a:t>
            </a:r>
          </a:p>
          <a:p>
            <a:pPr lvl="4"/>
            <a:r>
              <a:rPr lang="nl-BE" smtClean="0"/>
              <a:t>Vijfde niveau</a:t>
            </a:r>
            <a:endParaRPr lang="nl-NL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CD2B21-4007-0946-B019-2CBFA4426F49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BE" smtClean="0"/>
              <a:t>Titelstijl van model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smtClean="0"/>
              <a:t>Klik om de tekststijl van het model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BE" smtClean="0"/>
              <a:t>Klik om de tekststijl van het model te bewerken</a:t>
            </a:r>
          </a:p>
          <a:p>
            <a:pPr lvl="1"/>
            <a:r>
              <a:rPr lang="nl-BE" smtClean="0"/>
              <a:t>Tweede niveau</a:t>
            </a:r>
          </a:p>
          <a:p>
            <a:pPr lvl="2"/>
            <a:r>
              <a:rPr lang="nl-BE" smtClean="0"/>
              <a:t>Derde niveau</a:t>
            </a:r>
          </a:p>
          <a:p>
            <a:pPr lvl="3"/>
            <a:r>
              <a:rPr lang="nl-BE" smtClean="0"/>
              <a:t>Vierde niveau</a:t>
            </a:r>
          </a:p>
          <a:p>
            <a:pPr lvl="4"/>
            <a:r>
              <a:rPr lang="nl-BE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smtClean="0"/>
              <a:t>Klik om de tekststijl van het model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BE" smtClean="0"/>
              <a:t>Klik om de tekststijl van het model te bewerken</a:t>
            </a:r>
          </a:p>
          <a:p>
            <a:pPr lvl="1"/>
            <a:r>
              <a:rPr lang="nl-BE" smtClean="0"/>
              <a:t>Tweede niveau</a:t>
            </a:r>
          </a:p>
          <a:p>
            <a:pPr lvl="2"/>
            <a:r>
              <a:rPr lang="nl-BE" smtClean="0"/>
              <a:t>Derde niveau</a:t>
            </a:r>
          </a:p>
          <a:p>
            <a:pPr lvl="3"/>
            <a:r>
              <a:rPr lang="nl-BE" smtClean="0"/>
              <a:t>Vierde niveau</a:t>
            </a:r>
          </a:p>
          <a:p>
            <a:pPr lvl="4"/>
            <a:r>
              <a:rPr lang="nl-BE" smtClean="0"/>
              <a:t>Vijfde niveau</a:t>
            </a:r>
            <a:endParaRPr lang="nl-NL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0DAD87-68C5-3845-9362-28FC4D85EBD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Titelstijl van model bewerken</a:t>
            </a:r>
            <a:endParaRPr lang="nl-NL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C276A3-E11C-2643-8F11-7D90CC405F9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3B7364-1D5A-F447-92E0-8805D21275D1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nl-BE" smtClean="0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BE" smtClean="0"/>
              <a:t>Klik om de tekststijl van het model te bewerken</a:t>
            </a:r>
          </a:p>
          <a:p>
            <a:pPr lvl="1"/>
            <a:r>
              <a:rPr lang="nl-BE" smtClean="0"/>
              <a:t>Tweede niveau</a:t>
            </a:r>
          </a:p>
          <a:p>
            <a:pPr lvl="2"/>
            <a:r>
              <a:rPr lang="nl-BE" smtClean="0"/>
              <a:t>Derde niveau</a:t>
            </a:r>
          </a:p>
          <a:p>
            <a:pPr lvl="3"/>
            <a:r>
              <a:rPr lang="nl-BE" smtClean="0"/>
              <a:t>Vierde niveau</a:t>
            </a:r>
          </a:p>
          <a:p>
            <a:pPr lvl="4"/>
            <a:r>
              <a:rPr lang="nl-BE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BE" smtClean="0"/>
              <a:t>Klik om de tekststijl van het model te bewerken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EBDC1A-2013-284C-81FB-163EC89465E9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nl-BE" smtClean="0"/>
              <a:t>Titelstijl van model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 smtClean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BE" smtClean="0"/>
              <a:t>Klik om de tekststijl van het model te bewerken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845C6B-AE62-814C-8D70-4BD13D53EDA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3238500" y="0"/>
            <a:ext cx="11925300" cy="3810000"/>
            <a:chOff x="-2040" y="0"/>
            <a:chExt cx="7512" cy="2400"/>
          </a:xfrm>
        </p:grpSpPr>
        <p:sp>
          <p:nvSpPr>
            <p:cNvPr id="6147" name="AutoShape 3"/>
            <p:cNvSpPr>
              <a:spLocks noChangeArrowheads="1"/>
            </p:cNvSpPr>
            <p:nvPr/>
          </p:nvSpPr>
          <p:spPr bwMode="auto">
            <a:xfrm>
              <a:off x="-2040" y="432"/>
              <a:ext cx="2592" cy="1968"/>
            </a:xfrm>
            <a:custGeom>
              <a:avLst/>
              <a:gdLst>
                <a:gd name="G0" fmla="+- 18296 0 0"/>
                <a:gd name="G1" fmla="+- -30880 0 0"/>
                <a:gd name="G2" fmla="+- 31512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296" y="5746"/>
                </a:cxn>
                <a:cxn ang="0">
                  <a:pos x="64000" y="32000"/>
                </a:cxn>
                <a:cxn ang="0">
                  <a:pos x="50296" y="58253"/>
                </a:cxn>
                <a:cxn ang="0">
                  <a:pos x="50296" y="58253"/>
                </a:cxn>
                <a:cxn ang="0">
                  <a:pos x="50295" y="58253"/>
                </a:cxn>
                <a:cxn ang="0">
                  <a:pos x="50296" y="58254"/>
                </a:cxn>
                <a:cxn ang="0">
                  <a:pos x="50296" y="5746"/>
                </a:cxn>
                <a:cxn ang="0">
                  <a:pos x="50295" y="5746"/>
                </a:cxn>
                <a:cxn ang="0">
                  <a:pos x="50296" y="5746"/>
                </a:cxn>
              </a:cxnLst>
              <a:rect l="T13" t="T15" r="T17" b="T19"/>
              <a:pathLst>
                <a:path w="64000" h="64000">
                  <a:moveTo>
                    <a:pt x="50296" y="5746"/>
                  </a:moveTo>
                  <a:cubicBezTo>
                    <a:pt x="58882" y="11730"/>
                    <a:pt x="64000" y="21534"/>
                    <a:pt x="64000" y="32000"/>
                  </a:cubicBezTo>
                  <a:cubicBezTo>
                    <a:pt x="64000" y="42465"/>
                    <a:pt x="58882" y="52269"/>
                    <a:pt x="50296" y="58253"/>
                  </a:cubicBezTo>
                  <a:cubicBezTo>
                    <a:pt x="50296" y="58253"/>
                    <a:pt x="50296" y="58253"/>
                    <a:pt x="50295" y="58253"/>
                  </a:cubicBezTo>
                  <a:lnTo>
                    <a:pt x="50296" y="58254"/>
                  </a:lnTo>
                  <a:lnTo>
                    <a:pt x="50296" y="5746"/>
                  </a:lnTo>
                  <a:lnTo>
                    <a:pt x="50295" y="5746"/>
                  </a:lnTo>
                  <a:cubicBezTo>
                    <a:pt x="50296" y="5746"/>
                    <a:pt x="50296" y="5746"/>
                    <a:pt x="50296" y="5746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nl-NL" sz="2400">
                <a:latin typeface="Times New Roman" pitchFamily="-112" charset="0"/>
                <a:ea typeface="Arial" pitchFamily="-112" charset="0"/>
                <a:cs typeface="Arial" pitchFamily="-112" charset="0"/>
              </a:endParaRPr>
            </a:p>
          </p:txBody>
        </p:sp>
        <p:sp>
          <p:nvSpPr>
            <p:cNvPr id="6148" name="AutoShape 4"/>
            <p:cNvSpPr>
              <a:spLocks noChangeArrowheads="1"/>
            </p:cNvSpPr>
            <p:nvPr/>
          </p:nvSpPr>
          <p:spPr bwMode="auto">
            <a:xfrm>
              <a:off x="-1528" y="0"/>
              <a:ext cx="1949" cy="1987"/>
            </a:xfrm>
            <a:custGeom>
              <a:avLst/>
              <a:gdLst>
                <a:gd name="G0" fmla="+- 18077 0 0"/>
                <a:gd name="G1" fmla="+- -3088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077" y="5595"/>
                </a:cxn>
                <a:cxn ang="0">
                  <a:pos x="64000" y="32000"/>
                </a:cxn>
                <a:cxn ang="0">
                  <a:pos x="50077" y="58404"/>
                </a:cxn>
                <a:cxn ang="0">
                  <a:pos x="50077" y="58404"/>
                </a:cxn>
                <a:cxn ang="0">
                  <a:pos x="50076" y="58404"/>
                </a:cxn>
                <a:cxn ang="0">
                  <a:pos x="50077" y="58405"/>
                </a:cxn>
                <a:cxn ang="0">
                  <a:pos x="50077" y="5595"/>
                </a:cxn>
                <a:cxn ang="0">
                  <a:pos x="50076" y="5595"/>
                </a:cxn>
                <a:cxn ang="0">
                  <a:pos x="50077" y="5595"/>
                </a:cxn>
              </a:cxnLst>
              <a:rect l="T13" t="T15" r="T17" b="T19"/>
              <a:pathLst>
                <a:path w="64000" h="64000">
                  <a:moveTo>
                    <a:pt x="50077" y="5595"/>
                  </a:moveTo>
                  <a:cubicBezTo>
                    <a:pt x="58790" y="11560"/>
                    <a:pt x="64000" y="21440"/>
                    <a:pt x="64000" y="32000"/>
                  </a:cubicBezTo>
                  <a:cubicBezTo>
                    <a:pt x="64000" y="42559"/>
                    <a:pt x="58790" y="52439"/>
                    <a:pt x="50077" y="58404"/>
                  </a:cubicBezTo>
                  <a:cubicBezTo>
                    <a:pt x="50077" y="58404"/>
                    <a:pt x="50077" y="58404"/>
                    <a:pt x="50076" y="58404"/>
                  </a:cubicBezTo>
                  <a:lnTo>
                    <a:pt x="50077" y="58405"/>
                  </a:lnTo>
                  <a:lnTo>
                    <a:pt x="50077" y="5595"/>
                  </a:lnTo>
                  <a:lnTo>
                    <a:pt x="50076" y="5595"/>
                  </a:lnTo>
                  <a:cubicBezTo>
                    <a:pt x="50077" y="5595"/>
                    <a:pt x="50077" y="5595"/>
                    <a:pt x="50077" y="5595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nl-NL">
                <a:latin typeface="Arial" pitchFamily="-112" charset="0"/>
                <a:ea typeface="Arial" pitchFamily="-112" charset="0"/>
                <a:cs typeface="Arial" pitchFamily="-112" charset="0"/>
              </a:endParaRPr>
            </a:p>
          </p:txBody>
        </p:sp>
        <p:sp>
          <p:nvSpPr>
            <p:cNvPr id="6149" name="Line 5"/>
            <p:cNvSpPr>
              <a:spLocks noChangeShapeType="1"/>
            </p:cNvSpPr>
            <p:nvPr/>
          </p:nvSpPr>
          <p:spPr bwMode="auto">
            <a:xfrm>
              <a:off x="864" y="960"/>
              <a:ext cx="46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nl-NL">
                <a:latin typeface="Verdana" pitchFamily="-112" charset="0"/>
                <a:ea typeface="Arial" pitchFamily="-112" charset="0"/>
                <a:cs typeface="Arial" pitchFamily="-112" charset="0"/>
              </a:endParaRPr>
            </a:p>
          </p:txBody>
        </p:sp>
      </p:grpSp>
      <p:sp>
        <p:nvSpPr>
          <p:cNvPr id="102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370013" y="301625"/>
            <a:ext cx="73136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Click to edit Master title style</a:t>
            </a:r>
          </a:p>
        </p:txBody>
      </p:sp>
      <p:sp>
        <p:nvSpPr>
          <p:cNvPr id="1028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0013" y="1827213"/>
            <a:ext cx="7313612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Click to edit Master text styles</a:t>
            </a:r>
          </a:p>
          <a:p>
            <a:pPr lvl="1"/>
            <a:r>
              <a:rPr lang="nl-NL"/>
              <a:t>Second level</a:t>
            </a:r>
          </a:p>
          <a:p>
            <a:pPr lvl="2"/>
            <a:r>
              <a:rPr lang="nl-NL"/>
              <a:t>Third level</a:t>
            </a:r>
          </a:p>
          <a:p>
            <a:pPr lvl="3"/>
            <a:r>
              <a:rPr lang="nl-NL"/>
              <a:t>Fourth level</a:t>
            </a:r>
          </a:p>
          <a:p>
            <a:pPr lvl="4"/>
            <a:r>
              <a:rPr lang="nl-NL"/>
              <a:t>Fifth level</a:t>
            </a:r>
          </a:p>
        </p:txBody>
      </p:sp>
      <p:sp>
        <p:nvSpPr>
          <p:cNvPr id="6152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Verdana" pitchFamily="-112" charset="0"/>
                <a:ea typeface="Arial" pitchFamily="-112" charset="0"/>
                <a:cs typeface="Arial" pitchFamily="-112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153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Verdana" pitchFamily="-112" charset="0"/>
                <a:ea typeface="Arial" pitchFamily="-112" charset="0"/>
                <a:cs typeface="Arial" pitchFamily="-112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154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Verdana" pitchFamily="-112" charset="0"/>
                <a:ea typeface="Arial" pitchFamily="-112" charset="0"/>
                <a:cs typeface="Arial" pitchFamily="-112" charset="0"/>
              </a:defRPr>
            </a:lvl1pPr>
          </a:lstStyle>
          <a:p>
            <a:pPr>
              <a:defRPr/>
            </a:pPr>
            <a:fld id="{E5502C36-22F1-A244-B927-73CB3CD19E1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-112" charset="0"/>
          <a:ea typeface="Arial" pitchFamily="-112" charset="0"/>
          <a:cs typeface="Arial" pitchFamily="-112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-112" charset="0"/>
          <a:ea typeface="Arial" pitchFamily="-112" charset="0"/>
          <a:cs typeface="Arial" pitchFamily="-112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-112" charset="0"/>
          <a:ea typeface="Arial" pitchFamily="-112" charset="0"/>
          <a:cs typeface="Arial" pitchFamily="-112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-112" charset="0"/>
          <a:ea typeface="Arial" pitchFamily="-112" charset="0"/>
          <a:cs typeface="Arial" pitchFamily="-112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-112" charset="0"/>
          <a:ea typeface="Arial" pitchFamily="-112" charset="0"/>
          <a:cs typeface="Arial" pitchFamily="-112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-112" charset="0"/>
          <a:ea typeface="Arial" pitchFamily="-112" charset="0"/>
          <a:cs typeface="Arial" pitchFamily="-112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-112" charset="0"/>
          <a:ea typeface="Arial" pitchFamily="-112" charset="0"/>
          <a:cs typeface="Arial" pitchFamily="-112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-112" charset="0"/>
          <a:ea typeface="Arial" pitchFamily="-112" charset="0"/>
          <a:cs typeface="Arial" pitchFamily="-11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-110" charset="2"/>
        <a:buChar char="¡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-110" charset="2"/>
        <a:buChar char="l"/>
        <a:defRPr sz="25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-110" charset="2"/>
        <a:buChar char="¡"/>
        <a:defRPr sz="2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-110" charset="2"/>
        <a:buChar char="l"/>
        <a:defRPr sz="19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-110" charset="2"/>
        <a:buChar char="¡"/>
        <a:defRPr sz="19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-112" charset="2"/>
        <a:buChar char="¡"/>
        <a:defRPr sz="19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-112" charset="2"/>
        <a:buChar char="¡"/>
        <a:defRPr sz="19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-112" charset="2"/>
        <a:buChar char="¡"/>
        <a:defRPr sz="19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-112" charset="2"/>
        <a:buChar char="¡"/>
        <a:defRPr sz="19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5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6.xml"/><Relationship Id="rId3" Type="http://schemas.openxmlformats.org/officeDocument/2006/relationships/image" Target="../media/image1.png"/><Relationship Id="rId5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 eaLnBrk="1" hangingPunct="1"/>
            <a:r>
              <a:rPr lang="nl-BE" sz="3400" smtClean="0">
                <a:solidFill>
                  <a:schemeClr val="accent1"/>
                </a:solidFill>
              </a:rPr>
              <a:t>“Silence is golden”</a:t>
            </a:r>
            <a:r>
              <a:rPr lang="nl-BE" sz="3200" smtClean="0">
                <a:solidFill>
                  <a:schemeClr val="accent1"/>
                </a:solidFill>
              </a:rPr>
              <a:t/>
            </a:r>
            <a:br>
              <a:rPr lang="nl-BE" sz="3200" smtClean="0">
                <a:solidFill>
                  <a:schemeClr val="accent1"/>
                </a:solidFill>
              </a:rPr>
            </a:br>
            <a:r>
              <a:rPr lang="nl-BE" sz="3200" smtClean="0">
                <a:solidFill>
                  <a:schemeClr val="accent1"/>
                </a:solidFill>
              </a:rPr>
              <a:t/>
            </a:r>
            <a:br>
              <a:rPr lang="nl-BE" sz="3200" smtClean="0">
                <a:solidFill>
                  <a:schemeClr val="accent1"/>
                </a:solidFill>
              </a:rPr>
            </a:br>
            <a:r>
              <a:rPr lang="nl-BE" sz="2400" smtClean="0">
                <a:solidFill>
                  <a:schemeClr val="accent1"/>
                </a:solidFill>
              </a:rPr>
              <a:t>The syntax of ellipsis</a:t>
            </a:r>
            <a:endParaRPr lang="nl-NL" sz="2400" smtClean="0">
              <a:solidFill>
                <a:schemeClr val="accent1"/>
              </a:solidFill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3038" y="3427413"/>
            <a:ext cx="7239000" cy="3201987"/>
          </a:xfrm>
        </p:spPr>
        <p:txBody>
          <a:bodyPr/>
          <a:lstStyle/>
          <a:p>
            <a:pPr algn="ctr" eaLnBrk="1" hangingPunct="1">
              <a:buFont typeface="Wingdings" pitchFamily="-110" charset="2"/>
              <a:buNone/>
            </a:pPr>
            <a:r>
              <a:rPr lang="nl-BE" sz="2200" smtClean="0">
                <a:solidFill>
                  <a:schemeClr val="tx2"/>
                </a:solidFill>
              </a:rPr>
              <a:t>Lobke Aelbrecht</a:t>
            </a:r>
          </a:p>
          <a:p>
            <a:pPr algn="ctr" eaLnBrk="1" hangingPunct="1">
              <a:buFont typeface="Wingdings" pitchFamily="-110" charset="2"/>
              <a:buNone/>
            </a:pPr>
            <a:endParaRPr lang="nl-BE" sz="2200" smtClean="0">
              <a:solidFill>
                <a:schemeClr val="tx2"/>
              </a:solidFill>
            </a:endParaRPr>
          </a:p>
          <a:p>
            <a:pPr algn="ctr" eaLnBrk="1" hangingPunct="1">
              <a:buFont typeface="Wingdings" pitchFamily="-110" charset="2"/>
              <a:buNone/>
            </a:pPr>
            <a:r>
              <a:rPr lang="nl-BE" sz="2200" smtClean="0">
                <a:solidFill>
                  <a:schemeClr val="tx2"/>
                </a:solidFill>
              </a:rPr>
              <a:t>GIST, Ghent University</a:t>
            </a:r>
          </a:p>
          <a:p>
            <a:pPr algn="ctr" eaLnBrk="1" hangingPunct="1">
              <a:buFont typeface="Wingdings" pitchFamily="-110" charset="2"/>
              <a:buNone/>
            </a:pPr>
            <a:endParaRPr lang="nl-BE" sz="2200" smtClean="0">
              <a:solidFill>
                <a:schemeClr val="tx2"/>
              </a:solidFill>
            </a:endParaRPr>
          </a:p>
          <a:p>
            <a:pPr algn="ctr" eaLnBrk="1" hangingPunct="1">
              <a:buFont typeface="Wingdings" pitchFamily="-110" charset="2"/>
              <a:buNone/>
            </a:pPr>
            <a:endParaRPr lang="nl-BE" sz="2200" smtClean="0">
              <a:solidFill>
                <a:schemeClr val="tx2"/>
              </a:solidFill>
            </a:endParaRPr>
          </a:p>
          <a:p>
            <a:pPr algn="ctr" eaLnBrk="1" hangingPunct="1">
              <a:buFont typeface="Wingdings" pitchFamily="-110" charset="2"/>
              <a:buNone/>
            </a:pPr>
            <a:r>
              <a:rPr lang="nl-NL" sz="2200" smtClean="0">
                <a:solidFill>
                  <a:schemeClr val="tx2"/>
                </a:solidFill>
              </a:rPr>
              <a:t>                        </a:t>
            </a:r>
          </a:p>
        </p:txBody>
      </p:sp>
      <p:pic>
        <p:nvPicPr>
          <p:cNvPr id="15364" name="Afbeelding 3" descr="logo fwo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05600" y="5715000"/>
            <a:ext cx="1206500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5" name="Afbeelding 4" descr="logo odysseusjpeg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324600" y="4953000"/>
            <a:ext cx="1981200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6" name="Afbeelding 5" descr="logo universiteit gent.jp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600200" y="5105400"/>
            <a:ext cx="137160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smtClean="0">
                <a:solidFill>
                  <a:schemeClr val="accent1"/>
                </a:solidFill>
              </a:rPr>
              <a:t>Restrictions on ellipsis (6)</a:t>
            </a:r>
            <a:endParaRPr lang="nl-NL" sz="3400" smtClean="0">
              <a:solidFill>
                <a:schemeClr val="accent1"/>
              </a:solidFill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905000"/>
            <a:ext cx="7315200" cy="4038600"/>
          </a:xfrm>
        </p:spPr>
        <p:txBody>
          <a:bodyPr/>
          <a:lstStyle/>
          <a:p>
            <a:pPr marL="1074738" indent="-1074738" eaLnBrk="1" hangingPunct="1">
              <a:lnSpc>
                <a:spcPct val="90000"/>
              </a:lnSpc>
              <a:buFont typeface="Wingdings" charset="2"/>
              <a:buNone/>
              <a:tabLst>
                <a:tab pos="357188" algn="l"/>
                <a:tab pos="623888" algn="l"/>
              </a:tabLst>
              <a:defRPr/>
            </a:pPr>
            <a:r>
              <a:rPr lang="en-US" sz="2200" dirty="0" err="1" smtClean="0">
                <a:solidFill>
                  <a:schemeClr val="tx2"/>
                </a:solidFill>
                <a:sym typeface="Wingdings" charset="2"/>
              </a:rPr>
              <a:t></a:t>
            </a:r>
            <a:r>
              <a:rPr lang="en-US" sz="2200" dirty="0" smtClean="0">
                <a:solidFill>
                  <a:schemeClr val="tx2"/>
                </a:solidFill>
                <a:sym typeface="Wingdings" charset="2"/>
              </a:rPr>
              <a:t> </a:t>
            </a:r>
            <a:r>
              <a:rPr lang="en-US" sz="2200" dirty="0">
                <a:solidFill>
                  <a:schemeClr val="tx2"/>
                </a:solidFill>
                <a:sym typeface="Wingdings" charset="2"/>
              </a:rPr>
              <a:t>Differences between languages in allowing </a:t>
            </a:r>
          </a:p>
          <a:p>
            <a:pPr marL="1074738" indent="-1074738" eaLnBrk="1" hangingPunct="1">
              <a:lnSpc>
                <a:spcPct val="90000"/>
              </a:lnSpc>
              <a:buFont typeface="Wingdings" charset="2"/>
              <a:buNone/>
              <a:tabLst>
                <a:tab pos="357188" algn="l"/>
                <a:tab pos="623888" algn="l"/>
              </a:tabLst>
              <a:defRPr/>
            </a:pPr>
            <a:r>
              <a:rPr lang="en-US" sz="2200" dirty="0">
                <a:solidFill>
                  <a:schemeClr val="tx2"/>
                </a:solidFill>
                <a:sym typeface="Wingdings" charset="2"/>
              </a:rPr>
              <a:t>	ellipsis.</a:t>
            </a:r>
            <a:endParaRPr lang="en-US" sz="2200" dirty="0" smtClean="0">
              <a:solidFill>
                <a:schemeClr val="tx2"/>
              </a:solidFill>
              <a:sym typeface="Wingdings" charset="2"/>
            </a:endParaRPr>
          </a:p>
          <a:p>
            <a:pPr marL="1074738" indent="-1074738" eaLnBrk="1" hangingPunct="1">
              <a:lnSpc>
                <a:spcPct val="90000"/>
              </a:lnSpc>
              <a:buFont typeface="Wingdings" charset="2"/>
              <a:buNone/>
              <a:tabLst>
                <a:tab pos="357188" algn="l"/>
                <a:tab pos="623888" algn="l"/>
              </a:tabLst>
              <a:defRPr/>
            </a:pPr>
            <a:endParaRPr lang="en-US" sz="1200" dirty="0" smtClean="0">
              <a:solidFill>
                <a:schemeClr val="tx2"/>
              </a:solidFill>
            </a:endParaRPr>
          </a:p>
          <a:p>
            <a:pPr marL="1074738" indent="-1074738" eaLnBrk="1" hangingPunct="1">
              <a:lnSpc>
                <a:spcPct val="90000"/>
              </a:lnSpc>
              <a:buFont typeface="Wingdings" charset="2"/>
              <a:buNone/>
              <a:tabLst>
                <a:tab pos="357188" algn="l"/>
                <a:tab pos="623888" algn="l"/>
              </a:tabLst>
              <a:defRPr/>
            </a:pPr>
            <a:r>
              <a:rPr lang="en-US" sz="2200" dirty="0" smtClean="0">
                <a:solidFill>
                  <a:schemeClr val="tx2"/>
                </a:solidFill>
              </a:rPr>
              <a:t>(4)	</a:t>
            </a:r>
            <a:r>
              <a:rPr lang="en-US" sz="2200" dirty="0" err="1" smtClean="0">
                <a:solidFill>
                  <a:schemeClr val="tx2"/>
                </a:solidFill>
              </a:rPr>
              <a:t>Snoozy</a:t>
            </a:r>
            <a:r>
              <a:rPr lang="en-US" sz="2200" dirty="0" smtClean="0">
                <a:solidFill>
                  <a:schemeClr val="tx2"/>
                </a:solidFill>
              </a:rPr>
              <a:t> Suzy has danced the cha-cha-cha,</a:t>
            </a:r>
          </a:p>
          <a:p>
            <a:pPr marL="1074738" indent="-1074738" eaLnBrk="1" hangingPunct="1">
              <a:lnSpc>
                <a:spcPct val="90000"/>
              </a:lnSpc>
              <a:buFont typeface="Wingdings" charset="2"/>
              <a:buNone/>
              <a:tabLst>
                <a:tab pos="357188" algn="l"/>
                <a:tab pos="623888" algn="l"/>
              </a:tabLst>
              <a:defRPr/>
            </a:pPr>
            <a:r>
              <a:rPr lang="en-US" sz="2200" dirty="0" smtClean="0">
                <a:solidFill>
                  <a:schemeClr val="tx2"/>
                </a:solidFill>
              </a:rPr>
              <a:t> 		but Foxy Freddy hasn’t.	(English)</a:t>
            </a:r>
            <a:endParaRPr lang="en-US" sz="1200" dirty="0" smtClean="0">
              <a:solidFill>
                <a:schemeClr val="tx2"/>
              </a:solidFill>
            </a:endParaRPr>
          </a:p>
          <a:p>
            <a:pPr marL="1074738" indent="-1074738" eaLnBrk="1" hangingPunct="1">
              <a:lnSpc>
                <a:spcPct val="90000"/>
              </a:lnSpc>
              <a:buFont typeface="Wingdings" charset="2"/>
              <a:buNone/>
              <a:tabLst>
                <a:tab pos="357188" algn="l"/>
                <a:tab pos="623888" algn="l"/>
              </a:tabLst>
              <a:defRPr/>
            </a:pPr>
            <a:endParaRPr lang="en-US" sz="1200" dirty="0" smtClean="0">
              <a:solidFill>
                <a:schemeClr val="tx2"/>
              </a:solidFill>
            </a:endParaRPr>
          </a:p>
          <a:p>
            <a:pPr marL="1074738" indent="-1074738" eaLnBrk="1" hangingPunct="1">
              <a:lnSpc>
                <a:spcPct val="90000"/>
              </a:lnSpc>
              <a:buFont typeface="Wingdings" charset="2"/>
              <a:buNone/>
              <a:tabLst>
                <a:tab pos="357188" algn="l"/>
                <a:tab pos="623888" algn="l"/>
              </a:tabLst>
              <a:defRPr/>
            </a:pPr>
            <a:r>
              <a:rPr lang="en-US" sz="2200" dirty="0" smtClean="0">
                <a:solidFill>
                  <a:schemeClr val="tx2"/>
                </a:solidFill>
              </a:rPr>
              <a:t>(5)*	</a:t>
            </a:r>
            <a:r>
              <a:rPr lang="en-US" sz="2200" dirty="0" err="1" smtClean="0">
                <a:solidFill>
                  <a:schemeClr val="accent1">
                    <a:lumMod val="75000"/>
                  </a:schemeClr>
                </a:solidFill>
              </a:rPr>
              <a:t>Snoozy</a:t>
            </a: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</a:rPr>
              <a:t> Suzy </a:t>
            </a:r>
            <a:r>
              <a:rPr lang="en-US" sz="2200" dirty="0" err="1" smtClean="0">
                <a:solidFill>
                  <a:schemeClr val="accent1">
                    <a:lumMod val="75000"/>
                  </a:schemeClr>
                </a:solidFill>
              </a:rPr>
              <a:t>heeft</a:t>
            </a: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</a:rPr>
              <a:t> de   cha-cha-cha </a:t>
            </a:r>
            <a:r>
              <a:rPr lang="en-US" sz="2200" dirty="0" err="1" smtClean="0">
                <a:solidFill>
                  <a:schemeClr val="accent1">
                    <a:lumMod val="75000"/>
                  </a:schemeClr>
                </a:solidFill>
              </a:rPr>
              <a:t>gedanst</a:t>
            </a: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</a:rPr>
              <a:t>,</a:t>
            </a:r>
          </a:p>
          <a:p>
            <a:pPr marL="1074738" indent="-1074738" eaLnBrk="1" hangingPunct="1">
              <a:lnSpc>
                <a:spcPct val="90000"/>
              </a:lnSpc>
              <a:buFont typeface="Wingdings" charset="2"/>
              <a:buNone/>
              <a:tabLst>
                <a:tab pos="357188" algn="l"/>
                <a:tab pos="623888" algn="l"/>
              </a:tabLst>
              <a:defRPr/>
            </a:pPr>
            <a:r>
              <a:rPr lang="en-US" sz="2200" i="1" dirty="0" smtClean="0">
                <a:solidFill>
                  <a:schemeClr val="tx2"/>
                </a:solidFill>
              </a:rPr>
              <a:t>		</a:t>
            </a:r>
            <a:r>
              <a:rPr lang="en-US" sz="2200" i="1" dirty="0" err="1" smtClean="0">
                <a:solidFill>
                  <a:schemeClr val="tx2"/>
                </a:solidFill>
              </a:rPr>
              <a:t>Snoozy</a:t>
            </a:r>
            <a:r>
              <a:rPr lang="en-US" sz="2200" i="1" dirty="0" smtClean="0">
                <a:solidFill>
                  <a:schemeClr val="tx2"/>
                </a:solidFill>
              </a:rPr>
              <a:t> Suzy has    the cha-cha-cha danced</a:t>
            </a:r>
          </a:p>
          <a:p>
            <a:pPr marL="1074738" indent="-1074738" eaLnBrk="1" hangingPunct="1">
              <a:lnSpc>
                <a:spcPct val="90000"/>
              </a:lnSpc>
              <a:buFont typeface="Wingdings" charset="2"/>
              <a:buNone/>
              <a:tabLst>
                <a:tab pos="357188" algn="l"/>
                <a:tab pos="623888" algn="l"/>
              </a:tabLst>
              <a:defRPr/>
            </a:pPr>
            <a:r>
              <a:rPr lang="en-US" sz="2200" dirty="0" smtClean="0">
                <a:solidFill>
                  <a:schemeClr val="tx2"/>
                </a:solidFill>
              </a:rPr>
              <a:t> 		</a:t>
            </a:r>
            <a:r>
              <a:rPr lang="en-US" sz="2200" dirty="0" err="1" smtClean="0">
                <a:solidFill>
                  <a:srgbClr val="269999"/>
                </a:solidFill>
              </a:rPr>
              <a:t>maar</a:t>
            </a:r>
            <a:r>
              <a:rPr lang="en-US" sz="2200" dirty="0" smtClean="0">
                <a:solidFill>
                  <a:srgbClr val="269999"/>
                </a:solidFill>
              </a:rPr>
              <a:t> Foxy Freddy </a:t>
            </a:r>
            <a:r>
              <a:rPr lang="en-US" sz="2200" dirty="0" err="1" smtClean="0">
                <a:solidFill>
                  <a:srgbClr val="269999"/>
                </a:solidFill>
              </a:rPr>
              <a:t>heeft</a:t>
            </a:r>
            <a:r>
              <a:rPr lang="en-US" sz="2200" dirty="0" smtClean="0">
                <a:solidFill>
                  <a:srgbClr val="269999"/>
                </a:solidFill>
              </a:rPr>
              <a:t> </a:t>
            </a:r>
            <a:r>
              <a:rPr lang="en-US" sz="2200" dirty="0" err="1" smtClean="0">
                <a:solidFill>
                  <a:srgbClr val="269999"/>
                </a:solidFill>
              </a:rPr>
              <a:t>niet</a:t>
            </a:r>
            <a:r>
              <a:rPr lang="en-US" sz="2200" dirty="0" smtClean="0">
                <a:solidFill>
                  <a:srgbClr val="269999"/>
                </a:solidFill>
              </a:rPr>
              <a:t> [</a:t>
            </a:r>
            <a:r>
              <a:rPr lang="en-US" sz="2200" baseline="-25000" dirty="0" smtClean="0">
                <a:solidFill>
                  <a:srgbClr val="269999"/>
                </a:solidFill>
              </a:rPr>
              <a:t>VP</a:t>
            </a:r>
            <a:r>
              <a:rPr lang="en-US" sz="2200" dirty="0" smtClean="0">
                <a:solidFill>
                  <a:srgbClr val="269999"/>
                </a:solidFill>
              </a:rPr>
              <a:t> </a:t>
            </a:r>
            <a:r>
              <a:rPr lang="en-US" sz="2200" strike="sngStrike" dirty="0" smtClean="0">
                <a:solidFill>
                  <a:srgbClr val="269999"/>
                </a:solidFill>
              </a:rPr>
              <a:t>de   cha-cha-</a:t>
            </a:r>
          </a:p>
          <a:p>
            <a:pPr marL="1074738" indent="-1074738" eaLnBrk="1" hangingPunct="1">
              <a:lnSpc>
                <a:spcPct val="90000"/>
              </a:lnSpc>
              <a:buFont typeface="Wingdings" charset="2"/>
              <a:buNone/>
              <a:tabLst>
                <a:tab pos="357188" algn="l"/>
                <a:tab pos="623888" algn="l"/>
              </a:tabLst>
              <a:defRPr/>
            </a:pPr>
            <a:r>
              <a:rPr lang="en-US" sz="2200" i="1" dirty="0" smtClean="0">
                <a:solidFill>
                  <a:srgbClr val="006666"/>
                </a:solidFill>
              </a:rPr>
              <a:t>		but    Foxy Freddy has   not       the cha-cha-</a:t>
            </a:r>
          </a:p>
          <a:p>
            <a:pPr marL="1074738" indent="-1074738" eaLnBrk="1" hangingPunct="1">
              <a:lnSpc>
                <a:spcPct val="90000"/>
              </a:lnSpc>
              <a:buFont typeface="Wingdings" charset="2"/>
              <a:buNone/>
              <a:tabLst>
                <a:tab pos="357188" algn="l"/>
                <a:tab pos="623888" algn="l"/>
              </a:tabLst>
              <a:defRPr/>
            </a:pPr>
            <a:r>
              <a:rPr lang="en-US" sz="2200" dirty="0" smtClean="0">
                <a:solidFill>
                  <a:srgbClr val="006666"/>
                </a:solidFill>
              </a:rPr>
              <a:t>		</a:t>
            </a:r>
            <a:r>
              <a:rPr lang="en-US" sz="2200" strike="sngStrike" dirty="0" smtClean="0">
                <a:solidFill>
                  <a:srgbClr val="269999"/>
                </a:solidFill>
              </a:rPr>
              <a:t>cha </a:t>
            </a:r>
            <a:r>
              <a:rPr lang="en-US" sz="2200" strike="sngStrike" dirty="0" err="1" smtClean="0">
                <a:solidFill>
                  <a:srgbClr val="269999"/>
                </a:solidFill>
              </a:rPr>
              <a:t>gedanst</a:t>
            </a:r>
            <a:r>
              <a:rPr lang="en-US" sz="2200" dirty="0" smtClean="0">
                <a:solidFill>
                  <a:srgbClr val="269999"/>
                </a:solidFill>
              </a:rPr>
              <a:t>].</a:t>
            </a:r>
            <a:r>
              <a:rPr lang="en-US" sz="2200" dirty="0" smtClean="0">
                <a:solidFill>
                  <a:schemeClr val="tx2"/>
                </a:solidFill>
              </a:rPr>
              <a:t>			(Dutch)</a:t>
            </a:r>
          </a:p>
          <a:p>
            <a:pPr marL="1074738" indent="-1074738" eaLnBrk="1" hangingPunct="1">
              <a:lnSpc>
                <a:spcPct val="90000"/>
              </a:lnSpc>
              <a:buFont typeface="Wingdings" charset="2"/>
              <a:buNone/>
              <a:tabLst>
                <a:tab pos="357188" algn="l"/>
                <a:tab pos="623888" algn="l"/>
              </a:tabLst>
              <a:defRPr/>
            </a:pPr>
            <a:r>
              <a:rPr lang="en-US" sz="2200" i="1" dirty="0" smtClean="0">
                <a:solidFill>
                  <a:schemeClr val="tx2"/>
                </a:solidFill>
              </a:rPr>
              <a:t>		cha danced</a:t>
            </a:r>
          </a:p>
          <a:p>
            <a:pPr marL="1074738" indent="-1074738" eaLnBrk="1" hangingPunct="1">
              <a:lnSpc>
                <a:spcPct val="90000"/>
              </a:lnSpc>
              <a:buFont typeface="Wingdings" charset="2"/>
              <a:buNone/>
              <a:tabLst>
                <a:tab pos="357188" algn="l"/>
                <a:tab pos="623888" algn="l"/>
              </a:tabLst>
              <a:defRPr/>
            </a:pPr>
            <a:r>
              <a:rPr lang="en-US" sz="2200" dirty="0" smtClean="0">
                <a:solidFill>
                  <a:schemeClr val="tx2"/>
                </a:solidFill>
              </a:rPr>
              <a:t>		</a:t>
            </a:r>
            <a:endParaRPr lang="en-US" sz="22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00" decel="100000" fill="hold"/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900" decel="100000" fill="hold"/>
                                        <p:tgtEl>
                                          <p:spTgt spid="1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8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8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18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84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84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900" decel="100000" fill="hold"/>
                                        <p:tgtEl>
                                          <p:spTgt spid="184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84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84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900" decel="100000" fill="hold"/>
                                        <p:tgtEl>
                                          <p:spTgt spid="184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smtClean="0">
                <a:solidFill>
                  <a:schemeClr val="accent1"/>
                </a:solidFill>
              </a:rPr>
              <a:t>Restrictions on ellipsis (7)</a:t>
            </a:r>
            <a:endParaRPr lang="nl-NL" sz="3400" smtClean="0">
              <a:solidFill>
                <a:schemeClr val="accent1"/>
              </a:solidFill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438400"/>
            <a:ext cx="7315200" cy="3505200"/>
          </a:xfrm>
        </p:spPr>
        <p:txBody>
          <a:bodyPr/>
          <a:lstStyle/>
          <a:p>
            <a:pPr marL="457200" indent="-457200" eaLnBrk="1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Wingdings" pitchFamily="-110" charset="2"/>
              <a:buNone/>
              <a:tabLst>
                <a:tab pos="0" algn="l"/>
                <a:tab pos="357188" algn="l"/>
                <a:tab pos="536575" algn="l"/>
                <a:tab pos="1971675" algn="l"/>
                <a:tab pos="2328863" algn="l"/>
              </a:tabLst>
              <a:defRPr/>
            </a:pPr>
            <a:r>
              <a:rPr lang="en-US" sz="2200" dirty="0" smtClean="0">
                <a:solidFill>
                  <a:schemeClr val="tx2"/>
                </a:solidFill>
              </a:rPr>
              <a:t>Remember </a:t>
            </a:r>
            <a:r>
              <a:rPr lang="en-US" sz="2200" dirty="0" err="1" smtClean="0">
                <a:solidFill>
                  <a:schemeClr val="tx2"/>
                </a:solidFill>
              </a:rPr>
              <a:t>Rizzi</a:t>
            </a:r>
            <a:r>
              <a:rPr lang="en-US" sz="2200" dirty="0" smtClean="0">
                <a:solidFill>
                  <a:schemeClr val="tx2"/>
                </a:solidFill>
              </a:rPr>
              <a:t> (1986)?</a:t>
            </a:r>
          </a:p>
          <a:p>
            <a:pPr marL="457200" indent="-457200" eaLnBrk="1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Wingdings" pitchFamily="-110" charset="2"/>
              <a:buNone/>
              <a:tabLst>
                <a:tab pos="0" algn="l"/>
                <a:tab pos="357188" algn="l"/>
                <a:tab pos="536575" algn="l"/>
                <a:tab pos="1971675" algn="l"/>
                <a:tab pos="2328863" algn="l"/>
              </a:tabLst>
              <a:defRPr/>
            </a:pPr>
            <a:r>
              <a:rPr lang="en-US" sz="2200" dirty="0" smtClean="0">
                <a:solidFill>
                  <a:schemeClr val="tx2"/>
                </a:solidFill>
              </a:rPr>
              <a:t>Two conditions on empty elements</a:t>
            </a:r>
          </a:p>
          <a:p>
            <a:pPr marL="457200" indent="-457200" eaLnBrk="1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Wingdings" pitchFamily="-110" charset="2"/>
              <a:buNone/>
              <a:tabLst>
                <a:tab pos="0" algn="l"/>
                <a:tab pos="357188" algn="l"/>
                <a:tab pos="536575" algn="l"/>
                <a:tab pos="1971675" algn="l"/>
                <a:tab pos="2328863" algn="l"/>
              </a:tabLst>
              <a:defRPr/>
            </a:pPr>
            <a:endParaRPr lang="nl-NL" sz="2200" dirty="0" smtClean="0">
              <a:solidFill>
                <a:schemeClr val="tx2"/>
              </a:solidFill>
              <a:sym typeface="Wingdings"/>
            </a:endParaRPr>
          </a:p>
          <a:p>
            <a:pPr marL="457200" indent="-457200" eaLnBrk="1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Char char="•"/>
              <a:tabLst>
                <a:tab pos="0" algn="l"/>
                <a:tab pos="357188" algn="l"/>
                <a:tab pos="536575" algn="l"/>
                <a:tab pos="1971675" algn="l"/>
                <a:tab pos="2328863" algn="l"/>
              </a:tabLst>
              <a:defRPr/>
            </a:pPr>
            <a:r>
              <a:rPr lang="nl-NL" sz="2200" dirty="0" err="1" smtClean="0">
                <a:solidFill>
                  <a:schemeClr val="accent1">
                    <a:lumMod val="75000"/>
                  </a:schemeClr>
                </a:solidFill>
                <a:sym typeface="Wingdings"/>
              </a:rPr>
              <a:t>Recovery</a:t>
            </a:r>
            <a:r>
              <a:rPr lang="nl-NL" sz="2200" dirty="0" smtClean="0">
                <a:solidFill>
                  <a:schemeClr val="accent1">
                    <a:lumMod val="75000"/>
                  </a:schemeClr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accent1">
                    <a:lumMod val="75000"/>
                  </a:schemeClr>
                </a:solidFill>
                <a:sym typeface="Wingdings"/>
              </a:rPr>
              <a:t>condition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: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how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traces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, </a:t>
            </a:r>
            <a:r>
              <a:rPr lang="nl-NL" sz="2200" i="1" dirty="0" smtClean="0">
                <a:solidFill>
                  <a:schemeClr val="tx2"/>
                </a:solidFill>
                <a:sym typeface="Wingdings"/>
              </a:rPr>
              <a:t>pro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,</a:t>
            </a:r>
          </a:p>
          <a:p>
            <a:pPr marL="457200" indent="-457200" eaLnBrk="1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Wingdings" charset="2"/>
              <a:buNone/>
              <a:tabLst>
                <a:tab pos="0" algn="l"/>
                <a:tab pos="357188" algn="l"/>
                <a:tab pos="536575" algn="l"/>
                <a:tab pos="1971675" algn="l"/>
                <a:tab pos="2328863" algn="l"/>
              </a:tabLst>
              <a:defRPr/>
            </a:pP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		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ellipsis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sites and </a:t>
            </a:r>
            <a:r>
              <a:rPr lang="nl-NL" sz="2200" cap="small" dirty="0" smtClean="0">
                <a:solidFill>
                  <a:schemeClr val="tx2"/>
                </a:solidFill>
                <a:sym typeface="Wingdings"/>
              </a:rPr>
              <a:t>pro 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are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identified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.</a:t>
            </a:r>
          </a:p>
          <a:p>
            <a:pPr marL="457200" indent="-457200" eaLnBrk="1" hangingPunct="1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Char char="•"/>
              <a:tabLst>
                <a:tab pos="0" algn="l"/>
                <a:tab pos="357188" algn="l"/>
                <a:tab pos="536575" algn="l"/>
                <a:tab pos="1971675" algn="l"/>
                <a:tab pos="2328863" algn="l"/>
              </a:tabLst>
              <a:defRPr/>
            </a:pPr>
            <a:r>
              <a:rPr lang="nl-NL" sz="2200" dirty="0" err="1" smtClean="0">
                <a:solidFill>
                  <a:schemeClr val="accent1">
                    <a:lumMod val="75000"/>
                  </a:schemeClr>
                </a:solidFill>
                <a:sym typeface="Wingdings"/>
              </a:rPr>
              <a:t>Formal</a:t>
            </a:r>
            <a:r>
              <a:rPr lang="nl-NL" sz="2200" dirty="0" smtClean="0">
                <a:solidFill>
                  <a:schemeClr val="accent1">
                    <a:lumMod val="75000"/>
                  </a:schemeClr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accent1">
                    <a:lumMod val="75000"/>
                  </a:schemeClr>
                </a:solidFill>
                <a:sym typeface="Wingdings"/>
              </a:rPr>
              <a:t>licensing</a:t>
            </a:r>
            <a:r>
              <a:rPr lang="nl-NL" sz="2200" dirty="0" smtClean="0">
                <a:solidFill>
                  <a:schemeClr val="accent1">
                    <a:lumMod val="75000"/>
                  </a:schemeClr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accent1">
                    <a:lumMod val="75000"/>
                  </a:schemeClr>
                </a:solidFill>
                <a:sym typeface="Wingdings"/>
              </a:rPr>
              <a:t>condition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: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Generalized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ECP</a:t>
            </a:r>
          </a:p>
          <a:p>
            <a:pPr marL="457200" indent="-457200" eaLnBrk="1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Wingdings" charset="2"/>
              <a:buNone/>
              <a:tabLst>
                <a:tab pos="0" algn="l"/>
                <a:tab pos="357188" algn="l"/>
                <a:tab pos="536575" algn="l"/>
                <a:tab pos="1971675" algn="l"/>
                <a:tab pos="2328863" algn="l"/>
              </a:tabLst>
              <a:defRPr/>
            </a:pP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		(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Chomsky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1981)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smtClean="0">
                <a:solidFill>
                  <a:schemeClr val="accent1"/>
                </a:solidFill>
              </a:rPr>
              <a:t>Restrictions on ellipsis (8)</a:t>
            </a:r>
            <a:endParaRPr lang="nl-NL" sz="3400" smtClean="0">
              <a:solidFill>
                <a:schemeClr val="accent1"/>
              </a:solidFill>
            </a:endParaRP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0013" y="2590800"/>
            <a:ext cx="7313612" cy="3351213"/>
          </a:xfrm>
        </p:spPr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nl-BE" sz="2800" b="1" smtClean="0">
                <a:solidFill>
                  <a:schemeClr val="tx2"/>
                </a:solidFill>
              </a:rPr>
              <a:t>Recoverability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nl-BE" sz="2800" smtClean="0">
                <a:solidFill>
                  <a:schemeClr val="tx2"/>
                </a:solidFill>
              </a:rPr>
              <a:t>Syntactic licensing</a:t>
            </a:r>
          </a:p>
          <a:p>
            <a:pPr marL="609600" indent="-609600" eaLnBrk="1" hangingPunct="1">
              <a:buFont typeface="Wingdings" pitchFamily="-110" charset="2"/>
              <a:buNone/>
            </a:pPr>
            <a:endParaRPr lang="nl-NL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smtClean="0">
                <a:solidFill>
                  <a:schemeClr val="accent1"/>
                </a:solidFill>
              </a:rPr>
              <a:t>Recoverability (1)</a:t>
            </a:r>
            <a:endParaRPr lang="nl-NL" sz="3400" smtClean="0">
              <a:solidFill>
                <a:schemeClr val="accent1"/>
              </a:solidFill>
            </a:endParaRP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514600"/>
            <a:ext cx="7313613" cy="3352800"/>
          </a:xfrm>
        </p:spPr>
        <p:txBody>
          <a:bodyPr/>
          <a:lstStyle/>
          <a:p>
            <a:pPr marL="609600" indent="-609600" eaLnBrk="1" hangingPunct="1">
              <a:buFont typeface="Wingdings" pitchFamily="-110" charset="2"/>
              <a:buNone/>
            </a:pPr>
            <a:r>
              <a:rPr lang="nl-BE" sz="2200" dirty="0" smtClean="0">
                <a:solidFill>
                  <a:schemeClr val="tx2"/>
                </a:solidFill>
              </a:rPr>
              <a:t>Where can you find an antecedent?</a:t>
            </a:r>
          </a:p>
          <a:p>
            <a:pPr marL="609600" indent="-609600" eaLnBrk="1" hangingPunct="1">
              <a:buFont typeface="Wingdings" pitchFamily="-110" charset="2"/>
              <a:buNone/>
            </a:pPr>
            <a:endParaRPr lang="nl-BE" sz="22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NL" sz="2200" dirty="0" smtClean="0">
                <a:solidFill>
                  <a:schemeClr val="tx2"/>
                </a:solidFill>
              </a:rPr>
              <a:t>First </a:t>
            </a:r>
            <a:r>
              <a:rPr lang="nl-NL" sz="2200" dirty="0" err="1" smtClean="0">
                <a:solidFill>
                  <a:schemeClr val="tx2"/>
                </a:solidFill>
              </a:rPr>
              <a:t>hunch</a:t>
            </a:r>
            <a:r>
              <a:rPr lang="nl-NL" sz="2200" dirty="0" smtClean="0">
                <a:solidFill>
                  <a:schemeClr val="tx2"/>
                </a:solidFill>
              </a:rPr>
              <a:t>: </a:t>
            </a: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NL" sz="2200" dirty="0" err="1" smtClean="0">
                <a:solidFill>
                  <a:schemeClr val="tx2"/>
                </a:solidFill>
              </a:rPr>
              <a:t>Preceding</a:t>
            </a:r>
            <a:r>
              <a:rPr lang="nl-NL" sz="2200" dirty="0" smtClean="0">
                <a:solidFill>
                  <a:schemeClr val="tx2"/>
                </a:solidFill>
              </a:rPr>
              <a:t> the </a:t>
            </a:r>
            <a:r>
              <a:rPr lang="nl-NL" sz="2200" dirty="0" err="1" smtClean="0">
                <a:solidFill>
                  <a:schemeClr val="tx2"/>
                </a:solidFill>
              </a:rPr>
              <a:t>ellipsis</a:t>
            </a:r>
            <a:r>
              <a:rPr lang="nl-NL" sz="2200" dirty="0" smtClean="0">
                <a:solidFill>
                  <a:schemeClr val="tx2"/>
                </a:solidFill>
              </a:rPr>
              <a:t> site, in the </a:t>
            </a:r>
            <a:r>
              <a:rPr lang="nl-NL" sz="2200" dirty="0" err="1" smtClean="0">
                <a:solidFill>
                  <a:schemeClr val="tx2"/>
                </a:solidFill>
              </a:rPr>
              <a:t>same</a:t>
            </a:r>
            <a:r>
              <a:rPr lang="nl-NL" sz="2200" dirty="0" smtClean="0">
                <a:solidFill>
                  <a:schemeClr val="tx2"/>
                </a:solidFill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</a:rPr>
              <a:t>sentence</a:t>
            </a:r>
            <a:r>
              <a:rPr lang="nl-NL" sz="2200" dirty="0" smtClean="0">
                <a:solidFill>
                  <a:schemeClr val="tx2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Recoverability (2)</a:t>
            </a:r>
            <a:endParaRPr lang="nl-NL" sz="3400" dirty="0" smtClean="0">
              <a:solidFill>
                <a:schemeClr val="accent1"/>
              </a:solidFill>
            </a:endParaRP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514600"/>
            <a:ext cx="7467600" cy="3352800"/>
          </a:xfrm>
        </p:spPr>
        <p:txBody>
          <a:bodyPr/>
          <a:lstStyle/>
          <a:p>
            <a:pPr marL="609600" indent="-609600" eaLnBrk="1" hangingPunct="1">
              <a:buFont typeface="Wingdings" pitchFamily="-110" charset="2"/>
              <a:buNone/>
            </a:pPr>
            <a:r>
              <a:rPr lang="nl-BE" sz="2200" dirty="0" smtClean="0">
                <a:solidFill>
                  <a:schemeClr val="tx2"/>
                </a:solidFill>
              </a:rPr>
              <a:t>! An antecedent can follow the ellipsis site, as long</a:t>
            </a: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BE" sz="2200" dirty="0" smtClean="0">
                <a:solidFill>
                  <a:schemeClr val="tx2"/>
                </a:solidFill>
              </a:rPr>
              <a:t>  as it c-commands it.</a:t>
            </a:r>
          </a:p>
          <a:p>
            <a:pPr marL="609600" indent="-609600" eaLnBrk="1" hangingPunct="1">
              <a:buFont typeface="Wingdings" pitchFamily="-110" charset="2"/>
              <a:buNone/>
            </a:pPr>
            <a:endParaRPr lang="nl-BE" sz="22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spcAft>
                <a:spcPts val="0"/>
              </a:spcAft>
              <a:buNone/>
              <a:defRPr/>
            </a:pPr>
            <a:r>
              <a:rPr lang="nl-BE" sz="2200" dirty="0" smtClean="0">
                <a:solidFill>
                  <a:schemeClr val="accent1">
                    <a:lumMod val="75000"/>
                  </a:schemeClr>
                </a:solidFill>
                <a:sym typeface="Wingdings" pitchFamily="-110" charset="2"/>
              </a:rPr>
              <a:t>Langacker (1966): Backwards anaphora constraint</a:t>
            </a:r>
          </a:p>
          <a:p>
            <a:pPr marL="609600" indent="-609600" eaLnBrk="1" hangingPunct="1">
              <a:spcAft>
                <a:spcPts val="0"/>
              </a:spcAft>
              <a:buNone/>
              <a:defRPr/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An ellipsis can precede, but not c-command, its</a:t>
            </a:r>
          </a:p>
          <a:p>
            <a:pPr marL="609600" indent="-609600" eaLnBrk="1" hangingPunct="1">
              <a:spcAft>
                <a:spcPts val="0"/>
              </a:spcAft>
              <a:buNone/>
              <a:defRPr/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antecedent.</a:t>
            </a:r>
          </a:p>
          <a:p>
            <a:pPr marL="609600" indent="-609600" eaLnBrk="1" hangingPunct="1">
              <a:buFont typeface="Wingdings" pitchFamily="-110" charset="2"/>
              <a:buNone/>
            </a:pPr>
            <a:endParaRPr lang="nl-NL" sz="22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Recoverability (3)</a:t>
            </a:r>
            <a:endParaRPr lang="nl-NL" sz="3400" dirty="0" smtClean="0">
              <a:solidFill>
                <a:schemeClr val="accent1"/>
              </a:solidFill>
            </a:endParaRP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514600"/>
            <a:ext cx="7467600" cy="3352800"/>
          </a:xfrm>
        </p:spPr>
        <p:txBody>
          <a:bodyPr/>
          <a:lstStyle/>
          <a:p>
            <a:pPr marL="609600" indent="-609600" eaLnBrk="1" hangingPunct="1">
              <a:buNone/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Sluicing</a:t>
            </a:r>
          </a:p>
          <a:p>
            <a:pPr marL="609600" indent="-609600" eaLnBrk="1" hangingPunct="1">
              <a:buNone/>
            </a:pPr>
            <a:endParaRPr lang="nl-BE" sz="1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609600" indent="-609600" eaLnBrk="1" hangingPunct="1">
              <a:buNone/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(6) Although I don’t know who, I can hear some-</a:t>
            </a:r>
          </a:p>
          <a:p>
            <a:pPr marL="609600" indent="-609600" eaLnBrk="1" hangingPunct="1">
              <a:buNone/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       one is snoring.</a:t>
            </a:r>
          </a:p>
          <a:p>
            <a:pPr marL="609600" indent="-609600" eaLnBrk="1" hangingPunct="1">
              <a:buNone/>
            </a:pPr>
            <a:endParaRPr lang="nl-BE" sz="1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609600" indent="-609600" eaLnBrk="1" hangingPunct="1">
              <a:buNone/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VP ellipsis</a:t>
            </a:r>
          </a:p>
          <a:p>
            <a:pPr marL="609600" indent="-609600" eaLnBrk="1" hangingPunct="1">
              <a:buNone/>
            </a:pPr>
            <a:endParaRPr lang="nl-BE" sz="1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609600" indent="-609600" eaLnBrk="1" hangingPunct="1">
              <a:buNone/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(7) Although Gonzo doesn’t, Lola likes peas a lot.</a:t>
            </a:r>
          </a:p>
          <a:p>
            <a:pPr marL="609600" indent="-609600" eaLnBrk="1" hangingPunct="1">
              <a:buFont typeface="Wingdings" pitchFamily="-110" charset="2"/>
              <a:buNone/>
            </a:pPr>
            <a:endParaRPr lang="nl-NL" sz="22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00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03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03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900" decel="100000" fill="hold"/>
                                        <p:tgtEl>
                                          <p:spTgt spid="1003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5" grpId="0" build="p"/>
      <p:bldP spid="100355" grpId="1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Recoverability (4)</a:t>
            </a:r>
            <a:endParaRPr lang="nl-NL" sz="3400" dirty="0" smtClean="0">
              <a:solidFill>
                <a:schemeClr val="accent1"/>
              </a:solidFill>
            </a:endParaRP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514600"/>
            <a:ext cx="7467600" cy="3352800"/>
          </a:xfrm>
        </p:spPr>
        <p:txBody>
          <a:bodyPr/>
          <a:lstStyle/>
          <a:p>
            <a:pPr marL="609600" indent="-609600" eaLnBrk="1" hangingPunct="1">
              <a:buFont typeface="Wingdings" pitchFamily="-110" charset="2"/>
              <a:buNone/>
            </a:pPr>
            <a:r>
              <a:rPr lang="nl-BE" sz="2200" dirty="0" smtClean="0">
                <a:solidFill>
                  <a:schemeClr val="tx2"/>
                </a:solidFill>
              </a:rPr>
              <a:t>! An antecedent does not have to be contained in</a:t>
            </a: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BE" sz="2200" dirty="0" smtClean="0">
                <a:solidFill>
                  <a:schemeClr val="tx2"/>
                </a:solidFill>
              </a:rPr>
              <a:t>  the same sentence as the ellipsis site: ellipsis can</a:t>
            </a: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BE" sz="2200" dirty="0" smtClean="0">
                <a:solidFill>
                  <a:schemeClr val="tx2"/>
                </a:solidFill>
              </a:rPr>
              <a:t>  cross sentence (and speaker) boundaries.</a:t>
            </a:r>
          </a:p>
          <a:p>
            <a:pPr marL="609600" indent="-609600" eaLnBrk="1" hangingPunct="1">
              <a:buFont typeface="Wingdings" pitchFamily="-110" charset="2"/>
              <a:buNone/>
            </a:pPr>
            <a:endParaRPr lang="nl-BE" sz="22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NL" sz="2200" dirty="0" smtClean="0">
                <a:solidFill>
                  <a:schemeClr val="tx2"/>
                </a:solidFill>
              </a:rPr>
              <a:t>(8)	A: Do </a:t>
            </a:r>
            <a:r>
              <a:rPr lang="nl-NL" sz="2200" dirty="0" err="1" smtClean="0">
                <a:solidFill>
                  <a:schemeClr val="tx2"/>
                </a:solidFill>
              </a:rPr>
              <a:t>you</a:t>
            </a:r>
            <a:r>
              <a:rPr lang="nl-NL" sz="2200" dirty="0" smtClean="0">
                <a:solidFill>
                  <a:schemeClr val="tx2"/>
                </a:solidFill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</a:rPr>
              <a:t>take</a:t>
            </a:r>
            <a:r>
              <a:rPr lang="nl-NL" sz="2200" dirty="0" smtClean="0">
                <a:solidFill>
                  <a:schemeClr val="tx2"/>
                </a:solidFill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</a:rPr>
              <a:t>this</a:t>
            </a:r>
            <a:r>
              <a:rPr lang="nl-NL" sz="2200" dirty="0" smtClean="0">
                <a:solidFill>
                  <a:schemeClr val="tx2"/>
                </a:solidFill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</a:rPr>
              <a:t>woman</a:t>
            </a:r>
            <a:r>
              <a:rPr lang="nl-NL" sz="2200" dirty="0" smtClean="0">
                <a:solidFill>
                  <a:schemeClr val="tx2"/>
                </a:solidFill>
              </a:rPr>
              <a:t> to </a:t>
            </a:r>
            <a:r>
              <a:rPr lang="nl-NL" sz="2200" dirty="0" err="1" smtClean="0">
                <a:solidFill>
                  <a:schemeClr val="tx2"/>
                </a:solidFill>
              </a:rPr>
              <a:t>be</a:t>
            </a:r>
            <a:r>
              <a:rPr lang="nl-NL" sz="2200" dirty="0" smtClean="0">
                <a:solidFill>
                  <a:schemeClr val="tx2"/>
                </a:solidFill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</a:rPr>
              <a:t>your</a:t>
            </a:r>
            <a:r>
              <a:rPr lang="nl-NL" sz="2200" dirty="0" smtClean="0">
                <a:solidFill>
                  <a:schemeClr val="tx2"/>
                </a:solidFill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</a:rPr>
              <a:t>wedded</a:t>
            </a:r>
            <a:endParaRPr lang="nl-NL" sz="22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NL" sz="2200" dirty="0" smtClean="0">
                <a:solidFill>
                  <a:schemeClr val="tx2"/>
                </a:solidFill>
              </a:rPr>
              <a:t>		 </a:t>
            </a:r>
            <a:r>
              <a:rPr lang="nl-NL" sz="2200" dirty="0" err="1" smtClean="0">
                <a:solidFill>
                  <a:schemeClr val="tx2"/>
                </a:solidFill>
              </a:rPr>
              <a:t>wife</a:t>
            </a:r>
            <a:r>
              <a:rPr lang="nl-NL" sz="2200" dirty="0" smtClean="0">
                <a:solidFill>
                  <a:schemeClr val="tx2"/>
                </a:solidFill>
              </a:rPr>
              <a:t>, in </a:t>
            </a:r>
            <a:r>
              <a:rPr lang="nl-NL" sz="2200" dirty="0" err="1" smtClean="0">
                <a:solidFill>
                  <a:schemeClr val="tx2"/>
                </a:solidFill>
              </a:rPr>
              <a:t>sickness</a:t>
            </a:r>
            <a:r>
              <a:rPr lang="nl-NL" sz="2200" dirty="0" smtClean="0">
                <a:solidFill>
                  <a:schemeClr val="tx2"/>
                </a:solidFill>
              </a:rPr>
              <a:t> and in </a:t>
            </a:r>
            <a:r>
              <a:rPr lang="nl-NL" sz="2200" dirty="0" err="1" smtClean="0">
                <a:solidFill>
                  <a:schemeClr val="tx2"/>
                </a:solidFill>
              </a:rPr>
              <a:t>health</a:t>
            </a:r>
            <a:r>
              <a:rPr lang="nl-NL" sz="2200" dirty="0" smtClean="0">
                <a:solidFill>
                  <a:schemeClr val="tx2"/>
                </a:solidFill>
              </a:rPr>
              <a:t>, </a:t>
            </a:r>
            <a:r>
              <a:rPr lang="nl-NL" sz="2200" dirty="0" err="1" smtClean="0">
                <a:solidFill>
                  <a:schemeClr val="tx2"/>
                </a:solidFill>
              </a:rPr>
              <a:t>until</a:t>
            </a:r>
            <a:r>
              <a:rPr lang="nl-NL" sz="2200" dirty="0" smtClean="0">
                <a:solidFill>
                  <a:schemeClr val="tx2"/>
                </a:solidFill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</a:rPr>
              <a:t>death</a:t>
            </a:r>
            <a:endParaRPr lang="nl-NL" sz="22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NL" sz="2200" dirty="0" smtClean="0">
                <a:solidFill>
                  <a:schemeClr val="tx2"/>
                </a:solidFill>
              </a:rPr>
              <a:t>	 	 do </a:t>
            </a:r>
            <a:r>
              <a:rPr lang="nl-NL" sz="2200" dirty="0" err="1" smtClean="0">
                <a:solidFill>
                  <a:schemeClr val="tx2"/>
                </a:solidFill>
              </a:rPr>
              <a:t>you</a:t>
            </a:r>
            <a:r>
              <a:rPr lang="nl-NL" sz="2200" dirty="0" smtClean="0">
                <a:solidFill>
                  <a:schemeClr val="tx2"/>
                </a:solidFill>
              </a:rPr>
              <a:t> part?</a:t>
            </a: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NL" sz="2200" dirty="0" smtClean="0">
                <a:solidFill>
                  <a:schemeClr val="tx2"/>
                </a:solidFill>
              </a:rPr>
              <a:t>	B: I do.</a:t>
            </a: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NL" sz="2200" dirty="0" smtClean="0">
                <a:solidFill>
                  <a:schemeClr val="tx2"/>
                </a:solidFill>
              </a:rPr>
              <a:t>		</a:t>
            </a:r>
          </a:p>
          <a:p>
            <a:pPr marL="609600" indent="-609600" eaLnBrk="1" hangingPunct="1">
              <a:buFont typeface="Wingdings" pitchFamily="-110" charset="2"/>
              <a:buNone/>
            </a:pPr>
            <a:endParaRPr lang="nl-NL" sz="22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0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0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100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03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03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1003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03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03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00" decel="100000" fill="hold"/>
                                        <p:tgtEl>
                                          <p:spTgt spid="1003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5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Recoverability (5)</a:t>
            </a:r>
            <a:endParaRPr lang="nl-NL" sz="3400" dirty="0" smtClean="0">
              <a:solidFill>
                <a:schemeClr val="accent1"/>
              </a:solidFill>
            </a:endParaRP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514600"/>
            <a:ext cx="7313613" cy="3352800"/>
          </a:xfrm>
        </p:spPr>
        <p:txBody>
          <a:bodyPr/>
          <a:lstStyle/>
          <a:p>
            <a:pPr marL="609600" indent="-609600" eaLnBrk="1" hangingPunct="1">
              <a:buFont typeface="Wingdings" pitchFamily="-110" charset="2"/>
              <a:buNone/>
            </a:pPr>
            <a:r>
              <a:rPr lang="nl-BE" sz="2200" dirty="0" smtClean="0">
                <a:solidFill>
                  <a:schemeClr val="tx2"/>
                </a:solidFill>
              </a:rPr>
              <a:t>How do we know what ellipsis means?</a:t>
            </a:r>
          </a:p>
          <a:p>
            <a:pPr marL="609600" indent="-609600" eaLnBrk="1" hangingPunct="1">
              <a:buFont typeface="Wingdings" pitchFamily="-110" charset="2"/>
              <a:buNone/>
            </a:pPr>
            <a:endParaRPr lang="nl-BE" sz="22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FontTx/>
              <a:buAutoNum type="arabicPeriod"/>
            </a:pPr>
            <a:r>
              <a:rPr lang="nl-BE" sz="2200" dirty="0" smtClean="0">
                <a:solidFill>
                  <a:schemeClr val="tx2"/>
                </a:solidFill>
              </a:rPr>
              <a:t>Syntactically identical antecedent? (generally LF)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nl-BE" sz="2200" dirty="0" smtClean="0">
                <a:solidFill>
                  <a:schemeClr val="tx2"/>
                </a:solidFill>
              </a:rPr>
              <a:t>Semantically identical antecedent? (truth conditions)</a:t>
            </a:r>
          </a:p>
          <a:p>
            <a:pPr marL="609600" indent="-609600" eaLnBrk="1" hangingPunct="1">
              <a:buNone/>
            </a:pPr>
            <a:endParaRPr lang="nl-BE" sz="22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None/>
            </a:pP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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How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strict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is the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recoverability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condition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?</a:t>
            </a:r>
            <a:endParaRPr lang="nl-BE" sz="22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endParaRPr lang="nl-NL" sz="22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0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0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0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0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5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Recoverability (5)</a:t>
            </a:r>
            <a:endParaRPr lang="nl-NL" sz="3400" dirty="0" smtClean="0">
              <a:solidFill>
                <a:schemeClr val="accent1"/>
              </a:solidFill>
            </a:endParaRP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057400"/>
            <a:ext cx="7313613" cy="3657600"/>
          </a:xfrm>
        </p:spPr>
        <p:txBody>
          <a:bodyPr/>
          <a:lstStyle/>
          <a:p>
            <a:pPr marL="609600" indent="-609600" eaLnBrk="1" hangingPunct="1">
              <a:buFont typeface="Wingdings" pitchFamily="-110" charset="2"/>
              <a:buNone/>
            </a:pPr>
            <a:endParaRPr lang="nl-BE" sz="28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FontTx/>
              <a:buAutoNum type="arabicPeriod"/>
            </a:pPr>
            <a:r>
              <a:rPr lang="nl-BE" sz="2800" dirty="0" smtClean="0">
                <a:solidFill>
                  <a:schemeClr val="tx2"/>
                </a:solidFill>
              </a:rPr>
              <a:t>Structural identity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nl-BE" sz="2800" dirty="0" smtClean="0">
                <a:solidFill>
                  <a:schemeClr val="tx2"/>
                </a:solidFill>
              </a:rPr>
              <a:t>Semantic identity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nl-BE" sz="2800" dirty="0" smtClean="0">
                <a:solidFill>
                  <a:schemeClr val="tx2"/>
                </a:solidFill>
              </a:rPr>
              <a:t>Voice mismatches</a:t>
            </a:r>
          </a:p>
          <a:p>
            <a:pPr marL="609600" indent="-609600" eaLnBrk="1" hangingPunct="1">
              <a:buFont typeface="Wingdings" pitchFamily="-110" charset="2"/>
              <a:buNone/>
            </a:pPr>
            <a:endParaRPr lang="nl-NL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100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100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5" grpId="0" build="p"/>
      <p:bldP spid="100355" grpI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smtClean="0">
                <a:solidFill>
                  <a:schemeClr val="accent1"/>
                </a:solidFill>
              </a:rPr>
              <a:t>Recoverability: Structural identity (1)</a:t>
            </a:r>
            <a:endParaRPr lang="nl-NL" sz="3400" smtClean="0">
              <a:solidFill>
                <a:schemeClr val="accent1"/>
              </a:solidFill>
            </a:endParaRP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133600"/>
            <a:ext cx="7467600" cy="3427413"/>
          </a:xfrm>
        </p:spPr>
        <p:txBody>
          <a:bodyPr/>
          <a:lstStyle/>
          <a:p>
            <a:pPr marL="609600" indent="-609600" eaLnBrk="1" hangingPunct="1">
              <a:buFont typeface="Wingdings" pitchFamily="-110" charset="2"/>
              <a:buNone/>
            </a:pPr>
            <a:r>
              <a:rPr lang="nl-NL" sz="2200" smtClean="0">
                <a:solidFill>
                  <a:srgbClr val="269999"/>
                </a:solidFill>
              </a:rPr>
              <a:t>Syntactic isomorphism condition:</a:t>
            </a:r>
          </a:p>
          <a:p>
            <a:pPr marL="609600" indent="-609600" eaLnBrk="1" hangingPunct="1">
              <a:buFont typeface="Wingdings" pitchFamily="-110" charset="2"/>
              <a:buNone/>
            </a:pPr>
            <a:endParaRPr lang="nl-NL" sz="220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NL" sz="2200" smtClean="0">
                <a:solidFill>
                  <a:schemeClr val="tx2"/>
                </a:solidFill>
              </a:rPr>
              <a:t>Let E be a(n) LF phrase marker.</a:t>
            </a: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NL" sz="2200" smtClean="0">
                <a:solidFill>
                  <a:schemeClr val="tx2"/>
                </a:solidFill>
              </a:rPr>
              <a:t>Then, E can be deleted only if there is a(n) LF</a:t>
            </a: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NL" sz="2200" smtClean="0">
                <a:solidFill>
                  <a:schemeClr val="tx2"/>
                </a:solidFill>
              </a:rPr>
              <a:t>phrase marker A, A distinct from E, such that A = E</a:t>
            </a:r>
          </a:p>
          <a:p>
            <a:pPr marL="609600" indent="-609600" eaLnBrk="1" hangingPunct="1">
              <a:buFont typeface="Wingdings" pitchFamily="-110" charset="2"/>
              <a:buNone/>
            </a:pPr>
            <a:endParaRPr lang="nl-NL" sz="220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NL" sz="2200" smtClean="0">
                <a:solidFill>
                  <a:schemeClr val="tx2"/>
                </a:solidFill>
              </a:rPr>
              <a:t>(Fiengo &amp; May 1994)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03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Yesterday’s class</a:t>
            </a:r>
            <a:endParaRPr lang="nl-NL" sz="3400" dirty="0" smtClean="0">
              <a:solidFill>
                <a:schemeClr val="accent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676400"/>
            <a:ext cx="7772400" cy="4876800"/>
          </a:xfrm>
        </p:spPr>
        <p:txBody>
          <a:bodyPr/>
          <a:lstStyle/>
          <a:p>
            <a:pPr marL="271463" indent="-271463" eaLnBrk="1" hangingPunct="1">
              <a:buFontTx/>
              <a:buChar char="•"/>
            </a:pPr>
            <a:r>
              <a:rPr lang="nl-BE" sz="2000" dirty="0" smtClean="0">
                <a:solidFill>
                  <a:schemeClr val="tx2"/>
                </a:solidFill>
              </a:rPr>
              <a:t>Ellipsis is a mismatch between sound and meaning.</a:t>
            </a:r>
          </a:p>
          <a:p>
            <a:pPr marL="271463" indent="-271463" eaLnBrk="1" hangingPunct="1">
              <a:buNone/>
            </a:pPr>
            <a:endParaRPr lang="nl-BE" sz="1200" dirty="0" smtClean="0">
              <a:solidFill>
                <a:schemeClr val="tx2"/>
              </a:solidFill>
            </a:endParaRPr>
          </a:p>
          <a:p>
            <a:pPr marL="271463" indent="-271463" eaLnBrk="1" hangingPunct="1">
              <a:spcAft>
                <a:spcPts val="600"/>
              </a:spcAft>
              <a:buNone/>
            </a:pPr>
            <a:r>
              <a:rPr lang="nl-BE" sz="2000" dirty="0" smtClean="0">
                <a:solidFill>
                  <a:schemeClr val="tx2"/>
                </a:solidFill>
              </a:rPr>
              <a:t>	</a:t>
            </a:r>
            <a:r>
              <a:rPr lang="nl-NL" sz="2000" dirty="0" smtClean="0">
                <a:solidFill>
                  <a:schemeClr val="tx2"/>
                </a:solidFill>
                <a:sym typeface="Wingdings"/>
              </a:rPr>
              <a:t> </a:t>
            </a:r>
            <a:r>
              <a:rPr lang="nl-BE" sz="2000" dirty="0" smtClean="0">
                <a:solidFill>
                  <a:schemeClr val="tx2"/>
                </a:solidFill>
              </a:rPr>
              <a:t>Important question: </a:t>
            </a:r>
            <a:r>
              <a:rPr lang="nl-BE" sz="2000" dirty="0" smtClean="0">
                <a:solidFill>
                  <a:srgbClr val="269999"/>
                </a:solidFill>
              </a:rPr>
              <a:t>what is present in the syntax?</a:t>
            </a:r>
          </a:p>
          <a:p>
            <a:pPr marL="271463" indent="-271463" eaLnBrk="1" hangingPunct="1">
              <a:spcAft>
                <a:spcPts val="600"/>
              </a:spcAft>
              <a:buFontTx/>
              <a:buChar char="•"/>
            </a:pPr>
            <a:r>
              <a:rPr lang="nl-BE" sz="2000" dirty="0" smtClean="0">
                <a:solidFill>
                  <a:schemeClr val="tx2"/>
                </a:solidFill>
              </a:rPr>
              <a:t>Three possible analyses:</a:t>
            </a:r>
          </a:p>
          <a:p>
            <a:pPr marL="271463" indent="-271463" eaLnBrk="1" hangingPunct="1">
              <a:buFontTx/>
              <a:buNone/>
            </a:pPr>
            <a:r>
              <a:rPr lang="nl-BE" sz="2000" dirty="0" smtClean="0">
                <a:solidFill>
                  <a:schemeClr val="tx2"/>
                </a:solidFill>
              </a:rPr>
              <a:t>		</a:t>
            </a:r>
            <a:r>
              <a:rPr lang="nl-BE" sz="2000" dirty="0" smtClean="0">
                <a:solidFill>
                  <a:schemeClr val="tx2"/>
                </a:solidFill>
                <a:sym typeface="Wingdings" pitchFamily="-110" charset="2"/>
              </a:rPr>
              <a:t> </a:t>
            </a:r>
            <a:r>
              <a:rPr lang="nl-BE" sz="2000" dirty="0" smtClean="0">
                <a:solidFill>
                  <a:schemeClr val="tx2"/>
                </a:solidFill>
              </a:rPr>
              <a:t>WYSIWYG: no syntax at all</a:t>
            </a:r>
          </a:p>
          <a:p>
            <a:pPr marL="271463" indent="-271463" eaLnBrk="1" hangingPunct="1">
              <a:buFontTx/>
              <a:buNone/>
            </a:pPr>
            <a:r>
              <a:rPr lang="nl-BE" sz="2000" dirty="0" smtClean="0">
                <a:solidFill>
                  <a:schemeClr val="tx2"/>
                </a:solidFill>
              </a:rPr>
              <a:t>		</a:t>
            </a:r>
            <a:r>
              <a:rPr lang="nl-BE" sz="2000" dirty="0" smtClean="0">
                <a:solidFill>
                  <a:schemeClr val="tx2"/>
                </a:solidFill>
                <a:sym typeface="Wingdings" pitchFamily="-110" charset="2"/>
              </a:rPr>
              <a:t> proform analysis: a null proform</a:t>
            </a:r>
          </a:p>
          <a:p>
            <a:pPr marL="271463" indent="-271463" eaLnBrk="1" hangingPunct="1">
              <a:spcAft>
                <a:spcPts val="600"/>
              </a:spcAft>
              <a:buFontTx/>
              <a:buNone/>
            </a:pPr>
            <a:r>
              <a:rPr lang="nl-BE" sz="2000" dirty="0" smtClean="0">
                <a:solidFill>
                  <a:schemeClr val="tx2"/>
                </a:solidFill>
              </a:rPr>
              <a:t>		</a:t>
            </a:r>
            <a:r>
              <a:rPr lang="en-US" sz="2000" kern="1200" dirty="0" err="1" smtClean="0">
                <a:solidFill>
                  <a:schemeClr val="tx2"/>
                </a:solidFill>
                <a:ea typeface="Arial" pitchFamily="-112" charset="0"/>
                <a:cs typeface="Verdana"/>
                <a:sym typeface="Wingdings"/>
              </a:rPr>
              <a:t></a:t>
            </a:r>
            <a:r>
              <a:rPr lang="en-US" sz="2000" kern="1200" dirty="0" smtClean="0">
                <a:solidFill>
                  <a:schemeClr val="tx2"/>
                </a:solidFill>
                <a:ea typeface="Arial" pitchFamily="-112" charset="0"/>
                <a:cs typeface="Verdana"/>
                <a:sym typeface="Wingdings"/>
              </a:rPr>
              <a:t> deletion analysis: a full syntactic structure</a:t>
            </a:r>
            <a:endParaRPr lang="nl-BE" sz="2000" dirty="0" smtClean="0">
              <a:solidFill>
                <a:schemeClr val="tx2"/>
              </a:solidFill>
            </a:endParaRPr>
          </a:p>
          <a:p>
            <a:pPr marL="271463" indent="-271463" eaLnBrk="1" hangingPunct="1">
              <a:spcAft>
                <a:spcPts val="0"/>
              </a:spcAft>
              <a:buFontTx/>
              <a:buChar char="•"/>
            </a:pPr>
            <a:r>
              <a:rPr lang="nl-BE" sz="2000" dirty="0" smtClean="0">
                <a:solidFill>
                  <a:schemeClr val="tx2"/>
                </a:solidFill>
              </a:rPr>
              <a:t>One of the most-used arguments for syntactic</a:t>
            </a:r>
          </a:p>
          <a:p>
            <a:pPr marL="271463" indent="-271463" eaLnBrk="1" hangingPunct="1">
              <a:buNone/>
            </a:pPr>
            <a:r>
              <a:rPr lang="nl-BE" sz="2000" dirty="0" smtClean="0">
                <a:solidFill>
                  <a:schemeClr val="tx2"/>
                </a:solidFill>
              </a:rPr>
              <a:t> 	structure in the ellipsis site is extraction.</a:t>
            </a:r>
          </a:p>
          <a:p>
            <a:pPr marL="271463" indent="-271463" eaLnBrk="1" hangingPunct="1">
              <a:buFontTx/>
              <a:buChar char="•"/>
            </a:pPr>
            <a:r>
              <a:rPr lang="nl-BE" sz="2000" dirty="0" smtClean="0">
                <a:solidFill>
                  <a:schemeClr val="tx2"/>
                </a:solidFill>
              </a:rPr>
              <a:t>(Islands: ellipsis repair effects)</a:t>
            </a:r>
          </a:p>
          <a:p>
            <a:pPr marL="271463" indent="-271463" eaLnBrk="1" hangingPunct="1">
              <a:buFontTx/>
              <a:buChar char="•"/>
            </a:pPr>
            <a:r>
              <a:rPr lang="nl-BE" sz="2000" dirty="0" smtClean="0">
                <a:solidFill>
                  <a:schemeClr val="tx2"/>
                </a:solidFill>
              </a:rPr>
              <a:t>Reconciling proform and deletion: </a:t>
            </a:r>
          </a:p>
          <a:p>
            <a:pPr marL="271463" indent="-271463" eaLnBrk="1" hangingPunct="1">
              <a:buNone/>
            </a:pPr>
            <a:r>
              <a:rPr lang="nl-BE" sz="2000" dirty="0" smtClean="0">
                <a:solidFill>
                  <a:schemeClr val="tx2"/>
                </a:solidFill>
              </a:rPr>
              <a:t>		NCA vs sluicing, VP ellipsis</a:t>
            </a:r>
          </a:p>
          <a:p>
            <a:pPr marL="271463" indent="-271463" eaLnBrk="1" hangingPunct="1">
              <a:buNone/>
            </a:pPr>
            <a:r>
              <a:rPr lang="nl-BE" sz="2000" dirty="0" smtClean="0">
                <a:solidFill>
                  <a:schemeClr val="tx2"/>
                </a:solidFill>
              </a:rPr>
              <a:t>		donkey pronouns (and Danish </a:t>
            </a:r>
            <a:r>
              <a:rPr lang="nl-BE" sz="2000" i="1" dirty="0" smtClean="0">
                <a:solidFill>
                  <a:schemeClr val="tx2"/>
                </a:solidFill>
              </a:rPr>
              <a:t>det</a:t>
            </a:r>
            <a:r>
              <a:rPr lang="nl-BE" sz="2000" dirty="0" smtClean="0">
                <a:solidFill>
                  <a:schemeClr val="tx2"/>
                </a:solidFill>
              </a:rPr>
              <a:t>)</a:t>
            </a:r>
            <a:r>
              <a:rPr lang="nl-BE" sz="2000" i="1" dirty="0" smtClean="0">
                <a:solidFill>
                  <a:schemeClr val="tx2"/>
                </a:solidFill>
              </a:rPr>
              <a:t>.</a:t>
            </a:r>
            <a:endParaRPr lang="nl-BE" sz="20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endParaRPr lang="nl-BE" sz="1200" dirty="0" smtClean="0">
              <a:solidFill>
                <a:schemeClr val="hlink"/>
              </a:solidFill>
            </a:endParaRPr>
          </a:p>
          <a:p>
            <a:pPr marL="609600" indent="-609600" eaLnBrk="1" hangingPunct="1">
              <a:buFontTx/>
              <a:buNone/>
              <a:defRPr/>
            </a:pPr>
            <a:endParaRPr lang="nl-NL" dirty="0">
              <a:solidFill>
                <a:schemeClr val="hlin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smtClean="0">
                <a:solidFill>
                  <a:schemeClr val="accent1"/>
                </a:solidFill>
              </a:rPr>
              <a:t>Recoverability: Structural identity (2)</a:t>
            </a:r>
            <a:endParaRPr lang="nl-NL" sz="3400" smtClean="0">
              <a:solidFill>
                <a:schemeClr val="accent1"/>
              </a:solidFill>
            </a:endParaRP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286000"/>
            <a:ext cx="7315200" cy="4114800"/>
          </a:xfrm>
        </p:spPr>
        <p:txBody>
          <a:bodyPr/>
          <a:lstStyle/>
          <a:p>
            <a:pPr marL="609600" indent="-609600" eaLnBrk="1" hangingPunct="1">
              <a:buFont typeface="Wingdings" pitchFamily="-110" charset="2"/>
              <a:buNone/>
            </a:pPr>
            <a:r>
              <a:rPr lang="nl-NL" sz="2200" dirty="0" smtClean="0">
                <a:solidFill>
                  <a:schemeClr val="tx2"/>
                </a:solidFill>
              </a:rPr>
              <a:t>(9)	</a:t>
            </a:r>
            <a:r>
              <a:rPr lang="nl-NL" sz="2200" dirty="0" err="1" smtClean="0">
                <a:solidFill>
                  <a:schemeClr val="tx2"/>
                </a:solidFill>
              </a:rPr>
              <a:t>Snoozy</a:t>
            </a:r>
            <a:r>
              <a:rPr lang="nl-NL" sz="2200" dirty="0" smtClean="0">
                <a:solidFill>
                  <a:schemeClr val="tx2"/>
                </a:solidFill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</a:rPr>
              <a:t>Suzy</a:t>
            </a:r>
            <a:r>
              <a:rPr lang="nl-NL" sz="2200" dirty="0" smtClean="0">
                <a:solidFill>
                  <a:schemeClr val="tx2"/>
                </a:solidFill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</a:rPr>
              <a:t>can</a:t>
            </a:r>
            <a:r>
              <a:rPr lang="nl-NL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smtClean="0">
                <a:solidFill>
                  <a:schemeClr val="tx2"/>
                </a:solidFill>
              </a:rPr>
              <a:t>[</a:t>
            </a:r>
            <a:r>
              <a:rPr lang="en-US" sz="2200" baseline="-25000" dirty="0" smtClean="0">
                <a:solidFill>
                  <a:schemeClr val="tx2"/>
                </a:solidFill>
              </a:rPr>
              <a:t>A </a:t>
            </a:r>
            <a:r>
              <a:rPr lang="nl-NL" sz="2200" dirty="0" err="1" smtClean="0">
                <a:solidFill>
                  <a:schemeClr val="tx2"/>
                </a:solidFill>
              </a:rPr>
              <a:t>dance</a:t>
            </a:r>
            <a:r>
              <a:rPr lang="nl-NL" sz="2200" dirty="0" smtClean="0">
                <a:solidFill>
                  <a:schemeClr val="tx2"/>
                </a:solidFill>
              </a:rPr>
              <a:t> the </a:t>
            </a:r>
            <a:r>
              <a:rPr lang="nl-NL" sz="2200" dirty="0" err="1" smtClean="0">
                <a:solidFill>
                  <a:schemeClr val="tx2"/>
                </a:solidFill>
              </a:rPr>
              <a:t>cha-cha-cha</a:t>
            </a:r>
            <a:r>
              <a:rPr lang="en-US" sz="2200" dirty="0" smtClean="0">
                <a:solidFill>
                  <a:schemeClr val="tx2"/>
                </a:solidFill>
              </a:rPr>
              <a:t>]</a:t>
            </a:r>
            <a:r>
              <a:rPr lang="nl-NL" sz="2200" dirty="0" smtClean="0">
                <a:solidFill>
                  <a:schemeClr val="tx2"/>
                </a:solidFill>
              </a:rPr>
              <a:t>, </a:t>
            </a:r>
            <a:r>
              <a:rPr lang="nl-NL" sz="2200" dirty="0" err="1" smtClean="0">
                <a:solidFill>
                  <a:schemeClr val="tx2"/>
                </a:solidFill>
              </a:rPr>
              <a:t>but</a:t>
            </a:r>
            <a:r>
              <a:rPr lang="nl-NL" sz="2200" dirty="0" smtClean="0">
                <a:solidFill>
                  <a:schemeClr val="tx2"/>
                </a:solidFill>
              </a:rPr>
              <a:t> Foxy Freddy </a:t>
            </a:r>
            <a:r>
              <a:rPr lang="nl-NL" sz="2200" dirty="0" err="1" smtClean="0">
                <a:solidFill>
                  <a:schemeClr val="tx2"/>
                </a:solidFill>
              </a:rPr>
              <a:t>can’t</a:t>
            </a:r>
            <a:r>
              <a:rPr lang="nl-NL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smtClean="0">
                <a:solidFill>
                  <a:schemeClr val="tx2"/>
                </a:solidFill>
              </a:rPr>
              <a:t>[</a:t>
            </a:r>
            <a:r>
              <a:rPr lang="en-US" sz="2200" baseline="-25000" dirty="0" smtClean="0">
                <a:solidFill>
                  <a:schemeClr val="tx2"/>
                </a:solidFill>
              </a:rPr>
              <a:t>E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</a:rPr>
              <a:t>dance</a:t>
            </a:r>
            <a:r>
              <a:rPr lang="nl-NL" sz="2200" dirty="0" smtClean="0">
                <a:solidFill>
                  <a:schemeClr val="tx2"/>
                </a:solidFill>
              </a:rPr>
              <a:t> the </a:t>
            </a:r>
            <a:r>
              <a:rPr lang="nl-NL" sz="2200" dirty="0" err="1" smtClean="0">
                <a:solidFill>
                  <a:schemeClr val="tx2"/>
                </a:solidFill>
              </a:rPr>
              <a:t>cha-cha-cha</a:t>
            </a:r>
            <a:r>
              <a:rPr lang="en-US" sz="2200" dirty="0" smtClean="0">
                <a:solidFill>
                  <a:schemeClr val="tx2"/>
                </a:solidFill>
              </a:rPr>
              <a:t>]</a:t>
            </a:r>
            <a:r>
              <a:rPr lang="nl-NL" sz="2200" dirty="0" smtClean="0">
                <a:solidFill>
                  <a:schemeClr val="tx2"/>
                </a:solidFill>
              </a:rPr>
              <a:t>.</a:t>
            </a:r>
          </a:p>
          <a:p>
            <a:pPr marL="609600" indent="-609600" eaLnBrk="1" hangingPunct="1">
              <a:buFont typeface="Wingdings" pitchFamily="-110" charset="2"/>
              <a:buNone/>
            </a:pPr>
            <a:endParaRPr lang="en-US" sz="22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 </a:t>
            </a:r>
            <a:r>
              <a:rPr lang="en-US" sz="2200" dirty="0" smtClean="0">
                <a:solidFill>
                  <a:schemeClr val="tx2"/>
                </a:solidFill>
              </a:rPr>
              <a:t>[</a:t>
            </a:r>
            <a:r>
              <a:rPr lang="en-US" sz="2200" baseline="-25000" dirty="0" smtClean="0">
                <a:solidFill>
                  <a:schemeClr val="tx2"/>
                </a:solidFill>
              </a:rPr>
              <a:t>A </a:t>
            </a:r>
            <a:r>
              <a:rPr lang="en-US" sz="2200" dirty="0" smtClean="0">
                <a:solidFill>
                  <a:srgbClr val="006666"/>
                </a:solidFill>
              </a:rPr>
              <a:t>dance the cha-cha-cha</a:t>
            </a:r>
            <a:r>
              <a:rPr lang="en-US" sz="2200" dirty="0" smtClean="0">
                <a:solidFill>
                  <a:schemeClr val="tx2"/>
                </a:solidFill>
              </a:rPr>
              <a:t>] = [</a:t>
            </a:r>
            <a:r>
              <a:rPr lang="en-US" sz="2200" baseline="-25000" dirty="0" smtClean="0">
                <a:solidFill>
                  <a:schemeClr val="tx2"/>
                </a:solidFill>
              </a:rPr>
              <a:t>E </a:t>
            </a:r>
            <a:r>
              <a:rPr lang="en-US" sz="2200" dirty="0" smtClean="0">
                <a:solidFill>
                  <a:srgbClr val="006666"/>
                </a:solidFill>
              </a:rPr>
              <a:t>dance the cha-					cha-cha</a:t>
            </a:r>
            <a:r>
              <a:rPr lang="en-US" sz="2200" dirty="0" smtClean="0">
                <a:solidFill>
                  <a:schemeClr val="tx2"/>
                </a:solidFill>
              </a:rPr>
              <a:t> ]</a:t>
            </a:r>
          </a:p>
          <a:p>
            <a:pPr marL="609600" indent="-609600" eaLnBrk="1" hangingPunct="1">
              <a:buFont typeface="Wingdings" pitchFamily="-110" charset="2"/>
              <a:buNone/>
            </a:pPr>
            <a:endParaRPr lang="en-US" sz="22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(9’)</a:t>
            </a:r>
            <a:r>
              <a:rPr lang="nl-NL" sz="2200" dirty="0" smtClean="0">
                <a:solidFill>
                  <a:schemeClr val="tx2"/>
                </a:solidFill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</a:rPr>
              <a:t>Snoozy</a:t>
            </a:r>
            <a:r>
              <a:rPr lang="nl-NL" sz="2200" dirty="0" smtClean="0">
                <a:solidFill>
                  <a:schemeClr val="tx2"/>
                </a:solidFill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</a:rPr>
              <a:t>Suzy</a:t>
            </a:r>
            <a:r>
              <a:rPr lang="nl-NL" sz="2200" dirty="0" smtClean="0">
                <a:solidFill>
                  <a:schemeClr val="tx2"/>
                </a:solidFill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</a:rPr>
              <a:t>can</a:t>
            </a:r>
            <a:r>
              <a:rPr lang="nl-NL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smtClean="0">
                <a:solidFill>
                  <a:schemeClr val="tx2"/>
                </a:solidFill>
              </a:rPr>
              <a:t>[</a:t>
            </a:r>
            <a:r>
              <a:rPr lang="en-US" sz="2200" baseline="-25000" dirty="0" smtClean="0">
                <a:solidFill>
                  <a:schemeClr val="tx2"/>
                </a:solidFill>
              </a:rPr>
              <a:t>A </a:t>
            </a:r>
            <a:r>
              <a:rPr lang="nl-NL" sz="2200" dirty="0" err="1" smtClean="0">
                <a:solidFill>
                  <a:schemeClr val="tx2"/>
                </a:solidFill>
              </a:rPr>
              <a:t>dance</a:t>
            </a:r>
            <a:r>
              <a:rPr lang="nl-NL" sz="2200" dirty="0" smtClean="0">
                <a:solidFill>
                  <a:schemeClr val="tx2"/>
                </a:solidFill>
              </a:rPr>
              <a:t> the </a:t>
            </a:r>
            <a:r>
              <a:rPr lang="nl-NL" sz="2200" dirty="0" err="1" smtClean="0">
                <a:solidFill>
                  <a:schemeClr val="tx2"/>
                </a:solidFill>
              </a:rPr>
              <a:t>cha-cha-cha</a:t>
            </a:r>
            <a:r>
              <a:rPr lang="en-US" sz="2200" dirty="0" smtClean="0">
                <a:solidFill>
                  <a:schemeClr val="tx2"/>
                </a:solidFill>
              </a:rPr>
              <a:t>]</a:t>
            </a:r>
            <a:r>
              <a:rPr lang="nl-NL" sz="2200" dirty="0" smtClean="0">
                <a:solidFill>
                  <a:schemeClr val="tx2"/>
                </a:solidFill>
              </a:rPr>
              <a:t>, </a:t>
            </a:r>
            <a:r>
              <a:rPr lang="nl-NL" sz="2200" dirty="0" err="1" smtClean="0">
                <a:solidFill>
                  <a:schemeClr val="tx2"/>
                </a:solidFill>
              </a:rPr>
              <a:t>but</a:t>
            </a:r>
            <a:r>
              <a:rPr lang="nl-NL" sz="2200" dirty="0" smtClean="0">
                <a:solidFill>
                  <a:schemeClr val="tx2"/>
                </a:solidFill>
              </a:rPr>
              <a:t> Foxy Freddy </a:t>
            </a:r>
            <a:r>
              <a:rPr lang="nl-NL" sz="2200" dirty="0" err="1" smtClean="0">
                <a:solidFill>
                  <a:schemeClr val="tx2"/>
                </a:solidFill>
              </a:rPr>
              <a:t>can’t</a:t>
            </a:r>
            <a:r>
              <a:rPr lang="nl-NL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smtClean="0">
                <a:solidFill>
                  <a:schemeClr val="tx2"/>
                </a:solidFill>
              </a:rPr>
              <a:t>[</a:t>
            </a:r>
            <a:r>
              <a:rPr lang="en-US" sz="2200" baseline="-25000" dirty="0" smtClean="0">
                <a:solidFill>
                  <a:schemeClr val="tx2"/>
                </a:solidFill>
              </a:rPr>
              <a:t>E</a:t>
            </a:r>
            <a:r>
              <a:rPr lang="en-US" sz="2200" dirty="0" smtClean="0">
                <a:solidFill>
                  <a:schemeClr val="tx2"/>
                </a:solidFill>
              </a:rPr>
              <a:t> ]</a:t>
            </a:r>
            <a:r>
              <a:rPr lang="nl-NL" sz="2200" dirty="0" smtClean="0">
                <a:solidFill>
                  <a:schemeClr val="tx2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5" grpId="0" build="p"/>
      <p:bldP spid="100355" grpI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smtClean="0">
                <a:solidFill>
                  <a:schemeClr val="accent1"/>
                </a:solidFill>
              </a:rPr>
              <a:t>Recoverability: Structural identity (3)</a:t>
            </a:r>
            <a:endParaRPr lang="nl-NL" sz="3400" smtClean="0">
              <a:solidFill>
                <a:schemeClr val="accent1"/>
              </a:solidFill>
            </a:endParaRP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286000"/>
            <a:ext cx="7315200" cy="4114800"/>
          </a:xfrm>
        </p:spPr>
        <p:txBody>
          <a:bodyPr/>
          <a:lstStyle/>
          <a:p>
            <a:pPr marL="609600" indent="-609600" eaLnBrk="1" hangingPunct="1">
              <a:buFont typeface="Wingdings" charset="2"/>
              <a:buNone/>
              <a:defRPr/>
            </a:pPr>
            <a:r>
              <a:rPr lang="nl-BE" sz="2200" dirty="0" smtClean="0">
                <a:solidFill>
                  <a:srgbClr val="269999"/>
                </a:solidFill>
              </a:rPr>
              <a:t>Arguments</a:t>
            </a:r>
          </a:p>
          <a:p>
            <a:pPr marL="609600" indent="-609600" eaLnBrk="1" hangingPunct="1">
              <a:buFont typeface="Wingdings" charset="2"/>
              <a:buNone/>
              <a:defRPr/>
            </a:pPr>
            <a:r>
              <a:rPr lang="nl-BE" sz="2200" dirty="0" smtClean="0">
                <a:solidFill>
                  <a:schemeClr val="tx2"/>
                </a:solidFill>
              </a:rPr>
              <a:t> </a:t>
            </a:r>
          </a:p>
          <a:p>
            <a:pPr marL="609600" indent="-609600" eaLnBrk="1" hangingPunct="1">
              <a:buFontTx/>
              <a:buChar char="•"/>
              <a:defRPr/>
            </a:pPr>
            <a:r>
              <a:rPr lang="nl-BE" sz="2200" dirty="0" smtClean="0">
                <a:solidFill>
                  <a:schemeClr val="tx2"/>
                </a:solidFill>
              </a:rPr>
              <a:t>Sluicing doesn’t allow for Voice mismatches:</a:t>
            </a:r>
          </a:p>
          <a:p>
            <a:pPr marL="609600" indent="-609600" eaLnBrk="1" hangingPunct="1">
              <a:buFont typeface="Wingdings" charset="2"/>
              <a:buNone/>
              <a:defRPr/>
            </a:pPr>
            <a:endParaRPr lang="nl-BE" sz="22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charset="2"/>
              <a:buNone/>
              <a:defRPr/>
            </a:pPr>
            <a:r>
              <a:rPr lang="nl-BE" sz="2200" dirty="0" smtClean="0">
                <a:solidFill>
                  <a:schemeClr val="tx2"/>
                </a:solidFill>
              </a:rPr>
              <a:t>(10)	a.	 </a:t>
            </a:r>
            <a:r>
              <a:rPr lang="en-US" sz="2200" dirty="0" smtClean="0">
                <a:solidFill>
                  <a:schemeClr val="tx2"/>
                </a:solidFill>
              </a:rPr>
              <a:t>[</a:t>
            </a:r>
            <a:r>
              <a:rPr lang="en-US" sz="2200" baseline="-25000" dirty="0" smtClean="0">
                <a:solidFill>
                  <a:schemeClr val="tx2"/>
                </a:solidFill>
              </a:rPr>
              <a:t>A </a:t>
            </a:r>
            <a:r>
              <a:rPr lang="nl-BE" sz="2200" dirty="0" smtClean="0">
                <a:solidFill>
                  <a:schemeClr val="tx2"/>
                </a:solidFill>
              </a:rPr>
              <a:t>Someone </a:t>
            </a:r>
            <a:r>
              <a:rPr lang="nl-NL" sz="2200" dirty="0" err="1" smtClean="0">
                <a:solidFill>
                  <a:schemeClr val="tx2"/>
                </a:solidFill>
              </a:rPr>
              <a:t>murdered</a:t>
            </a:r>
            <a:r>
              <a:rPr lang="nl-NL" sz="2200" dirty="0" smtClean="0">
                <a:solidFill>
                  <a:schemeClr val="tx2"/>
                </a:solidFill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</a:rPr>
              <a:t>Joe</a:t>
            </a:r>
            <a:r>
              <a:rPr lang="en-US" sz="2200" dirty="0" smtClean="0">
                <a:solidFill>
                  <a:schemeClr val="tx2"/>
                </a:solidFill>
              </a:rPr>
              <a:t>]</a:t>
            </a:r>
            <a:r>
              <a:rPr lang="nl-NL" sz="2200" dirty="0" smtClean="0">
                <a:solidFill>
                  <a:schemeClr val="tx2"/>
                </a:solidFill>
              </a:rPr>
              <a:t>, </a:t>
            </a:r>
            <a:r>
              <a:rPr lang="nl-NL" sz="2200" dirty="0" err="1" smtClean="0">
                <a:solidFill>
                  <a:schemeClr val="tx2"/>
                </a:solidFill>
              </a:rPr>
              <a:t>but</a:t>
            </a:r>
            <a:r>
              <a:rPr lang="nl-NL" sz="2200" dirty="0" smtClean="0">
                <a:solidFill>
                  <a:schemeClr val="tx2"/>
                </a:solidFill>
              </a:rPr>
              <a:t> we </a:t>
            </a:r>
            <a:r>
              <a:rPr lang="nl-NL" sz="2200" dirty="0" err="1" smtClean="0">
                <a:solidFill>
                  <a:schemeClr val="tx2"/>
                </a:solidFill>
              </a:rPr>
              <a:t>don’t</a:t>
            </a:r>
            <a:endParaRPr lang="nl-NL" sz="22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charset="2"/>
              <a:buNone/>
              <a:defRPr/>
            </a:pPr>
            <a:r>
              <a:rPr lang="nl-NL" sz="2200" dirty="0" smtClean="0">
                <a:solidFill>
                  <a:schemeClr val="tx2"/>
                </a:solidFill>
              </a:rPr>
              <a:t> 	 	 </a:t>
            </a:r>
            <a:r>
              <a:rPr lang="nl-NL" sz="2200" dirty="0" err="1" smtClean="0">
                <a:solidFill>
                  <a:schemeClr val="tx2"/>
                </a:solidFill>
              </a:rPr>
              <a:t>know</a:t>
            </a:r>
            <a:r>
              <a:rPr lang="nl-NL" sz="2200" dirty="0" smtClean="0">
                <a:solidFill>
                  <a:schemeClr val="tx2"/>
                </a:solidFill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</a:rPr>
              <a:t>who</a:t>
            </a:r>
            <a:r>
              <a:rPr lang="nl-NL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smtClean="0">
                <a:solidFill>
                  <a:schemeClr val="tx2"/>
                </a:solidFill>
              </a:rPr>
              <a:t>[</a:t>
            </a:r>
            <a:r>
              <a:rPr lang="en-US" sz="2200" baseline="-25000" dirty="0" smtClean="0">
                <a:solidFill>
                  <a:schemeClr val="tx2"/>
                </a:solidFill>
              </a:rPr>
              <a:t>E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strike="sngStrike" dirty="0" err="1" smtClean="0">
                <a:solidFill>
                  <a:schemeClr val="tx2"/>
                </a:solidFill>
              </a:rPr>
              <a:t>t</a:t>
            </a:r>
            <a:r>
              <a:rPr lang="en-US" sz="2200" strike="sngStrike" baseline="-25000" dirty="0" err="1" smtClean="0">
                <a:solidFill>
                  <a:schemeClr val="tx2"/>
                </a:solidFill>
              </a:rPr>
              <a:t>who</a:t>
            </a:r>
            <a:r>
              <a:rPr lang="en-US" sz="2200" strike="sngStrike" dirty="0" smtClean="0">
                <a:solidFill>
                  <a:schemeClr val="tx2"/>
                </a:solidFill>
              </a:rPr>
              <a:t> </a:t>
            </a:r>
            <a:r>
              <a:rPr lang="nl-NL" sz="2200" strike="sngStrike" dirty="0" err="1" smtClean="0">
                <a:solidFill>
                  <a:schemeClr val="tx2"/>
                </a:solidFill>
              </a:rPr>
              <a:t>murdered</a:t>
            </a:r>
            <a:r>
              <a:rPr lang="nl-NL" sz="2200" strike="sngStrike" dirty="0" smtClean="0">
                <a:solidFill>
                  <a:schemeClr val="tx2"/>
                </a:solidFill>
              </a:rPr>
              <a:t> </a:t>
            </a:r>
            <a:r>
              <a:rPr lang="nl-NL" sz="2200" strike="sngStrike" dirty="0" err="1" smtClean="0">
                <a:solidFill>
                  <a:schemeClr val="tx2"/>
                </a:solidFill>
              </a:rPr>
              <a:t>Joe</a:t>
            </a:r>
            <a:r>
              <a:rPr lang="en-US" sz="2200" dirty="0" smtClean="0">
                <a:solidFill>
                  <a:schemeClr val="tx2"/>
                </a:solidFill>
              </a:rPr>
              <a:t>]</a:t>
            </a:r>
            <a:r>
              <a:rPr lang="nl-NL" sz="2200" dirty="0" smtClean="0">
                <a:solidFill>
                  <a:schemeClr val="tx2"/>
                </a:solidFill>
              </a:rPr>
              <a:t>.</a:t>
            </a:r>
          </a:p>
          <a:p>
            <a:pPr marL="609600" indent="-609600" eaLnBrk="1" hangingPunct="1">
              <a:buFont typeface="Wingdings" charset="2"/>
              <a:buNone/>
              <a:defRPr/>
            </a:pPr>
            <a:r>
              <a:rPr lang="nl-NL" sz="2200" dirty="0" smtClean="0">
                <a:solidFill>
                  <a:schemeClr val="tx2"/>
                </a:solidFill>
              </a:rPr>
              <a:t>	</a:t>
            </a:r>
            <a:r>
              <a:rPr lang="nl-NL" sz="2200" dirty="0" err="1" smtClean="0">
                <a:solidFill>
                  <a:schemeClr val="tx2"/>
                </a:solidFill>
              </a:rPr>
              <a:t>b</a:t>
            </a:r>
            <a:r>
              <a:rPr lang="nl-NL" sz="2200" dirty="0" smtClean="0">
                <a:solidFill>
                  <a:schemeClr val="tx2"/>
                </a:solidFill>
              </a:rPr>
              <a:t>.	 </a:t>
            </a:r>
            <a:r>
              <a:rPr lang="en-US" sz="2200" dirty="0" smtClean="0">
                <a:solidFill>
                  <a:schemeClr val="tx2"/>
                </a:solidFill>
              </a:rPr>
              <a:t>[</a:t>
            </a:r>
            <a:r>
              <a:rPr lang="en-US" sz="2200" baseline="-25000" dirty="0" smtClean="0">
                <a:solidFill>
                  <a:schemeClr val="tx2"/>
                </a:solidFill>
              </a:rPr>
              <a:t>A </a:t>
            </a:r>
            <a:r>
              <a:rPr lang="en-US" sz="2200" dirty="0" smtClean="0">
                <a:solidFill>
                  <a:schemeClr val="tx2"/>
                </a:solidFill>
              </a:rPr>
              <a:t>Joe was </a:t>
            </a:r>
            <a:r>
              <a:rPr lang="nl-NL" sz="2200" dirty="0" err="1" smtClean="0">
                <a:solidFill>
                  <a:schemeClr val="tx2"/>
                </a:solidFill>
              </a:rPr>
              <a:t>murdered</a:t>
            </a:r>
            <a:r>
              <a:rPr lang="nl-NL" sz="2200" dirty="0" smtClean="0">
                <a:solidFill>
                  <a:schemeClr val="tx2"/>
                </a:solidFill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</a:rPr>
              <a:t>by</a:t>
            </a:r>
            <a:r>
              <a:rPr lang="nl-NL" sz="2200" dirty="0" smtClean="0">
                <a:solidFill>
                  <a:schemeClr val="tx2"/>
                </a:solidFill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</a:rPr>
              <a:t>someone</a:t>
            </a:r>
            <a:r>
              <a:rPr lang="en-US" sz="2200" dirty="0" smtClean="0">
                <a:solidFill>
                  <a:schemeClr val="tx2"/>
                </a:solidFill>
              </a:rPr>
              <a:t>]</a:t>
            </a:r>
            <a:r>
              <a:rPr lang="nl-NL" sz="2200" dirty="0" smtClean="0">
                <a:solidFill>
                  <a:schemeClr val="tx2"/>
                </a:solidFill>
              </a:rPr>
              <a:t>, </a:t>
            </a:r>
            <a:r>
              <a:rPr lang="nl-NL" sz="2200" dirty="0" err="1" smtClean="0">
                <a:solidFill>
                  <a:schemeClr val="tx2"/>
                </a:solidFill>
              </a:rPr>
              <a:t>but</a:t>
            </a:r>
            <a:r>
              <a:rPr lang="nl-NL" sz="2200" dirty="0" smtClean="0">
                <a:solidFill>
                  <a:schemeClr val="tx2"/>
                </a:solidFill>
              </a:rPr>
              <a:t> we</a:t>
            </a:r>
          </a:p>
          <a:p>
            <a:pPr marL="609600" indent="-609600" eaLnBrk="1" hangingPunct="1">
              <a:buFont typeface="Wingdings" charset="2"/>
              <a:buNone/>
              <a:defRPr/>
            </a:pPr>
            <a:r>
              <a:rPr lang="nl-NL" sz="2200" dirty="0" smtClean="0">
                <a:solidFill>
                  <a:schemeClr val="tx2"/>
                </a:solidFill>
              </a:rPr>
              <a:t>	 	 </a:t>
            </a:r>
            <a:r>
              <a:rPr lang="nl-NL" sz="2200" dirty="0" err="1" smtClean="0">
                <a:solidFill>
                  <a:schemeClr val="tx2"/>
                </a:solidFill>
              </a:rPr>
              <a:t>don’t</a:t>
            </a:r>
            <a:r>
              <a:rPr lang="nl-NL" sz="2200" dirty="0" smtClean="0">
                <a:solidFill>
                  <a:schemeClr val="tx2"/>
                </a:solidFill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</a:rPr>
              <a:t>know</a:t>
            </a:r>
            <a:r>
              <a:rPr lang="nl-NL" sz="2200" dirty="0" smtClean="0">
                <a:solidFill>
                  <a:schemeClr val="tx2"/>
                </a:solidFill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</a:rPr>
              <a:t>by</a:t>
            </a:r>
            <a:r>
              <a:rPr lang="nl-NL" sz="2200" dirty="0" smtClean="0">
                <a:solidFill>
                  <a:schemeClr val="tx2"/>
                </a:solidFill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</a:rPr>
              <a:t>who</a:t>
            </a:r>
            <a:r>
              <a:rPr lang="nl-NL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smtClean="0">
                <a:solidFill>
                  <a:schemeClr val="tx2"/>
                </a:solidFill>
              </a:rPr>
              <a:t>[</a:t>
            </a:r>
            <a:r>
              <a:rPr lang="en-US" sz="2200" baseline="-25000" dirty="0" smtClean="0">
                <a:solidFill>
                  <a:schemeClr val="tx2"/>
                </a:solidFill>
              </a:rPr>
              <a:t>E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nl-NL" sz="2200" strike="sngStrike" dirty="0" err="1" smtClean="0">
                <a:solidFill>
                  <a:schemeClr val="tx2"/>
                </a:solidFill>
              </a:rPr>
              <a:t>Joe</a:t>
            </a:r>
            <a:r>
              <a:rPr lang="nl-NL" sz="2200" strike="sngStrike" dirty="0" smtClean="0">
                <a:solidFill>
                  <a:schemeClr val="tx2"/>
                </a:solidFill>
              </a:rPr>
              <a:t> was </a:t>
            </a:r>
            <a:r>
              <a:rPr lang="nl-NL" sz="2200" strike="sngStrike" dirty="0" err="1" smtClean="0">
                <a:solidFill>
                  <a:schemeClr val="tx2"/>
                </a:solidFill>
              </a:rPr>
              <a:t>murdered</a:t>
            </a:r>
            <a:r>
              <a:rPr lang="nl-NL" sz="2200" strike="sngStrike" dirty="0" smtClean="0">
                <a:solidFill>
                  <a:schemeClr val="tx2"/>
                </a:solidFill>
              </a:rPr>
              <a:t> </a:t>
            </a:r>
            <a:r>
              <a:rPr lang="nl-NL" sz="2200" strike="sngStrike" dirty="0" err="1" smtClean="0">
                <a:solidFill>
                  <a:schemeClr val="tx2"/>
                </a:solidFill>
              </a:rPr>
              <a:t>t</a:t>
            </a:r>
            <a:r>
              <a:rPr lang="nl-NL" sz="2200" strike="sngStrike" baseline="-25000" dirty="0" err="1" smtClean="0">
                <a:solidFill>
                  <a:schemeClr val="tx2"/>
                </a:solidFill>
              </a:rPr>
              <a:t>by</a:t>
            </a:r>
            <a:endParaRPr lang="nl-NL" sz="2200" strike="sngStrike" baseline="-250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charset="2"/>
              <a:buNone/>
              <a:defRPr/>
            </a:pPr>
            <a:r>
              <a:rPr lang="nl-NL" sz="2200" baseline="-25000" dirty="0" smtClean="0">
                <a:solidFill>
                  <a:schemeClr val="tx2"/>
                </a:solidFill>
              </a:rPr>
              <a:t> 			 </a:t>
            </a:r>
            <a:r>
              <a:rPr lang="nl-NL" sz="2200" strike="sngStrike" baseline="-25000" dirty="0" err="1" smtClean="0">
                <a:solidFill>
                  <a:schemeClr val="tx2"/>
                </a:solidFill>
              </a:rPr>
              <a:t>who</a:t>
            </a:r>
            <a:r>
              <a:rPr lang="nl-NL" sz="2200" strike="sngStrike" dirty="0" smtClean="0">
                <a:solidFill>
                  <a:schemeClr val="tx2"/>
                </a:solidFill>
              </a:rPr>
              <a:t> </a:t>
            </a:r>
            <a:r>
              <a:rPr lang="en-US" sz="2200" dirty="0" smtClean="0">
                <a:solidFill>
                  <a:schemeClr val="tx2"/>
                </a:solidFill>
              </a:rPr>
              <a:t>]</a:t>
            </a:r>
            <a:r>
              <a:rPr lang="nl-NL" sz="2200" dirty="0" smtClean="0">
                <a:solidFill>
                  <a:schemeClr val="tx2"/>
                </a:solidFill>
              </a:rPr>
              <a:t>.</a:t>
            </a:r>
            <a:endParaRPr lang="nl-BE" sz="22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charset="2"/>
              <a:buNone/>
              <a:defRPr/>
            </a:pPr>
            <a:endParaRPr lang="nl-NL" sz="22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0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0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03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03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03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03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03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03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5" grpId="0" build="p"/>
      <p:bldP spid="100355" grpI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smtClean="0">
                <a:solidFill>
                  <a:schemeClr val="accent1"/>
                </a:solidFill>
              </a:rPr>
              <a:t>Recoverability: Structural identity (4)</a:t>
            </a:r>
            <a:endParaRPr lang="nl-NL" sz="3400" smtClean="0">
              <a:solidFill>
                <a:schemeClr val="accent1"/>
              </a:solidFill>
            </a:endParaRP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286000"/>
            <a:ext cx="7315200" cy="4114800"/>
          </a:xfrm>
        </p:spPr>
        <p:txBody>
          <a:bodyPr/>
          <a:lstStyle/>
          <a:p>
            <a:pPr marL="609600" indent="-609600" eaLnBrk="1" hangingPunct="1">
              <a:buFont typeface="Wingdings" charset="2"/>
              <a:buNone/>
              <a:defRPr/>
            </a:pP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 Active antecedent,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passive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sluice</a:t>
            </a:r>
            <a:endParaRPr lang="nl-BE" sz="22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charset="2"/>
              <a:buNone/>
              <a:defRPr/>
            </a:pPr>
            <a:endParaRPr lang="nl-BE" sz="22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charset="2"/>
              <a:buNone/>
              <a:defRPr/>
            </a:pPr>
            <a:r>
              <a:rPr lang="nl-BE" sz="2200" dirty="0" smtClean="0">
                <a:solidFill>
                  <a:schemeClr val="tx2"/>
                </a:solidFill>
              </a:rPr>
              <a:t>(11)	a.*</a:t>
            </a:r>
            <a:r>
              <a:rPr lang="en-US" sz="2200" dirty="0" smtClean="0">
                <a:solidFill>
                  <a:schemeClr val="tx2"/>
                </a:solidFill>
              </a:rPr>
              <a:t>[</a:t>
            </a:r>
            <a:r>
              <a:rPr lang="en-US" sz="2200" baseline="-25000" dirty="0" smtClean="0">
                <a:solidFill>
                  <a:schemeClr val="tx2"/>
                </a:solidFill>
              </a:rPr>
              <a:t>A </a:t>
            </a:r>
            <a:r>
              <a:rPr lang="nl-BE" sz="2200" dirty="0" smtClean="0">
                <a:solidFill>
                  <a:schemeClr val="tx2"/>
                </a:solidFill>
              </a:rPr>
              <a:t>Someone </a:t>
            </a:r>
            <a:r>
              <a:rPr lang="nl-NL" sz="2200" dirty="0" err="1" smtClean="0">
                <a:solidFill>
                  <a:schemeClr val="tx2"/>
                </a:solidFill>
              </a:rPr>
              <a:t>murdered</a:t>
            </a:r>
            <a:r>
              <a:rPr lang="nl-NL" sz="2200" dirty="0" smtClean="0">
                <a:solidFill>
                  <a:schemeClr val="tx2"/>
                </a:solidFill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</a:rPr>
              <a:t>Joe</a:t>
            </a:r>
            <a:r>
              <a:rPr lang="en-US" sz="2200" dirty="0" smtClean="0">
                <a:solidFill>
                  <a:schemeClr val="tx2"/>
                </a:solidFill>
              </a:rPr>
              <a:t>]</a:t>
            </a:r>
            <a:r>
              <a:rPr lang="nl-NL" sz="2200" dirty="0" smtClean="0">
                <a:solidFill>
                  <a:schemeClr val="tx2"/>
                </a:solidFill>
              </a:rPr>
              <a:t>, </a:t>
            </a:r>
            <a:r>
              <a:rPr lang="nl-NL" sz="2200" dirty="0" err="1" smtClean="0">
                <a:solidFill>
                  <a:schemeClr val="tx2"/>
                </a:solidFill>
              </a:rPr>
              <a:t>but</a:t>
            </a:r>
            <a:r>
              <a:rPr lang="nl-NL" sz="2200" dirty="0" smtClean="0">
                <a:solidFill>
                  <a:schemeClr val="tx2"/>
                </a:solidFill>
              </a:rPr>
              <a:t> we </a:t>
            </a:r>
            <a:r>
              <a:rPr lang="nl-NL" sz="2200" dirty="0" err="1" smtClean="0">
                <a:solidFill>
                  <a:schemeClr val="tx2"/>
                </a:solidFill>
              </a:rPr>
              <a:t>don’t</a:t>
            </a:r>
            <a:endParaRPr lang="nl-NL" sz="22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charset="2"/>
              <a:buNone/>
              <a:defRPr/>
            </a:pPr>
            <a:r>
              <a:rPr lang="nl-NL" sz="2200" dirty="0" smtClean="0">
                <a:solidFill>
                  <a:schemeClr val="tx2"/>
                </a:solidFill>
              </a:rPr>
              <a:t> 	 	  </a:t>
            </a:r>
            <a:r>
              <a:rPr lang="nl-NL" sz="2200" dirty="0" err="1" smtClean="0">
                <a:solidFill>
                  <a:schemeClr val="tx2"/>
                </a:solidFill>
              </a:rPr>
              <a:t>know</a:t>
            </a:r>
            <a:r>
              <a:rPr lang="nl-NL" sz="2200" dirty="0" smtClean="0">
                <a:solidFill>
                  <a:schemeClr val="tx2"/>
                </a:solidFill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</a:rPr>
              <a:t>by</a:t>
            </a:r>
            <a:r>
              <a:rPr lang="nl-NL" sz="2200" dirty="0" smtClean="0">
                <a:solidFill>
                  <a:schemeClr val="tx2"/>
                </a:solidFill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</a:rPr>
              <a:t>who</a:t>
            </a:r>
            <a:r>
              <a:rPr lang="nl-NL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smtClean="0">
                <a:solidFill>
                  <a:schemeClr val="tx2"/>
                </a:solidFill>
              </a:rPr>
              <a:t>[</a:t>
            </a:r>
            <a:r>
              <a:rPr lang="en-US" sz="2200" baseline="-25000" dirty="0" smtClean="0">
                <a:solidFill>
                  <a:schemeClr val="tx2"/>
                </a:solidFill>
              </a:rPr>
              <a:t>E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strike="sngStrike" dirty="0" smtClean="0">
                <a:solidFill>
                  <a:schemeClr val="tx2"/>
                </a:solidFill>
              </a:rPr>
              <a:t>Joe was </a:t>
            </a:r>
            <a:r>
              <a:rPr lang="nl-NL" sz="2200" strike="sngStrike" dirty="0" err="1" smtClean="0">
                <a:solidFill>
                  <a:schemeClr val="tx2"/>
                </a:solidFill>
              </a:rPr>
              <a:t>murdered</a:t>
            </a:r>
            <a:r>
              <a:rPr lang="nl-NL" sz="2200" strike="sngStrike" dirty="0" smtClean="0">
                <a:solidFill>
                  <a:schemeClr val="tx2"/>
                </a:solidFill>
              </a:rPr>
              <a:t> </a:t>
            </a:r>
            <a:r>
              <a:rPr lang="en-US" sz="2200" strike="sngStrike" dirty="0" err="1" smtClean="0">
                <a:solidFill>
                  <a:schemeClr val="tx2"/>
                </a:solidFill>
              </a:rPr>
              <a:t>t</a:t>
            </a:r>
            <a:r>
              <a:rPr lang="en-US" sz="2200" strike="sngStrike" baseline="-25000" dirty="0" err="1" smtClean="0">
                <a:solidFill>
                  <a:schemeClr val="tx2"/>
                </a:solidFill>
              </a:rPr>
              <a:t>by</a:t>
            </a:r>
            <a:r>
              <a:rPr lang="en-US" sz="2200" strike="sngStrike" baseline="-25000" dirty="0" smtClean="0">
                <a:solidFill>
                  <a:schemeClr val="tx2"/>
                </a:solidFill>
              </a:rPr>
              <a:t> who</a:t>
            </a:r>
            <a:r>
              <a:rPr lang="en-US" sz="2200" dirty="0" smtClean="0">
                <a:solidFill>
                  <a:schemeClr val="tx2"/>
                </a:solidFill>
              </a:rPr>
              <a:t>]</a:t>
            </a:r>
            <a:r>
              <a:rPr lang="nl-NL" sz="2200" dirty="0" smtClean="0">
                <a:solidFill>
                  <a:schemeClr val="tx2"/>
                </a:solidFill>
              </a:rPr>
              <a:t>.</a:t>
            </a:r>
          </a:p>
          <a:p>
            <a:pPr marL="609600" indent="-609600" eaLnBrk="1" hangingPunct="1">
              <a:buFont typeface="Wingdings" charset="2"/>
              <a:buNone/>
              <a:defRPr/>
            </a:pPr>
            <a:endParaRPr lang="nl-NL" sz="22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charset="2"/>
              <a:buNone/>
              <a:defRPr/>
            </a:pP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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Passive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antecedent,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active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sluice</a:t>
            </a:r>
            <a:endParaRPr lang="nl-NL" sz="22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charset="2"/>
              <a:buNone/>
              <a:defRPr/>
            </a:pPr>
            <a:endParaRPr lang="nl-NL" sz="22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charset="2"/>
              <a:buNone/>
              <a:defRPr/>
            </a:pPr>
            <a:r>
              <a:rPr lang="nl-NL" sz="2200" dirty="0" smtClean="0">
                <a:solidFill>
                  <a:schemeClr val="tx2"/>
                </a:solidFill>
              </a:rPr>
              <a:t>	</a:t>
            </a:r>
            <a:r>
              <a:rPr lang="nl-NL" sz="2200" dirty="0" err="1" smtClean="0">
                <a:solidFill>
                  <a:schemeClr val="tx2"/>
                </a:solidFill>
              </a:rPr>
              <a:t>b</a:t>
            </a:r>
            <a:r>
              <a:rPr lang="nl-NL" sz="2200" dirty="0" smtClean="0">
                <a:solidFill>
                  <a:schemeClr val="tx2"/>
                </a:solidFill>
              </a:rPr>
              <a:t>.*</a:t>
            </a:r>
            <a:r>
              <a:rPr lang="en-US" sz="2200" dirty="0" smtClean="0">
                <a:solidFill>
                  <a:schemeClr val="tx2"/>
                </a:solidFill>
              </a:rPr>
              <a:t>[</a:t>
            </a:r>
            <a:r>
              <a:rPr lang="en-US" sz="2200" baseline="-25000" dirty="0" smtClean="0">
                <a:solidFill>
                  <a:schemeClr val="tx2"/>
                </a:solidFill>
              </a:rPr>
              <a:t>A </a:t>
            </a:r>
            <a:r>
              <a:rPr lang="en-US" sz="2200" dirty="0" smtClean="0">
                <a:solidFill>
                  <a:schemeClr val="tx2"/>
                </a:solidFill>
              </a:rPr>
              <a:t>Joe was </a:t>
            </a:r>
            <a:r>
              <a:rPr lang="nl-NL" sz="2200" dirty="0" err="1" smtClean="0">
                <a:solidFill>
                  <a:schemeClr val="tx2"/>
                </a:solidFill>
              </a:rPr>
              <a:t>murdered</a:t>
            </a:r>
            <a:r>
              <a:rPr lang="nl-NL" sz="2200" dirty="0" smtClean="0">
                <a:solidFill>
                  <a:schemeClr val="tx2"/>
                </a:solidFill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</a:rPr>
              <a:t>by</a:t>
            </a:r>
            <a:r>
              <a:rPr lang="nl-NL" sz="2200" dirty="0" smtClean="0">
                <a:solidFill>
                  <a:schemeClr val="tx2"/>
                </a:solidFill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</a:rPr>
              <a:t>someone</a:t>
            </a:r>
            <a:r>
              <a:rPr lang="en-US" sz="2200" dirty="0" smtClean="0">
                <a:solidFill>
                  <a:schemeClr val="tx2"/>
                </a:solidFill>
              </a:rPr>
              <a:t>]</a:t>
            </a:r>
            <a:r>
              <a:rPr lang="nl-NL" sz="2200" dirty="0" smtClean="0">
                <a:solidFill>
                  <a:schemeClr val="tx2"/>
                </a:solidFill>
              </a:rPr>
              <a:t>, </a:t>
            </a:r>
            <a:r>
              <a:rPr lang="nl-NL" sz="2200" dirty="0" err="1" smtClean="0">
                <a:solidFill>
                  <a:schemeClr val="tx2"/>
                </a:solidFill>
              </a:rPr>
              <a:t>but</a:t>
            </a:r>
            <a:r>
              <a:rPr lang="nl-NL" sz="2200" dirty="0" smtClean="0">
                <a:solidFill>
                  <a:schemeClr val="tx2"/>
                </a:solidFill>
              </a:rPr>
              <a:t> we</a:t>
            </a:r>
          </a:p>
          <a:p>
            <a:pPr marL="609600" indent="-609600" eaLnBrk="1" hangingPunct="1">
              <a:buFont typeface="Wingdings" charset="2"/>
              <a:buNone/>
              <a:defRPr/>
            </a:pPr>
            <a:r>
              <a:rPr lang="nl-NL" sz="2200" dirty="0" smtClean="0">
                <a:solidFill>
                  <a:schemeClr val="tx2"/>
                </a:solidFill>
              </a:rPr>
              <a:t>	 	  </a:t>
            </a:r>
            <a:r>
              <a:rPr lang="nl-NL" sz="2200" dirty="0" err="1" smtClean="0">
                <a:solidFill>
                  <a:schemeClr val="tx2"/>
                </a:solidFill>
              </a:rPr>
              <a:t>don’t</a:t>
            </a:r>
            <a:r>
              <a:rPr lang="nl-NL" sz="2200" dirty="0" smtClean="0">
                <a:solidFill>
                  <a:schemeClr val="tx2"/>
                </a:solidFill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</a:rPr>
              <a:t>know</a:t>
            </a:r>
            <a:r>
              <a:rPr lang="nl-NL" sz="2200" dirty="0" smtClean="0">
                <a:solidFill>
                  <a:schemeClr val="tx2"/>
                </a:solidFill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</a:rPr>
              <a:t>who</a:t>
            </a:r>
            <a:r>
              <a:rPr lang="nl-NL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smtClean="0">
                <a:solidFill>
                  <a:schemeClr val="tx2"/>
                </a:solidFill>
              </a:rPr>
              <a:t>[</a:t>
            </a:r>
            <a:r>
              <a:rPr lang="en-US" sz="2200" baseline="-25000" dirty="0" smtClean="0">
                <a:solidFill>
                  <a:schemeClr val="tx2"/>
                </a:solidFill>
              </a:rPr>
              <a:t>E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strike="sngStrike" dirty="0" err="1" smtClean="0">
                <a:solidFill>
                  <a:schemeClr val="tx2"/>
                </a:solidFill>
              </a:rPr>
              <a:t>t</a:t>
            </a:r>
            <a:r>
              <a:rPr lang="en-US" sz="2200" strike="sngStrike" baseline="-25000" dirty="0" err="1" smtClean="0">
                <a:solidFill>
                  <a:schemeClr val="tx2"/>
                </a:solidFill>
              </a:rPr>
              <a:t>who</a:t>
            </a:r>
            <a:r>
              <a:rPr lang="en-US" sz="2200" strike="sngStrike" dirty="0" smtClean="0">
                <a:solidFill>
                  <a:schemeClr val="tx2"/>
                </a:solidFill>
              </a:rPr>
              <a:t> </a:t>
            </a:r>
            <a:r>
              <a:rPr lang="nl-NL" sz="2200" strike="sngStrike" dirty="0" err="1" smtClean="0">
                <a:solidFill>
                  <a:schemeClr val="tx2"/>
                </a:solidFill>
              </a:rPr>
              <a:t>murdered</a:t>
            </a:r>
            <a:r>
              <a:rPr lang="nl-NL" sz="2200" strike="sngStrike" dirty="0" smtClean="0">
                <a:solidFill>
                  <a:schemeClr val="tx2"/>
                </a:solidFill>
              </a:rPr>
              <a:t> </a:t>
            </a:r>
            <a:r>
              <a:rPr lang="nl-NL" sz="2200" strike="sngStrike" dirty="0" err="1" smtClean="0">
                <a:solidFill>
                  <a:schemeClr val="tx2"/>
                </a:solidFill>
              </a:rPr>
              <a:t>Joe</a:t>
            </a:r>
            <a:r>
              <a:rPr lang="en-US" sz="2200" dirty="0" smtClean="0">
                <a:solidFill>
                  <a:schemeClr val="tx2"/>
                </a:solidFill>
              </a:rPr>
              <a:t>]</a:t>
            </a:r>
            <a:r>
              <a:rPr lang="nl-NL" sz="2200" dirty="0" smtClean="0">
                <a:solidFill>
                  <a:schemeClr val="tx2"/>
                </a:solidFill>
              </a:rPr>
              <a:t>.</a:t>
            </a:r>
            <a:endParaRPr lang="nl-BE" sz="22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charset="2"/>
              <a:buNone/>
              <a:defRPr/>
            </a:pPr>
            <a:endParaRPr lang="nl-NL" sz="22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0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0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0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0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03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03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03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03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5" grpId="0" build="p"/>
      <p:bldP spid="100355" grpI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smtClean="0">
                <a:solidFill>
                  <a:schemeClr val="accent1"/>
                </a:solidFill>
              </a:rPr>
              <a:t>Recoverability: Structural identity (5)</a:t>
            </a:r>
            <a:endParaRPr lang="nl-NL" sz="3400" smtClean="0">
              <a:solidFill>
                <a:schemeClr val="accent1"/>
              </a:solidFill>
            </a:endParaRP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057400"/>
            <a:ext cx="7315200" cy="4419600"/>
          </a:xfrm>
        </p:spPr>
        <p:txBody>
          <a:bodyPr/>
          <a:lstStyle/>
          <a:p>
            <a:pPr marL="609600" indent="-609600" eaLnBrk="1" hangingPunct="1">
              <a:buFontTx/>
              <a:buChar char="•"/>
              <a:defRPr/>
            </a:pPr>
            <a:r>
              <a:rPr lang="nl-BE" sz="2200" dirty="0" smtClean="0">
                <a:solidFill>
                  <a:schemeClr val="tx2"/>
                </a:solidFill>
              </a:rPr>
              <a:t>VP ellipsis doesn’t allow for argument structure mismatches</a:t>
            </a:r>
          </a:p>
          <a:p>
            <a:pPr marL="609600" indent="-609600" eaLnBrk="1" hangingPunct="1">
              <a:buFont typeface="Wingdings" charset="2"/>
              <a:buNone/>
              <a:defRPr/>
            </a:pPr>
            <a:endParaRPr lang="nl-NL" sz="22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charset="2"/>
              <a:buNone/>
              <a:defRPr/>
            </a:pPr>
            <a:r>
              <a:rPr lang="nl-NL" sz="2200" dirty="0" smtClean="0">
                <a:solidFill>
                  <a:schemeClr val="tx2"/>
                </a:solidFill>
              </a:rPr>
              <a:t>(12) *	</a:t>
            </a:r>
            <a:r>
              <a:rPr lang="nl-NL" sz="2200" dirty="0" err="1" smtClean="0">
                <a:solidFill>
                  <a:schemeClr val="tx2"/>
                </a:solidFill>
              </a:rPr>
              <a:t>Jeff</a:t>
            </a:r>
            <a:r>
              <a:rPr lang="nl-NL" sz="2200" dirty="0" smtClean="0">
                <a:solidFill>
                  <a:schemeClr val="tx2"/>
                </a:solidFill>
              </a:rPr>
              <a:t> was </a:t>
            </a:r>
            <a:r>
              <a:rPr lang="en-US" sz="2200" dirty="0" smtClean="0">
                <a:solidFill>
                  <a:schemeClr val="tx2"/>
                </a:solidFill>
              </a:rPr>
              <a:t>[</a:t>
            </a:r>
            <a:r>
              <a:rPr lang="nl-NL" sz="2200" dirty="0" smtClean="0">
                <a:solidFill>
                  <a:schemeClr val="tx2"/>
                </a:solidFill>
              </a:rPr>
              <a:t>reading a </a:t>
            </a:r>
            <a:r>
              <a:rPr lang="nl-NL" sz="2200" dirty="0" err="1" smtClean="0">
                <a:solidFill>
                  <a:schemeClr val="tx2"/>
                </a:solidFill>
              </a:rPr>
              <a:t>book</a:t>
            </a:r>
            <a:r>
              <a:rPr lang="en-US" sz="2200" dirty="0" smtClean="0">
                <a:solidFill>
                  <a:schemeClr val="tx2"/>
                </a:solidFill>
              </a:rPr>
              <a:t>]</a:t>
            </a:r>
            <a:r>
              <a:rPr lang="nl-NL" sz="2200" dirty="0" smtClean="0">
                <a:solidFill>
                  <a:schemeClr val="tx2"/>
                </a:solidFill>
              </a:rPr>
              <a:t> and </a:t>
            </a:r>
            <a:r>
              <a:rPr lang="nl-NL" sz="2200" dirty="0" err="1" smtClean="0">
                <a:solidFill>
                  <a:schemeClr val="tx2"/>
                </a:solidFill>
              </a:rPr>
              <a:t>Steve</a:t>
            </a:r>
            <a:r>
              <a:rPr lang="nl-NL" sz="2200" dirty="0" smtClean="0">
                <a:solidFill>
                  <a:schemeClr val="tx2"/>
                </a:solidFill>
              </a:rPr>
              <a:t> was</a:t>
            </a:r>
          </a:p>
          <a:p>
            <a:pPr marL="609600" indent="-609600" eaLnBrk="1" hangingPunct="1">
              <a:buFont typeface="Wingdings" charset="2"/>
              <a:buNone/>
              <a:defRPr/>
            </a:pPr>
            <a:r>
              <a:rPr lang="nl-NL" sz="2200" dirty="0" smtClean="0">
                <a:solidFill>
                  <a:schemeClr val="tx2"/>
                </a:solidFill>
              </a:rPr>
              <a:t> 		</a:t>
            </a:r>
            <a:r>
              <a:rPr lang="en-US" sz="2200" dirty="0" smtClean="0">
                <a:solidFill>
                  <a:schemeClr val="tx2"/>
                </a:solidFill>
              </a:rPr>
              <a:t>[</a:t>
            </a:r>
            <a:r>
              <a:rPr lang="en-US" sz="2200" strike="sngStrike" dirty="0" smtClean="0">
                <a:solidFill>
                  <a:schemeClr val="tx2"/>
                </a:solidFill>
              </a:rPr>
              <a:t>reading</a:t>
            </a:r>
            <a:r>
              <a:rPr lang="en-US" sz="2200" dirty="0" smtClean="0">
                <a:solidFill>
                  <a:schemeClr val="tx2"/>
                </a:solidFill>
              </a:rPr>
              <a:t>]</a:t>
            </a:r>
            <a:r>
              <a:rPr lang="nl-NL" sz="2200" dirty="0" smtClean="0">
                <a:solidFill>
                  <a:schemeClr val="tx2"/>
                </a:solidFill>
              </a:rPr>
              <a:t>, </a:t>
            </a:r>
            <a:r>
              <a:rPr lang="nl-NL" sz="2200" dirty="0" err="1" smtClean="0">
                <a:solidFill>
                  <a:schemeClr val="tx2"/>
                </a:solidFill>
              </a:rPr>
              <a:t>too</a:t>
            </a:r>
            <a:r>
              <a:rPr lang="nl-NL" sz="2200" dirty="0" smtClean="0">
                <a:solidFill>
                  <a:schemeClr val="tx2"/>
                </a:solidFill>
              </a:rPr>
              <a:t>.</a:t>
            </a:r>
          </a:p>
          <a:p>
            <a:pPr marL="609600" indent="-609600" eaLnBrk="1" hangingPunct="1">
              <a:buFont typeface="Wingdings" charset="2"/>
              <a:buNone/>
              <a:defRPr/>
            </a:pPr>
            <a:endParaRPr lang="nl-NL" sz="2200" dirty="0" smtClean="0">
              <a:solidFill>
                <a:schemeClr val="tx2"/>
              </a:solidFill>
              <a:sym typeface="Wingdings"/>
            </a:endParaRPr>
          </a:p>
          <a:p>
            <a:pPr marL="609600" indent="-609600" eaLnBrk="1" hangingPunct="1">
              <a:buFont typeface="Wingdings" charset="2"/>
              <a:buNone/>
              <a:defRPr/>
            </a:pP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	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Truth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conditionally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,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if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you’re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reading a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book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,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you’re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reading.</a:t>
            </a:r>
          </a:p>
          <a:p>
            <a:pPr marL="609600" indent="-609600" eaLnBrk="1" hangingPunct="1">
              <a:buFont typeface="Wingdings" charset="2"/>
              <a:buNone/>
              <a:defRPr/>
            </a:pPr>
            <a:endParaRPr lang="nl-NL" sz="2200" dirty="0" smtClean="0">
              <a:solidFill>
                <a:schemeClr val="tx2"/>
              </a:solidFill>
              <a:sym typeface="Wingdings"/>
            </a:endParaRPr>
          </a:p>
          <a:p>
            <a:pPr marL="609600" indent="-609600" eaLnBrk="1" hangingPunct="1">
              <a:buFont typeface="Wingdings" charset="2"/>
              <a:buNone/>
              <a:defRPr/>
            </a:pP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	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Structurally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,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however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, a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transitive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VP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differs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from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an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intransitive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one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.</a:t>
            </a:r>
            <a:endParaRPr lang="nl-NL" sz="22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0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0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0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0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03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03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03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03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5" grpId="0" build="p"/>
      <p:bldP spid="100355" grpI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smtClean="0">
                <a:solidFill>
                  <a:schemeClr val="accent1"/>
                </a:solidFill>
              </a:rPr>
              <a:t>Recoverability: Structural identity (6)</a:t>
            </a:r>
            <a:endParaRPr lang="nl-NL" sz="3400" smtClean="0">
              <a:solidFill>
                <a:schemeClr val="accent1"/>
              </a:solidFill>
            </a:endParaRP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286000"/>
            <a:ext cx="7315200" cy="4114800"/>
          </a:xfrm>
        </p:spPr>
        <p:txBody>
          <a:bodyPr/>
          <a:lstStyle/>
          <a:p>
            <a:pPr marL="609600" indent="-609600" eaLnBrk="1" hangingPunct="1">
              <a:buFont typeface="Wingdings" charset="2"/>
              <a:buNone/>
              <a:defRPr/>
            </a:pPr>
            <a:r>
              <a:rPr lang="nl-BE" sz="2200" dirty="0" smtClean="0">
                <a:solidFill>
                  <a:srgbClr val="269999"/>
                </a:solidFill>
              </a:rPr>
              <a:t>Counterarguments</a:t>
            </a:r>
          </a:p>
          <a:p>
            <a:pPr marL="609600" indent="-609600" eaLnBrk="1" hangingPunct="1">
              <a:buFont typeface="Wingdings" charset="2"/>
              <a:buNone/>
              <a:defRPr/>
            </a:pPr>
            <a:r>
              <a:rPr lang="nl-BE" sz="2200" dirty="0" smtClean="0">
                <a:solidFill>
                  <a:schemeClr val="tx2"/>
                </a:solidFill>
              </a:rPr>
              <a:t> </a:t>
            </a:r>
          </a:p>
          <a:p>
            <a:pPr marL="609600" indent="-609600" eaLnBrk="1" hangingPunct="1">
              <a:buFontTx/>
              <a:buChar char="•"/>
              <a:defRPr/>
            </a:pPr>
            <a:r>
              <a:rPr lang="nl-BE" sz="2200" dirty="0" smtClean="0">
                <a:solidFill>
                  <a:schemeClr val="tx2"/>
                </a:solidFill>
              </a:rPr>
              <a:t>VP ellipsis </a:t>
            </a:r>
            <a:r>
              <a:rPr lang="nl-BE" sz="2200" b="1" dirty="0" smtClean="0">
                <a:solidFill>
                  <a:schemeClr val="tx2"/>
                </a:solidFill>
              </a:rPr>
              <a:t>does </a:t>
            </a:r>
            <a:r>
              <a:rPr lang="nl-BE" sz="2200" dirty="0" smtClean="0">
                <a:solidFill>
                  <a:schemeClr val="tx2"/>
                </a:solidFill>
              </a:rPr>
              <a:t>allow for Voice mismatches:</a:t>
            </a:r>
          </a:p>
          <a:p>
            <a:pPr marL="609600" indent="-609600" eaLnBrk="1" hangingPunct="1">
              <a:buFont typeface="Wingdings" charset="2"/>
              <a:buNone/>
              <a:defRPr/>
            </a:pPr>
            <a:endParaRPr lang="nl-BE" sz="22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charset="2"/>
              <a:buNone/>
              <a:defRPr/>
            </a:pP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 Active antecedent,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passive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ellipsis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clause</a:t>
            </a:r>
            <a:endParaRPr lang="nl-BE" sz="22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charset="2"/>
              <a:buNone/>
              <a:defRPr/>
            </a:pPr>
            <a:endParaRPr lang="nl-BE" sz="22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charset="2"/>
              <a:buNone/>
              <a:defRPr/>
            </a:pPr>
            <a:r>
              <a:rPr lang="nl-BE" sz="2200" dirty="0" smtClean="0">
                <a:solidFill>
                  <a:schemeClr val="tx2"/>
                </a:solidFill>
              </a:rPr>
              <a:t>(13)	The janitor should </a:t>
            </a:r>
            <a:r>
              <a:rPr lang="en-US" sz="2200" dirty="0" smtClean="0">
                <a:solidFill>
                  <a:schemeClr val="tx2"/>
                </a:solidFill>
              </a:rPr>
              <a:t>[</a:t>
            </a:r>
            <a:r>
              <a:rPr lang="en-US" sz="2200" baseline="-25000" dirty="0" smtClean="0">
                <a:solidFill>
                  <a:schemeClr val="tx2"/>
                </a:solidFill>
              </a:rPr>
              <a:t>A </a:t>
            </a:r>
            <a:r>
              <a:rPr lang="nl-BE" sz="2200" dirty="0" smtClean="0">
                <a:solidFill>
                  <a:schemeClr val="tx2"/>
                </a:solidFill>
              </a:rPr>
              <a:t>remove the trash</a:t>
            </a:r>
            <a:r>
              <a:rPr lang="en-US" sz="2200" dirty="0" smtClean="0">
                <a:solidFill>
                  <a:schemeClr val="tx2"/>
                </a:solidFill>
              </a:rPr>
              <a:t>]</a:t>
            </a:r>
            <a:r>
              <a:rPr lang="nl-NL" sz="2200" dirty="0" smtClean="0">
                <a:solidFill>
                  <a:schemeClr val="tx2"/>
                </a:solidFill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</a:rPr>
              <a:t>whenever</a:t>
            </a:r>
            <a:r>
              <a:rPr lang="nl-NL" sz="2200" dirty="0" smtClean="0">
                <a:solidFill>
                  <a:schemeClr val="tx2"/>
                </a:solidFill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</a:rPr>
              <a:t>it’s</a:t>
            </a:r>
            <a:r>
              <a:rPr lang="nl-NL" sz="2200" dirty="0" smtClean="0">
                <a:solidFill>
                  <a:schemeClr val="tx2"/>
                </a:solidFill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</a:rPr>
              <a:t>apparent</a:t>
            </a:r>
            <a:r>
              <a:rPr lang="nl-NL" sz="2200" dirty="0" smtClean="0">
                <a:solidFill>
                  <a:schemeClr val="tx2"/>
                </a:solidFill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</a:rPr>
              <a:t>that</a:t>
            </a:r>
            <a:r>
              <a:rPr lang="nl-NL" sz="2200" dirty="0" smtClean="0">
                <a:solidFill>
                  <a:schemeClr val="tx2"/>
                </a:solidFill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</a:rPr>
              <a:t>it</a:t>
            </a:r>
            <a:r>
              <a:rPr lang="nl-NL" sz="2200" dirty="0" smtClean="0">
                <a:solidFill>
                  <a:schemeClr val="tx2"/>
                </a:solidFill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</a:rPr>
              <a:t>needs</a:t>
            </a:r>
            <a:r>
              <a:rPr lang="nl-NL" sz="2200" dirty="0" smtClean="0">
                <a:solidFill>
                  <a:schemeClr val="tx2"/>
                </a:solidFill>
              </a:rPr>
              <a:t> to </a:t>
            </a:r>
            <a:r>
              <a:rPr lang="nl-NL" sz="2200" dirty="0" err="1" smtClean="0">
                <a:solidFill>
                  <a:schemeClr val="tx2"/>
                </a:solidFill>
              </a:rPr>
              <a:t>be</a:t>
            </a:r>
            <a:endParaRPr lang="nl-NL" sz="22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charset="2"/>
              <a:buNone/>
              <a:defRPr/>
            </a:pPr>
            <a:r>
              <a:rPr lang="nl-NL" sz="2200" dirty="0" smtClean="0">
                <a:solidFill>
                  <a:schemeClr val="tx2"/>
                </a:solidFill>
              </a:rPr>
              <a:t> 	</a:t>
            </a:r>
            <a:r>
              <a:rPr lang="en-US" sz="2200" dirty="0" smtClean="0">
                <a:solidFill>
                  <a:schemeClr val="tx2"/>
                </a:solidFill>
              </a:rPr>
              <a:t>[</a:t>
            </a:r>
            <a:r>
              <a:rPr lang="en-US" sz="2200" baseline="-25000" dirty="0" smtClean="0">
                <a:solidFill>
                  <a:schemeClr val="tx2"/>
                </a:solidFill>
              </a:rPr>
              <a:t>E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nl-BE" sz="2200" strike="sngStrike" dirty="0" smtClean="0">
                <a:solidFill>
                  <a:schemeClr val="tx2"/>
                </a:solidFill>
              </a:rPr>
              <a:t>removed</a:t>
            </a:r>
            <a:r>
              <a:rPr lang="en-US" sz="2200" dirty="0" smtClean="0">
                <a:solidFill>
                  <a:schemeClr val="tx2"/>
                </a:solidFill>
              </a:rPr>
              <a:t>]</a:t>
            </a:r>
            <a:r>
              <a:rPr lang="nl-NL" sz="2200" dirty="0" smtClean="0">
                <a:solidFill>
                  <a:schemeClr val="tx2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03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03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03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03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5" grpId="0" build="p"/>
      <p:bldP spid="100355" grpId="1" build="p"/>
      <p:bldP spid="100355" grpId="2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smtClean="0">
                <a:solidFill>
                  <a:schemeClr val="accent1"/>
                </a:solidFill>
              </a:rPr>
              <a:t>Recoverability: Structural identity (7)</a:t>
            </a:r>
            <a:endParaRPr lang="nl-NL" sz="3400" smtClean="0">
              <a:solidFill>
                <a:schemeClr val="accent1"/>
              </a:solidFill>
            </a:endParaRP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667000"/>
            <a:ext cx="7315200" cy="3733800"/>
          </a:xfrm>
        </p:spPr>
        <p:txBody>
          <a:bodyPr/>
          <a:lstStyle/>
          <a:p>
            <a:pPr marL="609600" indent="-609600" eaLnBrk="1" hangingPunct="1">
              <a:buFont typeface="Wingdings" charset="2"/>
              <a:buNone/>
              <a:defRPr/>
            </a:pP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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Passive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antecedent,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active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ellipsis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clause</a:t>
            </a:r>
            <a:endParaRPr lang="nl-BE" sz="22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charset="2"/>
              <a:buNone/>
              <a:defRPr/>
            </a:pPr>
            <a:endParaRPr lang="nl-BE" sz="22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charset="2"/>
              <a:buNone/>
              <a:defRPr/>
            </a:pPr>
            <a:r>
              <a:rPr lang="nl-BE" sz="2200" dirty="0" smtClean="0">
                <a:solidFill>
                  <a:schemeClr val="tx2"/>
                </a:solidFill>
              </a:rPr>
              <a:t>(14)		This problem was to have been </a:t>
            </a:r>
            <a:r>
              <a:rPr lang="en-US" sz="2200" dirty="0" smtClean="0">
                <a:solidFill>
                  <a:schemeClr val="tx2"/>
                </a:solidFill>
              </a:rPr>
              <a:t>[</a:t>
            </a:r>
            <a:r>
              <a:rPr lang="en-US" sz="2200" baseline="-25000" dirty="0" smtClean="0">
                <a:solidFill>
                  <a:schemeClr val="tx2"/>
                </a:solidFill>
              </a:rPr>
              <a:t>A </a:t>
            </a:r>
            <a:r>
              <a:rPr lang="nl-BE" sz="2200" dirty="0" smtClean="0">
                <a:solidFill>
                  <a:schemeClr val="tx2"/>
                </a:solidFill>
              </a:rPr>
              <a:t>looked</a:t>
            </a:r>
          </a:p>
          <a:p>
            <a:pPr marL="609600" indent="-609600" eaLnBrk="1" hangingPunct="1">
              <a:buFont typeface="Wingdings" charset="2"/>
              <a:buNone/>
              <a:defRPr/>
            </a:pPr>
            <a:r>
              <a:rPr lang="nl-BE" sz="2200" dirty="0" smtClean="0">
                <a:solidFill>
                  <a:schemeClr val="tx2"/>
                </a:solidFill>
              </a:rPr>
              <a:t> 		into</a:t>
            </a:r>
            <a:r>
              <a:rPr lang="en-US" sz="2200" dirty="0" smtClean="0">
                <a:solidFill>
                  <a:schemeClr val="tx2"/>
                </a:solidFill>
              </a:rPr>
              <a:t>],</a:t>
            </a:r>
            <a:r>
              <a:rPr lang="nl-NL" sz="2200" dirty="0" smtClean="0">
                <a:solidFill>
                  <a:schemeClr val="tx2"/>
                </a:solidFill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</a:rPr>
              <a:t>but</a:t>
            </a:r>
            <a:r>
              <a:rPr lang="nl-NL" sz="2200" dirty="0" smtClean="0">
                <a:solidFill>
                  <a:schemeClr val="tx2"/>
                </a:solidFill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</a:rPr>
              <a:t>obviously</a:t>
            </a:r>
            <a:r>
              <a:rPr lang="nl-NL" sz="2200" dirty="0" smtClean="0">
                <a:solidFill>
                  <a:schemeClr val="tx2"/>
                </a:solidFill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</a:rPr>
              <a:t>nobody</a:t>
            </a:r>
            <a:r>
              <a:rPr lang="nl-NL" sz="2200" dirty="0" smtClean="0">
                <a:solidFill>
                  <a:schemeClr val="tx2"/>
                </a:solidFill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</a:rPr>
              <a:t>did</a:t>
            </a:r>
            <a:r>
              <a:rPr lang="nl-NL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smtClean="0">
                <a:solidFill>
                  <a:schemeClr val="tx2"/>
                </a:solidFill>
              </a:rPr>
              <a:t>[</a:t>
            </a:r>
            <a:r>
              <a:rPr lang="en-US" sz="2200" baseline="-25000" dirty="0" smtClean="0">
                <a:solidFill>
                  <a:schemeClr val="tx2"/>
                </a:solidFill>
              </a:rPr>
              <a:t>E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nl-BE" sz="2200" strike="sngStrike" dirty="0" smtClean="0">
                <a:solidFill>
                  <a:schemeClr val="tx2"/>
                </a:solidFill>
              </a:rPr>
              <a:t>look into</a:t>
            </a:r>
          </a:p>
          <a:p>
            <a:pPr marL="609600" indent="-609600" eaLnBrk="1" hangingPunct="1">
              <a:buFont typeface="Wingdings" charset="2"/>
              <a:buNone/>
              <a:defRPr/>
            </a:pPr>
            <a:r>
              <a:rPr lang="nl-BE" sz="2200" dirty="0" smtClean="0">
                <a:solidFill>
                  <a:schemeClr val="tx2"/>
                </a:solidFill>
              </a:rPr>
              <a:t>	 	</a:t>
            </a:r>
            <a:r>
              <a:rPr lang="nl-BE" sz="2200" strike="sngStrike" dirty="0" smtClean="0">
                <a:solidFill>
                  <a:schemeClr val="tx2"/>
                </a:solidFill>
              </a:rPr>
              <a:t>it</a:t>
            </a:r>
            <a:r>
              <a:rPr lang="en-US" sz="2200" dirty="0" smtClean="0">
                <a:solidFill>
                  <a:schemeClr val="tx2"/>
                </a:solidFill>
              </a:rPr>
              <a:t>]</a:t>
            </a:r>
            <a:r>
              <a:rPr lang="nl-NL" sz="2200" dirty="0" smtClean="0">
                <a:solidFill>
                  <a:schemeClr val="tx2"/>
                </a:solidFill>
              </a:rPr>
              <a:t>.</a:t>
            </a:r>
          </a:p>
          <a:p>
            <a:pPr marL="609600" indent="-609600" eaLnBrk="1" hangingPunct="1">
              <a:buFont typeface="Wingdings" charset="2"/>
              <a:buNone/>
              <a:defRPr/>
            </a:pPr>
            <a:endParaRPr lang="nl-NL" sz="22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charset="2"/>
              <a:buNone/>
              <a:defRPr/>
            </a:pPr>
            <a:r>
              <a:rPr lang="nl-NL" sz="2200" dirty="0" smtClean="0">
                <a:solidFill>
                  <a:schemeClr val="tx2"/>
                </a:solidFill>
              </a:rPr>
              <a:t>No </a:t>
            </a:r>
            <a:r>
              <a:rPr lang="nl-NL" sz="2200" dirty="0" err="1" smtClean="0">
                <a:solidFill>
                  <a:schemeClr val="tx2"/>
                </a:solidFill>
              </a:rPr>
              <a:t>structurally</a:t>
            </a:r>
            <a:r>
              <a:rPr lang="nl-NL" sz="2200" dirty="0" smtClean="0">
                <a:solidFill>
                  <a:schemeClr val="tx2"/>
                </a:solidFill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</a:rPr>
              <a:t>identical</a:t>
            </a:r>
            <a:r>
              <a:rPr lang="nl-NL" sz="2200" dirty="0" smtClean="0">
                <a:solidFill>
                  <a:schemeClr val="tx2"/>
                </a:solidFill>
              </a:rPr>
              <a:t> antecedent!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003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5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smtClean="0">
                <a:solidFill>
                  <a:schemeClr val="accent1"/>
                </a:solidFill>
              </a:rPr>
              <a:t>Recoverability: Structural identity (8)</a:t>
            </a:r>
            <a:endParaRPr lang="nl-NL" sz="3400" smtClean="0">
              <a:solidFill>
                <a:schemeClr val="accent1"/>
              </a:solidFill>
            </a:endParaRP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209800"/>
            <a:ext cx="7315200" cy="3886200"/>
          </a:xfrm>
        </p:spPr>
        <p:txBody>
          <a:bodyPr/>
          <a:lstStyle/>
          <a:p>
            <a:pPr marL="609600" indent="-609600" eaLnBrk="1" hangingPunct="1">
              <a:buFontTx/>
              <a:buChar char="•"/>
              <a:defRPr/>
            </a:pPr>
            <a:r>
              <a:rPr lang="nl-BE" sz="2200" dirty="0" smtClean="0">
                <a:solidFill>
                  <a:schemeClr val="tx2"/>
                </a:solidFill>
              </a:rPr>
              <a:t>Sluicing </a:t>
            </a:r>
            <a:r>
              <a:rPr lang="nl-BE" sz="2200" b="1" dirty="0" smtClean="0">
                <a:solidFill>
                  <a:schemeClr val="tx2"/>
                </a:solidFill>
              </a:rPr>
              <a:t>does </a:t>
            </a:r>
            <a:r>
              <a:rPr lang="nl-BE" sz="2200" dirty="0" smtClean="0">
                <a:solidFill>
                  <a:schemeClr val="tx2"/>
                </a:solidFill>
              </a:rPr>
              <a:t>allow for argument structure mismatches</a:t>
            </a:r>
          </a:p>
          <a:p>
            <a:pPr marL="609600" indent="-609600" eaLnBrk="1" hangingPunct="1">
              <a:buFont typeface="Wingdings" charset="2"/>
              <a:buNone/>
              <a:defRPr/>
            </a:pPr>
            <a:endParaRPr lang="nl-NL" sz="22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charset="2"/>
              <a:buNone/>
              <a:defRPr/>
            </a:pPr>
            <a:r>
              <a:rPr lang="nl-NL" sz="2200" dirty="0" smtClean="0">
                <a:solidFill>
                  <a:schemeClr val="tx2"/>
                </a:solidFill>
              </a:rPr>
              <a:t>(15) 	</a:t>
            </a:r>
            <a:r>
              <a:rPr lang="nl-NL" sz="2200" dirty="0" err="1" smtClean="0">
                <a:solidFill>
                  <a:schemeClr val="tx2"/>
                </a:solidFill>
              </a:rPr>
              <a:t>Jeff</a:t>
            </a:r>
            <a:r>
              <a:rPr lang="nl-NL" sz="2200" dirty="0" smtClean="0">
                <a:solidFill>
                  <a:schemeClr val="tx2"/>
                </a:solidFill>
              </a:rPr>
              <a:t> was </a:t>
            </a:r>
            <a:r>
              <a:rPr lang="en-US" sz="2200" dirty="0" smtClean="0">
                <a:solidFill>
                  <a:schemeClr val="tx2"/>
                </a:solidFill>
              </a:rPr>
              <a:t>[</a:t>
            </a:r>
            <a:r>
              <a:rPr lang="nl-NL" sz="2200" dirty="0" smtClean="0">
                <a:solidFill>
                  <a:schemeClr val="tx2"/>
                </a:solidFill>
              </a:rPr>
              <a:t>reading</a:t>
            </a:r>
            <a:r>
              <a:rPr lang="en-US" sz="2200" dirty="0" smtClean="0">
                <a:solidFill>
                  <a:schemeClr val="tx2"/>
                </a:solidFill>
              </a:rPr>
              <a:t>],</a:t>
            </a:r>
            <a:r>
              <a:rPr lang="nl-NL" sz="2200" dirty="0" smtClean="0">
                <a:solidFill>
                  <a:schemeClr val="tx2"/>
                </a:solidFill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</a:rPr>
              <a:t>but</a:t>
            </a:r>
            <a:r>
              <a:rPr lang="nl-NL" sz="2200" dirty="0" smtClean="0">
                <a:solidFill>
                  <a:schemeClr val="tx2"/>
                </a:solidFill>
              </a:rPr>
              <a:t> I </a:t>
            </a:r>
            <a:r>
              <a:rPr lang="nl-NL" sz="2200" dirty="0" err="1" smtClean="0">
                <a:solidFill>
                  <a:schemeClr val="tx2"/>
                </a:solidFill>
              </a:rPr>
              <a:t>don’t</a:t>
            </a:r>
            <a:r>
              <a:rPr lang="nl-NL" sz="2200" dirty="0" smtClean="0">
                <a:solidFill>
                  <a:schemeClr val="tx2"/>
                </a:solidFill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</a:rPr>
              <a:t>know</a:t>
            </a:r>
            <a:r>
              <a:rPr lang="nl-NL" sz="2200" dirty="0" smtClean="0">
                <a:solidFill>
                  <a:schemeClr val="tx2"/>
                </a:solidFill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</a:rPr>
              <a:t>what</a:t>
            </a:r>
            <a:endParaRPr lang="nl-NL" sz="22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charset="2"/>
              <a:buNone/>
              <a:defRPr/>
            </a:pPr>
            <a:r>
              <a:rPr lang="nl-NL" sz="2200" dirty="0" smtClean="0">
                <a:solidFill>
                  <a:schemeClr val="tx2"/>
                </a:solidFill>
              </a:rPr>
              <a:t> 		</a:t>
            </a:r>
            <a:r>
              <a:rPr lang="en-US" sz="2200" dirty="0" smtClean="0">
                <a:solidFill>
                  <a:schemeClr val="tx2"/>
                </a:solidFill>
              </a:rPr>
              <a:t>[</a:t>
            </a:r>
            <a:r>
              <a:rPr lang="en-US" sz="2200" strike="sngStrike" dirty="0" smtClean="0">
                <a:solidFill>
                  <a:schemeClr val="tx2"/>
                </a:solidFill>
              </a:rPr>
              <a:t>Jeff was reading </a:t>
            </a:r>
            <a:r>
              <a:rPr lang="en-US" sz="2200" strike="sngStrike" dirty="0" err="1" smtClean="0">
                <a:solidFill>
                  <a:schemeClr val="tx2"/>
                </a:solidFill>
              </a:rPr>
              <a:t>t</a:t>
            </a:r>
            <a:r>
              <a:rPr lang="en-US" sz="2200" strike="sngStrike" baseline="-25000" dirty="0" err="1" smtClean="0">
                <a:solidFill>
                  <a:schemeClr val="tx2"/>
                </a:solidFill>
              </a:rPr>
              <a:t>what</a:t>
            </a:r>
            <a:r>
              <a:rPr lang="en-US" sz="2200" dirty="0" smtClean="0">
                <a:solidFill>
                  <a:schemeClr val="tx2"/>
                </a:solidFill>
              </a:rPr>
              <a:t>]</a:t>
            </a:r>
            <a:r>
              <a:rPr lang="nl-NL" sz="2200" dirty="0" smtClean="0">
                <a:solidFill>
                  <a:schemeClr val="tx2"/>
                </a:solidFill>
              </a:rPr>
              <a:t>.</a:t>
            </a:r>
          </a:p>
          <a:p>
            <a:pPr marL="609600" indent="-609600" eaLnBrk="1" hangingPunct="1">
              <a:buFont typeface="Wingdings" charset="2"/>
              <a:buNone/>
              <a:defRPr/>
            </a:pPr>
            <a:endParaRPr lang="nl-NL" sz="2200" dirty="0" smtClean="0">
              <a:solidFill>
                <a:schemeClr val="tx2"/>
              </a:solidFill>
              <a:sym typeface="Wingdings"/>
            </a:endParaRPr>
          </a:p>
          <a:p>
            <a:pPr marL="609600" indent="-609600" eaLnBrk="1" hangingPunct="1">
              <a:buFont typeface="Wingdings" charset="2"/>
              <a:buNone/>
              <a:defRPr/>
            </a:pP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	Antecedent is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intransitive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,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ellipsis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clause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is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transitive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.</a:t>
            </a:r>
          </a:p>
          <a:p>
            <a:pPr marL="609600" indent="-609600" eaLnBrk="1" hangingPunct="1">
              <a:buFont typeface="Wingdings" charset="2"/>
              <a:buNone/>
              <a:defRPr/>
            </a:pPr>
            <a:endParaRPr lang="nl-NL" sz="2200" dirty="0" smtClean="0">
              <a:solidFill>
                <a:schemeClr val="tx2"/>
              </a:solidFill>
              <a:sym typeface="Wingdings"/>
            </a:endParaRPr>
          </a:p>
          <a:p>
            <a:pPr marL="609600" indent="-609600" eaLnBrk="1" hangingPunct="1">
              <a:buFont typeface="Wingdings" charset="2"/>
              <a:buNone/>
              <a:defRPr/>
            </a:pP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 No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structural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identity</a:t>
            </a:r>
            <a:endParaRPr lang="nl-NL" sz="2200" dirty="0" smtClean="0">
              <a:solidFill>
                <a:schemeClr val="tx2"/>
              </a:solidFill>
              <a:sym typeface="Wingding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0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0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0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0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03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03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03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03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5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smtClean="0">
                <a:solidFill>
                  <a:schemeClr val="accent1"/>
                </a:solidFill>
              </a:rPr>
              <a:t>Recoverability: Structural identity (9)</a:t>
            </a:r>
            <a:endParaRPr lang="nl-NL" sz="3400" smtClean="0">
              <a:solidFill>
                <a:schemeClr val="accent1"/>
              </a:solidFill>
            </a:endParaRP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286000"/>
            <a:ext cx="7315200" cy="3810000"/>
          </a:xfrm>
        </p:spPr>
        <p:txBody>
          <a:bodyPr/>
          <a:lstStyle/>
          <a:p>
            <a:pPr marL="609600" indent="-609600" eaLnBrk="1" hangingPunct="1">
              <a:buFontTx/>
              <a:buChar char="•"/>
            </a:pPr>
            <a:r>
              <a:rPr lang="nl-BE" sz="2200" smtClean="0">
                <a:solidFill>
                  <a:schemeClr val="tx2"/>
                </a:solidFill>
              </a:rPr>
              <a:t>Vehicle change problem</a:t>
            </a:r>
          </a:p>
          <a:p>
            <a:pPr marL="609600" indent="-609600" eaLnBrk="1" hangingPunct="1">
              <a:buFont typeface="Wingdings" pitchFamily="-110" charset="2"/>
              <a:buNone/>
            </a:pPr>
            <a:endParaRPr lang="nl-NL" sz="220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NL" sz="2200" smtClean="0">
                <a:solidFill>
                  <a:srgbClr val="269999"/>
                </a:solidFill>
              </a:rPr>
              <a:t>Vehicle change </a:t>
            </a:r>
            <a:r>
              <a:rPr lang="nl-BE" sz="2200" smtClean="0">
                <a:solidFill>
                  <a:schemeClr val="tx2"/>
                </a:solidFill>
              </a:rPr>
              <a:t>(Fiengo &amp; May 1994: 218)</a:t>
            </a:r>
            <a:endParaRPr lang="nl-NL" sz="220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BE" sz="2200" smtClean="0">
                <a:solidFill>
                  <a:schemeClr val="tx2"/>
                </a:solidFill>
              </a:rPr>
              <a:t>Nominals can be treated as non-distinct with</a:t>
            </a: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BE" sz="2200" smtClean="0">
                <a:solidFill>
                  <a:schemeClr val="tx2"/>
                </a:solidFill>
              </a:rPr>
              <a:t>respect to their pronominal status under ellipsis.</a:t>
            </a:r>
          </a:p>
          <a:p>
            <a:pPr marL="609600" indent="-609600" eaLnBrk="1" hangingPunct="1">
              <a:buFont typeface="Wingdings" pitchFamily="-110" charset="2"/>
              <a:buNone/>
            </a:pPr>
            <a:endParaRPr lang="nl-BE" sz="220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en-US" sz="2200" smtClean="0">
                <a:solidFill>
                  <a:schemeClr val="tx2"/>
                </a:solidFill>
              </a:rPr>
              <a:t>[-pronominal] =</a:t>
            </a:r>
            <a:r>
              <a:rPr lang="en-US" sz="2200" baseline="-25000" smtClean="0">
                <a:solidFill>
                  <a:schemeClr val="tx2"/>
                </a:solidFill>
              </a:rPr>
              <a:t>e</a:t>
            </a:r>
            <a:r>
              <a:rPr lang="en-US" sz="2200" smtClean="0">
                <a:solidFill>
                  <a:schemeClr val="tx2"/>
                </a:solidFill>
              </a:rPr>
              <a:t> [+pronominal]</a:t>
            </a: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en-US" sz="2200" smtClean="0">
                <a:solidFill>
                  <a:schemeClr val="tx2"/>
                </a:solidFill>
              </a:rPr>
              <a:t>(where =</a:t>
            </a:r>
            <a:r>
              <a:rPr lang="en-US" sz="2200" baseline="-25000" smtClean="0">
                <a:solidFill>
                  <a:schemeClr val="tx2"/>
                </a:solidFill>
              </a:rPr>
              <a:t>e</a:t>
            </a:r>
            <a:r>
              <a:rPr lang="en-US" sz="2200" smtClean="0">
                <a:solidFill>
                  <a:schemeClr val="tx2"/>
                </a:solidFill>
              </a:rPr>
              <a:t> means “forms an equivalent class under ellipsis with”)</a:t>
            </a:r>
            <a:endParaRPr lang="nl-BE" sz="220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endParaRPr lang="nl-NL" sz="220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endParaRPr lang="nl-NL" sz="2200" smtClean="0">
              <a:solidFill>
                <a:schemeClr val="tx2"/>
              </a:solidFill>
              <a:sym typeface="Wingdings" pitchFamily="-110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03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03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03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03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5" grpId="0" build="p"/>
      <p:bldP spid="100355" grpI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1370013" y="301625"/>
            <a:ext cx="7392987" cy="1143000"/>
          </a:xfrm>
        </p:spPr>
        <p:txBody>
          <a:bodyPr/>
          <a:lstStyle/>
          <a:p>
            <a:pPr eaLnBrk="1" hangingPunct="1"/>
            <a:r>
              <a:rPr lang="nl-BE" sz="3400" smtClean="0">
                <a:solidFill>
                  <a:schemeClr val="accent1"/>
                </a:solidFill>
              </a:rPr>
              <a:t>Recoverability: Structural identity (10)</a:t>
            </a:r>
            <a:endParaRPr lang="nl-NL" sz="3400" smtClean="0">
              <a:solidFill>
                <a:schemeClr val="accent1"/>
              </a:solidFill>
            </a:endParaRP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133600"/>
            <a:ext cx="7391400" cy="4114800"/>
          </a:xfrm>
        </p:spPr>
        <p:txBody>
          <a:bodyPr/>
          <a:lstStyle/>
          <a:p>
            <a:pPr marL="609600" indent="-609600" eaLnBrk="1" hangingPunct="1">
              <a:buFont typeface="Wingdings" pitchFamily="-110" charset="2"/>
              <a:buNone/>
            </a:pPr>
            <a:r>
              <a:rPr lang="nl-NL" sz="2200" dirty="0" smtClean="0">
                <a:solidFill>
                  <a:schemeClr val="tx2"/>
                </a:solidFill>
              </a:rPr>
              <a:t>(16) a. </a:t>
            </a:r>
            <a:r>
              <a:rPr lang="nl-NL" sz="2200" dirty="0" err="1" smtClean="0">
                <a:solidFill>
                  <a:schemeClr val="tx2"/>
                </a:solidFill>
              </a:rPr>
              <a:t>They</a:t>
            </a:r>
            <a:r>
              <a:rPr lang="nl-NL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smtClean="0">
                <a:solidFill>
                  <a:schemeClr val="tx2"/>
                </a:solidFill>
              </a:rPr>
              <a:t>[</a:t>
            </a:r>
            <a:r>
              <a:rPr lang="nl-NL" sz="2200" dirty="0" err="1" smtClean="0">
                <a:solidFill>
                  <a:schemeClr val="tx2"/>
                </a:solidFill>
              </a:rPr>
              <a:t>arrested</a:t>
            </a:r>
            <a:r>
              <a:rPr lang="nl-NL" sz="2200" dirty="0" smtClean="0">
                <a:solidFill>
                  <a:schemeClr val="tx2"/>
                </a:solidFill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</a:rPr>
              <a:t>Alex</a:t>
            </a:r>
            <a:r>
              <a:rPr lang="nl-NL" sz="2200" baseline="-25000" dirty="0" err="1" smtClean="0">
                <a:solidFill>
                  <a:schemeClr val="tx2"/>
                </a:solidFill>
              </a:rPr>
              <a:t>i</a:t>
            </a:r>
            <a:r>
              <a:rPr lang="en-US" sz="2200" dirty="0" smtClean="0">
                <a:solidFill>
                  <a:schemeClr val="tx2"/>
                </a:solidFill>
              </a:rPr>
              <a:t>]</a:t>
            </a:r>
            <a:r>
              <a:rPr lang="nl-BE" sz="2200" dirty="0" smtClean="0">
                <a:solidFill>
                  <a:schemeClr val="tx2"/>
                </a:solidFill>
              </a:rPr>
              <a:t>, though he</a:t>
            </a:r>
            <a:r>
              <a:rPr lang="nl-BE" sz="2200" baseline="-25000" dirty="0" smtClean="0">
                <a:solidFill>
                  <a:schemeClr val="tx2"/>
                </a:solidFill>
              </a:rPr>
              <a:t>i</a:t>
            </a:r>
            <a:r>
              <a:rPr lang="nl-BE" sz="2200" dirty="0" smtClean="0">
                <a:solidFill>
                  <a:schemeClr val="tx2"/>
                </a:solidFill>
              </a:rPr>
              <a:t> thought 	  they wouldn’t</a:t>
            </a:r>
            <a:r>
              <a:rPr lang="nl-NL" sz="2200" dirty="0" smtClean="0">
                <a:solidFill>
                  <a:schemeClr val="tx2"/>
                </a:solidFill>
              </a:rPr>
              <a:t>.</a:t>
            </a: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NL" sz="2200" dirty="0" smtClean="0">
                <a:solidFill>
                  <a:schemeClr val="tx2"/>
                </a:solidFill>
              </a:rPr>
              <a:t>	 </a:t>
            </a:r>
            <a:r>
              <a:rPr lang="nl-NL" sz="2200" dirty="0" err="1" smtClean="0">
                <a:solidFill>
                  <a:schemeClr val="tx2"/>
                </a:solidFill>
              </a:rPr>
              <a:t>b</a:t>
            </a:r>
            <a:r>
              <a:rPr lang="nl-NL" sz="2200" dirty="0" smtClean="0">
                <a:solidFill>
                  <a:schemeClr val="tx2"/>
                </a:solidFill>
              </a:rPr>
              <a:t>. </a:t>
            </a:r>
            <a:r>
              <a:rPr lang="nl-NL" sz="2200" dirty="0" err="1" smtClean="0">
                <a:solidFill>
                  <a:schemeClr val="tx2"/>
                </a:solidFill>
              </a:rPr>
              <a:t>They</a:t>
            </a:r>
            <a:r>
              <a:rPr lang="nl-NL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smtClean="0">
                <a:solidFill>
                  <a:schemeClr val="tx2"/>
                </a:solidFill>
              </a:rPr>
              <a:t>[</a:t>
            </a:r>
            <a:r>
              <a:rPr lang="nl-NL" sz="2200" dirty="0" err="1" smtClean="0">
                <a:solidFill>
                  <a:schemeClr val="tx2"/>
                </a:solidFill>
              </a:rPr>
              <a:t>arrested</a:t>
            </a:r>
            <a:r>
              <a:rPr lang="nl-NL" sz="2200" dirty="0" smtClean="0">
                <a:solidFill>
                  <a:schemeClr val="tx2"/>
                </a:solidFill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</a:rPr>
              <a:t>Alex</a:t>
            </a:r>
            <a:r>
              <a:rPr lang="nl-NL" sz="2200" baseline="-25000" dirty="0" err="1" smtClean="0">
                <a:solidFill>
                  <a:schemeClr val="tx2"/>
                </a:solidFill>
              </a:rPr>
              <a:t>i</a:t>
            </a:r>
            <a:r>
              <a:rPr lang="en-US" sz="2200" dirty="0" smtClean="0">
                <a:solidFill>
                  <a:schemeClr val="tx2"/>
                </a:solidFill>
              </a:rPr>
              <a:t>]</a:t>
            </a:r>
            <a:r>
              <a:rPr lang="nl-BE" sz="2200" dirty="0" smtClean="0">
                <a:solidFill>
                  <a:schemeClr val="tx2"/>
                </a:solidFill>
              </a:rPr>
              <a:t>, though he</a:t>
            </a:r>
            <a:r>
              <a:rPr lang="nl-BE" sz="2200" baseline="-25000" dirty="0" smtClean="0">
                <a:solidFill>
                  <a:schemeClr val="tx2"/>
                </a:solidFill>
              </a:rPr>
              <a:t>i</a:t>
            </a:r>
            <a:r>
              <a:rPr lang="nl-BE" sz="2200" dirty="0" smtClean="0">
                <a:solidFill>
                  <a:schemeClr val="tx2"/>
                </a:solidFill>
              </a:rPr>
              <a:t> thought 	  they wouldn’t</a:t>
            </a:r>
            <a:r>
              <a:rPr lang="nl-NL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smtClean="0">
                <a:solidFill>
                  <a:schemeClr val="tx2"/>
                </a:solidFill>
              </a:rPr>
              <a:t>arrest *Alex</a:t>
            </a:r>
            <a:r>
              <a:rPr lang="en-US" sz="2200" baseline="-25000" dirty="0" smtClean="0">
                <a:solidFill>
                  <a:schemeClr val="tx2"/>
                </a:solidFill>
              </a:rPr>
              <a:t>i</a:t>
            </a:r>
            <a:r>
              <a:rPr lang="en-US" sz="2200" dirty="0" smtClean="0">
                <a:solidFill>
                  <a:schemeClr val="tx2"/>
                </a:solidFill>
              </a:rPr>
              <a:t>/</a:t>
            </a:r>
            <a:r>
              <a:rPr lang="en-US" sz="2200" dirty="0" err="1" smtClean="0">
                <a:solidFill>
                  <a:schemeClr val="tx2"/>
                </a:solidFill>
              </a:rPr>
              <a:t>him</a:t>
            </a:r>
            <a:r>
              <a:rPr lang="en-US" sz="2200" baseline="-25000" dirty="0" err="1" smtClean="0">
                <a:solidFill>
                  <a:schemeClr val="tx2"/>
                </a:solidFill>
              </a:rPr>
              <a:t>i</a:t>
            </a:r>
            <a:r>
              <a:rPr lang="nl-NL" sz="2200" dirty="0" smtClean="0">
                <a:solidFill>
                  <a:schemeClr val="tx2"/>
                </a:solidFill>
              </a:rPr>
              <a:t>.</a:t>
            </a:r>
          </a:p>
          <a:p>
            <a:pPr marL="609600" indent="-609600" eaLnBrk="1" hangingPunct="1">
              <a:buFont typeface="Wingdings" pitchFamily="-110" charset="2"/>
              <a:buNone/>
            </a:pPr>
            <a:endParaRPr lang="nl-NL" sz="22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NL" sz="2200" dirty="0" smtClean="0">
                <a:solidFill>
                  <a:srgbClr val="006666"/>
                </a:solidFill>
                <a:sym typeface="Wingdings" pitchFamily="-110" charset="2"/>
              </a:rPr>
              <a:t>	</a:t>
            </a:r>
            <a:r>
              <a:rPr lang="en-GB" sz="2200" dirty="0" smtClean="0">
                <a:solidFill>
                  <a:srgbClr val="006666"/>
                </a:solidFill>
              </a:rPr>
              <a:t>Because there are several ways to refer to the same referent, the R-expression in the antecedent can appear as a pronoun in the elided phrase. </a:t>
            </a: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NL" sz="2200" dirty="0" smtClean="0">
                <a:solidFill>
                  <a:srgbClr val="006666"/>
                </a:solidFill>
                <a:sym typeface="Wingdings" pitchFamily="-110" charset="2"/>
              </a:rPr>
              <a:t>	</a:t>
            </a:r>
            <a:r>
              <a:rPr lang="en-GB" sz="2200" dirty="0" smtClean="0">
                <a:solidFill>
                  <a:srgbClr val="006666"/>
                </a:solidFill>
              </a:rPr>
              <a:t>The referent is just referred to by means of another ‘vehicle’. </a:t>
            </a:r>
            <a:endParaRPr lang="nl-NL" sz="2200" dirty="0" smtClean="0">
              <a:solidFill>
                <a:schemeClr val="tx2"/>
              </a:solidFill>
              <a:sym typeface="Wingdings" pitchFamily="-110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0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0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5" grpId="0" uiExpand="1" build="p"/>
      <p:bldP spid="100355" grpId="1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1370013" y="301625"/>
            <a:ext cx="7392987" cy="1143000"/>
          </a:xfrm>
        </p:spPr>
        <p:txBody>
          <a:bodyPr/>
          <a:lstStyle/>
          <a:p>
            <a:pPr eaLnBrk="1" hangingPunct="1"/>
            <a:r>
              <a:rPr lang="nl-BE" sz="3400" smtClean="0">
                <a:solidFill>
                  <a:schemeClr val="accent1"/>
                </a:solidFill>
              </a:rPr>
              <a:t>Recoverability: Structural identity (11)</a:t>
            </a:r>
            <a:endParaRPr lang="nl-NL" sz="3400" smtClean="0">
              <a:solidFill>
                <a:schemeClr val="accent1"/>
              </a:solidFill>
            </a:endParaRP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362200"/>
            <a:ext cx="7315200" cy="4114800"/>
          </a:xfrm>
        </p:spPr>
        <p:txBody>
          <a:bodyPr/>
          <a:lstStyle/>
          <a:p>
            <a:pPr marL="609600" indent="-609600" eaLnBrk="1" hangingPunct="1">
              <a:buFont typeface="Wingdings" pitchFamily="-110" charset="2"/>
              <a:buNone/>
            </a:pPr>
            <a:r>
              <a:rPr lang="nl-NL" sz="2200" smtClean="0">
                <a:solidFill>
                  <a:schemeClr val="tx2"/>
                </a:solidFill>
                <a:sym typeface="Wingdings" pitchFamily="-110" charset="2"/>
              </a:rPr>
              <a:t> 	Vehicle change was proposed as a solution, as</a:t>
            </a: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NL" sz="2200" smtClean="0">
                <a:solidFill>
                  <a:schemeClr val="tx2"/>
                </a:solidFill>
                <a:sym typeface="Wingdings" pitchFamily="-110" charset="2"/>
              </a:rPr>
              <a:t> 	a rescue for syntactic isomorphism</a:t>
            </a:r>
            <a:endParaRPr lang="nl-NL" sz="2200" smtClean="0">
              <a:solidFill>
                <a:srgbClr val="006666"/>
              </a:solidFill>
              <a:sym typeface="Wingdings" pitchFamily="-110" charset="2"/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endParaRPr lang="nl-NL" sz="2200" smtClean="0">
              <a:solidFill>
                <a:schemeClr val="tx2"/>
              </a:solidFill>
              <a:sym typeface="Wingdings" pitchFamily="-110" charset="2"/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NL" sz="2200" smtClean="0">
                <a:solidFill>
                  <a:schemeClr val="tx2"/>
                </a:solidFill>
                <a:sym typeface="Wingdings" pitchFamily="-110" charset="2"/>
              </a:rPr>
              <a:t>! However, this is not much more than a descrip-</a:t>
            </a: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NL" sz="2200" smtClean="0">
                <a:solidFill>
                  <a:schemeClr val="tx2"/>
                </a:solidFill>
                <a:sym typeface="Wingdings" pitchFamily="-110" charset="2"/>
              </a:rPr>
              <a:t>  tion of the problem, not really a solution.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smtClean="0">
                <a:solidFill>
                  <a:schemeClr val="accent1"/>
                </a:solidFill>
              </a:rPr>
              <a:t>Overview</a:t>
            </a:r>
            <a:endParaRPr lang="nl-NL" sz="3400" smtClean="0">
              <a:solidFill>
                <a:schemeClr val="accent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676400"/>
            <a:ext cx="7772400" cy="4876800"/>
          </a:xfrm>
        </p:spPr>
        <p:txBody>
          <a:bodyPr/>
          <a:lstStyle/>
          <a:p>
            <a:pPr marL="609600" indent="-609600" eaLnBrk="1" hangingPunct="1">
              <a:buFont typeface="Wingdings" pitchFamily="-110" charset="2"/>
              <a:buNone/>
              <a:defRPr/>
            </a:pPr>
            <a:r>
              <a:rPr lang="nl-BE" sz="2100" b="1" dirty="0" smtClean="0">
                <a:solidFill>
                  <a:schemeClr val="hlink"/>
                </a:solidFill>
              </a:rPr>
              <a:t>Class 1</a:t>
            </a:r>
            <a:r>
              <a:rPr lang="nl-BE" sz="2100" dirty="0" smtClean="0">
                <a:solidFill>
                  <a:schemeClr val="hlink"/>
                </a:solidFill>
              </a:rPr>
              <a:t>: “If you do not understand my silence, how will </a:t>
            </a: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r>
              <a:rPr lang="nl-BE" sz="2100" dirty="0" smtClean="0">
                <a:solidFill>
                  <a:schemeClr val="hlink"/>
                </a:solidFill>
              </a:rPr>
              <a:t>              you understand my words?”</a:t>
            </a: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r>
              <a:rPr lang="nl-BE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              </a:t>
            </a:r>
            <a:r>
              <a:rPr lang="nl-NL" sz="2000" dirty="0" smtClean="0">
                <a:solidFill>
                  <a:schemeClr val="tx1">
                    <a:lumMod val="50000"/>
                    <a:lumOff val="50000"/>
                  </a:schemeClr>
                </a:solidFill>
                <a:sym typeface="Wingdings"/>
              </a:rPr>
              <a:t> </a:t>
            </a:r>
            <a:r>
              <a:rPr lang="nl-BE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What is ellipsis and why study it?</a:t>
            </a: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r>
              <a:rPr lang="nl-BE" sz="2100" b="1" dirty="0" smtClean="0">
                <a:solidFill>
                  <a:schemeClr val="hlink"/>
                </a:solidFill>
              </a:rPr>
              <a:t>Class 2</a:t>
            </a:r>
            <a:r>
              <a:rPr lang="nl-BE" sz="2100" dirty="0" smtClean="0">
                <a:solidFill>
                  <a:schemeClr val="hlink"/>
                </a:solidFill>
              </a:rPr>
              <a:t>: “Silence best speaks the mind.”</a:t>
            </a: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r>
              <a:rPr lang="nl-BE" sz="2000" dirty="0" smtClean="0">
                <a:solidFill>
                  <a:schemeClr val="hlink"/>
                </a:solidFill>
              </a:rPr>
              <a:t>      </a:t>
            </a:r>
            <a:r>
              <a:rPr lang="nl-BE" sz="2000" dirty="0" smtClean="0">
                <a:solidFill>
                  <a:srgbClr val="7F7F7F"/>
                </a:solidFill>
              </a:rPr>
              <a:t>         </a:t>
            </a:r>
            <a:r>
              <a:rPr lang="nl-NL" sz="2000" dirty="0" smtClean="0">
                <a:solidFill>
                  <a:srgbClr val="7F7F7F"/>
                </a:solidFill>
                <a:sym typeface="Wingdings"/>
              </a:rPr>
              <a:t> Analyses </a:t>
            </a:r>
            <a:r>
              <a:rPr lang="nl-NL" sz="2000" dirty="0" err="1" smtClean="0">
                <a:solidFill>
                  <a:srgbClr val="7F7F7F"/>
                </a:solidFill>
                <a:sym typeface="Wingdings"/>
              </a:rPr>
              <a:t>for</a:t>
            </a:r>
            <a:r>
              <a:rPr lang="nl-NL" sz="2000" dirty="0" smtClean="0">
                <a:solidFill>
                  <a:srgbClr val="7F7F7F"/>
                </a:solidFill>
                <a:sym typeface="Wingdings"/>
              </a:rPr>
              <a:t> </a:t>
            </a:r>
            <a:r>
              <a:rPr lang="nl-NL" sz="2000" dirty="0" err="1" smtClean="0">
                <a:solidFill>
                  <a:srgbClr val="7F7F7F"/>
                </a:solidFill>
                <a:sym typeface="Wingdings"/>
              </a:rPr>
              <a:t>ellipsis</a:t>
            </a:r>
            <a:endParaRPr lang="nl-BE" sz="2000" dirty="0" smtClean="0">
              <a:solidFill>
                <a:srgbClr val="7F7F7F"/>
              </a:solidFill>
            </a:endParaRP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r>
              <a:rPr lang="nl-BE" sz="2100" b="1" dirty="0" smtClean="0">
                <a:solidFill>
                  <a:schemeClr val="hlink"/>
                </a:solidFill>
              </a:rPr>
              <a:t>Class 3</a:t>
            </a:r>
            <a:r>
              <a:rPr lang="nl-BE" sz="2100" dirty="0" smtClean="0">
                <a:solidFill>
                  <a:schemeClr val="hlink"/>
                </a:solidFill>
              </a:rPr>
              <a:t>: “It’s a great thing to know the season for</a:t>
            </a: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r>
              <a:rPr lang="nl-BE" sz="2100" dirty="0" smtClean="0">
                <a:solidFill>
                  <a:schemeClr val="hlink"/>
                </a:solidFill>
              </a:rPr>
              <a:t>              speech and the season for silence.”</a:t>
            </a: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r>
              <a:rPr lang="nl-BE" sz="2000" dirty="0" smtClean="0">
                <a:solidFill>
                  <a:srgbClr val="7F7F7F"/>
                </a:solidFill>
              </a:rPr>
              <a:t>               </a:t>
            </a:r>
            <a:r>
              <a:rPr lang="nl-NL" sz="2000" dirty="0" smtClean="0">
                <a:solidFill>
                  <a:srgbClr val="7F7F7F"/>
                </a:solidFill>
                <a:sym typeface="Wingdings"/>
              </a:rPr>
              <a:t> </a:t>
            </a:r>
            <a:r>
              <a:rPr lang="nl-NL" sz="2000" dirty="0" err="1" smtClean="0">
                <a:solidFill>
                  <a:srgbClr val="7F7F7F"/>
                </a:solidFill>
                <a:sym typeface="Wingdings"/>
              </a:rPr>
              <a:t>Conditions</a:t>
            </a:r>
            <a:r>
              <a:rPr lang="nl-NL" sz="2000" dirty="0" smtClean="0">
                <a:solidFill>
                  <a:srgbClr val="7F7F7F"/>
                </a:solidFill>
                <a:sym typeface="Wingdings"/>
              </a:rPr>
              <a:t> </a:t>
            </a:r>
            <a:r>
              <a:rPr lang="nl-NL" sz="2000" dirty="0" err="1" smtClean="0">
                <a:solidFill>
                  <a:srgbClr val="7F7F7F"/>
                </a:solidFill>
                <a:sym typeface="Wingdings"/>
              </a:rPr>
              <a:t>on</a:t>
            </a:r>
            <a:r>
              <a:rPr lang="nl-NL" sz="2000" dirty="0" smtClean="0">
                <a:solidFill>
                  <a:srgbClr val="7F7F7F"/>
                </a:solidFill>
                <a:sym typeface="Wingdings"/>
              </a:rPr>
              <a:t> </a:t>
            </a:r>
            <a:r>
              <a:rPr lang="nl-NL" sz="2000" dirty="0" err="1" smtClean="0">
                <a:solidFill>
                  <a:srgbClr val="7F7F7F"/>
                </a:solidFill>
                <a:sym typeface="Wingdings"/>
              </a:rPr>
              <a:t>ellipsis</a:t>
            </a:r>
            <a:endParaRPr lang="nl-BE" sz="2000" dirty="0" smtClean="0">
              <a:solidFill>
                <a:srgbClr val="7F7F7F"/>
              </a:solidFill>
            </a:endParaRP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r>
              <a:rPr lang="nl-BE" sz="2100" b="1" dirty="0" smtClean="0">
                <a:solidFill>
                  <a:schemeClr val="hlink"/>
                </a:solidFill>
              </a:rPr>
              <a:t>Class 4</a:t>
            </a:r>
            <a:r>
              <a:rPr lang="nl-BE" sz="2100" dirty="0" smtClean="0">
                <a:solidFill>
                  <a:schemeClr val="hlink"/>
                </a:solidFill>
              </a:rPr>
              <a:t>: “You have the right to remain silent.”</a:t>
            </a: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r>
              <a:rPr lang="nl-BE" sz="2000" dirty="0" smtClean="0">
                <a:solidFill>
                  <a:srgbClr val="7F7F7F"/>
                </a:solidFill>
              </a:rPr>
              <a:t>               </a:t>
            </a:r>
            <a:r>
              <a:rPr lang="nl-NL" sz="2000" dirty="0" smtClean="0">
                <a:solidFill>
                  <a:srgbClr val="7F7F7F"/>
                </a:solidFill>
                <a:sym typeface="Wingdings"/>
              </a:rPr>
              <a:t> The </a:t>
            </a:r>
            <a:r>
              <a:rPr lang="nl-NL" sz="2000" dirty="0" err="1" smtClean="0">
                <a:solidFill>
                  <a:srgbClr val="7F7F7F"/>
                </a:solidFill>
                <a:sym typeface="Wingdings"/>
              </a:rPr>
              <a:t>syntactic</a:t>
            </a:r>
            <a:r>
              <a:rPr lang="nl-NL" sz="2000" dirty="0" smtClean="0">
                <a:solidFill>
                  <a:srgbClr val="7F7F7F"/>
                </a:solidFill>
                <a:sym typeface="Wingdings"/>
              </a:rPr>
              <a:t> </a:t>
            </a:r>
            <a:r>
              <a:rPr lang="nl-NL" sz="2000" dirty="0" err="1" smtClean="0">
                <a:solidFill>
                  <a:srgbClr val="7F7F7F"/>
                </a:solidFill>
                <a:sym typeface="Wingdings"/>
              </a:rPr>
              <a:t>licensing</a:t>
            </a:r>
            <a:r>
              <a:rPr lang="nl-NL" sz="2000" dirty="0" smtClean="0">
                <a:solidFill>
                  <a:srgbClr val="7F7F7F"/>
                </a:solidFill>
                <a:sym typeface="Wingdings"/>
              </a:rPr>
              <a:t> of </a:t>
            </a:r>
            <a:r>
              <a:rPr lang="nl-NL" sz="2000" dirty="0" err="1" smtClean="0">
                <a:solidFill>
                  <a:srgbClr val="7F7F7F"/>
                </a:solidFill>
                <a:sym typeface="Wingdings"/>
              </a:rPr>
              <a:t>ellipsis</a:t>
            </a:r>
            <a:endParaRPr lang="nl-BE" sz="2000" dirty="0" smtClean="0">
              <a:solidFill>
                <a:srgbClr val="7F7F7F"/>
              </a:solidFill>
            </a:endParaRP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r>
              <a:rPr lang="nl-BE" sz="2100" b="1" dirty="0" smtClean="0">
                <a:solidFill>
                  <a:schemeClr val="hlink"/>
                </a:solidFill>
              </a:rPr>
              <a:t>Class 5</a:t>
            </a:r>
            <a:r>
              <a:rPr lang="nl-BE" sz="2100" dirty="0" smtClean="0">
                <a:solidFill>
                  <a:schemeClr val="hlink"/>
                </a:solidFill>
              </a:rPr>
              <a:t>: “Nobody understands the silence of things.”</a:t>
            </a: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r>
              <a:rPr lang="nl-BE" sz="2000" dirty="0" smtClean="0">
                <a:solidFill>
                  <a:schemeClr val="hlink"/>
                </a:solidFill>
              </a:rPr>
              <a:t>	 </a:t>
            </a:r>
            <a:r>
              <a:rPr lang="nl-BE" sz="2000" dirty="0" smtClean="0">
                <a:solidFill>
                  <a:srgbClr val="7F7F7F"/>
                </a:solidFill>
              </a:rPr>
              <a:t>       </a:t>
            </a:r>
            <a:r>
              <a:rPr lang="nl-NL" sz="2000" dirty="0" smtClean="0">
                <a:solidFill>
                  <a:srgbClr val="7F7F7F"/>
                </a:solidFill>
                <a:sym typeface="Wingdings"/>
              </a:rPr>
              <a:t> VP </a:t>
            </a:r>
            <a:r>
              <a:rPr lang="nl-NL" sz="2000" dirty="0" err="1" smtClean="0">
                <a:solidFill>
                  <a:srgbClr val="7F7F7F"/>
                </a:solidFill>
                <a:sym typeface="Wingdings"/>
              </a:rPr>
              <a:t>ellipsis</a:t>
            </a:r>
            <a:r>
              <a:rPr lang="nl-NL" sz="2000" dirty="0" smtClean="0">
                <a:solidFill>
                  <a:srgbClr val="7F7F7F"/>
                </a:solidFill>
                <a:sym typeface="Wingdings"/>
              </a:rPr>
              <a:t> and </a:t>
            </a:r>
            <a:r>
              <a:rPr lang="nl-NL" sz="2000" dirty="0" err="1" smtClean="0">
                <a:solidFill>
                  <a:srgbClr val="7F7F7F"/>
                </a:solidFill>
                <a:sym typeface="Wingdings"/>
              </a:rPr>
              <a:t>other</a:t>
            </a:r>
            <a:r>
              <a:rPr lang="nl-NL" sz="2000" dirty="0" smtClean="0">
                <a:solidFill>
                  <a:srgbClr val="7F7F7F"/>
                </a:solidFill>
                <a:sym typeface="Wingdings"/>
              </a:rPr>
              <a:t> </a:t>
            </a:r>
            <a:r>
              <a:rPr lang="nl-NL" sz="2000" dirty="0" err="1" smtClean="0">
                <a:solidFill>
                  <a:srgbClr val="7F7F7F"/>
                </a:solidFill>
                <a:sym typeface="Wingdings"/>
              </a:rPr>
              <a:t>elliptical</a:t>
            </a:r>
            <a:r>
              <a:rPr lang="nl-NL" sz="2000" dirty="0" smtClean="0">
                <a:solidFill>
                  <a:srgbClr val="7F7F7F"/>
                </a:solidFill>
                <a:sym typeface="Wingdings"/>
              </a:rPr>
              <a:t> mysteries</a:t>
            </a:r>
            <a:endParaRPr lang="nl-BE" sz="2000" dirty="0" smtClean="0">
              <a:solidFill>
                <a:schemeClr val="hlink"/>
              </a:solidFill>
            </a:endParaRP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endParaRPr lang="nl-BE" sz="1200" dirty="0" smtClean="0">
              <a:solidFill>
                <a:schemeClr val="hlink"/>
              </a:solidFill>
            </a:endParaRPr>
          </a:p>
          <a:p>
            <a:pPr marL="609600" indent="-609600" eaLnBrk="1" hangingPunct="1">
              <a:buFontTx/>
              <a:buNone/>
              <a:defRPr/>
            </a:pPr>
            <a:endParaRPr lang="nl-NL" dirty="0">
              <a:solidFill>
                <a:schemeClr val="hlin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" dur="indefinite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0" dur="indefinite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" dur="indefinite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3" dur="indefinite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5" dur="indefinite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6" dur="indefinite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8" dur="indefinite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9" dur="indefinite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1" dur="indefinite"/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2" dur="indefinite"/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4" dur="indefinite"/>
                                        <p:tgtEl>
                                          <p:spTgt spid="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5" dur="indefinite"/>
                                        <p:tgtEl>
                                          <p:spTgt spid="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7" dur="indefinite"/>
                                        <p:tgtEl>
                                          <p:spTgt spid="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8" dur="indefinite"/>
                                        <p:tgtEl>
                                          <p:spTgt spid="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0" dur="indefinite"/>
                                        <p:tgtEl>
                                          <p:spTgt spid="30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1" dur="indefinite"/>
                                        <p:tgtEl>
                                          <p:spTgt spid="30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1370013" y="301625"/>
            <a:ext cx="7392987" cy="1143000"/>
          </a:xfrm>
        </p:spPr>
        <p:txBody>
          <a:bodyPr/>
          <a:lstStyle/>
          <a:p>
            <a:pPr eaLnBrk="1" hangingPunct="1"/>
            <a:r>
              <a:rPr lang="nl-BE" sz="3400" smtClean="0">
                <a:solidFill>
                  <a:schemeClr val="accent1"/>
                </a:solidFill>
              </a:rPr>
              <a:t>Recoverability: Structural identity (12)</a:t>
            </a:r>
            <a:endParaRPr lang="nl-NL" sz="3400" smtClean="0">
              <a:solidFill>
                <a:schemeClr val="accent1"/>
              </a:solidFill>
            </a:endParaRP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286000"/>
            <a:ext cx="7467600" cy="4038600"/>
          </a:xfrm>
        </p:spPr>
        <p:txBody>
          <a:bodyPr/>
          <a:lstStyle/>
          <a:p>
            <a:pPr marL="609600" indent="-609600" eaLnBrk="1" hangingPunct="1">
              <a:buFontTx/>
              <a:buChar char="•"/>
            </a:pPr>
            <a:r>
              <a:rPr lang="nl-BE" sz="2200" dirty="0" smtClean="0">
                <a:solidFill>
                  <a:schemeClr val="tx2"/>
                </a:solidFill>
              </a:rPr>
              <a:t>Nonfinite verb forms</a:t>
            </a:r>
          </a:p>
          <a:p>
            <a:pPr marL="609600" indent="-609600" eaLnBrk="1" hangingPunct="1">
              <a:buFont typeface="Wingdings" pitchFamily="-110" charset="2"/>
              <a:buNone/>
            </a:pPr>
            <a:endParaRPr lang="nl-NL" sz="12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BE" sz="2200" dirty="0" smtClean="0">
                <a:solidFill>
                  <a:schemeClr val="tx2"/>
                </a:solidFill>
              </a:rPr>
              <a:t>(17)	a.	 </a:t>
            </a:r>
            <a:r>
              <a:rPr lang="en-US" sz="2200" dirty="0" smtClean="0">
                <a:solidFill>
                  <a:schemeClr val="tx2"/>
                </a:solidFill>
              </a:rPr>
              <a:t>[</a:t>
            </a:r>
            <a:r>
              <a:rPr lang="en-US" sz="2200" baseline="-25000" dirty="0" smtClean="0">
                <a:solidFill>
                  <a:schemeClr val="tx2"/>
                </a:solidFill>
              </a:rPr>
              <a:t>A </a:t>
            </a:r>
            <a:r>
              <a:rPr lang="nl-NL" sz="2200" dirty="0" err="1" smtClean="0">
                <a:solidFill>
                  <a:schemeClr val="tx2"/>
                </a:solidFill>
              </a:rPr>
              <a:t>Decorating</a:t>
            </a:r>
            <a:r>
              <a:rPr lang="nl-NL" sz="2200" dirty="0" smtClean="0">
                <a:solidFill>
                  <a:schemeClr val="tx2"/>
                </a:solidFill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</a:rPr>
              <a:t>for</a:t>
            </a:r>
            <a:r>
              <a:rPr lang="nl-NL" sz="2200" dirty="0" smtClean="0">
                <a:solidFill>
                  <a:schemeClr val="tx2"/>
                </a:solidFill>
              </a:rPr>
              <a:t> the </a:t>
            </a:r>
            <a:r>
              <a:rPr lang="nl-NL" sz="2200" dirty="0" err="1" smtClean="0">
                <a:solidFill>
                  <a:schemeClr val="tx2"/>
                </a:solidFill>
              </a:rPr>
              <a:t>holidays</a:t>
            </a:r>
            <a:r>
              <a:rPr lang="en-US" sz="2200" dirty="0" smtClean="0">
                <a:solidFill>
                  <a:schemeClr val="tx2"/>
                </a:solidFill>
              </a:rPr>
              <a:t>]</a:t>
            </a:r>
            <a:r>
              <a:rPr lang="nl-BE" sz="2200" dirty="0" smtClean="0">
                <a:solidFill>
                  <a:schemeClr val="tx2"/>
                </a:solidFill>
              </a:rPr>
              <a:t> is easy if you 	 know how </a:t>
            </a:r>
            <a:r>
              <a:rPr lang="en-US" sz="2200" dirty="0" smtClean="0">
                <a:solidFill>
                  <a:schemeClr val="tx2"/>
                </a:solidFill>
              </a:rPr>
              <a:t>[</a:t>
            </a:r>
            <a:r>
              <a:rPr lang="en-US" sz="2200" baseline="-25000" dirty="0" smtClean="0">
                <a:solidFill>
                  <a:schemeClr val="tx2"/>
                </a:solidFill>
              </a:rPr>
              <a:t>E </a:t>
            </a:r>
            <a:r>
              <a:rPr lang="nl-NL" sz="2200" dirty="0" smtClean="0">
                <a:solidFill>
                  <a:schemeClr val="tx2"/>
                </a:solidFill>
              </a:rPr>
              <a:t>to </a:t>
            </a:r>
            <a:r>
              <a:rPr lang="nl-NL" sz="2200" dirty="0" err="1" smtClean="0">
                <a:solidFill>
                  <a:schemeClr val="tx2"/>
                </a:solidFill>
              </a:rPr>
              <a:t>decorate</a:t>
            </a:r>
            <a:r>
              <a:rPr lang="nl-NL" sz="2200" dirty="0" smtClean="0">
                <a:solidFill>
                  <a:schemeClr val="tx2"/>
                </a:solidFill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</a:rPr>
              <a:t>for</a:t>
            </a:r>
            <a:r>
              <a:rPr lang="nl-NL" sz="2200" dirty="0" smtClean="0">
                <a:solidFill>
                  <a:schemeClr val="tx2"/>
                </a:solidFill>
              </a:rPr>
              <a:t> the </a:t>
            </a:r>
            <a:r>
              <a:rPr lang="nl-NL" sz="2200" dirty="0" err="1" smtClean="0">
                <a:solidFill>
                  <a:schemeClr val="tx2"/>
                </a:solidFill>
              </a:rPr>
              <a:t>holidays</a:t>
            </a:r>
            <a:r>
              <a:rPr lang="en-US" sz="2200" dirty="0" smtClean="0">
                <a:solidFill>
                  <a:schemeClr val="tx2"/>
                </a:solidFill>
              </a:rPr>
              <a:t>].</a:t>
            </a: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BE" sz="2200" dirty="0" smtClean="0">
                <a:solidFill>
                  <a:schemeClr val="tx2"/>
                </a:solidFill>
              </a:rPr>
              <a:t>	b.*</a:t>
            </a:r>
            <a:r>
              <a:rPr lang="en-US" sz="2200" dirty="0" smtClean="0">
                <a:solidFill>
                  <a:schemeClr val="tx2"/>
                </a:solidFill>
              </a:rPr>
              <a:t>[</a:t>
            </a:r>
            <a:r>
              <a:rPr lang="en-US" sz="2200" baseline="-25000" dirty="0" smtClean="0">
                <a:solidFill>
                  <a:schemeClr val="tx2"/>
                </a:solidFill>
              </a:rPr>
              <a:t>A </a:t>
            </a:r>
            <a:r>
              <a:rPr lang="nl-NL" sz="2200" dirty="0" err="1" smtClean="0">
                <a:solidFill>
                  <a:schemeClr val="tx2"/>
                </a:solidFill>
              </a:rPr>
              <a:t>Decorating</a:t>
            </a:r>
            <a:r>
              <a:rPr lang="nl-NL" sz="2200" dirty="0" smtClean="0">
                <a:solidFill>
                  <a:schemeClr val="tx2"/>
                </a:solidFill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</a:rPr>
              <a:t>for</a:t>
            </a:r>
            <a:r>
              <a:rPr lang="nl-NL" sz="2200" dirty="0" smtClean="0">
                <a:solidFill>
                  <a:schemeClr val="tx2"/>
                </a:solidFill>
              </a:rPr>
              <a:t> the </a:t>
            </a:r>
            <a:r>
              <a:rPr lang="nl-NL" sz="2200" dirty="0" err="1" smtClean="0">
                <a:solidFill>
                  <a:schemeClr val="tx2"/>
                </a:solidFill>
              </a:rPr>
              <a:t>holidays</a:t>
            </a:r>
            <a:r>
              <a:rPr lang="en-US" sz="2200" dirty="0" smtClean="0">
                <a:solidFill>
                  <a:schemeClr val="tx2"/>
                </a:solidFill>
              </a:rPr>
              <a:t>]</a:t>
            </a:r>
            <a:r>
              <a:rPr lang="nl-BE" sz="2200" dirty="0" smtClean="0">
                <a:solidFill>
                  <a:schemeClr val="tx2"/>
                </a:solidFill>
              </a:rPr>
              <a:t> is easy if you 	 know how </a:t>
            </a:r>
            <a:r>
              <a:rPr lang="en-US" sz="2200" dirty="0" smtClean="0">
                <a:solidFill>
                  <a:schemeClr val="tx2"/>
                </a:solidFill>
              </a:rPr>
              <a:t>[</a:t>
            </a:r>
            <a:r>
              <a:rPr lang="en-US" sz="2200" baseline="-25000" dirty="0" smtClean="0">
                <a:solidFill>
                  <a:schemeClr val="tx2"/>
                </a:solidFill>
              </a:rPr>
              <a:t>E </a:t>
            </a:r>
            <a:r>
              <a:rPr lang="nl-NL" sz="2200" dirty="0" err="1" smtClean="0">
                <a:solidFill>
                  <a:schemeClr val="tx2"/>
                </a:solidFill>
              </a:rPr>
              <a:t>decorating</a:t>
            </a:r>
            <a:r>
              <a:rPr lang="nl-NL" sz="2200" dirty="0" smtClean="0">
                <a:solidFill>
                  <a:schemeClr val="tx2"/>
                </a:solidFill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</a:rPr>
              <a:t>for</a:t>
            </a:r>
            <a:r>
              <a:rPr lang="nl-NL" sz="2200" dirty="0" smtClean="0">
                <a:solidFill>
                  <a:schemeClr val="tx2"/>
                </a:solidFill>
              </a:rPr>
              <a:t> the </a:t>
            </a:r>
            <a:r>
              <a:rPr lang="nl-NL" sz="2200" dirty="0" err="1" smtClean="0">
                <a:solidFill>
                  <a:schemeClr val="tx2"/>
                </a:solidFill>
              </a:rPr>
              <a:t>holidays</a:t>
            </a:r>
            <a:r>
              <a:rPr lang="en-US" sz="2200" dirty="0" smtClean="0">
                <a:solidFill>
                  <a:schemeClr val="tx2"/>
                </a:solidFill>
              </a:rPr>
              <a:t>].</a:t>
            </a:r>
            <a:r>
              <a:rPr lang="nl-BE" sz="2200" dirty="0" smtClean="0">
                <a:solidFill>
                  <a:schemeClr val="tx2"/>
                </a:solidFill>
              </a:rPr>
              <a:t>  </a:t>
            </a:r>
          </a:p>
          <a:p>
            <a:pPr marL="609600" indent="-609600" eaLnBrk="1" hangingPunct="1">
              <a:buFont typeface="Wingdings" pitchFamily="-110" charset="2"/>
              <a:buNone/>
            </a:pPr>
            <a:endParaRPr lang="nl-BE" sz="12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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Ellipsis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:</a:t>
            </a:r>
          </a:p>
          <a:p>
            <a:pPr marL="609600" indent="-609600" eaLnBrk="1" hangingPunct="1">
              <a:buFont typeface="Wingdings" pitchFamily="-110" charset="2"/>
              <a:buNone/>
            </a:pPr>
            <a:endParaRPr lang="nl-BE" sz="12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BE" sz="2200" dirty="0" smtClean="0">
                <a:solidFill>
                  <a:schemeClr val="tx2"/>
                </a:solidFill>
              </a:rPr>
              <a:t>(18) </a:t>
            </a:r>
            <a:r>
              <a:rPr lang="en-US" sz="2200" dirty="0" smtClean="0">
                <a:solidFill>
                  <a:schemeClr val="tx2"/>
                </a:solidFill>
              </a:rPr>
              <a:t>[</a:t>
            </a:r>
            <a:r>
              <a:rPr lang="en-US" sz="2200" baseline="-25000" dirty="0" smtClean="0">
                <a:solidFill>
                  <a:schemeClr val="tx2"/>
                </a:solidFill>
              </a:rPr>
              <a:t>A </a:t>
            </a:r>
            <a:r>
              <a:rPr lang="nl-NL" sz="2200" dirty="0" err="1" smtClean="0">
                <a:solidFill>
                  <a:schemeClr val="tx2"/>
                </a:solidFill>
              </a:rPr>
              <a:t>Decorating</a:t>
            </a:r>
            <a:r>
              <a:rPr lang="nl-NL" sz="2200" dirty="0" smtClean="0">
                <a:solidFill>
                  <a:schemeClr val="tx2"/>
                </a:solidFill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</a:rPr>
              <a:t>for</a:t>
            </a:r>
            <a:r>
              <a:rPr lang="nl-NL" sz="2200" dirty="0" smtClean="0">
                <a:solidFill>
                  <a:schemeClr val="tx2"/>
                </a:solidFill>
              </a:rPr>
              <a:t> the </a:t>
            </a:r>
            <a:r>
              <a:rPr lang="nl-NL" sz="2200" dirty="0" err="1" smtClean="0">
                <a:solidFill>
                  <a:schemeClr val="tx2"/>
                </a:solidFill>
              </a:rPr>
              <a:t>holidays</a:t>
            </a:r>
            <a:r>
              <a:rPr lang="en-US" sz="2200" dirty="0" smtClean="0">
                <a:solidFill>
                  <a:schemeClr val="tx2"/>
                </a:solidFill>
              </a:rPr>
              <a:t>]</a:t>
            </a:r>
            <a:r>
              <a:rPr lang="nl-BE" sz="2200" dirty="0" smtClean="0">
                <a:solidFill>
                  <a:schemeClr val="tx2"/>
                </a:solidFill>
              </a:rPr>
              <a:t> is easy if you 	 know how </a:t>
            </a:r>
            <a:r>
              <a:rPr lang="en-US" sz="2200" dirty="0" smtClean="0">
                <a:solidFill>
                  <a:schemeClr val="tx2"/>
                </a:solidFill>
              </a:rPr>
              <a:t>[</a:t>
            </a:r>
            <a:r>
              <a:rPr lang="en-US" sz="2200" baseline="-25000" dirty="0" smtClean="0">
                <a:solidFill>
                  <a:schemeClr val="tx2"/>
                </a:solidFill>
              </a:rPr>
              <a:t>E </a:t>
            </a:r>
            <a:r>
              <a:rPr lang="nl-NL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smtClean="0">
                <a:solidFill>
                  <a:schemeClr val="tx2"/>
                </a:solidFill>
              </a:rPr>
              <a:t>].</a:t>
            </a:r>
            <a:endParaRPr lang="nl-BE" sz="22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endParaRPr lang="nl-NL" sz="22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endParaRPr lang="nl-NL" sz="2200" dirty="0" smtClean="0">
              <a:solidFill>
                <a:schemeClr val="tx2"/>
              </a:solidFill>
              <a:sym typeface="Wingdings" pitchFamily="-110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0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0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0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0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03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03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5" grpId="0" build="p"/>
      <p:bldP spid="100355" grpId="1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1370013" y="301625"/>
            <a:ext cx="7392987" cy="1143000"/>
          </a:xfrm>
        </p:spPr>
        <p:txBody>
          <a:bodyPr/>
          <a:lstStyle/>
          <a:p>
            <a:pPr eaLnBrk="1" hangingPunct="1"/>
            <a:r>
              <a:rPr lang="nl-BE" sz="3400" smtClean="0">
                <a:solidFill>
                  <a:schemeClr val="accent1"/>
                </a:solidFill>
              </a:rPr>
              <a:t>Recoverability: Structural identity (13)</a:t>
            </a:r>
            <a:endParaRPr lang="nl-NL" sz="3400" smtClean="0">
              <a:solidFill>
                <a:schemeClr val="accent1"/>
              </a:solidFill>
            </a:endParaRP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438400"/>
            <a:ext cx="7467600" cy="3886200"/>
          </a:xfrm>
        </p:spPr>
        <p:txBody>
          <a:bodyPr/>
          <a:lstStyle/>
          <a:p>
            <a:pPr marL="609600" indent="-609600" eaLnBrk="1" hangingPunct="1">
              <a:buFontTx/>
              <a:buChar char="•"/>
            </a:pPr>
            <a:r>
              <a:rPr lang="nl-BE" sz="2200" dirty="0" smtClean="0">
                <a:solidFill>
                  <a:schemeClr val="tx2"/>
                </a:solidFill>
              </a:rPr>
              <a:t>Categorial mismatches</a:t>
            </a:r>
          </a:p>
          <a:p>
            <a:pPr marL="609600" indent="-609600" eaLnBrk="1" hangingPunct="1">
              <a:buFont typeface="Wingdings" pitchFamily="-110" charset="2"/>
              <a:buNone/>
            </a:pPr>
            <a:endParaRPr lang="nl-NL" sz="12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BE" sz="2200" dirty="0" smtClean="0">
                <a:solidFill>
                  <a:schemeClr val="tx2"/>
                </a:solidFill>
              </a:rPr>
              <a:t>(19) 	Susan is a great </a:t>
            </a:r>
            <a:r>
              <a:rPr lang="en-US" sz="2200" dirty="0" smtClean="0">
                <a:solidFill>
                  <a:schemeClr val="tx2"/>
                </a:solidFill>
              </a:rPr>
              <a:t>[</a:t>
            </a:r>
            <a:r>
              <a:rPr lang="en-US" sz="2200" baseline="-25000" dirty="0" smtClean="0">
                <a:solidFill>
                  <a:schemeClr val="tx2"/>
                </a:solidFill>
              </a:rPr>
              <a:t>A</a:t>
            </a:r>
            <a:r>
              <a:rPr lang="nl-NL" sz="2200" dirty="0" smtClean="0">
                <a:solidFill>
                  <a:schemeClr val="tx2"/>
                </a:solidFill>
              </a:rPr>
              <a:t> </a:t>
            </a:r>
            <a:r>
              <a:rPr lang="nl-BE" sz="2200" dirty="0" smtClean="0">
                <a:solidFill>
                  <a:schemeClr val="tx2"/>
                </a:solidFill>
              </a:rPr>
              <a:t>laugher</a:t>
            </a:r>
            <a:r>
              <a:rPr lang="en-US" sz="2200" dirty="0" smtClean="0">
                <a:solidFill>
                  <a:schemeClr val="tx2"/>
                </a:solidFill>
              </a:rPr>
              <a:t>]</a:t>
            </a:r>
            <a:r>
              <a:rPr lang="nl-BE" sz="2200" dirty="0" smtClean="0">
                <a:solidFill>
                  <a:schemeClr val="tx2"/>
                </a:solidFill>
              </a:rPr>
              <a:t> and when she</a:t>
            </a: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BE" sz="2200" dirty="0" smtClean="0">
                <a:solidFill>
                  <a:schemeClr val="tx2"/>
                </a:solidFill>
              </a:rPr>
              <a:t>  		does </a:t>
            </a:r>
            <a:r>
              <a:rPr lang="en-US" sz="2200" dirty="0" smtClean="0">
                <a:solidFill>
                  <a:schemeClr val="tx2"/>
                </a:solidFill>
              </a:rPr>
              <a:t>[</a:t>
            </a:r>
            <a:r>
              <a:rPr lang="en-US" sz="2200" baseline="-25000" dirty="0" smtClean="0">
                <a:solidFill>
                  <a:schemeClr val="tx2"/>
                </a:solidFill>
              </a:rPr>
              <a:t>E </a:t>
            </a:r>
            <a:r>
              <a:rPr lang="nl-NL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smtClean="0">
                <a:solidFill>
                  <a:schemeClr val="tx2"/>
                </a:solidFill>
              </a:rPr>
              <a:t>]</a:t>
            </a:r>
            <a:r>
              <a:rPr lang="nl-BE" sz="2200" dirty="0" smtClean="0">
                <a:solidFill>
                  <a:schemeClr val="tx2"/>
                </a:solidFill>
              </a:rPr>
              <a:t>, she gets cute wrickles around her</a:t>
            </a: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BE" sz="2200" dirty="0" smtClean="0">
                <a:solidFill>
                  <a:schemeClr val="tx2"/>
                </a:solidFill>
              </a:rPr>
              <a:t> 		eyes.</a:t>
            </a:r>
          </a:p>
          <a:p>
            <a:pPr marL="609600" indent="-609600" eaLnBrk="1" hangingPunct="1">
              <a:buFont typeface="Wingdings" pitchFamily="-110" charset="2"/>
              <a:buNone/>
            </a:pPr>
            <a:endParaRPr lang="nl-BE" sz="22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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Elided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VP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takes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a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noun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as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its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antecedent.</a:t>
            </a:r>
            <a:endParaRPr lang="nl-NL" sz="22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endParaRPr lang="nl-NL" sz="2200" dirty="0" smtClean="0">
              <a:solidFill>
                <a:schemeClr val="tx2"/>
              </a:solidFill>
              <a:sym typeface="Wingdings" pitchFamily="-110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03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03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03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03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5" grpId="0" build="p"/>
      <p:bldP spid="100355" grpId="1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smtClean="0">
                <a:solidFill>
                  <a:schemeClr val="accent1"/>
                </a:solidFill>
              </a:rPr>
              <a:t>Recoverability (4)</a:t>
            </a:r>
            <a:endParaRPr lang="nl-NL" sz="3400" smtClean="0">
              <a:solidFill>
                <a:schemeClr val="accent1"/>
              </a:solidFill>
            </a:endParaRP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0013" y="2514600"/>
            <a:ext cx="7313612" cy="3427413"/>
          </a:xfrm>
        </p:spPr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nl-BE" sz="2800" smtClean="0">
                <a:solidFill>
                  <a:schemeClr val="tx2"/>
                </a:solidFill>
              </a:rPr>
              <a:t>Structural identity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nl-BE" sz="2800" smtClean="0">
                <a:solidFill>
                  <a:schemeClr val="tx2"/>
                </a:solidFill>
              </a:rPr>
              <a:t>Semantic identity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nl-BE" sz="2800" smtClean="0">
                <a:solidFill>
                  <a:schemeClr val="tx2"/>
                </a:solidFill>
              </a:rPr>
              <a:t>Voice mismatches</a:t>
            </a:r>
          </a:p>
          <a:p>
            <a:pPr marL="609600" indent="-609600" eaLnBrk="1" hangingPunct="1">
              <a:buFont typeface="Wingdings" pitchFamily="-110" charset="2"/>
              <a:buNone/>
            </a:pPr>
            <a:endParaRPr lang="nl-NL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00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00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5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1370013" y="301625"/>
            <a:ext cx="7392987" cy="1143000"/>
          </a:xfrm>
        </p:spPr>
        <p:txBody>
          <a:bodyPr/>
          <a:lstStyle/>
          <a:p>
            <a:pPr eaLnBrk="1" hangingPunct="1"/>
            <a:r>
              <a:rPr lang="nl-BE" sz="3400" smtClean="0">
                <a:solidFill>
                  <a:schemeClr val="accent1"/>
                </a:solidFill>
              </a:rPr>
              <a:t>Recoverability: Semantic identity (1)</a:t>
            </a:r>
            <a:endParaRPr lang="nl-NL" sz="3400" smtClean="0">
              <a:solidFill>
                <a:schemeClr val="accent1"/>
              </a:solidFill>
            </a:endParaRP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209800"/>
            <a:ext cx="7467600" cy="3886200"/>
          </a:xfrm>
        </p:spPr>
        <p:txBody>
          <a:bodyPr/>
          <a:lstStyle/>
          <a:p>
            <a:pPr marL="609600" indent="-609600" eaLnBrk="1" hangingPunct="1">
              <a:buFont typeface="Wingdings" pitchFamily="-110" charset="2"/>
              <a:buNone/>
            </a:pPr>
            <a:r>
              <a:rPr lang="nl-NL" sz="2200" smtClean="0">
                <a:solidFill>
                  <a:schemeClr val="tx2"/>
                </a:solidFill>
                <a:sym typeface="Wingdings" pitchFamily="-110" charset="2"/>
              </a:rPr>
              <a:t>Semantic identity:</a:t>
            </a:r>
          </a:p>
          <a:p>
            <a:pPr marL="609600" indent="-609600" eaLnBrk="1" hangingPunct="1">
              <a:buFont typeface="Wingdings" pitchFamily="-110" charset="2"/>
              <a:buNone/>
            </a:pPr>
            <a:endParaRPr lang="nl-NL" sz="2200" smtClean="0">
              <a:solidFill>
                <a:schemeClr val="tx2"/>
              </a:solidFill>
              <a:sym typeface="Wingdings" pitchFamily="-110" charset="2"/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NL" sz="2200" smtClean="0">
                <a:solidFill>
                  <a:schemeClr val="tx2"/>
                </a:solidFill>
                <a:sym typeface="Wingdings" pitchFamily="-110" charset="2"/>
              </a:rPr>
              <a:t>An ellipsis site must be </a:t>
            </a:r>
            <a:r>
              <a:rPr lang="nl-NL" sz="2200" i="1" smtClean="0">
                <a:solidFill>
                  <a:schemeClr val="tx2"/>
                </a:solidFill>
                <a:sym typeface="Wingdings" pitchFamily="-110" charset="2"/>
              </a:rPr>
              <a:t>semantically </a:t>
            </a:r>
            <a:r>
              <a:rPr lang="nl-NL" sz="2200" smtClean="0">
                <a:solidFill>
                  <a:schemeClr val="tx2"/>
                </a:solidFill>
                <a:sym typeface="Wingdings" pitchFamily="-110" charset="2"/>
              </a:rPr>
              <a:t>recoverable:</a:t>
            </a: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NL" sz="2200" smtClean="0">
                <a:solidFill>
                  <a:schemeClr val="tx2"/>
                </a:solidFill>
                <a:sym typeface="Wingdings" pitchFamily="-110" charset="2"/>
              </a:rPr>
              <a:t>it</a:t>
            </a:r>
            <a:r>
              <a:rPr lang="nl-NL" sz="2200" i="1" smtClean="0">
                <a:solidFill>
                  <a:schemeClr val="tx2"/>
                </a:solidFill>
                <a:sym typeface="Wingdings" pitchFamily="-110" charset="2"/>
              </a:rPr>
              <a:t> </a:t>
            </a:r>
            <a:r>
              <a:rPr lang="nl-NL" sz="2200" smtClean="0">
                <a:solidFill>
                  <a:schemeClr val="tx2"/>
                </a:solidFill>
                <a:sym typeface="Wingdings" pitchFamily="-110" charset="2"/>
              </a:rPr>
              <a:t>does not have to the exact same syntactic</a:t>
            </a: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NL" sz="2200" smtClean="0">
                <a:solidFill>
                  <a:schemeClr val="tx2"/>
                </a:solidFill>
                <a:sym typeface="Wingdings" pitchFamily="-110" charset="2"/>
              </a:rPr>
              <a:t>structure as its antecedent, but it has to have the</a:t>
            </a: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NL" sz="2200" smtClean="0">
                <a:solidFill>
                  <a:schemeClr val="tx2"/>
                </a:solidFill>
                <a:sym typeface="Wingdings" pitchFamily="-110" charset="2"/>
              </a:rPr>
              <a:t>same meaning, i.e. truth conditions.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0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5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1370013" y="301625"/>
            <a:ext cx="7392987" cy="1143000"/>
          </a:xfrm>
        </p:spPr>
        <p:txBody>
          <a:bodyPr/>
          <a:lstStyle/>
          <a:p>
            <a:pPr eaLnBrk="1" hangingPunct="1"/>
            <a:r>
              <a:rPr lang="nl-BE" sz="3400" smtClean="0">
                <a:solidFill>
                  <a:schemeClr val="accent1"/>
                </a:solidFill>
              </a:rPr>
              <a:t>Recoverability: Semantic identity (2)</a:t>
            </a:r>
            <a:endParaRPr lang="nl-NL" sz="3400" smtClean="0">
              <a:solidFill>
                <a:schemeClr val="accent1"/>
              </a:solidFill>
            </a:endParaRP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209800"/>
            <a:ext cx="7772400" cy="3200400"/>
          </a:xfrm>
        </p:spPr>
        <p:txBody>
          <a:bodyPr/>
          <a:lstStyle/>
          <a:p>
            <a:pPr marL="609600" indent="-609600" eaLnBrk="1" hangingPunct="1">
              <a:buFont typeface="Wingdings" charset="2"/>
              <a:buNone/>
              <a:defRPr/>
            </a:pP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Interaction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between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recoverability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and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syntactic</a:t>
            </a:r>
            <a:endParaRPr lang="nl-NL" sz="2200" dirty="0" smtClean="0">
              <a:solidFill>
                <a:schemeClr val="tx2"/>
              </a:solidFill>
              <a:sym typeface="Wingdings"/>
            </a:endParaRPr>
          </a:p>
          <a:p>
            <a:pPr marL="609600" indent="-609600" eaLnBrk="1" hangingPunct="1">
              <a:buFont typeface="Wingdings" charset="2"/>
              <a:buNone/>
              <a:defRPr/>
            </a:pP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structure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in the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ellipsis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site:</a:t>
            </a:r>
          </a:p>
          <a:p>
            <a:pPr marL="609600" indent="-609600" eaLnBrk="1" hangingPunct="1">
              <a:buFont typeface="Wingdings" charset="2"/>
              <a:buNone/>
              <a:defRPr/>
            </a:pPr>
            <a:endParaRPr lang="nl-NL" sz="2200" dirty="0" smtClean="0">
              <a:solidFill>
                <a:schemeClr val="tx2"/>
              </a:solidFill>
              <a:sym typeface="Wingdings"/>
            </a:endParaRPr>
          </a:p>
          <a:p>
            <a:pPr marL="609600" indent="-609600" eaLnBrk="1" hangingPunct="1">
              <a:buFont typeface="Wingdings" charset="2"/>
              <a:buNone/>
              <a:defRPr/>
            </a:pPr>
            <a:r>
              <a:rPr lang="nl-NL" sz="2200" dirty="0" smtClean="0">
                <a:solidFill>
                  <a:schemeClr val="accent1">
                    <a:lumMod val="75000"/>
                  </a:schemeClr>
                </a:solidFill>
                <a:sym typeface="Wingdings"/>
              </a:rPr>
              <a:t>				</a:t>
            </a:r>
            <a:r>
              <a:rPr lang="nl-NL" sz="2200" dirty="0" err="1" smtClean="0">
                <a:solidFill>
                  <a:schemeClr val="accent1">
                    <a:lumMod val="75000"/>
                  </a:schemeClr>
                </a:solidFill>
                <a:sym typeface="Wingdings"/>
              </a:rPr>
              <a:t>Recoverability</a:t>
            </a:r>
            <a:r>
              <a:rPr lang="nl-NL" sz="2200" dirty="0" smtClean="0">
                <a:solidFill>
                  <a:schemeClr val="accent1">
                    <a:lumMod val="75000"/>
                  </a:schemeClr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accent1">
                    <a:lumMod val="75000"/>
                  </a:schemeClr>
                </a:solidFill>
                <a:sym typeface="Wingdings"/>
              </a:rPr>
              <a:t>condition</a:t>
            </a:r>
            <a:r>
              <a:rPr lang="nl-NL" sz="2200" dirty="0" smtClean="0">
                <a:solidFill>
                  <a:schemeClr val="accent1">
                    <a:lumMod val="75000"/>
                  </a:schemeClr>
                </a:solidFill>
                <a:sym typeface="Wingdings"/>
              </a:rPr>
              <a:t>?</a:t>
            </a:r>
          </a:p>
          <a:p>
            <a:pPr marL="609600" indent="-609600" eaLnBrk="1" hangingPunct="1">
              <a:buFont typeface="Wingdings" charset="2"/>
              <a:buNone/>
              <a:defRPr/>
            </a:pP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				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syntactic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	    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semantic</a:t>
            </a:r>
            <a:endParaRPr lang="nl-NL" sz="2200" dirty="0" smtClean="0">
              <a:solidFill>
                <a:schemeClr val="tx2"/>
              </a:solidFill>
              <a:sym typeface="Wingdings"/>
            </a:endParaRPr>
          </a:p>
          <a:p>
            <a:pPr marL="609600" indent="-609600" eaLnBrk="1" hangingPunct="1">
              <a:buFont typeface="Wingdings" charset="2"/>
              <a:buNone/>
              <a:defRPr/>
            </a:pPr>
            <a:r>
              <a:rPr lang="nl-NL" sz="2200" dirty="0" err="1" smtClean="0">
                <a:solidFill>
                  <a:srgbClr val="269999"/>
                </a:solidFill>
                <a:sym typeface="Wingdings"/>
              </a:rPr>
              <a:t>Syntactic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		</a:t>
            </a:r>
          </a:p>
          <a:p>
            <a:pPr marL="609600" indent="-609600" eaLnBrk="1" hangingPunct="1">
              <a:buFont typeface="Wingdings" charset="2"/>
              <a:buNone/>
              <a:defRPr/>
            </a:pPr>
            <a:r>
              <a:rPr lang="nl-NL" sz="2200" dirty="0" err="1" smtClean="0">
                <a:solidFill>
                  <a:srgbClr val="269999"/>
                </a:solidFill>
                <a:sym typeface="Wingdings"/>
              </a:rPr>
              <a:t>structure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?					</a:t>
            </a:r>
          </a:p>
          <a:p>
            <a:pPr marL="609600" indent="-609600" eaLnBrk="1" hangingPunct="1">
              <a:buFont typeface="Wingdings" charset="2"/>
              <a:buNone/>
              <a:defRPr/>
            </a:pPr>
            <a:endParaRPr lang="nl-NL" sz="2200" dirty="0" smtClean="0">
              <a:solidFill>
                <a:schemeClr val="tx2"/>
              </a:solidFill>
              <a:sym typeface="Wingdings"/>
            </a:endParaRPr>
          </a:p>
          <a:p>
            <a:pPr marL="609600" indent="-609600" eaLnBrk="1" hangingPunct="1">
              <a:buFont typeface="Wingdings" charset="2"/>
              <a:buNone/>
              <a:defRPr/>
            </a:pPr>
            <a:endParaRPr lang="nl-NL" sz="2200" dirty="0" smtClean="0">
              <a:solidFill>
                <a:schemeClr val="tx2"/>
              </a:solidFill>
              <a:sym typeface="Wingdings"/>
            </a:endParaRPr>
          </a:p>
        </p:txBody>
      </p:sp>
      <p:sp>
        <p:nvSpPr>
          <p:cNvPr id="5" name="Afgeronde rechthoek 4"/>
          <p:cNvSpPr/>
          <p:nvPr/>
        </p:nvSpPr>
        <p:spPr>
          <a:xfrm>
            <a:off x="1295400" y="3352800"/>
            <a:ext cx="7620000" cy="1828800"/>
          </a:xfrm>
          <a:prstGeom prst="roundRect">
            <a:avLst/>
          </a:prstGeom>
          <a:noFill/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/>
          </a:p>
        </p:txBody>
      </p:sp>
      <p:cxnSp>
        <p:nvCxnSpPr>
          <p:cNvPr id="7" name="Rechte verbindingslijn 6"/>
          <p:cNvCxnSpPr/>
          <p:nvPr/>
        </p:nvCxnSpPr>
        <p:spPr>
          <a:xfrm rot="10800000">
            <a:off x="1295400" y="3886200"/>
            <a:ext cx="7620000" cy="1588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Rechte verbindingslijn 8"/>
          <p:cNvCxnSpPr/>
          <p:nvPr/>
        </p:nvCxnSpPr>
        <p:spPr>
          <a:xfrm rot="5400000">
            <a:off x="2398713" y="4533900"/>
            <a:ext cx="1296988" cy="1587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Rechte verbindingslijn 10"/>
          <p:cNvCxnSpPr>
            <a:endCxn id="5" idx="3"/>
          </p:cNvCxnSpPr>
          <p:nvPr/>
        </p:nvCxnSpPr>
        <p:spPr>
          <a:xfrm>
            <a:off x="3962400" y="4267200"/>
            <a:ext cx="4953000" cy="1588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Rechte verbindingslijn 18"/>
          <p:cNvCxnSpPr/>
          <p:nvPr/>
        </p:nvCxnSpPr>
        <p:spPr>
          <a:xfrm rot="5400000">
            <a:off x="3048001" y="4267200"/>
            <a:ext cx="1828800" cy="317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kstvak 11"/>
          <p:cNvSpPr txBox="1"/>
          <p:nvPr/>
        </p:nvSpPr>
        <p:spPr>
          <a:xfrm>
            <a:off x="3200400" y="4267200"/>
            <a:ext cx="838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yes</a:t>
            </a:r>
            <a:endParaRPr lang="nl-NL" sz="2200" dirty="0"/>
          </a:p>
        </p:txBody>
      </p:sp>
      <p:sp>
        <p:nvSpPr>
          <p:cNvPr id="13" name="Tekstvak 12"/>
          <p:cNvSpPr txBox="1"/>
          <p:nvPr/>
        </p:nvSpPr>
        <p:spPr>
          <a:xfrm>
            <a:off x="3200400" y="4724400"/>
            <a:ext cx="838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no</a:t>
            </a:r>
            <a:endParaRPr lang="nl-NL" sz="2200" dirty="0"/>
          </a:p>
        </p:txBody>
      </p:sp>
      <p:sp>
        <p:nvSpPr>
          <p:cNvPr id="14" name="Tekstvak 13"/>
          <p:cNvSpPr txBox="1"/>
          <p:nvPr/>
        </p:nvSpPr>
        <p:spPr>
          <a:xfrm>
            <a:off x="4038600" y="4267200"/>
            <a:ext cx="2133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Fiengo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&amp; May</a:t>
            </a:r>
            <a:endParaRPr lang="nl-NL" sz="2200" dirty="0"/>
          </a:p>
        </p:txBody>
      </p:sp>
      <p:sp>
        <p:nvSpPr>
          <p:cNvPr id="15" name="Tekstvak 14"/>
          <p:cNvSpPr txBox="1"/>
          <p:nvPr/>
        </p:nvSpPr>
        <p:spPr>
          <a:xfrm>
            <a:off x="6248400" y="4267200"/>
            <a:ext cx="2667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Merchant (2001)</a:t>
            </a:r>
            <a:endParaRPr lang="nl-NL" sz="2200" dirty="0"/>
          </a:p>
        </p:txBody>
      </p:sp>
      <p:sp>
        <p:nvSpPr>
          <p:cNvPr id="16" name="Tekstvak 15"/>
          <p:cNvSpPr txBox="1"/>
          <p:nvPr/>
        </p:nvSpPr>
        <p:spPr>
          <a:xfrm>
            <a:off x="6248400" y="4724400"/>
            <a:ext cx="2133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Hardt (1993)</a:t>
            </a:r>
            <a:endParaRPr lang="nl-NL" sz="2200" dirty="0"/>
          </a:p>
        </p:txBody>
      </p:sp>
      <p:sp>
        <p:nvSpPr>
          <p:cNvPr id="17" name="Tekstvak 16"/>
          <p:cNvSpPr txBox="1"/>
          <p:nvPr/>
        </p:nvSpPr>
        <p:spPr>
          <a:xfrm>
            <a:off x="4114800" y="4724400"/>
            <a:ext cx="1752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------------</a:t>
            </a:r>
            <a:endParaRPr lang="nl-NL" sz="2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5" grpId="0" build="p"/>
      <p:bldP spid="5" grpId="0" animBg="1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1370013" y="301625"/>
            <a:ext cx="7392987" cy="1143000"/>
          </a:xfrm>
        </p:spPr>
        <p:txBody>
          <a:bodyPr/>
          <a:lstStyle/>
          <a:p>
            <a:pPr eaLnBrk="1" hangingPunct="1"/>
            <a:r>
              <a:rPr lang="nl-BE" sz="3400" smtClean="0">
                <a:solidFill>
                  <a:schemeClr val="accent1"/>
                </a:solidFill>
              </a:rPr>
              <a:t>Recoverability: Semantic identity (3)</a:t>
            </a:r>
            <a:endParaRPr lang="nl-NL" sz="3400" smtClean="0">
              <a:solidFill>
                <a:schemeClr val="accent1"/>
              </a:solidFill>
            </a:endParaRP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362200"/>
            <a:ext cx="7467600" cy="4191000"/>
          </a:xfrm>
        </p:spPr>
        <p:txBody>
          <a:bodyPr/>
          <a:lstStyle/>
          <a:p>
            <a:pPr marL="609600" indent="-609600" eaLnBrk="1" hangingPunct="1">
              <a:buFont typeface="Wingdings" pitchFamily="-110" charset="2"/>
              <a:buNone/>
              <a:defRPr/>
            </a:pP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Hardt (1993):</a:t>
            </a: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A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semantic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condition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on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recoverability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</a:t>
            </a: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No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syntactic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structure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in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ellipsis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site</a:t>
            </a: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endParaRPr lang="nl-NL" sz="2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Hardt (1993: 45-6):</a:t>
            </a: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r>
              <a:rPr lang="nl-NL" sz="2200" dirty="0" err="1" smtClean="0">
                <a:solidFill>
                  <a:schemeClr val="accent1">
                    <a:lumMod val="75000"/>
                  </a:schemeClr>
                </a:solidFill>
                <a:sym typeface="Wingdings" pitchFamily="-110" charset="2"/>
              </a:rPr>
              <a:t>An</a:t>
            </a:r>
            <a:r>
              <a:rPr lang="nl-NL" sz="2200" dirty="0" smtClean="0">
                <a:solidFill>
                  <a:schemeClr val="accent1">
                    <a:lumMod val="75000"/>
                  </a:schemeClr>
                </a:solidFill>
                <a:sym typeface="Wingdings" pitchFamily="-110" charset="2"/>
              </a:rPr>
              <a:t> </a:t>
            </a:r>
            <a:r>
              <a:rPr lang="nl-NL" sz="2200" dirty="0" err="1" smtClean="0">
                <a:solidFill>
                  <a:schemeClr val="accent1">
                    <a:lumMod val="75000"/>
                  </a:schemeClr>
                </a:solidFill>
                <a:sym typeface="Wingdings" pitchFamily="-110" charset="2"/>
              </a:rPr>
              <a:t>elliptical</a:t>
            </a:r>
            <a:r>
              <a:rPr lang="nl-NL" sz="2200" dirty="0" smtClean="0">
                <a:solidFill>
                  <a:schemeClr val="accent1">
                    <a:lumMod val="75000"/>
                  </a:schemeClr>
                </a:solidFill>
                <a:sym typeface="Wingdings" pitchFamily="-110" charset="2"/>
              </a:rPr>
              <a:t> VP is </a:t>
            </a:r>
            <a:r>
              <a:rPr lang="nl-NL" sz="2200" dirty="0" err="1" smtClean="0">
                <a:solidFill>
                  <a:schemeClr val="accent1">
                    <a:lumMod val="75000"/>
                  </a:schemeClr>
                </a:solidFill>
                <a:sym typeface="Wingdings" pitchFamily="-110" charset="2"/>
              </a:rPr>
              <a:t>represented</a:t>
            </a:r>
            <a:r>
              <a:rPr lang="nl-NL" sz="2200" dirty="0" smtClean="0">
                <a:solidFill>
                  <a:schemeClr val="accent1">
                    <a:lumMod val="75000"/>
                  </a:schemeClr>
                </a:solidFill>
                <a:sym typeface="Wingdings" pitchFamily="-110" charset="2"/>
              </a:rPr>
              <a:t> as a </a:t>
            </a:r>
            <a:r>
              <a:rPr lang="nl-NL" sz="2200" dirty="0" err="1" smtClean="0">
                <a:solidFill>
                  <a:schemeClr val="accent1">
                    <a:lumMod val="75000"/>
                  </a:schemeClr>
                </a:solidFill>
                <a:sym typeface="Wingdings" pitchFamily="-110" charset="2"/>
              </a:rPr>
              <a:t>property</a:t>
            </a:r>
            <a:endParaRPr lang="nl-NL" sz="2200" dirty="0" smtClean="0">
              <a:solidFill>
                <a:schemeClr val="accent1">
                  <a:lumMod val="75000"/>
                </a:schemeClr>
              </a:solidFill>
              <a:sym typeface="Wingdings" pitchFamily="-110" charset="2"/>
            </a:endParaRP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r>
              <a:rPr lang="nl-NL" sz="2200" dirty="0" err="1" smtClean="0">
                <a:solidFill>
                  <a:schemeClr val="accent1">
                    <a:lumMod val="75000"/>
                  </a:schemeClr>
                </a:solidFill>
                <a:sym typeface="Wingdings" pitchFamily="-110" charset="2"/>
              </a:rPr>
              <a:t>variable</a:t>
            </a:r>
            <a:r>
              <a:rPr lang="nl-NL" sz="2200" dirty="0" smtClean="0">
                <a:solidFill>
                  <a:schemeClr val="accent1">
                    <a:lumMod val="75000"/>
                  </a:schemeClr>
                </a:solidFill>
                <a:sym typeface="Wingdings" pitchFamily="-110" charset="2"/>
              </a:rPr>
              <a:t> </a:t>
            </a:r>
            <a:r>
              <a:rPr lang="nl-NL" sz="2200" dirty="0" err="1" smtClean="0">
                <a:solidFill>
                  <a:schemeClr val="accent1">
                    <a:lumMod val="75000"/>
                  </a:schemeClr>
                </a:solidFill>
                <a:sym typeface="Wingdings" pitchFamily="-110" charset="2"/>
              </a:rPr>
              <a:t>that</a:t>
            </a:r>
            <a:r>
              <a:rPr lang="nl-NL" sz="2200" dirty="0" smtClean="0">
                <a:solidFill>
                  <a:schemeClr val="accent1">
                    <a:lumMod val="75000"/>
                  </a:schemeClr>
                </a:solidFill>
                <a:sym typeface="Wingdings" pitchFamily="-110" charset="2"/>
              </a:rPr>
              <a:t> is </a:t>
            </a:r>
            <a:r>
              <a:rPr lang="nl-NL" sz="2200" dirty="0" err="1" smtClean="0">
                <a:solidFill>
                  <a:schemeClr val="accent1">
                    <a:lumMod val="75000"/>
                  </a:schemeClr>
                </a:solidFill>
                <a:sym typeface="Wingdings" pitchFamily="-110" charset="2"/>
              </a:rPr>
              <a:t>bound</a:t>
            </a:r>
            <a:r>
              <a:rPr lang="nl-NL" sz="2200" dirty="0" smtClean="0">
                <a:solidFill>
                  <a:schemeClr val="accent1">
                    <a:lumMod val="75000"/>
                  </a:schemeClr>
                </a:solidFill>
                <a:sym typeface="Wingdings" pitchFamily="-110" charset="2"/>
              </a:rPr>
              <a:t> in the </a:t>
            </a:r>
            <a:r>
              <a:rPr lang="nl-NL" sz="2200" dirty="0" err="1" smtClean="0">
                <a:solidFill>
                  <a:schemeClr val="accent1">
                    <a:lumMod val="75000"/>
                  </a:schemeClr>
                </a:solidFill>
                <a:sym typeface="Wingdings" pitchFamily="-110" charset="2"/>
              </a:rPr>
              <a:t>discourse</a:t>
            </a:r>
            <a:r>
              <a:rPr lang="nl-NL" sz="2200" dirty="0" smtClean="0">
                <a:solidFill>
                  <a:schemeClr val="accent1">
                    <a:lumMod val="75000"/>
                  </a:schemeClr>
                </a:solidFill>
                <a:sym typeface="Wingdings" pitchFamily="-110" charset="2"/>
              </a:rPr>
              <a:t>.</a:t>
            </a: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endParaRPr lang="nl-NL" sz="1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endParaRPr lang="nl-NL" sz="2200" dirty="0" smtClean="0">
              <a:solidFill>
                <a:schemeClr val="tx2"/>
              </a:solidFill>
              <a:sym typeface="Wingdings" pitchFamily="-110" charset="2"/>
            </a:endParaRPr>
          </a:p>
        </p:txBody>
      </p:sp>
      <p:sp>
        <p:nvSpPr>
          <p:cNvPr id="4" name="Rechteraccolade 3"/>
          <p:cNvSpPr/>
          <p:nvPr/>
        </p:nvSpPr>
        <p:spPr>
          <a:xfrm>
            <a:off x="6934200" y="2819400"/>
            <a:ext cx="152400" cy="762000"/>
          </a:xfrm>
          <a:prstGeom prst="rightBrac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0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03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5" grpId="1" build="p"/>
      <p:bldP spid="100355" grpId="2" build="p"/>
      <p:bldP spid="4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1370013" y="301625"/>
            <a:ext cx="7392987" cy="1143000"/>
          </a:xfrm>
        </p:spPr>
        <p:txBody>
          <a:bodyPr/>
          <a:lstStyle/>
          <a:p>
            <a:pPr eaLnBrk="1" hangingPunct="1"/>
            <a:r>
              <a:rPr lang="nl-BE" sz="3400" smtClean="0">
                <a:solidFill>
                  <a:schemeClr val="accent1"/>
                </a:solidFill>
              </a:rPr>
              <a:t>Recoverability: Semantic identity (4)</a:t>
            </a:r>
            <a:endParaRPr lang="nl-NL" sz="3400" smtClean="0">
              <a:solidFill>
                <a:schemeClr val="accent1"/>
              </a:solidFill>
            </a:endParaRP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209800"/>
            <a:ext cx="7467600" cy="3886200"/>
          </a:xfrm>
        </p:spPr>
        <p:txBody>
          <a:bodyPr/>
          <a:lstStyle/>
          <a:p>
            <a:pPr marL="609600" indent="-609600" eaLnBrk="1" hangingPunct="1">
              <a:buNone/>
            </a:pP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(20) {&lt;P,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def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&gt;}               </a:t>
            </a:r>
            <a:r>
              <a:rPr lang="nl-NL" sz="1800" dirty="0" smtClean="0">
                <a:solidFill>
                  <a:schemeClr val="tx2"/>
                </a:solidFill>
                <a:sym typeface="Wingdings" pitchFamily="-110" charset="2"/>
              </a:rPr>
              <a:t>(P = </a:t>
            </a:r>
            <a:r>
              <a:rPr lang="nl-NL" sz="1800" dirty="0" err="1" smtClean="0">
                <a:solidFill>
                  <a:schemeClr val="tx2"/>
                </a:solidFill>
                <a:sym typeface="Wingdings" pitchFamily="-110" charset="2"/>
              </a:rPr>
              <a:t>property</a:t>
            </a:r>
            <a:r>
              <a:rPr lang="nl-NL" sz="1800" dirty="0" smtClean="0">
                <a:solidFill>
                  <a:schemeClr val="tx2"/>
                </a:solidFill>
                <a:sym typeface="Wingdings" pitchFamily="-110" charset="2"/>
              </a:rPr>
              <a:t>)</a:t>
            </a:r>
          </a:p>
          <a:p>
            <a:pPr marL="609600" indent="-609600" eaLnBrk="1" hangingPunct="1">
              <a:buFont typeface="Wingdings" pitchFamily="-110" charset="2"/>
              <a:buNone/>
            </a:pPr>
            <a:endParaRPr lang="nl-NL" sz="2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Antecedent VP = </a:t>
            </a:r>
            <a:r>
              <a:rPr lang="nl-NL" sz="2200" i="1" dirty="0" err="1" smtClean="0">
                <a:solidFill>
                  <a:schemeClr val="tx2"/>
                </a:solidFill>
                <a:sym typeface="Wingdings" pitchFamily="-110" charset="2"/>
              </a:rPr>
              <a:t>indef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(≈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indefinite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DP)</a:t>
            </a: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 	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It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adds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the VP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meaning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to the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discourse</a:t>
            </a:r>
            <a:endParaRPr lang="nl-NL" sz="2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endParaRPr lang="nl-NL" sz="2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Elided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VP = </a:t>
            </a:r>
            <a:r>
              <a:rPr lang="nl-NL" sz="2200" i="1" dirty="0" err="1" smtClean="0">
                <a:solidFill>
                  <a:schemeClr val="tx2"/>
                </a:solidFill>
                <a:sym typeface="Wingdings" pitchFamily="-110" charset="2"/>
              </a:rPr>
              <a:t>def</a:t>
            </a:r>
            <a:r>
              <a:rPr lang="nl-NL" sz="2200" i="1" dirty="0" smtClean="0">
                <a:solidFill>
                  <a:schemeClr val="tx2"/>
                </a:solidFill>
                <a:sym typeface="Wingdings" pitchFamily="-110" charset="2"/>
              </a:rPr>
              <a:t> 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(≈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pronoun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)</a:t>
            </a: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 	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It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selects the relevant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meaning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from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the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discourse</a:t>
            </a:r>
            <a:endParaRPr lang="nl-NL" sz="2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endParaRPr lang="nl-NL" sz="2200" dirty="0" smtClean="0">
              <a:solidFill>
                <a:schemeClr val="tx2"/>
              </a:solidFill>
              <a:sym typeface="Wingdings" pitchFamily="-110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0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03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03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03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03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5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0013" y="301625"/>
            <a:ext cx="7392987" cy="1143000"/>
          </a:xfrm>
        </p:spPr>
        <p:txBody>
          <a:bodyPr/>
          <a:lstStyle/>
          <a:p>
            <a:pPr eaLnBrk="1" hangingPunct="1"/>
            <a:r>
              <a:rPr lang="nl-BE" sz="3400" smtClean="0">
                <a:solidFill>
                  <a:schemeClr val="accent1"/>
                </a:solidFill>
              </a:rPr>
              <a:t>Recoverability: Semantic identity (5)</a:t>
            </a:r>
            <a:endParaRPr lang="nl-NL" sz="3400" smtClean="0">
              <a:solidFill>
                <a:schemeClr val="accent1"/>
              </a:solidFill>
            </a:endParaRP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209800"/>
            <a:ext cx="7467600" cy="3886200"/>
          </a:xfrm>
        </p:spPr>
        <p:txBody>
          <a:bodyPr/>
          <a:lstStyle/>
          <a:p>
            <a:pPr marL="609600" indent="-609600" eaLnBrk="1" hangingPunct="1">
              <a:buFont typeface="Wingdings" pitchFamily="-110" charset="2"/>
              <a:buNone/>
            </a:pP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(21) Harry </a:t>
            </a:r>
            <a:r>
              <a:rPr lang="nl-NL" sz="2200" u="sng" dirty="0" err="1" smtClean="0">
                <a:solidFill>
                  <a:schemeClr val="tx2"/>
                </a:solidFill>
                <a:sym typeface="Wingdings" pitchFamily="-110" charset="2"/>
              </a:rPr>
              <a:t>walked</a:t>
            </a:r>
            <a:r>
              <a:rPr lang="nl-NL" sz="2200" u="sng" dirty="0" smtClean="0">
                <a:solidFill>
                  <a:schemeClr val="tx2"/>
                </a:solidFill>
                <a:sym typeface="Wingdings" pitchFamily="-110" charset="2"/>
              </a:rPr>
              <a:t> in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. Sean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did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</a:t>
            </a:r>
            <a:r>
              <a:rPr lang="nl-NL" sz="2200" i="1" dirty="0" smtClean="0">
                <a:solidFill>
                  <a:schemeClr val="tx2"/>
                </a:solidFill>
                <a:sym typeface="Wingdings" pitchFamily="-110" charset="2"/>
              </a:rPr>
              <a:t>pro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too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.</a:t>
            </a:r>
          </a:p>
          <a:p>
            <a:pPr marL="609600" indent="-609600" eaLnBrk="1" hangingPunct="1">
              <a:buFont typeface="Wingdings" pitchFamily="-110" charset="2"/>
              <a:buNone/>
            </a:pPr>
            <a:endParaRPr lang="nl-NL" sz="2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endParaRPr lang="nl-NL" sz="2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					P</a:t>
            </a:r>
          </a:p>
          <a:p>
            <a:pPr marL="609600" indent="-609600" eaLnBrk="1" hangingPunct="1">
              <a:buFont typeface="Wingdings" pitchFamily="-110" charset="2"/>
              <a:buNone/>
            </a:pPr>
            <a:endParaRPr lang="nl-NL" sz="2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endParaRPr lang="nl-NL" sz="2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 	No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structure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in the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ellipsis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site,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so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it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cannot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be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syntactically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identical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to the antecedent.</a:t>
            </a:r>
            <a:endParaRPr lang="nl-NL" sz="2200" dirty="0" smtClean="0">
              <a:solidFill>
                <a:schemeClr val="tx2"/>
              </a:solidFill>
              <a:sym typeface="Wingdings" pitchFamily="-110" charset="2"/>
            </a:endParaRPr>
          </a:p>
        </p:txBody>
      </p:sp>
      <p:sp>
        <p:nvSpPr>
          <p:cNvPr id="10" name="Vrije vorm 9"/>
          <p:cNvSpPr/>
          <p:nvPr/>
        </p:nvSpPr>
        <p:spPr>
          <a:xfrm>
            <a:off x="3795713" y="2554288"/>
            <a:ext cx="1179512" cy="1076325"/>
          </a:xfrm>
          <a:custGeom>
            <a:avLst/>
            <a:gdLst>
              <a:gd name="connsiteX0" fmla="*/ 209176 w 1374588"/>
              <a:gd name="connsiteY0" fmla="*/ 0 h 1240118"/>
              <a:gd name="connsiteX1" fmla="*/ 194235 w 1374588"/>
              <a:gd name="connsiteY1" fmla="*/ 1060824 h 1240118"/>
              <a:gd name="connsiteX2" fmla="*/ 1374588 w 1374588"/>
              <a:gd name="connsiteY2" fmla="*/ 1075765 h 1240118"/>
              <a:gd name="connsiteX0" fmla="*/ 14941 w 1180353"/>
              <a:gd name="connsiteY0" fmla="*/ 0 h 1240118"/>
              <a:gd name="connsiteX1" fmla="*/ 0 w 1180353"/>
              <a:gd name="connsiteY1" fmla="*/ 1060824 h 1240118"/>
              <a:gd name="connsiteX2" fmla="*/ 1180353 w 1180353"/>
              <a:gd name="connsiteY2" fmla="*/ 1075765 h 1240118"/>
              <a:gd name="connsiteX0" fmla="*/ 14941 w 1180353"/>
              <a:gd name="connsiteY0" fmla="*/ 0 h 1075765"/>
              <a:gd name="connsiteX1" fmla="*/ 0 w 1180353"/>
              <a:gd name="connsiteY1" fmla="*/ 1060824 h 1075765"/>
              <a:gd name="connsiteX2" fmla="*/ 1180353 w 1180353"/>
              <a:gd name="connsiteY2" fmla="*/ 1075765 h 10757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80353" h="1075765">
                <a:moveTo>
                  <a:pt x="14941" y="0"/>
                </a:moveTo>
                <a:lnTo>
                  <a:pt x="0" y="1060824"/>
                </a:lnTo>
                <a:lnTo>
                  <a:pt x="1180353" y="1075765"/>
                </a:lnTo>
              </a:path>
            </a:pathLst>
          </a:custGeom>
          <a:ln>
            <a:solidFill>
              <a:schemeClr val="tx2"/>
            </a:solidFill>
            <a:tailEnd type="triangle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nl-NL"/>
          </a:p>
        </p:txBody>
      </p:sp>
      <p:sp>
        <p:nvSpPr>
          <p:cNvPr id="11" name="Vrije vorm 10"/>
          <p:cNvSpPr/>
          <p:nvPr/>
        </p:nvSpPr>
        <p:spPr>
          <a:xfrm>
            <a:off x="5394325" y="2705100"/>
            <a:ext cx="687388" cy="925513"/>
          </a:xfrm>
          <a:custGeom>
            <a:avLst/>
            <a:gdLst>
              <a:gd name="connsiteX0" fmla="*/ 0 w 771960"/>
              <a:gd name="connsiteY0" fmla="*/ 926353 h 1080745"/>
              <a:gd name="connsiteX1" fmla="*/ 657411 w 771960"/>
              <a:gd name="connsiteY1" fmla="*/ 926353 h 1080745"/>
              <a:gd name="connsiteX2" fmla="*/ 687294 w 771960"/>
              <a:gd name="connsiteY2" fmla="*/ 0 h 1080745"/>
              <a:gd name="connsiteX0" fmla="*/ 0 w 687294"/>
              <a:gd name="connsiteY0" fmla="*/ 926353 h 1080745"/>
              <a:gd name="connsiteX1" fmla="*/ 657411 w 687294"/>
              <a:gd name="connsiteY1" fmla="*/ 926353 h 1080745"/>
              <a:gd name="connsiteX2" fmla="*/ 687294 w 687294"/>
              <a:gd name="connsiteY2" fmla="*/ 0 h 1080745"/>
              <a:gd name="connsiteX0" fmla="*/ 0 w 687294"/>
              <a:gd name="connsiteY0" fmla="*/ 926353 h 926353"/>
              <a:gd name="connsiteX1" fmla="*/ 657411 w 687294"/>
              <a:gd name="connsiteY1" fmla="*/ 926353 h 926353"/>
              <a:gd name="connsiteX2" fmla="*/ 687294 w 687294"/>
              <a:gd name="connsiteY2" fmla="*/ 0 h 926353"/>
              <a:gd name="connsiteX0" fmla="*/ 0 w 687294"/>
              <a:gd name="connsiteY0" fmla="*/ 926353 h 926353"/>
              <a:gd name="connsiteX1" fmla="*/ 657411 w 687294"/>
              <a:gd name="connsiteY1" fmla="*/ 926353 h 926353"/>
              <a:gd name="connsiteX2" fmla="*/ 687294 w 687294"/>
              <a:gd name="connsiteY2" fmla="*/ 0 h 926353"/>
              <a:gd name="connsiteX0" fmla="*/ 0 w 687294"/>
              <a:gd name="connsiteY0" fmla="*/ 926353 h 926353"/>
              <a:gd name="connsiteX1" fmla="*/ 657411 w 687294"/>
              <a:gd name="connsiteY1" fmla="*/ 926353 h 926353"/>
              <a:gd name="connsiteX2" fmla="*/ 687294 w 687294"/>
              <a:gd name="connsiteY2" fmla="*/ 0 h 926353"/>
              <a:gd name="connsiteX0" fmla="*/ 0 w 687294"/>
              <a:gd name="connsiteY0" fmla="*/ 926353 h 926353"/>
              <a:gd name="connsiteX1" fmla="*/ 657411 w 687294"/>
              <a:gd name="connsiteY1" fmla="*/ 926353 h 926353"/>
              <a:gd name="connsiteX2" fmla="*/ 687294 w 687294"/>
              <a:gd name="connsiteY2" fmla="*/ 0 h 926353"/>
              <a:gd name="connsiteX0" fmla="*/ 0 w 687294"/>
              <a:gd name="connsiteY0" fmla="*/ 926353 h 926353"/>
              <a:gd name="connsiteX1" fmla="*/ 657411 w 687294"/>
              <a:gd name="connsiteY1" fmla="*/ 926353 h 926353"/>
              <a:gd name="connsiteX2" fmla="*/ 687294 w 687294"/>
              <a:gd name="connsiteY2" fmla="*/ 0 h 926353"/>
              <a:gd name="connsiteX0" fmla="*/ 0 w 687294"/>
              <a:gd name="connsiteY0" fmla="*/ 926353 h 926353"/>
              <a:gd name="connsiteX1" fmla="*/ 657411 w 687294"/>
              <a:gd name="connsiteY1" fmla="*/ 926353 h 926353"/>
              <a:gd name="connsiteX2" fmla="*/ 687294 w 687294"/>
              <a:gd name="connsiteY2" fmla="*/ 0 h 926353"/>
              <a:gd name="connsiteX0" fmla="*/ 0 w 687294"/>
              <a:gd name="connsiteY0" fmla="*/ 926353 h 926353"/>
              <a:gd name="connsiteX1" fmla="*/ 657411 w 687294"/>
              <a:gd name="connsiteY1" fmla="*/ 926353 h 926353"/>
              <a:gd name="connsiteX2" fmla="*/ 687294 w 687294"/>
              <a:gd name="connsiteY2" fmla="*/ 0 h 926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87294" h="926353">
                <a:moveTo>
                  <a:pt x="0" y="926353"/>
                </a:moveTo>
                <a:lnTo>
                  <a:pt x="657411" y="926353"/>
                </a:lnTo>
                <a:lnTo>
                  <a:pt x="687294" y="0"/>
                </a:lnTo>
              </a:path>
            </a:pathLst>
          </a:custGeom>
          <a:ln>
            <a:solidFill>
              <a:schemeClr val="tx2"/>
            </a:solidFill>
            <a:tailEnd type="triangle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5" grpId="0" uiExpand="1" build="p"/>
      <p:bldP spid="10" grpId="0" animBg="1"/>
      <p:bldP spid="11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>
          <a:xfrm>
            <a:off x="1370013" y="301625"/>
            <a:ext cx="7392987" cy="1143000"/>
          </a:xfrm>
        </p:spPr>
        <p:txBody>
          <a:bodyPr/>
          <a:lstStyle/>
          <a:p>
            <a:pPr eaLnBrk="1" hangingPunct="1"/>
            <a:r>
              <a:rPr lang="nl-BE" sz="3400" smtClean="0">
                <a:solidFill>
                  <a:schemeClr val="accent1"/>
                </a:solidFill>
              </a:rPr>
              <a:t>Recoverability: Semantic identity (5b)</a:t>
            </a:r>
            <a:endParaRPr lang="nl-NL" sz="3400" smtClean="0">
              <a:solidFill>
                <a:schemeClr val="accent1"/>
              </a:solidFill>
            </a:endParaRP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362200"/>
            <a:ext cx="7467600" cy="3200400"/>
          </a:xfrm>
        </p:spPr>
        <p:txBody>
          <a:bodyPr/>
          <a:lstStyle/>
          <a:p>
            <a:pPr marL="228600" indent="-228600" eaLnBrk="1" hangingPunct="1">
              <a:buFont typeface="Wingdings" pitchFamily="-110" charset="2"/>
              <a:buNone/>
              <a:defRPr/>
            </a:pPr>
            <a:r>
              <a:rPr lang="nl-NL" sz="2000" dirty="0" err="1" smtClean="0">
                <a:solidFill>
                  <a:schemeClr val="tx2"/>
                </a:solidFill>
              </a:rPr>
              <a:t>An</a:t>
            </a:r>
            <a:r>
              <a:rPr lang="nl-NL" sz="2000" dirty="0" smtClean="0">
                <a:solidFill>
                  <a:schemeClr val="tx2"/>
                </a:solidFill>
              </a:rPr>
              <a:t> </a:t>
            </a:r>
            <a:r>
              <a:rPr lang="nl-NL" sz="2000" dirty="0" err="1" smtClean="0">
                <a:solidFill>
                  <a:schemeClr val="tx2"/>
                </a:solidFill>
              </a:rPr>
              <a:t>elliptical</a:t>
            </a:r>
            <a:r>
              <a:rPr lang="nl-NL" sz="2000" dirty="0" smtClean="0">
                <a:solidFill>
                  <a:schemeClr val="tx2"/>
                </a:solidFill>
              </a:rPr>
              <a:t> VP is </a:t>
            </a:r>
            <a:r>
              <a:rPr lang="nl-NL" sz="2000" dirty="0" err="1" smtClean="0">
                <a:solidFill>
                  <a:schemeClr val="tx2"/>
                </a:solidFill>
              </a:rPr>
              <a:t>represented</a:t>
            </a:r>
            <a:r>
              <a:rPr lang="nl-NL" sz="2000" dirty="0" smtClean="0">
                <a:solidFill>
                  <a:schemeClr val="tx2"/>
                </a:solidFill>
              </a:rPr>
              <a:t> as a </a:t>
            </a:r>
            <a:r>
              <a:rPr lang="nl-NL" sz="2000" dirty="0" err="1" smtClean="0">
                <a:solidFill>
                  <a:schemeClr val="tx2"/>
                </a:solidFill>
              </a:rPr>
              <a:t>property</a:t>
            </a:r>
            <a:r>
              <a:rPr lang="nl-NL" sz="2000" dirty="0" smtClean="0">
                <a:solidFill>
                  <a:schemeClr val="tx2"/>
                </a:solidFill>
              </a:rPr>
              <a:t> </a:t>
            </a:r>
            <a:r>
              <a:rPr lang="nl-NL" sz="2000" dirty="0" err="1" smtClean="0">
                <a:solidFill>
                  <a:schemeClr val="tx2"/>
                </a:solidFill>
              </a:rPr>
              <a:t>variable</a:t>
            </a:r>
            <a:r>
              <a:rPr lang="nl-NL" sz="2000" dirty="0" smtClean="0">
                <a:solidFill>
                  <a:schemeClr val="tx2"/>
                </a:solidFill>
              </a:rPr>
              <a:t>: </a:t>
            </a:r>
          </a:p>
          <a:p>
            <a:pPr marL="228600" indent="-228600" eaLnBrk="1" hangingPunct="1">
              <a:buFont typeface="Wingdings" pitchFamily="-110" charset="2"/>
              <a:buNone/>
              <a:defRPr/>
            </a:pPr>
            <a:endParaRPr lang="nl-NL" sz="2000" dirty="0" smtClean="0">
              <a:solidFill>
                <a:schemeClr val="tx2"/>
              </a:solidFill>
            </a:endParaRPr>
          </a:p>
          <a:p>
            <a:pPr marL="228600" indent="-228600" eaLnBrk="1" hangingPunct="1">
              <a:buFont typeface="Wingdings" pitchFamily="-110" charset="2"/>
              <a:buNone/>
              <a:defRPr/>
            </a:pPr>
            <a:r>
              <a:rPr lang="nl-NL" sz="2000" dirty="0" smtClean="0">
                <a:solidFill>
                  <a:schemeClr val="tx2"/>
                </a:solidFill>
              </a:rPr>
              <a:t>{&lt;P,</a:t>
            </a:r>
            <a:r>
              <a:rPr lang="nl-NL" sz="2000" dirty="0" err="1" smtClean="0">
                <a:solidFill>
                  <a:schemeClr val="tx2"/>
                </a:solidFill>
              </a:rPr>
              <a:t>def</a:t>
            </a:r>
            <a:r>
              <a:rPr lang="nl-NL" sz="2000" dirty="0" smtClean="0">
                <a:solidFill>
                  <a:schemeClr val="tx2"/>
                </a:solidFill>
              </a:rPr>
              <a:t>&gt;}:P </a:t>
            </a:r>
          </a:p>
          <a:p>
            <a:pPr marL="228600" indent="-228600" eaLnBrk="1" hangingPunct="1">
              <a:buFont typeface="Wingdings" pitchFamily="-110" charset="2"/>
              <a:buNone/>
              <a:defRPr/>
            </a:pPr>
            <a:endParaRPr lang="nl-NL" sz="2000" dirty="0" smtClean="0">
              <a:solidFill>
                <a:schemeClr val="tx2"/>
              </a:solidFill>
            </a:endParaRPr>
          </a:p>
          <a:p>
            <a:pPr marL="228600" indent="-228600" eaLnBrk="1" hangingPunct="1">
              <a:buFont typeface="Wingdings" pitchFamily="-110" charset="2"/>
              <a:buNone/>
              <a:defRPr/>
            </a:pPr>
            <a:r>
              <a:rPr lang="nl-NL" sz="2000" dirty="0" smtClean="0">
                <a:solidFill>
                  <a:schemeClr val="tx2"/>
                </a:solidFill>
              </a:rPr>
              <a:t>The </a:t>
            </a:r>
            <a:r>
              <a:rPr lang="nl-NL" sz="2000" dirty="0" err="1" smtClean="0">
                <a:solidFill>
                  <a:schemeClr val="tx2"/>
                </a:solidFill>
              </a:rPr>
              <a:t>semantics</a:t>
            </a:r>
            <a:r>
              <a:rPr lang="nl-NL" sz="2000" dirty="0" smtClean="0">
                <a:solidFill>
                  <a:schemeClr val="tx2"/>
                </a:solidFill>
              </a:rPr>
              <a:t> </a:t>
            </a:r>
            <a:r>
              <a:rPr lang="nl-NL" sz="2000" dirty="0" err="1" smtClean="0">
                <a:solidFill>
                  <a:schemeClr val="tx2"/>
                </a:solidFill>
              </a:rPr>
              <a:t>for</a:t>
            </a:r>
            <a:r>
              <a:rPr lang="nl-NL" sz="2000" dirty="0" smtClean="0">
                <a:solidFill>
                  <a:schemeClr val="tx2"/>
                </a:solidFill>
              </a:rPr>
              <a:t> the </a:t>
            </a:r>
            <a:r>
              <a:rPr lang="nl-NL" sz="2000" dirty="0" err="1" smtClean="0">
                <a:solidFill>
                  <a:schemeClr val="tx2"/>
                </a:solidFill>
              </a:rPr>
              <a:t>auxiliary</a:t>
            </a:r>
            <a:r>
              <a:rPr lang="nl-NL" sz="2000" dirty="0" smtClean="0">
                <a:solidFill>
                  <a:schemeClr val="tx2"/>
                </a:solidFill>
              </a:rPr>
              <a:t> “do” is: </a:t>
            </a:r>
          </a:p>
          <a:p>
            <a:pPr marL="228600" indent="-228600" eaLnBrk="1" hangingPunct="1">
              <a:buFont typeface="Wingdings" pitchFamily="-110" charset="2"/>
              <a:buNone/>
              <a:defRPr/>
            </a:pPr>
            <a:endParaRPr lang="nl-NL" sz="2000" dirty="0" smtClean="0">
              <a:solidFill>
                <a:schemeClr val="tx2"/>
              </a:solidFill>
            </a:endParaRPr>
          </a:p>
          <a:p>
            <a:pPr marL="228600" indent="-228600" eaLnBrk="1" hangingPunct="1">
              <a:buFont typeface="Wingdings" pitchFamily="-110" charset="2"/>
              <a:buNone/>
              <a:defRPr/>
            </a:pPr>
            <a:r>
              <a:rPr lang="nl-NL" sz="2000" dirty="0" smtClean="0">
                <a:solidFill>
                  <a:schemeClr val="tx2"/>
                </a:solidFill>
              </a:rPr>
              <a:t>“do” { }: </a:t>
            </a:r>
            <a:r>
              <a:rPr lang="nl-NL" sz="2000" dirty="0" err="1" smtClean="0">
                <a:solidFill>
                  <a:schemeClr val="tx2"/>
                </a:solidFill>
              </a:rPr>
              <a:t>λ</a:t>
            </a:r>
            <a:r>
              <a:rPr lang="nl-NL" sz="2000" dirty="0" smtClean="0">
                <a:solidFill>
                  <a:schemeClr val="tx2"/>
                </a:solidFill>
              </a:rPr>
              <a:t> P.PRESENT(P)</a:t>
            </a:r>
          </a:p>
          <a:p>
            <a:pPr marL="228600" indent="-228600" eaLnBrk="1" hangingPunct="1">
              <a:buFont typeface="Wingdings" pitchFamily="-110" charset="2"/>
              <a:buNone/>
              <a:defRPr/>
            </a:pPr>
            <a:r>
              <a:rPr lang="nl-NL" sz="2000" dirty="0" smtClean="0">
                <a:solidFill>
                  <a:schemeClr val="tx2"/>
                </a:solidFill>
              </a:rPr>
              <a:t> </a:t>
            </a:r>
            <a:endParaRPr lang="nl-NL" sz="2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endParaRPr lang="nl-NL" sz="2200" dirty="0" smtClean="0">
              <a:solidFill>
                <a:schemeClr val="tx2"/>
              </a:solidFill>
              <a:sym typeface="Wingdings" pitchFamily="-110" charset="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>
          <a:xfrm>
            <a:off x="1370013" y="301625"/>
            <a:ext cx="7392987" cy="1143000"/>
          </a:xfrm>
        </p:spPr>
        <p:txBody>
          <a:bodyPr/>
          <a:lstStyle/>
          <a:p>
            <a:pPr eaLnBrk="1" hangingPunct="1"/>
            <a:r>
              <a:rPr lang="nl-BE" sz="3400" smtClean="0">
                <a:solidFill>
                  <a:schemeClr val="accent1"/>
                </a:solidFill>
              </a:rPr>
              <a:t>Recoverability: Semantic identity (5c)</a:t>
            </a:r>
            <a:endParaRPr lang="nl-NL" sz="3400" smtClean="0">
              <a:solidFill>
                <a:schemeClr val="accent1"/>
              </a:solidFill>
            </a:endParaRP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981200"/>
            <a:ext cx="7467600" cy="4495800"/>
          </a:xfrm>
        </p:spPr>
        <p:txBody>
          <a:bodyPr/>
          <a:lstStyle/>
          <a:p>
            <a:pPr marL="228600" indent="-228600" eaLnBrk="1" hangingPunct="1">
              <a:buFont typeface="Wingdings" pitchFamily="-110" charset="2"/>
              <a:buNone/>
              <a:defRPr/>
            </a:pPr>
            <a:r>
              <a:rPr lang="nl-NL" sz="2000" dirty="0" smtClean="0">
                <a:solidFill>
                  <a:srgbClr val="006666"/>
                </a:solidFill>
              </a:rPr>
              <a:t>“John </a:t>
            </a:r>
            <a:r>
              <a:rPr lang="nl-NL" sz="2000" dirty="0" err="1" smtClean="0">
                <a:solidFill>
                  <a:srgbClr val="006666"/>
                </a:solidFill>
              </a:rPr>
              <a:t>walked</a:t>
            </a:r>
            <a:r>
              <a:rPr lang="nl-NL" sz="2000" dirty="0" smtClean="0">
                <a:solidFill>
                  <a:srgbClr val="006666"/>
                </a:solidFill>
              </a:rPr>
              <a:t>. Bill </a:t>
            </a:r>
            <a:r>
              <a:rPr lang="nl-NL" sz="2000" dirty="0" err="1" smtClean="0">
                <a:solidFill>
                  <a:srgbClr val="006666"/>
                </a:solidFill>
              </a:rPr>
              <a:t>did</a:t>
            </a:r>
            <a:r>
              <a:rPr lang="nl-NL" sz="2000" dirty="0" smtClean="0">
                <a:solidFill>
                  <a:srgbClr val="006666"/>
                </a:solidFill>
              </a:rPr>
              <a:t> </a:t>
            </a:r>
            <a:r>
              <a:rPr lang="nl-NL" sz="2000" dirty="0" err="1" smtClean="0">
                <a:solidFill>
                  <a:srgbClr val="006666"/>
                </a:solidFill>
              </a:rPr>
              <a:t>too</a:t>
            </a:r>
            <a:r>
              <a:rPr lang="nl-NL" sz="2000" dirty="0" smtClean="0">
                <a:solidFill>
                  <a:srgbClr val="006666"/>
                </a:solidFill>
              </a:rPr>
              <a:t>.” </a:t>
            </a:r>
          </a:p>
          <a:p>
            <a:pPr marL="228600" indent="-228600" eaLnBrk="1" hangingPunct="1">
              <a:buFont typeface="Wingdings" pitchFamily="-110" charset="2"/>
              <a:buNone/>
              <a:defRPr/>
            </a:pPr>
            <a:endParaRPr lang="nl-NL" sz="1200" dirty="0" smtClean="0">
              <a:solidFill>
                <a:srgbClr val="006666"/>
              </a:solidFill>
            </a:endParaRPr>
          </a:p>
          <a:p>
            <a:pPr marL="228600" indent="-228600" eaLnBrk="1" hangingPunct="1">
              <a:buFont typeface="Wingdings" pitchFamily="-110" charset="2"/>
              <a:buNone/>
              <a:defRPr/>
            </a:pPr>
            <a:r>
              <a:rPr lang="nl-NL" sz="2000" dirty="0" smtClean="0">
                <a:solidFill>
                  <a:srgbClr val="006666"/>
                </a:solidFill>
              </a:rPr>
              <a:t>The </a:t>
            </a:r>
            <a:r>
              <a:rPr lang="nl-NL" sz="2000" dirty="0" err="1" smtClean="0">
                <a:solidFill>
                  <a:srgbClr val="006666"/>
                </a:solidFill>
              </a:rPr>
              <a:t>semantic</a:t>
            </a:r>
            <a:r>
              <a:rPr lang="nl-NL" sz="2000" dirty="0" smtClean="0">
                <a:solidFill>
                  <a:srgbClr val="006666"/>
                </a:solidFill>
              </a:rPr>
              <a:t> </a:t>
            </a:r>
            <a:r>
              <a:rPr lang="nl-NL" sz="2000" dirty="0" err="1" smtClean="0">
                <a:solidFill>
                  <a:srgbClr val="006666"/>
                </a:solidFill>
              </a:rPr>
              <a:t>representation</a:t>
            </a:r>
            <a:r>
              <a:rPr lang="nl-NL" sz="2000" dirty="0" smtClean="0">
                <a:solidFill>
                  <a:srgbClr val="006666"/>
                </a:solidFill>
              </a:rPr>
              <a:t> </a:t>
            </a:r>
            <a:r>
              <a:rPr lang="nl-NL" sz="2000" dirty="0" err="1" smtClean="0">
                <a:solidFill>
                  <a:srgbClr val="006666"/>
                </a:solidFill>
              </a:rPr>
              <a:t>for</a:t>
            </a:r>
            <a:r>
              <a:rPr lang="nl-NL" sz="2000" dirty="0" smtClean="0">
                <a:solidFill>
                  <a:srgbClr val="006666"/>
                </a:solidFill>
              </a:rPr>
              <a:t> the VP “walk” is:</a:t>
            </a:r>
          </a:p>
          <a:p>
            <a:pPr marL="228600" indent="-228600" eaLnBrk="1" hangingPunct="1">
              <a:buFont typeface="Wingdings" pitchFamily="-110" charset="2"/>
              <a:buNone/>
              <a:defRPr/>
            </a:pPr>
            <a:endParaRPr lang="nl-NL" sz="1200" i="1" dirty="0" smtClean="0">
              <a:solidFill>
                <a:srgbClr val="006666"/>
              </a:solidFill>
            </a:endParaRPr>
          </a:p>
          <a:p>
            <a:pPr marL="228600" indent="-228600" eaLnBrk="1" hangingPunct="1">
              <a:buNone/>
              <a:defRPr/>
            </a:pPr>
            <a:r>
              <a:rPr lang="nl-NL" sz="2000" dirty="0" smtClean="0">
                <a:solidFill>
                  <a:srgbClr val="006666"/>
                </a:solidFill>
              </a:rPr>
              <a:t>“walk” {&lt;</a:t>
            </a:r>
            <a:r>
              <a:rPr lang="nl-NL" sz="2000" dirty="0" err="1" smtClean="0">
                <a:solidFill>
                  <a:srgbClr val="006666"/>
                </a:solidFill>
              </a:rPr>
              <a:t>indef</a:t>
            </a:r>
            <a:r>
              <a:rPr lang="nl-NL" sz="2000" dirty="0" smtClean="0">
                <a:solidFill>
                  <a:srgbClr val="006666"/>
                </a:solidFill>
              </a:rPr>
              <a:t>&gt;} : </a:t>
            </a:r>
            <a:r>
              <a:rPr lang="nl-NL" sz="2000" dirty="0" err="1" smtClean="0">
                <a:solidFill>
                  <a:schemeClr val="tx2"/>
                </a:solidFill>
              </a:rPr>
              <a:t>λ</a:t>
            </a:r>
            <a:r>
              <a:rPr lang="nl-NL" sz="2000" dirty="0" err="1" smtClean="0">
                <a:solidFill>
                  <a:srgbClr val="006666"/>
                </a:solidFill>
              </a:rPr>
              <a:t>x.walk</a:t>
            </a:r>
            <a:r>
              <a:rPr lang="nl-NL" sz="2000" dirty="0" smtClean="0">
                <a:solidFill>
                  <a:srgbClr val="006666"/>
                </a:solidFill>
              </a:rPr>
              <a:t>(</a:t>
            </a:r>
            <a:r>
              <a:rPr lang="nl-NL" sz="2000" dirty="0" err="1" smtClean="0">
                <a:solidFill>
                  <a:srgbClr val="006666"/>
                </a:solidFill>
              </a:rPr>
              <a:t>x</a:t>
            </a:r>
            <a:r>
              <a:rPr lang="nl-NL" sz="2000" dirty="0" smtClean="0">
                <a:solidFill>
                  <a:srgbClr val="006666"/>
                </a:solidFill>
              </a:rPr>
              <a:t>) </a:t>
            </a:r>
          </a:p>
          <a:p>
            <a:pPr marL="228600" indent="-228600" eaLnBrk="1" hangingPunct="1">
              <a:buFont typeface="Wingdings" pitchFamily="-110" charset="2"/>
              <a:buNone/>
              <a:defRPr/>
            </a:pPr>
            <a:endParaRPr lang="nl-NL" sz="1200" dirty="0" smtClean="0">
              <a:solidFill>
                <a:srgbClr val="006666"/>
              </a:solidFill>
            </a:endParaRPr>
          </a:p>
          <a:p>
            <a:pPr marL="228600" indent="-228600" eaLnBrk="1" hangingPunct="1">
              <a:buFont typeface="Wingdings" pitchFamily="-110" charset="2"/>
              <a:buNone/>
              <a:defRPr/>
            </a:pPr>
            <a:r>
              <a:rPr lang="nl-NL" sz="2000" dirty="0" smtClean="0">
                <a:solidFill>
                  <a:srgbClr val="006666"/>
                </a:solidFill>
              </a:rPr>
              <a:t>The </a:t>
            </a:r>
            <a:r>
              <a:rPr lang="nl-NL" sz="2000" dirty="0" err="1" smtClean="0">
                <a:solidFill>
                  <a:srgbClr val="006666"/>
                </a:solidFill>
              </a:rPr>
              <a:t>indef</a:t>
            </a:r>
            <a:r>
              <a:rPr lang="nl-NL" sz="2000" dirty="0" smtClean="0">
                <a:solidFill>
                  <a:srgbClr val="006666"/>
                </a:solidFill>
              </a:rPr>
              <a:t> </a:t>
            </a:r>
            <a:r>
              <a:rPr lang="nl-NL" sz="2000" dirty="0" err="1" smtClean="0">
                <a:solidFill>
                  <a:srgbClr val="006666"/>
                </a:solidFill>
              </a:rPr>
              <a:t>assumption</a:t>
            </a:r>
            <a:r>
              <a:rPr lang="nl-NL" sz="2000" dirty="0" smtClean="0">
                <a:solidFill>
                  <a:srgbClr val="006666"/>
                </a:solidFill>
              </a:rPr>
              <a:t> is </a:t>
            </a:r>
            <a:r>
              <a:rPr lang="nl-NL" sz="2000" dirty="0" err="1" smtClean="0">
                <a:solidFill>
                  <a:srgbClr val="006666"/>
                </a:solidFill>
              </a:rPr>
              <a:t>discharged</a:t>
            </a:r>
            <a:r>
              <a:rPr lang="nl-NL" sz="2000" dirty="0" smtClean="0">
                <a:solidFill>
                  <a:srgbClr val="006666"/>
                </a:solidFill>
              </a:rPr>
              <a:t>, </a:t>
            </a:r>
            <a:r>
              <a:rPr lang="nl-NL" sz="2000" dirty="0" err="1" smtClean="0">
                <a:solidFill>
                  <a:srgbClr val="006666"/>
                </a:solidFill>
              </a:rPr>
              <a:t>adding</a:t>
            </a:r>
            <a:r>
              <a:rPr lang="nl-NL" sz="2000" dirty="0" smtClean="0">
                <a:solidFill>
                  <a:srgbClr val="006666"/>
                </a:solidFill>
              </a:rPr>
              <a:t> </a:t>
            </a:r>
            <a:r>
              <a:rPr lang="nl-NL" sz="2000" dirty="0" err="1" smtClean="0">
                <a:solidFill>
                  <a:srgbClr val="006666"/>
                </a:solidFill>
              </a:rPr>
              <a:t>this</a:t>
            </a:r>
            <a:r>
              <a:rPr lang="nl-NL" sz="2000" dirty="0" smtClean="0">
                <a:solidFill>
                  <a:srgbClr val="006666"/>
                </a:solidFill>
              </a:rPr>
              <a:t> object</a:t>
            </a:r>
          </a:p>
          <a:p>
            <a:pPr marL="228600" indent="-228600" eaLnBrk="1" hangingPunct="1">
              <a:buFont typeface="Wingdings" pitchFamily="-110" charset="2"/>
              <a:buNone/>
              <a:defRPr/>
            </a:pPr>
            <a:r>
              <a:rPr lang="nl-NL" sz="2000" dirty="0" smtClean="0">
                <a:solidFill>
                  <a:srgbClr val="006666"/>
                </a:solidFill>
              </a:rPr>
              <a:t>to the </a:t>
            </a:r>
            <a:r>
              <a:rPr lang="nl-NL" sz="2000" dirty="0" err="1" smtClean="0">
                <a:solidFill>
                  <a:srgbClr val="006666"/>
                </a:solidFill>
              </a:rPr>
              <a:t>discourse</a:t>
            </a:r>
            <a:r>
              <a:rPr lang="nl-NL" sz="2000" dirty="0" smtClean="0">
                <a:solidFill>
                  <a:srgbClr val="006666"/>
                </a:solidFill>
              </a:rPr>
              <a:t> model:</a:t>
            </a:r>
          </a:p>
          <a:p>
            <a:pPr marL="228600" indent="-228600" eaLnBrk="1" hangingPunct="1">
              <a:buFont typeface="Wingdings" pitchFamily="-110" charset="2"/>
              <a:buNone/>
              <a:defRPr/>
            </a:pPr>
            <a:endParaRPr lang="nl-NL" sz="1200" dirty="0" smtClean="0">
              <a:solidFill>
                <a:srgbClr val="006666"/>
              </a:solidFill>
            </a:endParaRPr>
          </a:p>
          <a:p>
            <a:pPr marL="228600" indent="-228600" eaLnBrk="1" hangingPunct="1">
              <a:buNone/>
              <a:defRPr/>
            </a:pPr>
            <a:r>
              <a:rPr lang="nl-NL" sz="2000" dirty="0" smtClean="0">
                <a:solidFill>
                  <a:srgbClr val="006666"/>
                </a:solidFill>
              </a:rPr>
              <a:t>{ } : </a:t>
            </a:r>
            <a:r>
              <a:rPr lang="nl-NL" sz="2000" dirty="0" err="1" smtClean="0">
                <a:solidFill>
                  <a:schemeClr val="tx2"/>
                </a:solidFill>
              </a:rPr>
              <a:t>λ</a:t>
            </a:r>
            <a:r>
              <a:rPr lang="nl-NL" sz="2000" dirty="0" err="1" smtClean="0">
                <a:solidFill>
                  <a:srgbClr val="006666"/>
                </a:solidFill>
              </a:rPr>
              <a:t>x.walk</a:t>
            </a:r>
            <a:r>
              <a:rPr lang="nl-NL" sz="2000" dirty="0" smtClean="0">
                <a:solidFill>
                  <a:srgbClr val="006666"/>
                </a:solidFill>
              </a:rPr>
              <a:t>(</a:t>
            </a:r>
            <a:r>
              <a:rPr lang="nl-NL" sz="2000" dirty="0" err="1" smtClean="0">
                <a:solidFill>
                  <a:srgbClr val="006666"/>
                </a:solidFill>
              </a:rPr>
              <a:t>x</a:t>
            </a:r>
            <a:r>
              <a:rPr lang="nl-NL" sz="2000" dirty="0" smtClean="0">
                <a:solidFill>
                  <a:srgbClr val="006666"/>
                </a:solidFill>
              </a:rPr>
              <a:t>)</a:t>
            </a:r>
          </a:p>
          <a:p>
            <a:pPr marL="228600" indent="-228600" eaLnBrk="1" hangingPunct="1">
              <a:buFont typeface="Wingdings" pitchFamily="-110" charset="2"/>
              <a:buNone/>
              <a:defRPr/>
            </a:pPr>
            <a:endParaRPr lang="nl-NL" sz="1200" dirty="0" smtClean="0">
              <a:solidFill>
                <a:srgbClr val="006666"/>
              </a:solidFill>
            </a:endParaRPr>
          </a:p>
          <a:p>
            <a:pPr marL="228600" indent="-228600" eaLnBrk="1" hangingPunct="1">
              <a:buFont typeface="Wingdings" pitchFamily="-110" charset="2"/>
              <a:buNone/>
              <a:defRPr/>
            </a:pPr>
            <a:r>
              <a:rPr lang="nl-NL" sz="2000" dirty="0" smtClean="0">
                <a:solidFill>
                  <a:srgbClr val="006666"/>
                </a:solidFill>
              </a:rPr>
              <a:t>We continue the </a:t>
            </a:r>
            <a:r>
              <a:rPr lang="nl-NL" sz="2000" dirty="0" err="1" smtClean="0">
                <a:solidFill>
                  <a:srgbClr val="006666"/>
                </a:solidFill>
              </a:rPr>
              <a:t>derivation</a:t>
            </a:r>
            <a:r>
              <a:rPr lang="nl-NL" sz="2000" dirty="0" smtClean="0">
                <a:solidFill>
                  <a:srgbClr val="006666"/>
                </a:solidFill>
              </a:rPr>
              <a:t> of the </a:t>
            </a:r>
            <a:r>
              <a:rPr lang="nl-NL" sz="2000" dirty="0" err="1" smtClean="0">
                <a:solidFill>
                  <a:srgbClr val="006666"/>
                </a:solidFill>
              </a:rPr>
              <a:t>sentence</a:t>
            </a:r>
            <a:r>
              <a:rPr lang="nl-NL" sz="2000" dirty="0" smtClean="0">
                <a:solidFill>
                  <a:srgbClr val="006666"/>
                </a:solidFill>
              </a:rPr>
              <a:t>, </a:t>
            </a:r>
            <a:r>
              <a:rPr lang="nl-NL" sz="2000" dirty="0" err="1" smtClean="0">
                <a:solidFill>
                  <a:srgbClr val="006666"/>
                </a:solidFill>
              </a:rPr>
              <a:t>arriving</a:t>
            </a:r>
            <a:r>
              <a:rPr lang="nl-NL" sz="2000" dirty="0" smtClean="0">
                <a:solidFill>
                  <a:srgbClr val="006666"/>
                </a:solidFill>
              </a:rPr>
              <a:t> at: </a:t>
            </a:r>
          </a:p>
          <a:p>
            <a:pPr marL="228600" indent="-228600" eaLnBrk="1" hangingPunct="1">
              <a:buFont typeface="Wingdings" pitchFamily="-110" charset="2"/>
              <a:buNone/>
              <a:defRPr/>
            </a:pPr>
            <a:endParaRPr lang="nl-NL" sz="1200" dirty="0" smtClean="0"/>
          </a:p>
          <a:p>
            <a:pPr marL="228600" indent="-228600" eaLnBrk="1" hangingPunct="1">
              <a:buFont typeface="Wingdings" pitchFamily="-110" charset="2"/>
              <a:buNone/>
              <a:defRPr/>
            </a:pPr>
            <a:r>
              <a:rPr lang="nl-NL" sz="2000" dirty="0" smtClean="0">
                <a:solidFill>
                  <a:srgbClr val="006666"/>
                </a:solidFill>
              </a:rPr>
              <a:t>PAST(walk(John)) </a:t>
            </a:r>
          </a:p>
          <a:p>
            <a:pPr marL="228600" indent="-228600" eaLnBrk="1" hangingPunct="1">
              <a:buFont typeface="Wingdings" pitchFamily="-110" charset="2"/>
              <a:buNone/>
              <a:defRPr/>
            </a:pPr>
            <a:r>
              <a:rPr lang="nl-NL" sz="2000" dirty="0" smtClean="0">
                <a:solidFill>
                  <a:srgbClr val="006666"/>
                </a:solidFill>
              </a:rPr>
              <a:t> </a:t>
            </a: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endParaRPr lang="nl-NL" sz="2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endParaRPr lang="nl-NL" sz="2200" dirty="0" smtClean="0">
              <a:solidFill>
                <a:schemeClr val="tx2"/>
              </a:solidFill>
              <a:sym typeface="Wingdings" pitchFamily="-110" charset="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52600" y="985838"/>
            <a:ext cx="6629400" cy="1444625"/>
          </a:xfrm>
        </p:spPr>
        <p:txBody>
          <a:bodyPr/>
          <a:lstStyle/>
          <a:p>
            <a:pPr algn="ctr" eaLnBrk="1" hangingPunct="1"/>
            <a:r>
              <a:rPr lang="nl-BE" sz="3400" smtClean="0">
                <a:solidFill>
                  <a:schemeClr val="accent1"/>
                </a:solidFill>
              </a:rPr>
              <a:t>“</a:t>
            </a:r>
            <a:r>
              <a:rPr lang="nl-BE" sz="3600" smtClean="0">
                <a:solidFill>
                  <a:schemeClr val="accent1"/>
                </a:solidFill>
              </a:rPr>
              <a:t>It’s a great thing to know the season for speech and the season for silence</a:t>
            </a:r>
            <a:r>
              <a:rPr lang="nl-BE" sz="3400" smtClean="0">
                <a:solidFill>
                  <a:schemeClr val="accent1"/>
                </a:solidFill>
              </a:rPr>
              <a:t>”</a:t>
            </a:r>
            <a:endParaRPr lang="nl-NL" sz="2400" smtClean="0">
              <a:solidFill>
                <a:schemeClr val="accent1"/>
              </a:solidFill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3038" y="3427413"/>
            <a:ext cx="7239000" cy="2058987"/>
          </a:xfrm>
        </p:spPr>
        <p:txBody>
          <a:bodyPr/>
          <a:lstStyle/>
          <a:p>
            <a:pPr algn="ctr" eaLnBrk="1" hangingPunct="1">
              <a:buFont typeface="Wingdings" pitchFamily="-110" charset="2"/>
              <a:buNone/>
            </a:pPr>
            <a:r>
              <a:rPr lang="nl-BE" sz="2400" smtClean="0">
                <a:solidFill>
                  <a:schemeClr val="hlink"/>
                </a:solidFill>
              </a:rPr>
              <a:t>Seneca the Elder</a:t>
            </a:r>
          </a:p>
          <a:p>
            <a:pPr algn="ctr" eaLnBrk="1" hangingPunct="1">
              <a:buFont typeface="Wingdings" pitchFamily="-110" charset="2"/>
              <a:buNone/>
            </a:pPr>
            <a:endParaRPr lang="nl-BE" sz="2200" smtClean="0">
              <a:solidFill>
                <a:schemeClr val="tx2"/>
              </a:solidFill>
            </a:endParaRPr>
          </a:p>
          <a:p>
            <a:pPr algn="ctr" eaLnBrk="1" hangingPunct="1">
              <a:buFont typeface="Wingdings" pitchFamily="-110" charset="2"/>
              <a:buNone/>
            </a:pPr>
            <a:r>
              <a:rPr lang="nl-BE" sz="2200" smtClean="0">
                <a:solidFill>
                  <a:schemeClr val="tx2"/>
                </a:solidFill>
              </a:rPr>
              <a:t>EGG 2010</a:t>
            </a:r>
          </a:p>
          <a:p>
            <a:pPr algn="ctr" eaLnBrk="1" hangingPunct="1">
              <a:buFont typeface="Wingdings" pitchFamily="-110" charset="2"/>
              <a:buNone/>
            </a:pPr>
            <a:r>
              <a:rPr lang="nl-BE" sz="2200" smtClean="0">
                <a:solidFill>
                  <a:schemeClr val="tx2"/>
                </a:solidFill>
              </a:rPr>
              <a:t>Class 3</a:t>
            </a:r>
          </a:p>
          <a:p>
            <a:pPr algn="ctr" eaLnBrk="1" hangingPunct="1">
              <a:buFont typeface="Wingdings" pitchFamily="-110" charset="2"/>
              <a:buNone/>
            </a:pPr>
            <a:r>
              <a:rPr lang="nl-BE" sz="2200" smtClean="0">
                <a:solidFill>
                  <a:schemeClr val="tx2"/>
                </a:solidFill>
              </a:rPr>
              <a:t>Restrictions on ellipsis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>
          <a:xfrm>
            <a:off x="1370013" y="301625"/>
            <a:ext cx="7392987" cy="1143000"/>
          </a:xfrm>
        </p:spPr>
        <p:txBody>
          <a:bodyPr/>
          <a:lstStyle/>
          <a:p>
            <a:pPr eaLnBrk="1" hangingPunct="1"/>
            <a:r>
              <a:rPr lang="nl-BE" sz="3400" smtClean="0">
                <a:solidFill>
                  <a:schemeClr val="accent1"/>
                </a:solidFill>
              </a:rPr>
              <a:t>Recoverability: Semantic identity (5d)</a:t>
            </a:r>
            <a:endParaRPr lang="nl-NL" sz="3400" smtClean="0">
              <a:solidFill>
                <a:schemeClr val="accent1"/>
              </a:solidFill>
            </a:endParaRP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752600"/>
            <a:ext cx="7772400" cy="4876800"/>
          </a:xfrm>
        </p:spPr>
        <p:txBody>
          <a:bodyPr/>
          <a:lstStyle/>
          <a:p>
            <a:pPr marL="228600" indent="-228600" eaLnBrk="1" hangingPunct="1">
              <a:buFont typeface="Wingdings" pitchFamily="-110" charset="2"/>
              <a:buNone/>
              <a:defRPr/>
            </a:pPr>
            <a:r>
              <a:rPr lang="nl-NL" sz="2000" dirty="0" smtClean="0">
                <a:solidFill>
                  <a:srgbClr val="006666"/>
                </a:solidFill>
                <a:sym typeface="Wingdings"/>
              </a:rPr>
              <a:t> </a:t>
            </a:r>
            <a:r>
              <a:rPr lang="nl-NL" sz="2000" dirty="0" smtClean="0">
                <a:solidFill>
                  <a:srgbClr val="006666"/>
                </a:solidFill>
              </a:rPr>
              <a:t>The </a:t>
            </a:r>
            <a:r>
              <a:rPr lang="nl-NL" sz="2000" dirty="0" err="1" smtClean="0">
                <a:solidFill>
                  <a:srgbClr val="006666"/>
                </a:solidFill>
              </a:rPr>
              <a:t>elliptical</a:t>
            </a:r>
            <a:r>
              <a:rPr lang="nl-NL" sz="2000" dirty="0" smtClean="0">
                <a:solidFill>
                  <a:srgbClr val="006666"/>
                </a:solidFill>
              </a:rPr>
              <a:t> VP in “Bill </a:t>
            </a:r>
            <a:r>
              <a:rPr lang="nl-NL" sz="2000" dirty="0" err="1" smtClean="0">
                <a:solidFill>
                  <a:srgbClr val="006666"/>
                </a:solidFill>
              </a:rPr>
              <a:t>did</a:t>
            </a:r>
            <a:r>
              <a:rPr lang="nl-NL" sz="2000" dirty="0" smtClean="0">
                <a:solidFill>
                  <a:srgbClr val="006666"/>
                </a:solidFill>
              </a:rPr>
              <a:t> P </a:t>
            </a:r>
            <a:r>
              <a:rPr lang="nl-NL" sz="2000" dirty="0" err="1" smtClean="0">
                <a:solidFill>
                  <a:srgbClr val="006666"/>
                </a:solidFill>
              </a:rPr>
              <a:t>too</a:t>
            </a:r>
            <a:r>
              <a:rPr lang="nl-NL" sz="2000" dirty="0" smtClean="0">
                <a:solidFill>
                  <a:srgbClr val="006666"/>
                </a:solidFill>
              </a:rPr>
              <a:t>.” is </a:t>
            </a:r>
            <a:r>
              <a:rPr lang="nl-NL" sz="2000" dirty="0" err="1" smtClean="0">
                <a:solidFill>
                  <a:srgbClr val="006666"/>
                </a:solidFill>
              </a:rPr>
              <a:t>represented</a:t>
            </a:r>
            <a:r>
              <a:rPr lang="nl-NL" sz="2000" dirty="0" smtClean="0">
                <a:solidFill>
                  <a:srgbClr val="006666"/>
                </a:solidFill>
              </a:rPr>
              <a:t> as:</a:t>
            </a:r>
          </a:p>
          <a:p>
            <a:pPr marL="228600" indent="-228600" eaLnBrk="1" hangingPunct="1">
              <a:buFont typeface="Wingdings" pitchFamily="-110" charset="2"/>
              <a:buNone/>
              <a:defRPr/>
            </a:pPr>
            <a:endParaRPr lang="nl-NL" sz="1200" b="1" dirty="0" smtClean="0">
              <a:solidFill>
                <a:srgbClr val="006666"/>
              </a:solidFill>
            </a:endParaRPr>
          </a:p>
          <a:p>
            <a:pPr marL="228600" indent="-228600" eaLnBrk="1" hangingPunct="1">
              <a:buFont typeface="Wingdings" pitchFamily="-110" charset="2"/>
              <a:buNone/>
              <a:defRPr/>
            </a:pPr>
            <a:r>
              <a:rPr lang="nl-NL" sz="2000" b="1" dirty="0" smtClean="0">
                <a:solidFill>
                  <a:srgbClr val="006666"/>
                </a:solidFill>
              </a:rPr>
              <a:t>P </a:t>
            </a:r>
            <a:r>
              <a:rPr lang="nl-NL" sz="2000" dirty="0" smtClean="0">
                <a:solidFill>
                  <a:srgbClr val="006666"/>
                </a:solidFill>
              </a:rPr>
              <a:t>{&lt; P,</a:t>
            </a:r>
            <a:r>
              <a:rPr lang="nl-NL" sz="2000" dirty="0" err="1" smtClean="0">
                <a:solidFill>
                  <a:srgbClr val="006666"/>
                </a:solidFill>
              </a:rPr>
              <a:t>def</a:t>
            </a:r>
            <a:r>
              <a:rPr lang="nl-NL" sz="2000" dirty="0" smtClean="0">
                <a:solidFill>
                  <a:srgbClr val="006666"/>
                </a:solidFill>
              </a:rPr>
              <a:t> &gt;} :P </a:t>
            </a:r>
          </a:p>
          <a:p>
            <a:pPr marL="228600" indent="-228600" eaLnBrk="1" hangingPunct="1">
              <a:buFont typeface="Wingdings" pitchFamily="-110" charset="2"/>
              <a:buNone/>
              <a:defRPr/>
            </a:pPr>
            <a:endParaRPr lang="nl-NL" sz="1200" dirty="0" smtClean="0">
              <a:solidFill>
                <a:srgbClr val="006666"/>
              </a:solidFill>
            </a:endParaRPr>
          </a:p>
          <a:p>
            <a:pPr marL="228600" indent="-228600" eaLnBrk="1" hangingPunct="1">
              <a:buFont typeface="Wingdings" pitchFamily="-110" charset="2"/>
              <a:buNone/>
              <a:defRPr/>
            </a:pPr>
            <a:r>
              <a:rPr lang="nl-NL" sz="2000" dirty="0" err="1" smtClean="0">
                <a:solidFill>
                  <a:srgbClr val="006666"/>
                </a:solidFill>
              </a:rPr>
              <a:t>Next</a:t>
            </a:r>
            <a:r>
              <a:rPr lang="nl-NL" sz="2000" dirty="0" smtClean="0">
                <a:solidFill>
                  <a:srgbClr val="006666"/>
                </a:solidFill>
              </a:rPr>
              <a:t>, the </a:t>
            </a:r>
            <a:r>
              <a:rPr lang="nl-NL" sz="2000" dirty="0" err="1" smtClean="0">
                <a:solidFill>
                  <a:srgbClr val="006666"/>
                </a:solidFill>
              </a:rPr>
              <a:t>def</a:t>
            </a:r>
            <a:r>
              <a:rPr lang="nl-NL" sz="2000" dirty="0" smtClean="0">
                <a:solidFill>
                  <a:srgbClr val="006666"/>
                </a:solidFill>
              </a:rPr>
              <a:t> </a:t>
            </a:r>
            <a:r>
              <a:rPr lang="nl-NL" sz="2000" dirty="0" err="1" smtClean="0">
                <a:solidFill>
                  <a:srgbClr val="006666"/>
                </a:solidFill>
              </a:rPr>
              <a:t>assumption</a:t>
            </a:r>
            <a:r>
              <a:rPr lang="nl-NL" sz="2000" dirty="0" smtClean="0">
                <a:solidFill>
                  <a:srgbClr val="006666"/>
                </a:solidFill>
              </a:rPr>
              <a:t> is </a:t>
            </a:r>
            <a:r>
              <a:rPr lang="nl-NL" sz="2000" dirty="0" err="1" smtClean="0">
                <a:solidFill>
                  <a:srgbClr val="006666"/>
                </a:solidFill>
              </a:rPr>
              <a:t>discharged</a:t>
            </a:r>
            <a:r>
              <a:rPr lang="nl-NL" sz="2000" dirty="0" smtClean="0">
                <a:solidFill>
                  <a:srgbClr val="006666"/>
                </a:solidFill>
              </a:rPr>
              <a:t>, and P is </a:t>
            </a:r>
            <a:r>
              <a:rPr lang="nl-NL" sz="2000" dirty="0" err="1" smtClean="0">
                <a:solidFill>
                  <a:srgbClr val="006666"/>
                </a:solidFill>
              </a:rPr>
              <a:t>replaced</a:t>
            </a:r>
            <a:endParaRPr lang="nl-NL" sz="2000" dirty="0" smtClean="0">
              <a:solidFill>
                <a:srgbClr val="006666"/>
              </a:solidFill>
            </a:endParaRPr>
          </a:p>
          <a:p>
            <a:pPr marL="228600" indent="-228600" eaLnBrk="1" hangingPunct="1">
              <a:buFont typeface="Wingdings" pitchFamily="-110" charset="2"/>
              <a:buNone/>
              <a:defRPr/>
            </a:pPr>
            <a:r>
              <a:rPr lang="nl-NL" sz="2000" dirty="0" err="1" smtClean="0">
                <a:solidFill>
                  <a:srgbClr val="006666"/>
                </a:solidFill>
              </a:rPr>
              <a:t>with</a:t>
            </a:r>
            <a:r>
              <a:rPr lang="nl-NL" sz="2000" dirty="0" smtClean="0">
                <a:solidFill>
                  <a:srgbClr val="006666"/>
                </a:solidFill>
              </a:rPr>
              <a:t> the </a:t>
            </a:r>
            <a:r>
              <a:rPr lang="nl-NL" sz="2000" dirty="0" err="1" smtClean="0">
                <a:solidFill>
                  <a:srgbClr val="006666"/>
                </a:solidFill>
              </a:rPr>
              <a:t>stored</a:t>
            </a:r>
            <a:r>
              <a:rPr lang="nl-NL" sz="2000" dirty="0" smtClean="0">
                <a:solidFill>
                  <a:srgbClr val="006666"/>
                </a:solidFill>
              </a:rPr>
              <a:t> </a:t>
            </a:r>
            <a:r>
              <a:rPr lang="nl-NL" sz="2000" dirty="0" err="1" smtClean="0">
                <a:solidFill>
                  <a:srgbClr val="006666"/>
                </a:solidFill>
              </a:rPr>
              <a:t>property</a:t>
            </a:r>
            <a:r>
              <a:rPr lang="nl-NL" sz="2000" dirty="0" smtClean="0">
                <a:solidFill>
                  <a:srgbClr val="006666"/>
                </a:solidFill>
              </a:rPr>
              <a:t>: </a:t>
            </a:r>
          </a:p>
          <a:p>
            <a:pPr marL="228600" indent="-228600" eaLnBrk="1" hangingPunct="1">
              <a:buFont typeface="Wingdings" pitchFamily="-110" charset="2"/>
              <a:buNone/>
              <a:defRPr/>
            </a:pPr>
            <a:endParaRPr lang="nl-NL" sz="1200" dirty="0" smtClean="0">
              <a:solidFill>
                <a:srgbClr val="006666"/>
              </a:solidFill>
            </a:endParaRPr>
          </a:p>
          <a:p>
            <a:pPr marL="228600" indent="-228600" eaLnBrk="1" hangingPunct="1">
              <a:buNone/>
              <a:defRPr/>
            </a:pPr>
            <a:r>
              <a:rPr lang="nl-NL" sz="2000" dirty="0" smtClean="0">
                <a:solidFill>
                  <a:srgbClr val="006666"/>
                </a:solidFill>
              </a:rPr>
              <a:t>P { } : </a:t>
            </a:r>
            <a:r>
              <a:rPr lang="nl-NL" sz="2000" dirty="0" err="1" smtClean="0">
                <a:solidFill>
                  <a:schemeClr val="tx2"/>
                </a:solidFill>
              </a:rPr>
              <a:t>λ</a:t>
            </a:r>
            <a:r>
              <a:rPr lang="nl-NL" sz="2000" dirty="0" err="1" smtClean="0">
                <a:solidFill>
                  <a:srgbClr val="006666"/>
                </a:solidFill>
              </a:rPr>
              <a:t>x.walk</a:t>
            </a:r>
            <a:r>
              <a:rPr lang="nl-NL" sz="2000" dirty="0" smtClean="0">
                <a:solidFill>
                  <a:srgbClr val="006666"/>
                </a:solidFill>
              </a:rPr>
              <a:t>(</a:t>
            </a:r>
            <a:r>
              <a:rPr lang="nl-NL" sz="2000" dirty="0" err="1" smtClean="0">
                <a:solidFill>
                  <a:srgbClr val="006666"/>
                </a:solidFill>
              </a:rPr>
              <a:t>x</a:t>
            </a:r>
            <a:r>
              <a:rPr lang="nl-NL" sz="2000" dirty="0" smtClean="0">
                <a:solidFill>
                  <a:srgbClr val="006666"/>
                </a:solidFill>
              </a:rPr>
              <a:t>) </a:t>
            </a:r>
          </a:p>
          <a:p>
            <a:pPr marL="228600" indent="-228600" eaLnBrk="1" hangingPunct="1">
              <a:buFont typeface="Wingdings" pitchFamily="-110" charset="2"/>
              <a:buNone/>
              <a:defRPr/>
            </a:pPr>
            <a:endParaRPr lang="nl-NL" sz="1200" dirty="0" smtClean="0">
              <a:solidFill>
                <a:srgbClr val="006666"/>
              </a:solidFill>
            </a:endParaRPr>
          </a:p>
          <a:p>
            <a:pPr marL="228600" indent="-228600" eaLnBrk="1" hangingPunct="1">
              <a:buFont typeface="Wingdings" pitchFamily="-110" charset="2"/>
              <a:buNone/>
              <a:defRPr/>
            </a:pPr>
            <a:r>
              <a:rPr lang="nl-NL" sz="2000" dirty="0" err="1" smtClean="0">
                <a:solidFill>
                  <a:srgbClr val="006666"/>
                </a:solidFill>
              </a:rPr>
              <a:t>This</a:t>
            </a:r>
            <a:r>
              <a:rPr lang="nl-NL" sz="2000" dirty="0" smtClean="0">
                <a:solidFill>
                  <a:srgbClr val="006666"/>
                </a:solidFill>
              </a:rPr>
              <a:t> is </a:t>
            </a:r>
            <a:r>
              <a:rPr lang="nl-NL" sz="2000" dirty="0" err="1" smtClean="0">
                <a:solidFill>
                  <a:srgbClr val="006666"/>
                </a:solidFill>
              </a:rPr>
              <a:t>combined</a:t>
            </a:r>
            <a:r>
              <a:rPr lang="nl-NL" sz="2000" dirty="0" smtClean="0">
                <a:solidFill>
                  <a:srgbClr val="006666"/>
                </a:solidFill>
              </a:rPr>
              <a:t> </a:t>
            </a:r>
            <a:r>
              <a:rPr lang="nl-NL" sz="2000" dirty="0" err="1" smtClean="0">
                <a:solidFill>
                  <a:srgbClr val="006666"/>
                </a:solidFill>
              </a:rPr>
              <a:t>with</a:t>
            </a:r>
            <a:r>
              <a:rPr lang="nl-NL" sz="2000" dirty="0" smtClean="0">
                <a:solidFill>
                  <a:srgbClr val="006666"/>
                </a:solidFill>
              </a:rPr>
              <a:t> the subject: </a:t>
            </a:r>
          </a:p>
          <a:p>
            <a:pPr marL="228600" indent="-228600" eaLnBrk="1" hangingPunct="1">
              <a:buFont typeface="Wingdings" pitchFamily="-110" charset="2"/>
              <a:buNone/>
              <a:defRPr/>
            </a:pPr>
            <a:endParaRPr lang="nl-NL" sz="1200" dirty="0" smtClean="0">
              <a:solidFill>
                <a:srgbClr val="006666"/>
              </a:solidFill>
            </a:endParaRPr>
          </a:p>
          <a:p>
            <a:pPr marL="228600" indent="-228600" eaLnBrk="1" hangingPunct="1">
              <a:buFont typeface="Wingdings" pitchFamily="-110" charset="2"/>
              <a:buNone/>
              <a:defRPr/>
            </a:pPr>
            <a:r>
              <a:rPr lang="nl-NL" sz="2000" dirty="0" smtClean="0">
                <a:solidFill>
                  <a:srgbClr val="006666"/>
                </a:solidFill>
              </a:rPr>
              <a:t>Bill P { } :walk(Bill) </a:t>
            </a:r>
          </a:p>
          <a:p>
            <a:pPr marL="228600" indent="-228600" eaLnBrk="1" hangingPunct="1">
              <a:buFont typeface="Wingdings" pitchFamily="-110" charset="2"/>
              <a:buNone/>
              <a:defRPr/>
            </a:pPr>
            <a:endParaRPr lang="nl-NL" sz="1200" dirty="0" smtClean="0">
              <a:solidFill>
                <a:srgbClr val="006666"/>
              </a:solidFill>
            </a:endParaRPr>
          </a:p>
          <a:p>
            <a:pPr marL="228600" indent="-228600" eaLnBrk="1" hangingPunct="1">
              <a:buFont typeface="Wingdings" pitchFamily="-110" charset="2"/>
              <a:buNone/>
              <a:defRPr/>
            </a:pPr>
            <a:r>
              <a:rPr lang="nl-NL" sz="2000" dirty="0" err="1" smtClean="0">
                <a:solidFill>
                  <a:srgbClr val="006666"/>
                </a:solidFill>
              </a:rPr>
              <a:t>This</a:t>
            </a:r>
            <a:r>
              <a:rPr lang="nl-NL" sz="2000" dirty="0" smtClean="0">
                <a:solidFill>
                  <a:srgbClr val="006666"/>
                </a:solidFill>
              </a:rPr>
              <a:t> is </a:t>
            </a:r>
            <a:r>
              <a:rPr lang="nl-NL" sz="2000" dirty="0" err="1" smtClean="0">
                <a:solidFill>
                  <a:srgbClr val="006666"/>
                </a:solidFill>
              </a:rPr>
              <a:t>then</a:t>
            </a:r>
            <a:r>
              <a:rPr lang="nl-NL" sz="2000" dirty="0" smtClean="0">
                <a:solidFill>
                  <a:srgbClr val="006666"/>
                </a:solidFill>
              </a:rPr>
              <a:t> </a:t>
            </a:r>
            <a:r>
              <a:rPr lang="nl-NL" sz="2000" dirty="0" err="1" smtClean="0">
                <a:solidFill>
                  <a:srgbClr val="006666"/>
                </a:solidFill>
              </a:rPr>
              <a:t>combined</a:t>
            </a:r>
            <a:r>
              <a:rPr lang="nl-NL" sz="2000" dirty="0" smtClean="0">
                <a:solidFill>
                  <a:srgbClr val="006666"/>
                </a:solidFill>
              </a:rPr>
              <a:t> </a:t>
            </a:r>
            <a:r>
              <a:rPr lang="nl-NL" sz="2000" dirty="0" err="1" smtClean="0">
                <a:solidFill>
                  <a:srgbClr val="006666"/>
                </a:solidFill>
              </a:rPr>
              <a:t>with</a:t>
            </a:r>
            <a:r>
              <a:rPr lang="nl-NL" sz="2000" dirty="0" smtClean="0">
                <a:solidFill>
                  <a:srgbClr val="006666"/>
                </a:solidFill>
              </a:rPr>
              <a:t> “</a:t>
            </a:r>
            <a:r>
              <a:rPr lang="nl-NL" sz="2000" dirty="0" err="1" smtClean="0">
                <a:solidFill>
                  <a:srgbClr val="006666"/>
                </a:solidFill>
              </a:rPr>
              <a:t>did</a:t>
            </a:r>
            <a:r>
              <a:rPr lang="nl-NL" sz="2000" dirty="0" smtClean="0">
                <a:solidFill>
                  <a:srgbClr val="006666"/>
                </a:solidFill>
              </a:rPr>
              <a:t>”: </a:t>
            </a:r>
          </a:p>
          <a:p>
            <a:pPr marL="228600" indent="-228600" eaLnBrk="1" hangingPunct="1">
              <a:buFont typeface="Wingdings" pitchFamily="-110" charset="2"/>
              <a:buNone/>
              <a:defRPr/>
            </a:pPr>
            <a:endParaRPr lang="nl-NL" sz="1200" dirty="0" smtClean="0">
              <a:solidFill>
                <a:srgbClr val="006666"/>
              </a:solidFill>
            </a:endParaRPr>
          </a:p>
          <a:p>
            <a:pPr marL="228600" indent="-228600" eaLnBrk="1" hangingPunct="1">
              <a:buFont typeface="Wingdings" pitchFamily="-110" charset="2"/>
              <a:buNone/>
              <a:defRPr/>
            </a:pPr>
            <a:r>
              <a:rPr lang="nl-NL" sz="2000" dirty="0" smtClean="0">
                <a:solidFill>
                  <a:srgbClr val="006666"/>
                </a:solidFill>
              </a:rPr>
              <a:t>Bill </a:t>
            </a:r>
            <a:r>
              <a:rPr lang="nl-NL" sz="2000" dirty="0" err="1" smtClean="0">
                <a:solidFill>
                  <a:srgbClr val="006666"/>
                </a:solidFill>
              </a:rPr>
              <a:t>did</a:t>
            </a:r>
            <a:r>
              <a:rPr lang="nl-NL" sz="2000" dirty="0" smtClean="0">
                <a:solidFill>
                  <a:srgbClr val="006666"/>
                </a:solidFill>
              </a:rPr>
              <a:t> P { } :PAST(walk(Bill))</a:t>
            </a: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endParaRPr lang="nl-NL" sz="2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endParaRPr lang="nl-NL" sz="2200" dirty="0" smtClean="0">
              <a:solidFill>
                <a:schemeClr val="tx2"/>
              </a:solidFill>
              <a:sym typeface="Wingdings" pitchFamily="-110" charset="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1370013" y="301625"/>
            <a:ext cx="7392987" cy="1143000"/>
          </a:xfrm>
        </p:spPr>
        <p:txBody>
          <a:bodyPr/>
          <a:lstStyle/>
          <a:p>
            <a:pPr eaLnBrk="1" hangingPunct="1"/>
            <a:r>
              <a:rPr lang="nl-BE" sz="3400" smtClean="0">
                <a:solidFill>
                  <a:schemeClr val="accent1"/>
                </a:solidFill>
              </a:rPr>
              <a:t>Recoverability: Semantic identity (6)</a:t>
            </a:r>
            <a:endParaRPr lang="nl-NL" sz="3400" smtClean="0">
              <a:solidFill>
                <a:schemeClr val="accent1"/>
              </a:solidFill>
            </a:endParaRP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209800"/>
            <a:ext cx="7467600" cy="3886200"/>
          </a:xfrm>
        </p:spPr>
        <p:txBody>
          <a:bodyPr/>
          <a:lstStyle/>
          <a:p>
            <a:pPr marL="609600" indent="-609600" eaLnBrk="1" hangingPunct="1">
              <a:buFont typeface="Wingdings" pitchFamily="-110" charset="2"/>
              <a:buNone/>
              <a:defRPr/>
            </a:pP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Merchant (2001):</a:t>
            </a: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A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semantic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condition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on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recoverability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</a:t>
            </a: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Syntactic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structure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in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ellipsis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site</a:t>
            </a: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endParaRPr lang="nl-NL" sz="2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Semantic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recoverability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based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on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a focus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condition</a:t>
            </a:r>
            <a:endParaRPr lang="nl-NL" sz="2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endParaRPr lang="nl-NL" sz="2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 	Focus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condition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on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ellipsis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:</a:t>
            </a: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	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An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XP </a:t>
            </a:r>
            <a:r>
              <a:rPr lang="nl-NL" sz="2600" dirty="0" err="1" smtClean="0">
                <a:solidFill>
                  <a:schemeClr val="tx2"/>
                </a:solidFill>
                <a:latin typeface="Times"/>
                <a:cs typeface="Times"/>
                <a:sym typeface="Wingdings" pitchFamily="-110" charset="2"/>
              </a:rPr>
              <a:t>α</a:t>
            </a:r>
            <a:r>
              <a:rPr lang="nl-NL" sz="2600" dirty="0" smtClean="0">
                <a:solidFill>
                  <a:schemeClr val="tx2"/>
                </a:solidFill>
                <a:sym typeface="Wingdings" pitchFamily="-110" charset="2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can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be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elided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if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</a:t>
            </a:r>
            <a:r>
              <a:rPr lang="nl-NL" sz="2600" dirty="0" err="1" smtClean="0">
                <a:solidFill>
                  <a:schemeClr val="tx2"/>
                </a:solidFill>
                <a:latin typeface="Times"/>
                <a:cs typeface="Times"/>
                <a:sym typeface="Wingdings" pitchFamily="-110" charset="2"/>
              </a:rPr>
              <a:t>α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is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e-</a:t>
            </a:r>
            <a:r>
              <a:rPr lang="nl-NL" sz="2200" cap="small" dirty="0" err="1" smtClean="0">
                <a:solidFill>
                  <a:schemeClr val="tx2"/>
                </a:solidFill>
                <a:sym typeface="Wingdings" pitchFamily="-110" charset="2"/>
              </a:rPr>
              <a:t>given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.</a:t>
            </a:r>
          </a:p>
        </p:txBody>
      </p:sp>
      <p:sp>
        <p:nvSpPr>
          <p:cNvPr id="4" name="Rechteraccolade 3"/>
          <p:cNvSpPr/>
          <p:nvPr/>
        </p:nvSpPr>
        <p:spPr>
          <a:xfrm>
            <a:off x="6934200" y="2667000"/>
            <a:ext cx="122238" cy="762000"/>
          </a:xfrm>
          <a:prstGeom prst="rightBrac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0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03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03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03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03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03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5" grpId="0" build="p"/>
      <p:bldP spid="100355" grpId="1" build="p"/>
      <p:bldP spid="4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0013" y="301625"/>
            <a:ext cx="7392987" cy="1143000"/>
          </a:xfrm>
        </p:spPr>
        <p:txBody>
          <a:bodyPr/>
          <a:lstStyle/>
          <a:p>
            <a:pPr eaLnBrk="1" hangingPunct="1"/>
            <a:r>
              <a:rPr lang="nl-BE" sz="3400" smtClean="0">
                <a:solidFill>
                  <a:schemeClr val="accent1"/>
                </a:solidFill>
              </a:rPr>
              <a:t>Recoverability: Semantic identity (7)</a:t>
            </a:r>
            <a:endParaRPr lang="nl-NL" sz="3400" smtClean="0">
              <a:solidFill>
                <a:schemeClr val="accent1"/>
              </a:solidFill>
            </a:endParaRP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057400"/>
            <a:ext cx="7467600" cy="4343400"/>
          </a:xfrm>
        </p:spPr>
        <p:txBody>
          <a:bodyPr/>
          <a:lstStyle/>
          <a:p>
            <a:pPr marL="609600" indent="-609600" eaLnBrk="1" hangingPunct="1">
              <a:buFont typeface="Wingdings" pitchFamily="-110" charset="2"/>
              <a:buNone/>
              <a:defRPr/>
            </a:pPr>
            <a:r>
              <a:rPr lang="nl-NL" sz="2200" dirty="0" err="1" smtClean="0">
                <a:solidFill>
                  <a:schemeClr val="accent1">
                    <a:lumMod val="75000"/>
                  </a:schemeClr>
                </a:solidFill>
                <a:sym typeface="Wingdings" pitchFamily="-110" charset="2"/>
              </a:rPr>
              <a:t>E-</a:t>
            </a:r>
            <a:r>
              <a:rPr lang="nl-NL" sz="2200" cap="small" dirty="0" err="1" smtClean="0">
                <a:solidFill>
                  <a:schemeClr val="accent1">
                    <a:lumMod val="75000"/>
                  </a:schemeClr>
                </a:solidFill>
                <a:sym typeface="Wingdings" pitchFamily="-110" charset="2"/>
              </a:rPr>
              <a:t>given</a:t>
            </a:r>
            <a:r>
              <a:rPr lang="nl-NL" sz="2200" dirty="0" err="1" smtClean="0">
                <a:solidFill>
                  <a:schemeClr val="accent1">
                    <a:lumMod val="75000"/>
                  </a:schemeClr>
                </a:solidFill>
                <a:sym typeface="Wingdings" pitchFamily="-110" charset="2"/>
              </a:rPr>
              <a:t>ness</a:t>
            </a:r>
            <a:r>
              <a:rPr lang="nl-NL" sz="2200" dirty="0" smtClean="0">
                <a:solidFill>
                  <a:schemeClr val="accent1">
                    <a:lumMod val="75000"/>
                  </a:schemeClr>
                </a:solidFill>
                <a:sym typeface="Wingdings" pitchFamily="-110" charset="2"/>
              </a:rPr>
              <a:t> </a:t>
            </a:r>
            <a:r>
              <a:rPr lang="nl-NL" sz="1800" dirty="0" smtClean="0">
                <a:solidFill>
                  <a:schemeClr val="tx2"/>
                </a:solidFill>
                <a:sym typeface="Wingdings" pitchFamily="-110" charset="2"/>
              </a:rPr>
              <a:t>(Merchant 2001: 31)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:</a:t>
            </a: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An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expression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E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counts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as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e-given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iff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E has a</a:t>
            </a: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salient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antecedent A and</a:t>
            </a:r>
            <a:r>
              <a:rPr lang="en-US" sz="2200" dirty="0" smtClean="0">
                <a:solidFill>
                  <a:srgbClr val="006666"/>
                </a:solidFill>
              </a:rPr>
              <a:t>,</a:t>
            </a: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r>
              <a:rPr lang="en-US" sz="2200" dirty="0" smtClean="0">
                <a:solidFill>
                  <a:srgbClr val="006666"/>
                </a:solidFill>
                <a:sym typeface="Wingdings" pitchFamily="-110" charset="2"/>
              </a:rPr>
              <a:t>(</a:t>
            </a:r>
            <a:r>
              <a:rPr lang="en-US" sz="2200" dirty="0" err="1" smtClean="0">
                <a:solidFill>
                  <a:srgbClr val="006666"/>
                </a:solidFill>
                <a:sym typeface="Wingdings" pitchFamily="-110" charset="2"/>
              </a:rPr>
              <a:t>i</a:t>
            </a:r>
            <a:r>
              <a:rPr lang="en-US" sz="2200" dirty="0" smtClean="0">
                <a:solidFill>
                  <a:srgbClr val="006666"/>
                </a:solidFill>
                <a:sym typeface="Wingdings" pitchFamily="-110" charset="2"/>
              </a:rPr>
              <a:t>)	A entails the F-closure of E, and</a:t>
            </a: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r>
              <a:rPr lang="nl-NL" sz="2200" dirty="0" smtClean="0">
                <a:solidFill>
                  <a:srgbClr val="006666"/>
                </a:solidFill>
                <a:sym typeface="Wingdings" pitchFamily="-110" charset="2"/>
              </a:rPr>
              <a:t>(</a:t>
            </a:r>
            <a:r>
              <a:rPr lang="nl-NL" sz="2200" dirty="0" err="1" smtClean="0">
                <a:solidFill>
                  <a:srgbClr val="006666"/>
                </a:solidFill>
                <a:sym typeface="Wingdings" pitchFamily="-110" charset="2"/>
              </a:rPr>
              <a:t>ii</a:t>
            </a:r>
            <a:r>
              <a:rPr lang="nl-NL" sz="2200" dirty="0" smtClean="0">
                <a:solidFill>
                  <a:srgbClr val="006666"/>
                </a:solidFill>
                <a:sym typeface="Wingdings" pitchFamily="-110" charset="2"/>
              </a:rPr>
              <a:t>)	E </a:t>
            </a:r>
            <a:r>
              <a:rPr lang="nl-NL" sz="2200" dirty="0" err="1" smtClean="0">
                <a:solidFill>
                  <a:srgbClr val="006666"/>
                </a:solidFill>
                <a:sym typeface="Wingdings" pitchFamily="-110" charset="2"/>
              </a:rPr>
              <a:t>entails</a:t>
            </a:r>
            <a:r>
              <a:rPr lang="nl-NL" sz="2200" dirty="0" smtClean="0">
                <a:solidFill>
                  <a:srgbClr val="006666"/>
                </a:solidFill>
                <a:sym typeface="Wingdings" pitchFamily="-110" charset="2"/>
              </a:rPr>
              <a:t> the </a:t>
            </a:r>
            <a:r>
              <a:rPr lang="nl-NL" sz="2200" dirty="0" err="1" smtClean="0">
                <a:solidFill>
                  <a:srgbClr val="006666"/>
                </a:solidFill>
                <a:sym typeface="Wingdings" pitchFamily="-110" charset="2"/>
              </a:rPr>
              <a:t>F-closure</a:t>
            </a:r>
            <a:r>
              <a:rPr lang="nl-NL" sz="2200" dirty="0" smtClean="0">
                <a:solidFill>
                  <a:srgbClr val="006666"/>
                </a:solidFill>
                <a:sym typeface="Wingdings" pitchFamily="-110" charset="2"/>
              </a:rPr>
              <a:t> of A.</a:t>
            </a: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endParaRPr lang="nl-NL" sz="2200" dirty="0" smtClean="0">
              <a:solidFill>
                <a:srgbClr val="006666"/>
              </a:solidFill>
              <a:sym typeface="Wingdings" pitchFamily="-110" charset="2"/>
            </a:endParaRP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r>
              <a:rPr lang="nl-NL" sz="2200" dirty="0" err="1" smtClean="0">
                <a:solidFill>
                  <a:srgbClr val="269999"/>
                </a:solidFill>
                <a:sym typeface="Wingdings" pitchFamily="-110" charset="2"/>
              </a:rPr>
              <a:t>F-closure</a:t>
            </a:r>
            <a:r>
              <a:rPr lang="nl-NL" sz="2200" dirty="0" smtClean="0">
                <a:solidFill>
                  <a:srgbClr val="269999"/>
                </a:solidFill>
                <a:sym typeface="Wingdings" pitchFamily="-110" charset="2"/>
              </a:rPr>
              <a:t> </a:t>
            </a:r>
            <a:r>
              <a:rPr lang="nl-NL" sz="1800" dirty="0" smtClean="0">
                <a:solidFill>
                  <a:schemeClr val="tx2"/>
                </a:solidFill>
                <a:sym typeface="Wingdings" pitchFamily="-110" charset="2"/>
              </a:rPr>
              <a:t>(Merchant 2001: 14)</a:t>
            </a:r>
            <a:r>
              <a:rPr lang="nl-NL" sz="2200" dirty="0" smtClean="0">
                <a:solidFill>
                  <a:srgbClr val="006666"/>
                </a:solidFill>
                <a:sym typeface="Wingdings" pitchFamily="-110" charset="2"/>
              </a:rPr>
              <a:t>:</a:t>
            </a:r>
          </a:p>
          <a:p>
            <a:pPr marL="609600" indent="-609600" eaLnBrk="1" hangingPunct="1">
              <a:spcAft>
                <a:spcPts val="0"/>
              </a:spcAft>
              <a:buFont typeface="Wingdings" pitchFamily="-110" charset="2"/>
              <a:buNone/>
              <a:defRPr/>
            </a:pPr>
            <a:r>
              <a:rPr lang="nl-NL" sz="2200" dirty="0" smtClean="0">
                <a:solidFill>
                  <a:srgbClr val="006666"/>
                </a:solidFill>
                <a:sym typeface="Wingdings" pitchFamily="-110" charset="2"/>
              </a:rPr>
              <a:t>The </a:t>
            </a:r>
            <a:r>
              <a:rPr lang="nl-NL" sz="2200" dirty="0" err="1" smtClean="0">
                <a:solidFill>
                  <a:srgbClr val="006666"/>
                </a:solidFill>
                <a:sym typeface="Wingdings" pitchFamily="-110" charset="2"/>
              </a:rPr>
              <a:t>F-closure</a:t>
            </a:r>
            <a:r>
              <a:rPr lang="nl-NL" sz="2200" dirty="0" smtClean="0">
                <a:solidFill>
                  <a:srgbClr val="006666"/>
                </a:solidFill>
                <a:sym typeface="Wingdings" pitchFamily="-110" charset="2"/>
              </a:rPr>
              <a:t> of </a:t>
            </a:r>
            <a:r>
              <a:rPr lang="nl-NL" sz="2600" dirty="0" err="1" smtClean="0">
                <a:solidFill>
                  <a:schemeClr val="tx2"/>
                </a:solidFill>
                <a:latin typeface="Times"/>
                <a:cs typeface="Times"/>
                <a:sym typeface="Wingdings" pitchFamily="-110" charset="2"/>
              </a:rPr>
              <a:t>α</a:t>
            </a:r>
            <a:r>
              <a:rPr lang="nl-NL" sz="2200" dirty="0" smtClean="0">
                <a:solidFill>
                  <a:srgbClr val="006666"/>
                </a:solidFill>
                <a:sym typeface="Wingdings" pitchFamily="-110" charset="2"/>
              </a:rPr>
              <a:t>, </a:t>
            </a:r>
            <a:r>
              <a:rPr lang="nl-NL" sz="2200" dirty="0" err="1" smtClean="0">
                <a:solidFill>
                  <a:srgbClr val="006666"/>
                </a:solidFill>
                <a:sym typeface="Wingdings" pitchFamily="-110" charset="2"/>
              </a:rPr>
              <a:t>written</a:t>
            </a:r>
            <a:r>
              <a:rPr lang="nl-NL" sz="2200" dirty="0" smtClean="0">
                <a:solidFill>
                  <a:srgbClr val="006666"/>
                </a:solidFill>
                <a:sym typeface="Wingdings" pitchFamily="-110" charset="2"/>
              </a:rPr>
              <a:t> </a:t>
            </a:r>
            <a:r>
              <a:rPr lang="nl-NL" sz="2200" dirty="0" err="1" smtClean="0">
                <a:solidFill>
                  <a:srgbClr val="006666"/>
                </a:solidFill>
                <a:sym typeface="Wingdings" pitchFamily="-110" charset="2"/>
              </a:rPr>
              <a:t>F-clo</a:t>
            </a:r>
            <a:r>
              <a:rPr lang="nl-NL" sz="2200" dirty="0" smtClean="0">
                <a:solidFill>
                  <a:srgbClr val="006666"/>
                </a:solidFill>
                <a:sym typeface="Wingdings" pitchFamily="-110" charset="2"/>
              </a:rPr>
              <a:t>(</a:t>
            </a:r>
            <a:r>
              <a:rPr lang="nl-NL" sz="2600" dirty="0" err="1" smtClean="0">
                <a:solidFill>
                  <a:schemeClr val="tx2"/>
                </a:solidFill>
                <a:latin typeface="Times"/>
                <a:cs typeface="Times"/>
                <a:sym typeface="Wingdings" pitchFamily="-110" charset="2"/>
              </a:rPr>
              <a:t>α</a:t>
            </a:r>
            <a:r>
              <a:rPr lang="nl-NL" sz="2200" dirty="0" smtClean="0">
                <a:solidFill>
                  <a:srgbClr val="006666"/>
                </a:solidFill>
                <a:sym typeface="Wingdings" pitchFamily="-110" charset="2"/>
              </a:rPr>
              <a:t>), is the </a:t>
            </a:r>
            <a:r>
              <a:rPr lang="nl-NL" sz="2200" dirty="0" err="1" smtClean="0">
                <a:solidFill>
                  <a:srgbClr val="006666"/>
                </a:solidFill>
                <a:sym typeface="Wingdings" pitchFamily="-110" charset="2"/>
              </a:rPr>
              <a:t>result</a:t>
            </a:r>
            <a:r>
              <a:rPr lang="nl-NL" sz="2200" dirty="0" smtClean="0">
                <a:solidFill>
                  <a:srgbClr val="006666"/>
                </a:solidFill>
                <a:sym typeface="Wingdings" pitchFamily="-110" charset="2"/>
              </a:rPr>
              <a:t> of</a:t>
            </a:r>
          </a:p>
          <a:p>
            <a:pPr marL="609600" indent="-609600" eaLnBrk="1" hangingPunct="1">
              <a:spcAft>
                <a:spcPts val="600"/>
              </a:spcAft>
              <a:buFont typeface="Wingdings" pitchFamily="-110" charset="2"/>
              <a:buNone/>
              <a:defRPr/>
            </a:pPr>
            <a:r>
              <a:rPr lang="nl-NL" sz="2200" dirty="0" err="1" smtClean="0">
                <a:solidFill>
                  <a:srgbClr val="006666"/>
                </a:solidFill>
                <a:sym typeface="Wingdings" pitchFamily="-110" charset="2"/>
              </a:rPr>
              <a:t>replacing</a:t>
            </a:r>
            <a:r>
              <a:rPr lang="nl-NL" sz="2200" dirty="0" smtClean="0">
                <a:solidFill>
                  <a:srgbClr val="006666"/>
                </a:solidFill>
                <a:sym typeface="Wingdings" pitchFamily="-110" charset="2"/>
              </a:rPr>
              <a:t> F(</a:t>
            </a:r>
            <a:r>
              <a:rPr lang="nl-NL" sz="2200" dirty="0" err="1" smtClean="0">
                <a:solidFill>
                  <a:srgbClr val="006666"/>
                </a:solidFill>
                <a:sym typeface="Wingdings" pitchFamily="-110" charset="2"/>
              </a:rPr>
              <a:t>ocus</a:t>
            </a:r>
            <a:r>
              <a:rPr lang="nl-NL" sz="2200" dirty="0" smtClean="0">
                <a:solidFill>
                  <a:srgbClr val="006666"/>
                </a:solidFill>
                <a:sym typeface="Wingdings" pitchFamily="-110" charset="2"/>
              </a:rPr>
              <a:t>)-</a:t>
            </a:r>
            <a:r>
              <a:rPr lang="nl-NL" sz="2200" dirty="0" err="1" smtClean="0">
                <a:solidFill>
                  <a:srgbClr val="006666"/>
                </a:solidFill>
                <a:sym typeface="Wingdings" pitchFamily="-110" charset="2"/>
              </a:rPr>
              <a:t>marked</a:t>
            </a:r>
            <a:r>
              <a:rPr lang="nl-NL" sz="2200" dirty="0" smtClean="0">
                <a:solidFill>
                  <a:srgbClr val="006666"/>
                </a:solidFill>
                <a:sym typeface="Wingdings" pitchFamily="-110" charset="2"/>
              </a:rPr>
              <a:t> </a:t>
            </a:r>
            <a:r>
              <a:rPr lang="nl-NL" sz="2200" dirty="0" err="1" smtClean="0">
                <a:solidFill>
                  <a:srgbClr val="006666"/>
                </a:solidFill>
                <a:sym typeface="Wingdings" pitchFamily="-110" charset="2"/>
              </a:rPr>
              <a:t>parts</a:t>
            </a:r>
            <a:r>
              <a:rPr lang="nl-NL" sz="2200" dirty="0" smtClean="0">
                <a:solidFill>
                  <a:srgbClr val="006666"/>
                </a:solidFill>
                <a:sym typeface="Wingdings" pitchFamily="-110" charset="2"/>
              </a:rPr>
              <a:t> of </a:t>
            </a:r>
            <a:r>
              <a:rPr lang="nl-NL" sz="2600" dirty="0" err="1" smtClean="0">
                <a:solidFill>
                  <a:schemeClr val="tx2"/>
                </a:solidFill>
                <a:latin typeface="Times"/>
                <a:cs typeface="Times"/>
                <a:sym typeface="Wingdings" pitchFamily="-110" charset="2"/>
              </a:rPr>
              <a:t>α</a:t>
            </a:r>
            <a:r>
              <a:rPr lang="nl-NL" sz="2600" dirty="0" smtClean="0">
                <a:solidFill>
                  <a:srgbClr val="006666"/>
                </a:solidFill>
                <a:sym typeface="Wingdings" pitchFamily="-110" charset="2"/>
              </a:rPr>
              <a:t> </a:t>
            </a:r>
            <a:r>
              <a:rPr lang="nl-NL" sz="2200" dirty="0" err="1" smtClean="0">
                <a:solidFill>
                  <a:srgbClr val="006666"/>
                </a:solidFill>
                <a:sym typeface="Wingdings" pitchFamily="-110" charset="2"/>
              </a:rPr>
              <a:t>with</a:t>
            </a:r>
            <a:r>
              <a:rPr lang="nl-NL" sz="2200" dirty="0" smtClean="0">
                <a:solidFill>
                  <a:srgbClr val="006666"/>
                </a:solidFill>
                <a:sym typeface="Wingdings" pitchFamily="-110" charset="2"/>
              </a:rPr>
              <a:t> </a:t>
            </a:r>
            <a:r>
              <a:rPr lang="en-GB" sz="2200" dirty="0" smtClean="0">
                <a:solidFill>
                  <a:schemeClr val="tx2"/>
                </a:solidFill>
              </a:rPr>
              <a:t>∃</a:t>
            </a:r>
            <a:r>
              <a:rPr lang="nl-NL" sz="2200" dirty="0" smtClean="0">
                <a:solidFill>
                  <a:srgbClr val="006666"/>
                </a:solidFill>
                <a:sym typeface="Wingdings" pitchFamily="-110" charset="2"/>
              </a:rPr>
              <a:t>-</a:t>
            </a:r>
            <a:r>
              <a:rPr lang="nl-NL" sz="2200" dirty="0" err="1" smtClean="0">
                <a:solidFill>
                  <a:srgbClr val="006666"/>
                </a:solidFill>
                <a:sym typeface="Wingdings" pitchFamily="-110" charset="2"/>
              </a:rPr>
              <a:t>bound</a:t>
            </a:r>
            <a:endParaRPr lang="nl-NL" sz="2200" dirty="0" smtClean="0">
              <a:solidFill>
                <a:srgbClr val="006666"/>
              </a:solidFill>
              <a:sym typeface="Wingdings" pitchFamily="-110" charset="2"/>
            </a:endParaRP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r>
              <a:rPr lang="nl-NL" sz="2200" dirty="0" smtClean="0">
                <a:solidFill>
                  <a:srgbClr val="006666"/>
                </a:solidFill>
                <a:sym typeface="Wingdings" pitchFamily="-110" charset="2"/>
              </a:rPr>
              <a:t>variables of the </a:t>
            </a:r>
            <a:r>
              <a:rPr lang="nl-NL" sz="2200" dirty="0" err="1" smtClean="0">
                <a:solidFill>
                  <a:srgbClr val="006666"/>
                </a:solidFill>
                <a:sym typeface="Wingdings" pitchFamily="-110" charset="2"/>
              </a:rPr>
              <a:t>appropriate</a:t>
            </a:r>
            <a:r>
              <a:rPr lang="nl-NL" sz="2200" dirty="0" smtClean="0">
                <a:solidFill>
                  <a:srgbClr val="006666"/>
                </a:solidFill>
                <a:sym typeface="Wingdings" pitchFamily="-110" charset="2"/>
              </a:rPr>
              <a:t> type.</a:t>
            </a:r>
            <a:endParaRPr lang="nl-NL" sz="2200" dirty="0" smtClean="0">
              <a:solidFill>
                <a:schemeClr val="tx2"/>
              </a:solidFill>
              <a:sym typeface="Wingdings" pitchFamily="-110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0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03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03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03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03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5" grpId="0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>
          <a:xfrm>
            <a:off x="1370013" y="301625"/>
            <a:ext cx="7392987" cy="1143000"/>
          </a:xfrm>
        </p:spPr>
        <p:txBody>
          <a:bodyPr/>
          <a:lstStyle/>
          <a:p>
            <a:pPr eaLnBrk="1" hangingPunct="1"/>
            <a:r>
              <a:rPr lang="nl-BE" sz="3400" smtClean="0">
                <a:solidFill>
                  <a:schemeClr val="accent1"/>
                </a:solidFill>
              </a:rPr>
              <a:t>Recoverability: Semantic identity (8)</a:t>
            </a:r>
            <a:endParaRPr lang="nl-NL" sz="3400" smtClean="0">
              <a:solidFill>
                <a:schemeClr val="accent1"/>
              </a:solidFill>
            </a:endParaRP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057400"/>
            <a:ext cx="7391400" cy="4114800"/>
          </a:xfrm>
        </p:spPr>
        <p:txBody>
          <a:bodyPr/>
          <a:lstStyle/>
          <a:p>
            <a:pPr marL="609600" indent="-609600" eaLnBrk="1" hangingPunct="1">
              <a:buFont typeface="Wingdings" pitchFamily="-110" charset="2"/>
              <a:buNone/>
              <a:defRPr/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(22)		Sally called Steve an idiot after Susan did.</a:t>
            </a: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		a.  …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after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Susan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did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</a:t>
            </a:r>
            <a:r>
              <a:rPr lang="nl-NL" sz="2200" strike="sngStrike" dirty="0" err="1" smtClean="0">
                <a:solidFill>
                  <a:schemeClr val="tx2"/>
                </a:solidFill>
                <a:sym typeface="Wingdings" pitchFamily="-110" charset="2"/>
              </a:rPr>
              <a:t>call</a:t>
            </a:r>
            <a:r>
              <a:rPr lang="nl-NL" sz="2200" strike="sngStrike" dirty="0" smtClean="0">
                <a:solidFill>
                  <a:schemeClr val="tx2"/>
                </a:solidFill>
                <a:sym typeface="Wingdings" pitchFamily="-110" charset="2"/>
              </a:rPr>
              <a:t> </a:t>
            </a:r>
            <a:r>
              <a:rPr lang="nl-NL" sz="2200" strike="sngStrike" dirty="0" err="1" smtClean="0">
                <a:solidFill>
                  <a:schemeClr val="tx2"/>
                </a:solidFill>
                <a:sym typeface="Wingdings" pitchFamily="-110" charset="2"/>
              </a:rPr>
              <a:t>Steve</a:t>
            </a:r>
            <a:r>
              <a:rPr lang="nl-NL" sz="2200" strike="sngStrike" dirty="0" smtClean="0">
                <a:solidFill>
                  <a:schemeClr val="tx2"/>
                </a:solidFill>
                <a:sym typeface="Wingdings" pitchFamily="-110" charset="2"/>
              </a:rPr>
              <a:t> </a:t>
            </a:r>
            <a:r>
              <a:rPr lang="nl-NL" sz="2200" strike="sngStrike" dirty="0" err="1" smtClean="0">
                <a:solidFill>
                  <a:schemeClr val="tx2"/>
                </a:solidFill>
                <a:sym typeface="Wingdings" pitchFamily="-110" charset="2"/>
              </a:rPr>
              <a:t>an</a:t>
            </a:r>
            <a:r>
              <a:rPr lang="nl-NL" sz="2200" strike="sngStrike" dirty="0" smtClean="0">
                <a:solidFill>
                  <a:schemeClr val="tx2"/>
                </a:solidFill>
                <a:sym typeface="Wingdings" pitchFamily="-110" charset="2"/>
              </a:rPr>
              <a:t> </a:t>
            </a:r>
            <a:r>
              <a:rPr lang="nl-NL" sz="2200" strike="sngStrike" dirty="0" err="1" smtClean="0">
                <a:solidFill>
                  <a:schemeClr val="tx2"/>
                </a:solidFill>
                <a:sym typeface="Wingdings" pitchFamily="-110" charset="2"/>
              </a:rPr>
              <a:t>idiot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.</a:t>
            </a: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		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b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.*…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after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Susan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did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</a:t>
            </a:r>
            <a:r>
              <a:rPr lang="nl-NL" sz="2200" strike="sngStrike" dirty="0" smtClean="0">
                <a:solidFill>
                  <a:schemeClr val="tx2"/>
                </a:solidFill>
                <a:sym typeface="Wingdings" pitchFamily="-110" charset="2"/>
              </a:rPr>
              <a:t>insult </a:t>
            </a:r>
            <a:r>
              <a:rPr lang="nl-NL" sz="2200" strike="sngStrike" dirty="0" err="1" smtClean="0">
                <a:solidFill>
                  <a:schemeClr val="tx2"/>
                </a:solidFill>
                <a:sym typeface="Wingdings" pitchFamily="-110" charset="2"/>
              </a:rPr>
              <a:t>Steve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.</a:t>
            </a: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endParaRPr lang="nl-NL" sz="2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(23)		VP</a:t>
            </a:r>
            <a:r>
              <a:rPr lang="nl-NL" sz="2200" baseline="-25000" dirty="0" smtClean="0">
                <a:solidFill>
                  <a:schemeClr val="tx2"/>
                </a:solidFill>
                <a:sym typeface="Wingdings" pitchFamily="-110" charset="2"/>
              </a:rPr>
              <a:t>A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’ = </a:t>
            </a:r>
            <a:r>
              <a:rPr lang="en-GB" sz="2200" dirty="0" smtClean="0">
                <a:solidFill>
                  <a:srgbClr val="006666"/>
                </a:solidFill>
              </a:rPr>
              <a:t>∃</a:t>
            </a:r>
            <a:r>
              <a:rPr lang="en-GB" sz="2200" dirty="0" err="1" smtClean="0">
                <a:solidFill>
                  <a:srgbClr val="006666"/>
                </a:solidFill>
              </a:rPr>
              <a:t>x.x</a:t>
            </a:r>
            <a:r>
              <a:rPr lang="en-GB" sz="2200" dirty="0" smtClean="0">
                <a:solidFill>
                  <a:srgbClr val="006666"/>
                </a:solidFill>
              </a:rPr>
              <a:t> called Steve an idiot</a:t>
            </a:r>
            <a:endParaRPr lang="nl-NL" sz="2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>
              <a:buFont typeface="Wingdings" pitchFamily="-110" charset="2"/>
              <a:buNone/>
              <a:defRPr/>
            </a:pPr>
            <a:endParaRPr lang="en-GB" sz="2200" dirty="0" smtClean="0">
              <a:solidFill>
                <a:srgbClr val="006666"/>
              </a:solidFill>
            </a:endParaRPr>
          </a:p>
          <a:p>
            <a:pPr>
              <a:buFont typeface="Wingdings" pitchFamily="-110" charset="2"/>
              <a:buNone/>
              <a:defRPr/>
            </a:pPr>
            <a:r>
              <a:rPr lang="en-GB" sz="2200" dirty="0" smtClean="0">
                <a:solidFill>
                  <a:srgbClr val="006666"/>
                </a:solidFill>
              </a:rPr>
              <a:t>(24)	a. F-</a:t>
            </a:r>
            <a:r>
              <a:rPr lang="en-GB" sz="2200" dirty="0" err="1" smtClean="0">
                <a:solidFill>
                  <a:srgbClr val="006666"/>
                </a:solidFill>
              </a:rPr>
              <a:t>clo(VP</a:t>
            </a:r>
            <a:r>
              <a:rPr lang="en-GB" sz="2200" baseline="-25000" dirty="0" err="1" smtClean="0">
                <a:solidFill>
                  <a:srgbClr val="006666"/>
                </a:solidFill>
              </a:rPr>
              <a:t>Ea</a:t>
            </a:r>
            <a:r>
              <a:rPr lang="en-GB" sz="2200" dirty="0" smtClean="0">
                <a:solidFill>
                  <a:srgbClr val="006666"/>
                </a:solidFill>
              </a:rPr>
              <a:t>) = ∃</a:t>
            </a:r>
            <a:r>
              <a:rPr lang="en-GB" sz="2200" dirty="0" err="1" smtClean="0">
                <a:solidFill>
                  <a:srgbClr val="006666"/>
                </a:solidFill>
              </a:rPr>
              <a:t>x.x</a:t>
            </a:r>
            <a:r>
              <a:rPr lang="en-GB" sz="2200" dirty="0" smtClean="0">
                <a:solidFill>
                  <a:srgbClr val="006666"/>
                </a:solidFill>
              </a:rPr>
              <a:t> called Steve an idiot</a:t>
            </a:r>
            <a:endParaRPr lang="en-US" sz="2200" dirty="0" smtClean="0">
              <a:solidFill>
                <a:srgbClr val="006666"/>
              </a:solidFill>
            </a:endParaRPr>
          </a:p>
          <a:p>
            <a:pPr>
              <a:buFont typeface="Wingdings" pitchFamily="-110" charset="2"/>
              <a:buNone/>
              <a:defRPr/>
            </a:pPr>
            <a:r>
              <a:rPr lang="en-GB" sz="2200" dirty="0" smtClean="0">
                <a:solidFill>
                  <a:srgbClr val="006666"/>
                </a:solidFill>
              </a:rPr>
              <a:t>		</a:t>
            </a:r>
            <a:r>
              <a:rPr lang="en-GB" sz="2200" dirty="0" err="1" smtClean="0">
                <a:solidFill>
                  <a:srgbClr val="006666"/>
                </a:solidFill>
              </a:rPr>
              <a:t>b</a:t>
            </a:r>
            <a:r>
              <a:rPr lang="en-GB" sz="2200" dirty="0" smtClean="0">
                <a:solidFill>
                  <a:srgbClr val="006666"/>
                </a:solidFill>
              </a:rPr>
              <a:t>. F-</a:t>
            </a:r>
            <a:r>
              <a:rPr lang="en-GB" sz="2200" dirty="0" err="1" smtClean="0">
                <a:solidFill>
                  <a:srgbClr val="006666"/>
                </a:solidFill>
              </a:rPr>
              <a:t>clo</a:t>
            </a:r>
            <a:r>
              <a:rPr lang="en-GB" sz="2200" dirty="0" smtClean="0">
                <a:solidFill>
                  <a:srgbClr val="006666"/>
                </a:solidFill>
              </a:rPr>
              <a:t> (</a:t>
            </a:r>
            <a:r>
              <a:rPr lang="en-GB" sz="2200" dirty="0" err="1" smtClean="0">
                <a:solidFill>
                  <a:srgbClr val="006666"/>
                </a:solidFill>
              </a:rPr>
              <a:t>VP</a:t>
            </a:r>
            <a:r>
              <a:rPr lang="en-GB" sz="2200" baseline="-25000" dirty="0" err="1" smtClean="0">
                <a:solidFill>
                  <a:srgbClr val="006666"/>
                </a:solidFill>
              </a:rPr>
              <a:t>Eb</a:t>
            </a:r>
            <a:r>
              <a:rPr lang="en-GB" sz="2200" dirty="0" smtClean="0">
                <a:solidFill>
                  <a:srgbClr val="006666"/>
                </a:solidFill>
              </a:rPr>
              <a:t>) = ∃</a:t>
            </a:r>
            <a:r>
              <a:rPr lang="en-GB" sz="2200" dirty="0" err="1" smtClean="0">
                <a:solidFill>
                  <a:srgbClr val="006666"/>
                </a:solidFill>
              </a:rPr>
              <a:t>x.x</a:t>
            </a:r>
            <a:r>
              <a:rPr lang="en-GB" sz="2200" dirty="0" smtClean="0">
                <a:solidFill>
                  <a:srgbClr val="006666"/>
                </a:solidFill>
              </a:rPr>
              <a:t> insulted Steve</a:t>
            </a:r>
          </a:p>
          <a:p>
            <a:pPr>
              <a:buFont typeface="Wingdings" pitchFamily="-110" charset="2"/>
              <a:buNone/>
              <a:defRPr/>
            </a:pPr>
            <a:endParaRPr lang="en-GB" sz="2200" dirty="0" smtClean="0">
              <a:solidFill>
                <a:srgbClr val="006666"/>
              </a:solidFill>
            </a:endParaRPr>
          </a:p>
          <a:p>
            <a:pPr>
              <a:buFont typeface="Wingdings" pitchFamily="-110" charset="2"/>
              <a:buNone/>
              <a:defRPr/>
            </a:pPr>
            <a:r>
              <a:rPr lang="nl-NL" sz="2200" dirty="0" smtClean="0">
                <a:solidFill>
                  <a:srgbClr val="006666"/>
                </a:solidFill>
                <a:sym typeface="Wingdings"/>
              </a:rPr>
              <a:t> </a:t>
            </a:r>
            <a:r>
              <a:rPr lang="en-GB" sz="2200" dirty="0" smtClean="0">
                <a:solidFill>
                  <a:srgbClr val="006666"/>
                </a:solidFill>
              </a:rPr>
              <a:t>VP</a:t>
            </a:r>
            <a:r>
              <a:rPr lang="en-GB" sz="2200" baseline="-25000" dirty="0" smtClean="0">
                <a:solidFill>
                  <a:srgbClr val="006666"/>
                </a:solidFill>
              </a:rPr>
              <a:t>A</a:t>
            </a:r>
            <a:r>
              <a:rPr lang="en-GB" sz="2200" dirty="0" smtClean="0">
                <a:solidFill>
                  <a:srgbClr val="006666"/>
                </a:solidFill>
              </a:rPr>
              <a:t> entails both F-</a:t>
            </a:r>
            <a:r>
              <a:rPr lang="en-GB" sz="2200" dirty="0" err="1" smtClean="0">
                <a:solidFill>
                  <a:srgbClr val="006666"/>
                </a:solidFill>
              </a:rPr>
              <a:t>clo(VP</a:t>
            </a:r>
            <a:r>
              <a:rPr lang="en-GB" sz="2200" baseline="-25000" dirty="0" err="1" smtClean="0">
                <a:solidFill>
                  <a:srgbClr val="006666"/>
                </a:solidFill>
              </a:rPr>
              <a:t>Ea</a:t>
            </a:r>
            <a:r>
              <a:rPr lang="en-GB" sz="2200" dirty="0" smtClean="0">
                <a:solidFill>
                  <a:srgbClr val="006666"/>
                </a:solidFill>
              </a:rPr>
              <a:t>) and F-</a:t>
            </a:r>
            <a:r>
              <a:rPr lang="en-GB" sz="2200" dirty="0" err="1" smtClean="0">
                <a:solidFill>
                  <a:srgbClr val="006666"/>
                </a:solidFill>
              </a:rPr>
              <a:t>clo(VP</a:t>
            </a:r>
            <a:r>
              <a:rPr lang="en-GB" sz="2200" baseline="-25000" dirty="0" err="1" smtClean="0">
                <a:solidFill>
                  <a:srgbClr val="006666"/>
                </a:solidFill>
              </a:rPr>
              <a:t>Eb</a:t>
            </a:r>
            <a:r>
              <a:rPr lang="en-GB" sz="2200" dirty="0" smtClean="0">
                <a:solidFill>
                  <a:srgbClr val="006666"/>
                </a:solidFill>
              </a:rPr>
              <a:t>)</a:t>
            </a:r>
            <a:endParaRPr lang="en-US" sz="2200" dirty="0" smtClean="0">
              <a:solidFill>
                <a:srgbClr val="006666"/>
              </a:solidFill>
            </a:endParaRP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endParaRPr lang="nl-NL" sz="2200" dirty="0" smtClean="0">
              <a:solidFill>
                <a:schemeClr val="tx2"/>
              </a:solidFill>
              <a:sym typeface="Wingdings" pitchFamily="-110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0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0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03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03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03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03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03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5" grpId="0" build="p"/>
      <p:bldP spid="100355" grpId="1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1370013" y="301625"/>
            <a:ext cx="7392987" cy="1143000"/>
          </a:xfrm>
        </p:spPr>
        <p:txBody>
          <a:bodyPr/>
          <a:lstStyle/>
          <a:p>
            <a:pPr eaLnBrk="1" hangingPunct="1"/>
            <a:r>
              <a:rPr lang="nl-BE" sz="3400" smtClean="0">
                <a:solidFill>
                  <a:schemeClr val="accent1"/>
                </a:solidFill>
              </a:rPr>
              <a:t>Recoverability: Semantic identity (9)</a:t>
            </a:r>
            <a:endParaRPr lang="nl-NL" sz="3400" smtClean="0">
              <a:solidFill>
                <a:schemeClr val="accent1"/>
              </a:solidFill>
            </a:endParaRP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057400"/>
            <a:ext cx="7391400" cy="4419600"/>
          </a:xfrm>
        </p:spPr>
        <p:txBody>
          <a:bodyPr/>
          <a:lstStyle/>
          <a:p>
            <a:pPr>
              <a:buFont typeface="Wingdings" pitchFamily="-110" charset="2"/>
              <a:buNone/>
            </a:pPr>
            <a:r>
              <a:rPr lang="en-GB" sz="2200" dirty="0" smtClean="0">
                <a:solidFill>
                  <a:srgbClr val="006666"/>
                </a:solidFill>
              </a:rPr>
              <a:t>(25)	a. </a:t>
            </a:r>
            <a:r>
              <a:rPr lang="en-GB" sz="2200" dirty="0" err="1" smtClean="0">
                <a:solidFill>
                  <a:srgbClr val="006666"/>
                </a:solidFill>
              </a:rPr>
              <a:t>VP</a:t>
            </a:r>
            <a:r>
              <a:rPr lang="en-GB" sz="2200" baseline="-25000" dirty="0" err="1" smtClean="0">
                <a:solidFill>
                  <a:srgbClr val="006666"/>
                </a:solidFill>
              </a:rPr>
              <a:t>Ea</a:t>
            </a:r>
            <a:r>
              <a:rPr lang="en-GB" sz="2200" dirty="0" smtClean="0">
                <a:solidFill>
                  <a:srgbClr val="006666"/>
                </a:solidFill>
              </a:rPr>
              <a:t>’ = ∃</a:t>
            </a:r>
            <a:r>
              <a:rPr lang="en-GB" sz="2200" dirty="0" err="1" smtClean="0">
                <a:solidFill>
                  <a:srgbClr val="006666"/>
                </a:solidFill>
              </a:rPr>
              <a:t>x.x</a:t>
            </a:r>
            <a:r>
              <a:rPr lang="en-GB" sz="2200" dirty="0" smtClean="0">
                <a:solidFill>
                  <a:srgbClr val="006666"/>
                </a:solidFill>
              </a:rPr>
              <a:t> called Steve an idiot</a:t>
            </a:r>
            <a:endParaRPr lang="en-US" sz="2200" dirty="0" smtClean="0">
              <a:solidFill>
                <a:srgbClr val="006666"/>
              </a:solidFill>
            </a:endParaRPr>
          </a:p>
          <a:p>
            <a:pPr>
              <a:buFont typeface="Wingdings" pitchFamily="-110" charset="2"/>
              <a:buNone/>
            </a:pPr>
            <a:r>
              <a:rPr lang="en-GB" sz="2200" dirty="0" smtClean="0">
                <a:solidFill>
                  <a:srgbClr val="006666"/>
                </a:solidFill>
              </a:rPr>
              <a:t>		</a:t>
            </a:r>
            <a:r>
              <a:rPr lang="en-GB" sz="2200" dirty="0" err="1" smtClean="0">
                <a:solidFill>
                  <a:srgbClr val="006666"/>
                </a:solidFill>
              </a:rPr>
              <a:t>b</a:t>
            </a:r>
            <a:r>
              <a:rPr lang="en-GB" sz="2200" dirty="0" smtClean="0">
                <a:solidFill>
                  <a:srgbClr val="006666"/>
                </a:solidFill>
              </a:rPr>
              <a:t>. </a:t>
            </a:r>
            <a:r>
              <a:rPr lang="en-GB" sz="2200" dirty="0" err="1" smtClean="0">
                <a:solidFill>
                  <a:srgbClr val="006666"/>
                </a:solidFill>
              </a:rPr>
              <a:t>VP</a:t>
            </a:r>
            <a:r>
              <a:rPr lang="en-GB" sz="2200" baseline="-25000" dirty="0" err="1" smtClean="0">
                <a:solidFill>
                  <a:srgbClr val="006666"/>
                </a:solidFill>
              </a:rPr>
              <a:t>Eb</a:t>
            </a:r>
            <a:r>
              <a:rPr lang="en-GB" sz="2200" dirty="0" smtClean="0">
                <a:solidFill>
                  <a:srgbClr val="006666"/>
                </a:solidFill>
              </a:rPr>
              <a:t>’ = ∃</a:t>
            </a:r>
            <a:r>
              <a:rPr lang="en-GB" sz="2200" dirty="0" err="1" smtClean="0">
                <a:solidFill>
                  <a:srgbClr val="006666"/>
                </a:solidFill>
              </a:rPr>
              <a:t>x.x</a:t>
            </a:r>
            <a:r>
              <a:rPr lang="en-GB" sz="2200" dirty="0" smtClean="0">
                <a:solidFill>
                  <a:srgbClr val="006666"/>
                </a:solidFill>
              </a:rPr>
              <a:t> insulted Steve</a:t>
            </a:r>
          </a:p>
          <a:p>
            <a:pPr>
              <a:buFont typeface="Wingdings" pitchFamily="-110" charset="2"/>
              <a:buNone/>
            </a:pPr>
            <a:endParaRPr lang="en-GB" sz="2200" dirty="0" smtClean="0">
              <a:solidFill>
                <a:srgbClr val="006666"/>
              </a:solidFill>
            </a:endParaRPr>
          </a:p>
          <a:p>
            <a:pPr>
              <a:buFont typeface="Wingdings" pitchFamily="-110" charset="2"/>
              <a:buNone/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(26)	F-clo(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VP</a:t>
            </a:r>
            <a:r>
              <a:rPr lang="nl-NL" sz="2200" baseline="-25000" dirty="0" smtClean="0">
                <a:solidFill>
                  <a:schemeClr val="tx2"/>
                </a:solidFill>
                <a:sym typeface="Wingdings" pitchFamily="-110" charset="2"/>
              </a:rPr>
              <a:t>A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) = </a:t>
            </a:r>
            <a:r>
              <a:rPr lang="en-GB" sz="2200" dirty="0" smtClean="0">
                <a:solidFill>
                  <a:srgbClr val="006666"/>
                </a:solidFill>
              </a:rPr>
              <a:t>∃</a:t>
            </a:r>
            <a:r>
              <a:rPr lang="en-GB" sz="2200" dirty="0" err="1" smtClean="0">
                <a:solidFill>
                  <a:srgbClr val="006666"/>
                </a:solidFill>
              </a:rPr>
              <a:t>x.x</a:t>
            </a:r>
            <a:r>
              <a:rPr lang="en-GB" sz="2200" dirty="0" smtClean="0">
                <a:solidFill>
                  <a:srgbClr val="006666"/>
                </a:solidFill>
              </a:rPr>
              <a:t> called Steve an idiot</a:t>
            </a:r>
            <a:endParaRPr lang="nl-NL" sz="2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>
              <a:buFont typeface="Wingdings" pitchFamily="-110" charset="2"/>
              <a:buNone/>
            </a:pPr>
            <a:endParaRPr lang="en-GB" sz="2200" dirty="0" smtClean="0">
              <a:solidFill>
                <a:srgbClr val="006666"/>
              </a:solidFill>
            </a:endParaRPr>
          </a:p>
          <a:p>
            <a:pPr>
              <a:buFont typeface="Wingdings" pitchFamily="-110" charset="2"/>
              <a:buNone/>
            </a:pPr>
            <a:r>
              <a:rPr lang="nl-NL" sz="2200" dirty="0" smtClean="0">
                <a:solidFill>
                  <a:srgbClr val="006666"/>
                </a:solidFill>
                <a:sym typeface="Wingdings" pitchFamily="-110" charset="2"/>
              </a:rPr>
              <a:t> </a:t>
            </a:r>
            <a:r>
              <a:rPr lang="en-GB" sz="2200" dirty="0" err="1" smtClean="0">
                <a:solidFill>
                  <a:srgbClr val="006666"/>
                </a:solidFill>
              </a:rPr>
              <a:t>VP</a:t>
            </a:r>
            <a:r>
              <a:rPr lang="en-GB" sz="2200" baseline="-25000" dirty="0" err="1" smtClean="0">
                <a:solidFill>
                  <a:srgbClr val="006666"/>
                </a:solidFill>
              </a:rPr>
              <a:t>Ea</a:t>
            </a:r>
            <a:r>
              <a:rPr lang="en-GB" sz="2200" dirty="0" smtClean="0">
                <a:solidFill>
                  <a:srgbClr val="006666"/>
                </a:solidFill>
              </a:rPr>
              <a:t> entails F-</a:t>
            </a:r>
            <a:r>
              <a:rPr lang="en-GB" sz="2200" dirty="0" err="1" smtClean="0">
                <a:solidFill>
                  <a:srgbClr val="006666"/>
                </a:solidFill>
              </a:rPr>
              <a:t>clo(VP</a:t>
            </a:r>
            <a:r>
              <a:rPr lang="en-GB" sz="2200" baseline="-25000" dirty="0" err="1" smtClean="0">
                <a:solidFill>
                  <a:srgbClr val="006666"/>
                </a:solidFill>
              </a:rPr>
              <a:t>A</a:t>
            </a:r>
            <a:r>
              <a:rPr lang="en-GB" sz="2200" dirty="0" smtClean="0">
                <a:solidFill>
                  <a:srgbClr val="006666"/>
                </a:solidFill>
              </a:rPr>
              <a:t>)</a:t>
            </a:r>
          </a:p>
          <a:p>
            <a:pPr>
              <a:buFont typeface="Wingdings" pitchFamily="-110" charset="2"/>
              <a:buNone/>
            </a:pPr>
            <a:r>
              <a:rPr lang="nl-NL" sz="2200" dirty="0" smtClean="0">
                <a:solidFill>
                  <a:srgbClr val="006666"/>
                </a:solidFill>
                <a:sym typeface="Wingdings" pitchFamily="-110" charset="2"/>
              </a:rPr>
              <a:t> </a:t>
            </a:r>
            <a:r>
              <a:rPr lang="en-GB" sz="2200" dirty="0" err="1" smtClean="0">
                <a:solidFill>
                  <a:srgbClr val="006666"/>
                </a:solidFill>
              </a:rPr>
              <a:t>VP</a:t>
            </a:r>
            <a:r>
              <a:rPr lang="en-GB" sz="2200" baseline="-25000" dirty="0" err="1" smtClean="0">
                <a:solidFill>
                  <a:srgbClr val="006666"/>
                </a:solidFill>
              </a:rPr>
              <a:t>Eb</a:t>
            </a:r>
            <a:r>
              <a:rPr lang="en-GB" sz="2200" dirty="0" smtClean="0">
                <a:solidFill>
                  <a:srgbClr val="006666"/>
                </a:solidFill>
              </a:rPr>
              <a:t> does not entail F-</a:t>
            </a:r>
            <a:r>
              <a:rPr lang="en-GB" sz="2200" dirty="0" err="1" smtClean="0">
                <a:solidFill>
                  <a:srgbClr val="006666"/>
                </a:solidFill>
              </a:rPr>
              <a:t>clo(VP</a:t>
            </a:r>
            <a:r>
              <a:rPr lang="en-GB" sz="2200" baseline="-25000" dirty="0" err="1" smtClean="0">
                <a:solidFill>
                  <a:srgbClr val="006666"/>
                </a:solidFill>
              </a:rPr>
              <a:t>A</a:t>
            </a:r>
            <a:r>
              <a:rPr lang="en-GB" sz="2200" dirty="0" smtClean="0">
                <a:solidFill>
                  <a:srgbClr val="006666"/>
                </a:solidFill>
              </a:rPr>
              <a:t>): insulting some- one does not entail that you call them an idiot.</a:t>
            </a:r>
          </a:p>
          <a:p>
            <a:pPr>
              <a:buFont typeface="Wingdings" pitchFamily="-110" charset="2"/>
              <a:buNone/>
            </a:pPr>
            <a:endParaRPr lang="nl-NL" sz="2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>
              <a:buFont typeface="Wingdings" pitchFamily="-110" charset="2"/>
              <a:buNone/>
            </a:pP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Antecedent and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ellipsis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site have to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mutually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entail</a:t>
            </a:r>
            <a:endParaRPr lang="nl-NL" sz="2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>
              <a:buFont typeface="Wingdings" pitchFamily="-110" charset="2"/>
              <a:buNone/>
            </a:pP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each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other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0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0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0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03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003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003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5" grpId="0" build="p"/>
      <p:bldP spid="100355" grpId="1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>
          <a:xfrm>
            <a:off x="1370013" y="301625"/>
            <a:ext cx="7392987" cy="1143000"/>
          </a:xfrm>
        </p:spPr>
        <p:txBody>
          <a:bodyPr/>
          <a:lstStyle/>
          <a:p>
            <a:pPr eaLnBrk="1" hangingPunct="1"/>
            <a:r>
              <a:rPr lang="nl-BE" sz="3400" smtClean="0">
                <a:solidFill>
                  <a:schemeClr val="accent1"/>
                </a:solidFill>
              </a:rPr>
              <a:t>Recoverability: Semantic identity (10)</a:t>
            </a:r>
            <a:endParaRPr lang="nl-NL" sz="3400" smtClean="0">
              <a:solidFill>
                <a:schemeClr val="accent1"/>
              </a:solidFill>
            </a:endParaRP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209800"/>
            <a:ext cx="7467600" cy="3886200"/>
          </a:xfrm>
        </p:spPr>
        <p:txBody>
          <a:bodyPr/>
          <a:lstStyle/>
          <a:p>
            <a:pPr marL="609600" indent="-609600" eaLnBrk="1" hangingPunct="1">
              <a:buFont typeface="Wingdings" pitchFamily="-110" charset="2"/>
              <a:buNone/>
            </a:pPr>
            <a:r>
              <a:rPr lang="nl-NL" sz="2200" smtClean="0">
                <a:solidFill>
                  <a:schemeClr val="tx2"/>
                </a:solidFill>
                <a:sym typeface="Wingdings" pitchFamily="-110" charset="2"/>
              </a:rPr>
              <a:t>Arguments</a:t>
            </a:r>
          </a:p>
          <a:p>
            <a:pPr marL="609600" indent="-609600" eaLnBrk="1" hangingPunct="1">
              <a:buFont typeface="Wingdings" pitchFamily="-110" charset="2"/>
              <a:buNone/>
            </a:pPr>
            <a:endParaRPr lang="nl-NL" sz="2200" smtClean="0">
              <a:solidFill>
                <a:schemeClr val="tx2"/>
              </a:solidFill>
              <a:sym typeface="Wingdings" pitchFamily="-110" charset="2"/>
            </a:endParaRPr>
          </a:p>
          <a:p>
            <a:pPr marL="609600" indent="-609600" eaLnBrk="1" hangingPunct="1">
              <a:buFontTx/>
              <a:buChar char="•"/>
            </a:pPr>
            <a:r>
              <a:rPr lang="nl-NL" sz="2200" smtClean="0">
                <a:solidFill>
                  <a:schemeClr val="tx2"/>
                </a:solidFill>
                <a:sym typeface="Wingdings" pitchFamily="-110" charset="2"/>
              </a:rPr>
              <a:t>VP Voice mismatches</a:t>
            </a:r>
          </a:p>
          <a:p>
            <a:pPr marL="609600" indent="-609600" eaLnBrk="1" hangingPunct="1">
              <a:buFontTx/>
              <a:buChar char="•"/>
            </a:pPr>
            <a:r>
              <a:rPr lang="nl-NL" sz="2200" smtClean="0">
                <a:solidFill>
                  <a:schemeClr val="tx2"/>
                </a:solidFill>
                <a:sym typeface="Wingdings" pitchFamily="-110" charset="2"/>
              </a:rPr>
              <a:t>Sluicing argument structure mismatches</a:t>
            </a:r>
          </a:p>
          <a:p>
            <a:pPr marL="609600" indent="-609600" eaLnBrk="1" hangingPunct="1">
              <a:buFontTx/>
              <a:buChar char="•"/>
            </a:pPr>
            <a:r>
              <a:rPr lang="nl-NL" sz="2200" smtClean="0">
                <a:solidFill>
                  <a:schemeClr val="tx2"/>
                </a:solidFill>
                <a:sym typeface="Wingdings" pitchFamily="-110" charset="2"/>
              </a:rPr>
              <a:t>Vehicle change</a:t>
            </a:r>
          </a:p>
          <a:p>
            <a:pPr marL="609600" indent="-609600" eaLnBrk="1" hangingPunct="1">
              <a:buFontTx/>
              <a:buChar char="•"/>
            </a:pPr>
            <a:r>
              <a:rPr lang="nl-NL" sz="2200" smtClean="0">
                <a:solidFill>
                  <a:schemeClr val="tx2"/>
                </a:solidFill>
                <a:sym typeface="Wingdings" pitchFamily="-110" charset="2"/>
              </a:rPr>
              <a:t>Non-finite verb forms</a:t>
            </a:r>
          </a:p>
          <a:p>
            <a:pPr marL="609600" indent="-609600" eaLnBrk="1" hangingPunct="1">
              <a:buFontTx/>
              <a:buChar char="•"/>
            </a:pPr>
            <a:r>
              <a:rPr lang="nl-NL" sz="2200" smtClean="0">
                <a:solidFill>
                  <a:schemeClr val="tx2"/>
                </a:solidFill>
                <a:sym typeface="Wingdings" pitchFamily="-110" charset="2"/>
              </a:rPr>
              <a:t>Categorial mismatches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0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0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03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03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5" grpId="0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>
          <a:xfrm>
            <a:off x="1370013" y="301625"/>
            <a:ext cx="7392987" cy="1143000"/>
          </a:xfrm>
        </p:spPr>
        <p:txBody>
          <a:bodyPr/>
          <a:lstStyle/>
          <a:p>
            <a:pPr eaLnBrk="1" hangingPunct="1"/>
            <a:r>
              <a:rPr lang="nl-BE" sz="3400" smtClean="0">
                <a:solidFill>
                  <a:schemeClr val="accent1"/>
                </a:solidFill>
              </a:rPr>
              <a:t>Recoverability: Semantic identity (11)</a:t>
            </a:r>
            <a:endParaRPr lang="nl-NL" sz="3400" smtClean="0">
              <a:solidFill>
                <a:schemeClr val="accent1"/>
              </a:solidFill>
            </a:endParaRP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209800"/>
            <a:ext cx="7467600" cy="3886200"/>
          </a:xfrm>
        </p:spPr>
        <p:txBody>
          <a:bodyPr/>
          <a:lstStyle/>
          <a:p>
            <a:pPr marL="609600" indent="-609600" eaLnBrk="1" hangingPunct="1">
              <a:buFont typeface="Wingdings" pitchFamily="-110" charset="2"/>
              <a:buNone/>
            </a:pP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Vehicle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change</a:t>
            </a:r>
            <a:endParaRPr lang="nl-NL" sz="2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endParaRPr lang="nl-NL" sz="2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(27)	 a.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They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arrested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Alex</a:t>
            </a:r>
            <a:r>
              <a:rPr lang="nl-NL" sz="2200" baseline="-25000" dirty="0" err="1" smtClean="0">
                <a:solidFill>
                  <a:schemeClr val="tx2"/>
                </a:solidFill>
                <a:sym typeface="Wingdings" pitchFamily="-110" charset="2"/>
              </a:rPr>
              <a:t>i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,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though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he</a:t>
            </a:r>
            <a:r>
              <a:rPr lang="nl-NL" sz="2200" baseline="-25000" dirty="0" smtClean="0">
                <a:solidFill>
                  <a:schemeClr val="tx2"/>
                </a:solidFill>
                <a:sym typeface="Wingdings" pitchFamily="-110" charset="2"/>
              </a:rPr>
              <a:t>i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thought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	 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they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wouldn’t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.</a:t>
            </a: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	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b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. …he</a:t>
            </a:r>
            <a:r>
              <a:rPr lang="nl-NL" sz="2200" baseline="-25000" dirty="0" smtClean="0">
                <a:solidFill>
                  <a:schemeClr val="tx2"/>
                </a:solidFill>
                <a:sym typeface="Wingdings" pitchFamily="-110" charset="2"/>
              </a:rPr>
              <a:t>i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thought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they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wouldn’t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</a:t>
            </a:r>
            <a:r>
              <a:rPr lang="en-US" sz="2200" dirty="0" smtClean="0">
                <a:solidFill>
                  <a:schemeClr val="tx2"/>
                </a:solidFill>
              </a:rPr>
              <a:t>[arrest</a:t>
            </a:r>
            <a:r>
              <a:rPr lang="en-US" sz="2200" baseline="-25000" dirty="0" smtClean="0">
                <a:solidFill>
                  <a:schemeClr val="tx2"/>
                </a:solidFill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him</a:t>
            </a:r>
            <a:r>
              <a:rPr lang="nl-NL" sz="2200" baseline="-25000" dirty="0" err="1" smtClean="0">
                <a:solidFill>
                  <a:schemeClr val="tx2"/>
                </a:solidFill>
                <a:sym typeface="Wingdings" pitchFamily="-110" charset="2"/>
              </a:rPr>
              <a:t>i</a:t>
            </a:r>
            <a:r>
              <a:rPr lang="en-US" sz="2200" dirty="0" smtClean="0">
                <a:solidFill>
                  <a:schemeClr val="tx2"/>
                </a:solidFill>
              </a:rPr>
              <a:t>]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.</a:t>
            </a: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NL" sz="2400" dirty="0" smtClean="0">
                <a:latin typeface="Arial" pitchFamily="-110" charset="0"/>
              </a:rPr>
              <a:t> </a:t>
            </a: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NL" sz="2400" dirty="0" smtClean="0">
                <a:solidFill>
                  <a:schemeClr val="tx2"/>
                </a:solidFill>
                <a:latin typeface="Arial" pitchFamily="-110" charset="0"/>
                <a:sym typeface="Wingdings" pitchFamily="-110" charset="2"/>
              </a:rPr>
              <a:t> </a:t>
            </a:r>
            <a:r>
              <a:rPr lang="en-US" sz="2200" dirty="0" smtClean="0">
                <a:solidFill>
                  <a:schemeClr val="tx2"/>
                </a:solidFill>
              </a:rPr>
              <a:t>[arrested Alex</a:t>
            </a:r>
            <a:r>
              <a:rPr lang="en-US" sz="2200" baseline="-25000" dirty="0" smtClean="0">
                <a:solidFill>
                  <a:schemeClr val="tx2"/>
                </a:solidFill>
              </a:rPr>
              <a:t>i</a:t>
            </a:r>
            <a:r>
              <a:rPr lang="en-US" sz="2200" dirty="0" smtClean="0">
                <a:solidFill>
                  <a:schemeClr val="tx2"/>
                </a:solidFill>
              </a:rPr>
              <a:t>] mutually entails [arrest</a:t>
            </a:r>
            <a:r>
              <a:rPr lang="en-US" sz="2200" baseline="-250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him</a:t>
            </a:r>
            <a:r>
              <a:rPr lang="en-US" sz="2200" baseline="-25000" dirty="0" err="1" smtClean="0">
                <a:solidFill>
                  <a:schemeClr val="tx2"/>
                </a:solidFill>
              </a:rPr>
              <a:t>i</a:t>
            </a:r>
            <a:r>
              <a:rPr lang="en-US" sz="2200" dirty="0" smtClean="0">
                <a:solidFill>
                  <a:schemeClr val="tx2"/>
                </a:solidFill>
              </a:rPr>
              <a:t>]</a:t>
            </a:r>
            <a:endParaRPr lang="nl-NL" sz="2200" dirty="0" smtClean="0">
              <a:solidFill>
                <a:schemeClr val="tx2"/>
              </a:solidFill>
              <a:sym typeface="Wingdings" pitchFamily="-110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0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0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0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0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5" grpId="0" build="p"/>
      <p:bldP spid="100355" grpId="1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0013" y="301625"/>
            <a:ext cx="7392987" cy="1143000"/>
          </a:xfrm>
        </p:spPr>
        <p:txBody>
          <a:bodyPr/>
          <a:lstStyle/>
          <a:p>
            <a:pPr eaLnBrk="1" hangingPunct="1"/>
            <a:r>
              <a:rPr lang="nl-BE" sz="3400" smtClean="0">
                <a:solidFill>
                  <a:schemeClr val="accent1"/>
                </a:solidFill>
              </a:rPr>
              <a:t>Recoverability: Semantic identity (12)</a:t>
            </a:r>
            <a:endParaRPr lang="nl-NL" sz="3400" smtClean="0">
              <a:solidFill>
                <a:schemeClr val="accent1"/>
              </a:solidFill>
            </a:endParaRP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209800"/>
            <a:ext cx="7467600" cy="3886200"/>
          </a:xfrm>
        </p:spPr>
        <p:txBody>
          <a:bodyPr/>
          <a:lstStyle/>
          <a:p>
            <a:pPr marL="609600" indent="-609600" eaLnBrk="1" hangingPunct="1">
              <a:buFont typeface="Wingdings" pitchFamily="-110" charset="2"/>
              <a:buNone/>
            </a:pPr>
            <a:r>
              <a:rPr lang="nl-NL" sz="2200" smtClean="0">
                <a:solidFill>
                  <a:schemeClr val="tx2"/>
                </a:solidFill>
                <a:sym typeface="Wingdings" pitchFamily="-110" charset="2"/>
              </a:rPr>
              <a:t>Counterarguments</a:t>
            </a:r>
          </a:p>
          <a:p>
            <a:pPr marL="609600" indent="-609600" eaLnBrk="1" hangingPunct="1">
              <a:buFont typeface="Wingdings" pitchFamily="-110" charset="2"/>
              <a:buNone/>
            </a:pPr>
            <a:endParaRPr lang="nl-NL" sz="2200" smtClean="0">
              <a:solidFill>
                <a:schemeClr val="tx2"/>
              </a:solidFill>
              <a:sym typeface="Wingdings" pitchFamily="-110" charset="2"/>
            </a:endParaRPr>
          </a:p>
          <a:p>
            <a:pPr marL="609600" indent="-609600" eaLnBrk="1" hangingPunct="1">
              <a:buFontTx/>
              <a:buChar char="•"/>
            </a:pPr>
            <a:r>
              <a:rPr lang="nl-NL" sz="2200" smtClean="0">
                <a:solidFill>
                  <a:schemeClr val="tx2"/>
                </a:solidFill>
                <a:sym typeface="Wingdings" pitchFamily="-110" charset="2"/>
              </a:rPr>
              <a:t>Ban on sluicing Voice mismatches</a:t>
            </a:r>
          </a:p>
          <a:p>
            <a:pPr marL="609600" indent="-609600" eaLnBrk="1" hangingPunct="1">
              <a:buFontTx/>
              <a:buChar char="•"/>
            </a:pPr>
            <a:r>
              <a:rPr lang="nl-NL" sz="2200" smtClean="0">
                <a:solidFill>
                  <a:schemeClr val="tx2"/>
                </a:solidFill>
                <a:sym typeface="Wingdings" pitchFamily="-110" charset="2"/>
              </a:rPr>
              <a:t>Ban on VP argument structure mismatches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5" grpId="0" build="p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>
          <a:xfrm>
            <a:off x="1370013" y="301625"/>
            <a:ext cx="7392987" cy="1143000"/>
          </a:xfrm>
        </p:spPr>
        <p:txBody>
          <a:bodyPr/>
          <a:lstStyle/>
          <a:p>
            <a:pPr eaLnBrk="1" hangingPunct="1"/>
            <a:r>
              <a:rPr lang="nl-BE" sz="3400" smtClean="0">
                <a:solidFill>
                  <a:schemeClr val="accent1"/>
                </a:solidFill>
              </a:rPr>
              <a:t>Recoverability: Semantic identity (13)</a:t>
            </a:r>
            <a:endParaRPr lang="nl-NL" sz="3400" smtClean="0">
              <a:solidFill>
                <a:schemeClr val="accent1"/>
              </a:solidFill>
            </a:endParaRP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362200"/>
            <a:ext cx="7391400" cy="3886200"/>
          </a:xfrm>
        </p:spPr>
        <p:txBody>
          <a:bodyPr/>
          <a:lstStyle/>
          <a:p>
            <a:pPr marL="609600" indent="-609600" eaLnBrk="1" hangingPunct="1">
              <a:buFont typeface="Wingdings" pitchFamily="-110" charset="2"/>
              <a:buNone/>
            </a:pP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Sluicing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Voice mismatches:</a:t>
            </a:r>
          </a:p>
          <a:p>
            <a:pPr marL="609600" indent="-609600" eaLnBrk="1" hangingPunct="1">
              <a:buFont typeface="Wingdings" pitchFamily="-110" charset="2"/>
              <a:buNone/>
            </a:pPr>
            <a:endParaRPr lang="nl-NL" sz="2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(28)	 *	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Someone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murdered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Joe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,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but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I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don’t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know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by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	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who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.</a:t>
            </a:r>
          </a:p>
          <a:p>
            <a:pPr marL="609600" indent="-609600" eaLnBrk="1" hangingPunct="1">
              <a:buFont typeface="Wingdings" pitchFamily="-110" charset="2"/>
              <a:buNone/>
            </a:pPr>
            <a:endParaRPr lang="nl-NL" sz="2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NL" sz="2400" dirty="0" smtClean="0">
                <a:solidFill>
                  <a:schemeClr val="tx2"/>
                </a:solidFill>
                <a:latin typeface="Arial" pitchFamily="-110" charset="0"/>
                <a:sym typeface="Wingdings" pitchFamily="-110" charset="2"/>
              </a:rPr>
              <a:t> 	</a:t>
            </a:r>
            <a:r>
              <a:rPr lang="en-US" sz="2200" dirty="0" smtClean="0">
                <a:solidFill>
                  <a:schemeClr val="tx2"/>
                </a:solidFill>
              </a:rPr>
              <a:t>[</a:t>
            </a:r>
            <a:r>
              <a:rPr lang="en-US" sz="2200" dirty="0" err="1" smtClean="0">
                <a:solidFill>
                  <a:schemeClr val="tx2"/>
                </a:solidFill>
              </a:rPr>
              <a:t>x</a:t>
            </a:r>
            <a:r>
              <a:rPr lang="en-US" sz="2200" dirty="0" smtClean="0">
                <a:solidFill>
                  <a:schemeClr val="tx2"/>
                </a:solidFill>
              </a:rPr>
              <a:t> murdered </a:t>
            </a:r>
            <a:r>
              <a:rPr lang="en-US" sz="2200" dirty="0" err="1" smtClean="0">
                <a:solidFill>
                  <a:schemeClr val="tx2"/>
                </a:solidFill>
              </a:rPr>
              <a:t>y</a:t>
            </a:r>
            <a:r>
              <a:rPr lang="en-US" sz="2200" dirty="0" smtClean="0">
                <a:solidFill>
                  <a:schemeClr val="tx2"/>
                </a:solidFill>
              </a:rPr>
              <a:t>] mutually entails [</a:t>
            </a:r>
            <a:r>
              <a:rPr lang="en-US" sz="2200" dirty="0" err="1" smtClean="0">
                <a:solidFill>
                  <a:schemeClr val="tx2"/>
                </a:solidFill>
              </a:rPr>
              <a:t>y</a:t>
            </a:r>
            <a:r>
              <a:rPr lang="en-US" sz="2200" dirty="0" smtClean="0">
                <a:solidFill>
                  <a:schemeClr val="tx2"/>
                </a:solidFill>
              </a:rPr>
              <a:t> was murdered by </a:t>
            </a:r>
            <a:r>
              <a:rPr lang="en-US" sz="2200" dirty="0" err="1" smtClean="0">
                <a:solidFill>
                  <a:schemeClr val="tx2"/>
                </a:solidFill>
              </a:rPr>
              <a:t>x</a:t>
            </a:r>
            <a:r>
              <a:rPr lang="en-US" sz="2200" dirty="0" smtClean="0">
                <a:solidFill>
                  <a:schemeClr val="tx2"/>
                </a:solidFill>
              </a:rPr>
              <a:t>]</a:t>
            </a:r>
          </a:p>
          <a:p>
            <a:pPr marL="609600" indent="-609600" eaLnBrk="1" hangingPunct="1">
              <a:buFont typeface="Wingdings" pitchFamily="-110" charset="2"/>
              <a:buNone/>
            </a:pPr>
            <a:endParaRPr lang="nl-NL" sz="2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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Semantic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identity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condition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rules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this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in.</a:t>
            </a:r>
          </a:p>
          <a:p>
            <a:pPr marL="609600" indent="-609600" eaLnBrk="1" hangingPunct="1">
              <a:buFont typeface="Wingdings" pitchFamily="-110" charset="2"/>
              <a:buNone/>
            </a:pPr>
            <a:endParaRPr lang="nl-NL" sz="2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endParaRPr lang="nl-NL" sz="2200" dirty="0" smtClean="0">
              <a:solidFill>
                <a:schemeClr val="tx2"/>
              </a:solidFill>
              <a:sym typeface="Wingdings" pitchFamily="-110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03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03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03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03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5" grpId="0" build="p"/>
      <p:bldP spid="100355" grpId="1" build="p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>
          <a:xfrm>
            <a:off x="1370013" y="301625"/>
            <a:ext cx="7392987" cy="1143000"/>
          </a:xfrm>
        </p:spPr>
        <p:txBody>
          <a:bodyPr/>
          <a:lstStyle/>
          <a:p>
            <a:pPr eaLnBrk="1" hangingPunct="1"/>
            <a:r>
              <a:rPr lang="nl-BE" sz="3400" smtClean="0">
                <a:solidFill>
                  <a:schemeClr val="accent1"/>
                </a:solidFill>
              </a:rPr>
              <a:t>Recoverability: Semantic identity (14)</a:t>
            </a:r>
            <a:endParaRPr lang="nl-NL" sz="3400" smtClean="0">
              <a:solidFill>
                <a:schemeClr val="accent1"/>
              </a:solidFill>
            </a:endParaRP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362200"/>
            <a:ext cx="7391400" cy="4038600"/>
          </a:xfrm>
        </p:spPr>
        <p:txBody>
          <a:bodyPr/>
          <a:lstStyle/>
          <a:p>
            <a:pPr marL="609600" indent="-609600" eaLnBrk="1" hangingPunct="1">
              <a:buFont typeface="Wingdings" pitchFamily="-110" charset="2"/>
              <a:buNone/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Mismatches: problem for both approaches</a:t>
            </a:r>
          </a:p>
          <a:p>
            <a:pPr marL="609600" indent="-609600" eaLnBrk="1" hangingPunct="1">
              <a:buFont typeface="Wingdings" pitchFamily="-110" charset="2"/>
              <a:buNone/>
            </a:pPr>
            <a:endParaRPr lang="nl-BE" sz="1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Another problem for both syntactic and semantic</a:t>
            </a: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approach:</a:t>
            </a:r>
          </a:p>
          <a:p>
            <a:pPr marL="609600" indent="-609600" eaLnBrk="1" hangingPunct="1">
              <a:buFont typeface="Wingdings" pitchFamily="-110" charset="2"/>
              <a:buNone/>
            </a:pPr>
            <a:endParaRPr lang="nl-BE" sz="1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Non-linguistic antecedents</a:t>
            </a:r>
          </a:p>
          <a:p>
            <a:pPr marL="609600" indent="-609600" eaLnBrk="1" hangingPunct="1">
              <a:buFont typeface="Wingdings" pitchFamily="-110" charset="2"/>
              <a:buNone/>
            </a:pPr>
            <a:endParaRPr lang="nl-BE" sz="1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(29)		(Jen and Morris are both looking at a man 	standing on the roof of a high building, 	ready to jump. Jen shouts:)</a:t>
            </a: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		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Don’t</a:t>
            </a:r>
            <a:r>
              <a:rPr lang="nl-NL" sz="2200" dirty="0" smtClean="0">
                <a:latin typeface="Arial" pitchFamily="-110" charset="0"/>
              </a:rPr>
              <a:t> </a:t>
            </a:r>
            <a:r>
              <a:rPr lang="en-US" sz="2200" dirty="0" smtClean="0">
                <a:solidFill>
                  <a:schemeClr val="tx2"/>
                </a:solidFill>
              </a:rPr>
              <a:t>[</a:t>
            </a:r>
            <a:r>
              <a:rPr lang="en-US" sz="2200" baseline="-25000" dirty="0" smtClean="0">
                <a:solidFill>
                  <a:schemeClr val="tx2"/>
                </a:solidFill>
              </a:rPr>
              <a:t>E </a:t>
            </a:r>
            <a:r>
              <a:rPr lang="en-US" sz="2200" dirty="0" smtClean="0">
                <a:solidFill>
                  <a:schemeClr val="tx2"/>
                </a:solidFill>
              </a:rPr>
              <a:t>].</a:t>
            </a:r>
            <a:endParaRPr lang="nl-NL" sz="2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endParaRPr lang="nl-NL" sz="2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endParaRPr lang="nl-NL" sz="2200" dirty="0" smtClean="0">
              <a:solidFill>
                <a:schemeClr val="tx2"/>
              </a:solidFill>
              <a:sym typeface="Wingdings" pitchFamily="-110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03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03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03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03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5" grpId="0" build="p"/>
      <p:bldP spid="100355" grpId="1" build="p"/>
      <p:bldP spid="100355" grpId="2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smtClean="0">
                <a:solidFill>
                  <a:schemeClr val="accent1"/>
                </a:solidFill>
              </a:rPr>
              <a:t>Restrictions on ellipsis (1)</a:t>
            </a:r>
            <a:endParaRPr lang="nl-NL" sz="3400" smtClean="0">
              <a:solidFill>
                <a:schemeClr val="accent1"/>
              </a:solidFill>
            </a:endParaRP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0013" y="2362200"/>
            <a:ext cx="7313612" cy="3579813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nl-BE">
                <a:solidFill>
                  <a:schemeClr val="tx2"/>
                </a:solidFill>
                <a:sym typeface="Wingdings" pitchFamily="-110" charset="2"/>
              </a:rPr>
              <a:t>Two restrictions on ellipsis</a:t>
            </a:r>
            <a:endParaRPr lang="nl-NL">
              <a:solidFill>
                <a:schemeClr val="tx2"/>
              </a:solidFill>
              <a:sym typeface="Wingdings" pitchFamily="-110" charset="2"/>
            </a:endParaRPr>
          </a:p>
          <a:p>
            <a:pPr marL="609600" indent="-609600" eaLnBrk="1" hangingPunct="1">
              <a:buFontTx/>
              <a:buNone/>
            </a:pPr>
            <a:endParaRPr lang="nl-NL">
              <a:solidFill>
                <a:schemeClr val="tx2"/>
              </a:solidFill>
              <a:sym typeface="Wingdings" pitchFamily="-110" charset="2"/>
            </a:endParaRPr>
          </a:p>
          <a:p>
            <a:pPr marL="609600" indent="-609600" eaLnBrk="1" hangingPunct="1">
              <a:buFontTx/>
              <a:buNone/>
            </a:pPr>
            <a:r>
              <a:rPr lang="nl-NL">
                <a:solidFill>
                  <a:schemeClr val="tx2"/>
                </a:solidFill>
                <a:sym typeface="Wingdings" pitchFamily="-110" charset="2"/>
              </a:rPr>
              <a:t>	Recoverability</a:t>
            </a:r>
          </a:p>
          <a:p>
            <a:pPr marL="609600" indent="-609600" eaLnBrk="1" hangingPunct="1">
              <a:buFontTx/>
              <a:buNone/>
            </a:pPr>
            <a:r>
              <a:rPr lang="nl-NL">
                <a:solidFill>
                  <a:schemeClr val="tx2"/>
                </a:solidFill>
                <a:sym typeface="Wingdings" pitchFamily="-110" charset="2"/>
              </a:rPr>
              <a:t>	Syntactic licensing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5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5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5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05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54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54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54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54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>
          <a:xfrm>
            <a:off x="1370013" y="301625"/>
            <a:ext cx="7392987" cy="1143000"/>
          </a:xfrm>
        </p:spPr>
        <p:txBody>
          <a:bodyPr/>
          <a:lstStyle/>
          <a:p>
            <a:pPr eaLnBrk="1" hangingPunct="1"/>
            <a:r>
              <a:rPr lang="nl-BE" sz="3400" smtClean="0">
                <a:solidFill>
                  <a:schemeClr val="accent1"/>
                </a:solidFill>
              </a:rPr>
              <a:t>Recoverability: Semantic identity (15)</a:t>
            </a:r>
            <a:endParaRPr lang="nl-NL" sz="3400" smtClean="0">
              <a:solidFill>
                <a:schemeClr val="accent1"/>
              </a:solidFill>
            </a:endParaRP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362200"/>
            <a:ext cx="7391400" cy="3886200"/>
          </a:xfrm>
        </p:spPr>
        <p:txBody>
          <a:bodyPr/>
          <a:lstStyle/>
          <a:p>
            <a:pPr marL="609600" indent="-609600" eaLnBrk="1" hangingPunct="1">
              <a:buFont typeface="Wingdings" pitchFamily="-110" charset="2"/>
              <a:buNone/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Possible solutions:</a:t>
            </a:r>
          </a:p>
          <a:p>
            <a:pPr marL="609600" indent="-609600" eaLnBrk="1" hangingPunct="1">
              <a:buFont typeface="Wingdings" pitchFamily="-110" charset="2"/>
              <a:buNone/>
            </a:pPr>
            <a:endParaRPr lang="nl-BE" sz="1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609600" indent="-609600" eaLnBrk="1" hangingPunct="1">
              <a:buFontTx/>
              <a:buChar char="•"/>
            </a:pPr>
            <a:r>
              <a:rPr lang="nl-NL" sz="2200" dirty="0" err="1" smtClean="0">
                <a:solidFill>
                  <a:srgbClr val="006666"/>
                </a:solidFill>
                <a:sym typeface="Wingdings" pitchFamily="-110" charset="2"/>
              </a:rPr>
              <a:t>Implicit</a:t>
            </a:r>
            <a:r>
              <a:rPr lang="nl-NL" sz="2200" dirty="0" smtClean="0">
                <a:solidFill>
                  <a:srgbClr val="006666"/>
                </a:solidFill>
                <a:sym typeface="Wingdings" pitchFamily="-110" charset="2"/>
              </a:rPr>
              <a:t> </a:t>
            </a:r>
            <a:r>
              <a:rPr lang="nl-NL" sz="2200" dirty="0" err="1" smtClean="0">
                <a:solidFill>
                  <a:srgbClr val="006666"/>
                </a:solidFill>
                <a:sym typeface="Wingdings" pitchFamily="-110" charset="2"/>
              </a:rPr>
              <a:t>semantics</a:t>
            </a:r>
            <a:endParaRPr lang="nl-NL" sz="2200" dirty="0" smtClean="0">
              <a:solidFill>
                <a:srgbClr val="006666"/>
              </a:solidFill>
              <a:sym typeface="Wingdings" pitchFamily="-110" charset="2"/>
            </a:endParaRPr>
          </a:p>
          <a:p>
            <a:pPr marL="609600" indent="-609600" eaLnBrk="1" hangingPunct="1">
              <a:buFontTx/>
              <a:buChar char="•"/>
            </a:pPr>
            <a:r>
              <a:rPr lang="nl-NL" sz="2200" dirty="0" err="1" smtClean="0">
                <a:solidFill>
                  <a:srgbClr val="006666"/>
                </a:solidFill>
                <a:sym typeface="Wingdings" pitchFamily="-110" charset="2"/>
              </a:rPr>
              <a:t>Ellipsis</a:t>
            </a:r>
            <a:r>
              <a:rPr lang="nl-NL" sz="2200" dirty="0" smtClean="0">
                <a:solidFill>
                  <a:srgbClr val="006666"/>
                </a:solidFill>
                <a:sym typeface="Wingdings" pitchFamily="-110" charset="2"/>
              </a:rPr>
              <a:t> of a </a:t>
            </a:r>
            <a:r>
              <a:rPr lang="nl-NL" sz="2200" dirty="0" err="1" smtClean="0">
                <a:solidFill>
                  <a:srgbClr val="006666"/>
                </a:solidFill>
                <a:sym typeface="Wingdings" pitchFamily="-110" charset="2"/>
              </a:rPr>
              <a:t>light</a:t>
            </a:r>
            <a:r>
              <a:rPr lang="nl-NL" sz="2200" dirty="0" smtClean="0">
                <a:solidFill>
                  <a:srgbClr val="006666"/>
                </a:solidFill>
                <a:sym typeface="Wingdings" pitchFamily="-110" charset="2"/>
              </a:rPr>
              <a:t> </a:t>
            </a:r>
            <a:r>
              <a:rPr lang="nl-NL" sz="2200" dirty="0" err="1" smtClean="0">
                <a:solidFill>
                  <a:srgbClr val="006666"/>
                </a:solidFill>
                <a:sym typeface="Wingdings" pitchFamily="-110" charset="2"/>
              </a:rPr>
              <a:t>verb</a:t>
            </a:r>
            <a:r>
              <a:rPr lang="nl-NL" sz="2200" dirty="0" smtClean="0">
                <a:solidFill>
                  <a:srgbClr val="006666"/>
                </a:solidFill>
                <a:sym typeface="Wingdings" pitchFamily="-110" charset="2"/>
              </a:rPr>
              <a:t> plus a dummy </a:t>
            </a:r>
            <a:r>
              <a:rPr lang="nl-NL" sz="2200" dirty="0" err="1" smtClean="0">
                <a:solidFill>
                  <a:srgbClr val="006666"/>
                </a:solidFill>
                <a:sym typeface="Wingdings" pitchFamily="-110" charset="2"/>
              </a:rPr>
              <a:t>pronoun</a:t>
            </a:r>
            <a:r>
              <a:rPr lang="nl-NL" sz="2200" dirty="0" smtClean="0">
                <a:solidFill>
                  <a:srgbClr val="006666"/>
                </a:solidFill>
                <a:sym typeface="Wingdings" pitchFamily="-110" charset="2"/>
              </a:rPr>
              <a:t>: </a:t>
            </a:r>
            <a:r>
              <a:rPr lang="nl-NL" sz="2400" dirty="0" smtClean="0">
                <a:solidFill>
                  <a:srgbClr val="006666"/>
                </a:solidFill>
                <a:latin typeface="Arial" pitchFamily="-110" charset="0"/>
              </a:rPr>
              <a:t> </a:t>
            </a:r>
            <a:r>
              <a:rPr lang="en-US" sz="2200" dirty="0" smtClean="0">
                <a:solidFill>
                  <a:srgbClr val="006666"/>
                </a:solidFill>
              </a:rPr>
              <a:t>[do it] (Merchant 2004)</a:t>
            </a:r>
          </a:p>
          <a:p>
            <a:pPr marL="609600" indent="-609600" eaLnBrk="1" hangingPunct="1">
              <a:buNone/>
            </a:pPr>
            <a:endParaRPr lang="en-US" sz="2200" dirty="0" smtClean="0">
              <a:solidFill>
                <a:srgbClr val="006666"/>
              </a:solidFill>
              <a:sym typeface="Wingdings" pitchFamily="-110" charset="2"/>
            </a:endParaRPr>
          </a:p>
          <a:p>
            <a:pPr marL="609600" indent="-609600" eaLnBrk="1" hangingPunct="1">
              <a:buNone/>
            </a:pPr>
            <a:r>
              <a:rPr lang="nl-NL" sz="2200" dirty="0" smtClean="0">
                <a:solidFill>
                  <a:srgbClr val="006666"/>
                </a:solidFill>
                <a:sym typeface="Wingdings"/>
              </a:rPr>
              <a:t> </a:t>
            </a:r>
            <a:r>
              <a:rPr lang="nl-NL" sz="2200" dirty="0" err="1" smtClean="0">
                <a:solidFill>
                  <a:srgbClr val="006666"/>
                </a:solidFill>
                <a:sym typeface="Wingdings"/>
              </a:rPr>
              <a:t>Fairly</a:t>
            </a:r>
            <a:r>
              <a:rPr lang="nl-NL" sz="2200" dirty="0" smtClean="0">
                <a:solidFill>
                  <a:srgbClr val="006666"/>
                </a:solidFill>
                <a:sym typeface="Wingdings"/>
              </a:rPr>
              <a:t> ad hoc</a:t>
            </a:r>
          </a:p>
          <a:p>
            <a:pPr marL="609600" indent="-609600" eaLnBrk="1" hangingPunct="1">
              <a:buNone/>
            </a:pPr>
            <a:r>
              <a:rPr lang="nl-NL" sz="2200" dirty="0" smtClean="0">
                <a:solidFill>
                  <a:srgbClr val="006666"/>
                </a:solidFill>
                <a:sym typeface="Wingdings"/>
              </a:rPr>
              <a:t> </a:t>
            </a:r>
            <a:r>
              <a:rPr lang="nl-NL" sz="2200" dirty="0" err="1" smtClean="0">
                <a:solidFill>
                  <a:srgbClr val="006666"/>
                </a:solidFill>
                <a:sym typeface="Wingdings"/>
              </a:rPr>
              <a:t>Controversial</a:t>
            </a:r>
            <a:r>
              <a:rPr lang="nl-NL" sz="2200" dirty="0" smtClean="0">
                <a:solidFill>
                  <a:srgbClr val="006666"/>
                </a:solidFill>
                <a:sym typeface="Wingdings"/>
              </a:rPr>
              <a:t> data</a:t>
            </a:r>
            <a:endParaRPr lang="nl-NL" sz="2200" dirty="0" smtClean="0">
              <a:solidFill>
                <a:srgbClr val="006666"/>
              </a:solidFill>
              <a:sym typeface="Wingdings" pitchFamily="-110" charset="2"/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endParaRPr lang="nl-NL" sz="2200" dirty="0" smtClean="0">
              <a:solidFill>
                <a:schemeClr val="tx2"/>
              </a:solidFill>
              <a:sym typeface="Wingdings" pitchFamily="-110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475" grpId="0" build="p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smtClean="0">
                <a:solidFill>
                  <a:schemeClr val="accent1"/>
                </a:solidFill>
              </a:rPr>
              <a:t>Recoverability (5)</a:t>
            </a:r>
            <a:endParaRPr lang="nl-NL" sz="3400" smtClean="0">
              <a:solidFill>
                <a:schemeClr val="accent1"/>
              </a:solidFill>
            </a:endParaRP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0013" y="2514600"/>
            <a:ext cx="7313612" cy="3427413"/>
          </a:xfrm>
        </p:spPr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nl-BE" sz="2800" smtClean="0">
                <a:solidFill>
                  <a:schemeClr val="tx2"/>
                </a:solidFill>
              </a:rPr>
              <a:t>Structural identity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nl-BE" sz="2800" smtClean="0">
                <a:solidFill>
                  <a:schemeClr val="tx2"/>
                </a:solidFill>
              </a:rPr>
              <a:t>Semantic identity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nl-BE" sz="2800" smtClean="0">
                <a:solidFill>
                  <a:schemeClr val="tx2"/>
                </a:solidFill>
              </a:rPr>
              <a:t>Voice mismatches</a:t>
            </a:r>
          </a:p>
          <a:p>
            <a:pPr marL="609600" indent="-609600" eaLnBrk="1" hangingPunct="1">
              <a:buFont typeface="Wingdings" pitchFamily="-110" charset="2"/>
              <a:buNone/>
            </a:pPr>
            <a:endParaRPr lang="nl-NL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5" grpId="0" build="p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smtClean="0">
                <a:solidFill>
                  <a:schemeClr val="accent1"/>
                </a:solidFill>
              </a:rPr>
              <a:t>Recoverability: Voice mismatches (1)</a:t>
            </a:r>
            <a:endParaRPr lang="nl-NL" sz="3400" smtClean="0">
              <a:solidFill>
                <a:schemeClr val="accent1"/>
              </a:solidFill>
            </a:endParaRP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286000"/>
            <a:ext cx="7772400" cy="4038600"/>
          </a:xfrm>
        </p:spPr>
        <p:txBody>
          <a:bodyPr/>
          <a:lstStyle/>
          <a:p>
            <a:pPr marL="609600" indent="-609600" eaLnBrk="1" hangingPunct="1">
              <a:buFont typeface="Wingdings" pitchFamily="-110" charset="2"/>
              <a:buNone/>
            </a:pPr>
            <a:r>
              <a:rPr lang="nl-BE" sz="2200" dirty="0" smtClean="0">
                <a:solidFill>
                  <a:schemeClr val="tx2"/>
                </a:solidFill>
              </a:rPr>
              <a:t>Recall this puzzle:</a:t>
            </a:r>
          </a:p>
          <a:p>
            <a:pPr marL="609600" indent="-609600" eaLnBrk="1" hangingPunct="1">
              <a:buFont typeface="Wingdings" pitchFamily="-110" charset="2"/>
              <a:buNone/>
            </a:pPr>
            <a:endParaRPr lang="nl-BE" sz="12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BE" sz="2200" dirty="0" smtClean="0">
                <a:solidFill>
                  <a:schemeClr val="tx2"/>
                </a:solidFill>
              </a:rPr>
              <a:t>Sluicing does not allow for Voice mismatches:</a:t>
            </a:r>
          </a:p>
          <a:p>
            <a:pPr marL="609600" indent="-609600" eaLnBrk="1" hangingPunct="1">
              <a:buFont typeface="Wingdings" pitchFamily="-110" charset="2"/>
              <a:buNone/>
            </a:pPr>
            <a:endParaRPr lang="nl-BE" sz="12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BE" sz="2200" dirty="0" smtClean="0">
                <a:solidFill>
                  <a:schemeClr val="tx2"/>
                </a:solidFill>
              </a:rPr>
              <a:t>(30) 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*	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Someone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murdered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Joe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,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but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I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don’t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know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	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by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who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</a:t>
            </a:r>
            <a:r>
              <a:rPr lang="en-US" sz="2200" dirty="0" smtClean="0">
                <a:solidFill>
                  <a:schemeClr val="tx2"/>
                </a:solidFill>
              </a:rPr>
              <a:t>[</a:t>
            </a:r>
            <a:r>
              <a:rPr lang="en-US" sz="2200" strike="sngStrike" dirty="0" smtClean="0">
                <a:solidFill>
                  <a:schemeClr val="tx2"/>
                </a:solidFill>
              </a:rPr>
              <a:t>Joe was murdered </a:t>
            </a:r>
            <a:r>
              <a:rPr lang="en-US" sz="2200" strike="sngStrike" dirty="0" err="1" smtClean="0">
                <a:solidFill>
                  <a:schemeClr val="tx2"/>
                </a:solidFill>
              </a:rPr>
              <a:t>t</a:t>
            </a:r>
            <a:r>
              <a:rPr lang="en-US" sz="2200" strike="sngStrike" baseline="-25000" dirty="0" err="1" smtClean="0">
                <a:solidFill>
                  <a:schemeClr val="tx2"/>
                </a:solidFill>
              </a:rPr>
              <a:t>by</a:t>
            </a:r>
            <a:r>
              <a:rPr lang="en-US" sz="2200" strike="sngStrike" baseline="-25000" dirty="0" smtClean="0">
                <a:solidFill>
                  <a:schemeClr val="tx2"/>
                </a:solidFill>
              </a:rPr>
              <a:t> who</a:t>
            </a:r>
            <a:r>
              <a:rPr lang="en-US" sz="2200" dirty="0" smtClean="0">
                <a:solidFill>
                  <a:schemeClr val="tx2"/>
                </a:solidFill>
              </a:rPr>
              <a:t>]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.</a:t>
            </a:r>
          </a:p>
          <a:p>
            <a:pPr marL="609600" indent="-609600" eaLnBrk="1" hangingPunct="1">
              <a:buFont typeface="Wingdings" pitchFamily="-110" charset="2"/>
              <a:buNone/>
            </a:pPr>
            <a:endParaRPr lang="nl-NL" sz="1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VP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ellipsis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does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allow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for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Voice mismatches:</a:t>
            </a:r>
          </a:p>
          <a:p>
            <a:pPr marL="609600" indent="-609600" eaLnBrk="1" hangingPunct="1">
              <a:buFont typeface="Wingdings" pitchFamily="-110" charset="2"/>
              <a:buNone/>
            </a:pPr>
            <a:endParaRPr lang="nl-NL" sz="1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(31)		The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janitor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takes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out the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trash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whenever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it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is 	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apparent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that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it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should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be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</a:t>
            </a:r>
            <a:r>
              <a:rPr lang="en-US" sz="2200" dirty="0" smtClean="0">
                <a:solidFill>
                  <a:schemeClr val="tx2"/>
                </a:solidFill>
              </a:rPr>
              <a:t>[</a:t>
            </a:r>
            <a:r>
              <a:rPr lang="en-US" sz="2200" strike="sngStrike" dirty="0" smtClean="0">
                <a:solidFill>
                  <a:schemeClr val="tx2"/>
                </a:solidFill>
              </a:rPr>
              <a:t>taken out</a:t>
            </a:r>
            <a:r>
              <a:rPr lang="en-US" sz="2200" dirty="0" smtClean="0">
                <a:solidFill>
                  <a:schemeClr val="tx2"/>
                </a:solidFill>
              </a:rPr>
              <a:t>].</a:t>
            </a:r>
            <a:endParaRPr lang="nl-NL" sz="2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endParaRPr lang="nl-NL" sz="2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endParaRPr lang="nl-BE" sz="22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endParaRPr lang="nl-BE" sz="22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endParaRPr lang="nl-NL" sz="22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03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03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5" grpId="0" build="p"/>
      <p:bldP spid="100355" grpId="1" build="p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smtClean="0">
                <a:solidFill>
                  <a:schemeClr val="accent1"/>
                </a:solidFill>
              </a:rPr>
              <a:t>Recoverability: Voice mismatches (2)</a:t>
            </a:r>
            <a:endParaRPr lang="nl-NL" sz="3400" smtClean="0">
              <a:solidFill>
                <a:schemeClr val="accent1"/>
              </a:solidFill>
            </a:endParaRP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286000"/>
            <a:ext cx="7772400" cy="4038600"/>
          </a:xfrm>
        </p:spPr>
        <p:txBody>
          <a:bodyPr/>
          <a:lstStyle/>
          <a:p>
            <a:pPr marL="609600" indent="-609600" eaLnBrk="1" hangingPunct="1">
              <a:buFont typeface="Wingdings" pitchFamily="-110" charset="2"/>
              <a:buNone/>
            </a:pPr>
            <a:r>
              <a:rPr lang="nl-BE" sz="2200" dirty="0" smtClean="0">
                <a:solidFill>
                  <a:schemeClr val="tx2"/>
                </a:solidFill>
              </a:rPr>
              <a:t>Merchant’s solution (Merchant 2007, 2008):</a:t>
            </a: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BE" sz="2200" dirty="0" smtClean="0">
                <a:solidFill>
                  <a:schemeClr val="tx2"/>
                </a:solidFill>
              </a:rPr>
              <a:t>The availability of Voice mismatches depends on the</a:t>
            </a: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BE" sz="2200" dirty="0" smtClean="0">
                <a:solidFill>
                  <a:schemeClr val="tx2"/>
                </a:solidFill>
              </a:rPr>
              <a:t>size of the ellipsis site.</a:t>
            </a:r>
          </a:p>
          <a:p>
            <a:pPr marL="609600" indent="-609600" eaLnBrk="1" hangingPunct="1">
              <a:buFont typeface="Wingdings" pitchFamily="-110" charset="2"/>
              <a:buNone/>
            </a:pPr>
            <a:endParaRPr lang="nl-BE" sz="2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Sluicing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= high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ellipsis</a:t>
            </a:r>
            <a:endParaRPr lang="nl-NL" sz="2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endParaRPr lang="nl-NL" sz="2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 	Voice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head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is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included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and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cannot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differ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from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Voice in the antecedent.</a:t>
            </a:r>
          </a:p>
          <a:p>
            <a:pPr marL="609600" indent="-609600" eaLnBrk="1" hangingPunct="1">
              <a:buFont typeface="Wingdings" pitchFamily="-110" charset="2"/>
              <a:buNone/>
            </a:pPr>
            <a:endParaRPr lang="nl-BE" sz="12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endParaRPr lang="nl-BE" sz="12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endParaRPr lang="nl-NL" sz="2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endParaRPr lang="nl-BE" sz="22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endParaRPr lang="nl-BE" sz="22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endParaRPr lang="nl-NL" sz="22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03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5" grpId="0" build="p"/>
      <p:bldP spid="100355" grpId="1" build="p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Recoverability: Voice mismatches (3)</a:t>
            </a:r>
            <a:endParaRPr lang="nl-NL" sz="3400" dirty="0" smtClean="0">
              <a:solidFill>
                <a:schemeClr val="accent1"/>
              </a:solidFill>
            </a:endParaRP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981200"/>
            <a:ext cx="7315200" cy="4191000"/>
          </a:xfrm>
        </p:spPr>
        <p:txBody>
          <a:bodyPr/>
          <a:lstStyle/>
          <a:p>
            <a:pPr marL="609600" indent="-609600" eaLnBrk="1" hangingPunct="1">
              <a:buFont typeface="Wingdings" pitchFamily="-110" charset="2"/>
              <a:buNone/>
            </a:pPr>
            <a:r>
              <a:rPr lang="nl-BE" sz="2200" dirty="0" smtClean="0">
                <a:solidFill>
                  <a:schemeClr val="tx2"/>
                </a:solidFill>
              </a:rPr>
              <a:t>Someone murdered Joe…</a:t>
            </a:r>
          </a:p>
          <a:p>
            <a:pPr marL="609600" indent="-609600" eaLnBrk="1" hangingPunct="1">
              <a:buFont typeface="Wingdings" pitchFamily="-110" charset="2"/>
              <a:buNone/>
            </a:pPr>
            <a:endParaRPr lang="nl-BE" sz="22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BE" sz="2000" dirty="0" smtClean="0">
                <a:solidFill>
                  <a:schemeClr val="tx2"/>
                </a:solidFill>
              </a:rPr>
              <a:t>              TP</a:t>
            </a:r>
          </a:p>
          <a:p>
            <a:pPr marL="609600" indent="-609600" eaLnBrk="1" hangingPunct="1">
              <a:buFont typeface="Wingdings" pitchFamily="-110" charset="2"/>
              <a:buNone/>
            </a:pPr>
            <a:endParaRPr lang="nl-BE" sz="20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BE" sz="2000" dirty="0" smtClean="0">
                <a:solidFill>
                  <a:schemeClr val="tx2"/>
                </a:solidFill>
              </a:rPr>
              <a:t>      DP           T’</a:t>
            </a: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BE" sz="2000" i="1" dirty="0" smtClean="0">
                <a:solidFill>
                  <a:schemeClr val="tx2"/>
                </a:solidFill>
              </a:rPr>
              <a:t>Someone</a:t>
            </a: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BE" sz="2000" dirty="0" smtClean="0">
                <a:solidFill>
                  <a:schemeClr val="tx2"/>
                </a:solidFill>
              </a:rPr>
              <a:t>               T          VoiceP</a:t>
            </a:r>
          </a:p>
          <a:p>
            <a:pPr marL="609600" indent="-609600" eaLnBrk="1" hangingPunct="1">
              <a:buFont typeface="Wingdings" pitchFamily="-110" charset="2"/>
              <a:buNone/>
            </a:pPr>
            <a:endParaRPr lang="nl-BE" sz="20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None/>
            </a:pPr>
            <a:r>
              <a:rPr lang="nl-BE" sz="2000" dirty="0" smtClean="0">
                <a:solidFill>
                  <a:schemeClr val="tx2"/>
                </a:solidFill>
              </a:rPr>
              <a:t>                  Voice            vP</a:t>
            </a:r>
          </a:p>
          <a:p>
            <a:pPr marL="609600" indent="-609600" eaLnBrk="1" hangingPunct="1">
              <a:buNone/>
            </a:pPr>
            <a:r>
              <a:rPr lang="en-US" sz="2000" dirty="0" smtClean="0">
                <a:solidFill>
                  <a:schemeClr val="tx2"/>
                </a:solidFill>
              </a:rPr>
              <a:t>               [active]</a:t>
            </a:r>
            <a:endParaRPr lang="nl-BE" sz="20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None/>
            </a:pPr>
            <a:r>
              <a:rPr lang="nl-BE" sz="2000" dirty="0" smtClean="0">
                <a:solidFill>
                  <a:schemeClr val="tx2"/>
                </a:solidFill>
              </a:rPr>
              <a:t>                             </a:t>
            </a:r>
            <a:r>
              <a:rPr lang="nl-BE" sz="2000" i="1" dirty="0" smtClean="0">
                <a:solidFill>
                  <a:schemeClr val="tx2"/>
                </a:solidFill>
              </a:rPr>
              <a:t>murdered Joe         </a:t>
            </a:r>
          </a:p>
          <a:p>
            <a:pPr marL="609600" indent="-609600" eaLnBrk="1" hangingPunct="1">
              <a:buFont typeface="Wingdings" pitchFamily="-110" charset="2"/>
              <a:buNone/>
            </a:pPr>
            <a:endParaRPr lang="nl-BE" sz="2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endParaRPr lang="nl-BE" sz="12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endParaRPr lang="nl-NL" sz="2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endParaRPr lang="nl-BE" sz="22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endParaRPr lang="nl-BE" sz="22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endParaRPr lang="nl-NL" sz="2200" dirty="0" smtClean="0">
              <a:solidFill>
                <a:schemeClr val="tx2"/>
              </a:solidFill>
            </a:endParaRPr>
          </a:p>
        </p:txBody>
      </p:sp>
      <p:sp>
        <p:nvSpPr>
          <p:cNvPr id="8" name="AutoShape 5"/>
          <p:cNvSpPr>
            <a:spLocks noChangeArrowheads="1"/>
          </p:cNvSpPr>
          <p:nvPr/>
        </p:nvSpPr>
        <p:spPr bwMode="auto">
          <a:xfrm>
            <a:off x="4114800" y="5562600"/>
            <a:ext cx="1676400" cy="152400"/>
          </a:xfrm>
          <a:prstGeom prst="triangle">
            <a:avLst>
              <a:gd name="adj" fmla="val 50000"/>
            </a:avLst>
          </a:prstGeom>
          <a:noFill/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nl-NL"/>
          </a:p>
        </p:txBody>
      </p:sp>
      <p:grpSp>
        <p:nvGrpSpPr>
          <p:cNvPr id="9" name="Group 10"/>
          <p:cNvGrpSpPr>
            <a:grpSpLocks/>
          </p:cNvGrpSpPr>
          <p:nvPr/>
        </p:nvGrpSpPr>
        <p:grpSpPr bwMode="auto">
          <a:xfrm>
            <a:off x="2438400" y="3352800"/>
            <a:ext cx="792163" cy="144463"/>
            <a:chOff x="2064" y="2160"/>
            <a:chExt cx="635" cy="91"/>
          </a:xfrm>
        </p:grpSpPr>
        <p:sp>
          <p:nvSpPr>
            <p:cNvPr id="10" name="Line 11"/>
            <p:cNvSpPr>
              <a:spLocks noChangeShapeType="1"/>
            </p:cNvSpPr>
            <p:nvPr/>
          </p:nvSpPr>
          <p:spPr bwMode="auto">
            <a:xfrm flipH="1">
              <a:off x="2064" y="2160"/>
              <a:ext cx="317" cy="91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1" name="Line 12"/>
            <p:cNvSpPr>
              <a:spLocks noChangeShapeType="1"/>
            </p:cNvSpPr>
            <p:nvPr/>
          </p:nvSpPr>
          <p:spPr bwMode="auto">
            <a:xfrm>
              <a:off x="2381" y="2160"/>
              <a:ext cx="318" cy="91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  <p:grpSp>
        <p:nvGrpSpPr>
          <p:cNvPr id="12" name="Group 10"/>
          <p:cNvGrpSpPr>
            <a:grpSpLocks/>
          </p:cNvGrpSpPr>
          <p:nvPr/>
        </p:nvGrpSpPr>
        <p:grpSpPr bwMode="auto">
          <a:xfrm>
            <a:off x="3048000" y="4038600"/>
            <a:ext cx="792163" cy="144463"/>
            <a:chOff x="2064" y="2160"/>
            <a:chExt cx="635" cy="91"/>
          </a:xfrm>
        </p:grpSpPr>
        <p:sp>
          <p:nvSpPr>
            <p:cNvPr id="13" name="Line 11"/>
            <p:cNvSpPr>
              <a:spLocks noChangeShapeType="1"/>
            </p:cNvSpPr>
            <p:nvPr/>
          </p:nvSpPr>
          <p:spPr bwMode="auto">
            <a:xfrm flipH="1">
              <a:off x="2064" y="2160"/>
              <a:ext cx="317" cy="91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4" name="Line 12"/>
            <p:cNvSpPr>
              <a:spLocks noChangeShapeType="1"/>
            </p:cNvSpPr>
            <p:nvPr/>
          </p:nvSpPr>
          <p:spPr bwMode="auto">
            <a:xfrm>
              <a:off x="2381" y="2160"/>
              <a:ext cx="318" cy="91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  <p:grpSp>
        <p:nvGrpSpPr>
          <p:cNvPr id="15" name="Group 10"/>
          <p:cNvGrpSpPr>
            <a:grpSpLocks/>
          </p:cNvGrpSpPr>
          <p:nvPr/>
        </p:nvGrpSpPr>
        <p:grpSpPr bwMode="auto">
          <a:xfrm>
            <a:off x="3962400" y="4800600"/>
            <a:ext cx="792163" cy="144463"/>
            <a:chOff x="2064" y="2160"/>
            <a:chExt cx="635" cy="91"/>
          </a:xfrm>
        </p:grpSpPr>
        <p:sp>
          <p:nvSpPr>
            <p:cNvPr id="16" name="Line 11"/>
            <p:cNvSpPr>
              <a:spLocks noChangeShapeType="1"/>
            </p:cNvSpPr>
            <p:nvPr/>
          </p:nvSpPr>
          <p:spPr bwMode="auto">
            <a:xfrm flipH="1">
              <a:off x="2064" y="2160"/>
              <a:ext cx="317" cy="91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7" name="Line 12"/>
            <p:cNvSpPr>
              <a:spLocks noChangeShapeType="1"/>
            </p:cNvSpPr>
            <p:nvPr/>
          </p:nvSpPr>
          <p:spPr bwMode="auto">
            <a:xfrm>
              <a:off x="2381" y="2160"/>
              <a:ext cx="318" cy="91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  <p:sp>
        <p:nvSpPr>
          <p:cNvPr id="18" name="Ovaal 17"/>
          <p:cNvSpPr/>
          <p:nvPr/>
        </p:nvSpPr>
        <p:spPr>
          <a:xfrm>
            <a:off x="2743200" y="4953000"/>
            <a:ext cx="1219200" cy="990600"/>
          </a:xfrm>
          <a:prstGeom prst="ellipse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Recoverability: Voice mismatches (4)</a:t>
            </a:r>
            <a:endParaRPr lang="nl-NL" sz="3400" dirty="0" smtClean="0">
              <a:solidFill>
                <a:schemeClr val="accent1"/>
              </a:solidFill>
            </a:endParaRP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1828800"/>
            <a:ext cx="7772400" cy="4800600"/>
          </a:xfrm>
        </p:spPr>
        <p:txBody>
          <a:bodyPr/>
          <a:lstStyle/>
          <a:p>
            <a:pPr marL="609600" indent="-609600" eaLnBrk="1" hangingPunct="1">
              <a:buNone/>
            </a:pPr>
            <a:r>
              <a:rPr lang="nl-BE" sz="2200" dirty="0" smtClean="0">
                <a:solidFill>
                  <a:schemeClr val="tx2"/>
                </a:solidFill>
              </a:rPr>
              <a:t>*but I don’t know by who </a:t>
            </a:r>
            <a:r>
              <a:rPr lang="en-US" sz="2200" dirty="0" smtClean="0">
                <a:solidFill>
                  <a:schemeClr val="tx2"/>
                </a:solidFill>
              </a:rPr>
              <a:t>[</a:t>
            </a:r>
            <a:r>
              <a:rPr lang="en-US" sz="2200" strike="sngStrike" dirty="0" smtClean="0">
                <a:solidFill>
                  <a:schemeClr val="tx2"/>
                </a:solidFill>
              </a:rPr>
              <a:t>Joe was murdered </a:t>
            </a:r>
            <a:r>
              <a:rPr lang="en-US" sz="2200" strike="sngStrike" dirty="0" err="1" smtClean="0">
                <a:solidFill>
                  <a:schemeClr val="tx2"/>
                </a:solidFill>
              </a:rPr>
              <a:t>t</a:t>
            </a:r>
            <a:r>
              <a:rPr lang="en-US" sz="2200" strike="sngStrike" baseline="-25000" dirty="0" err="1" smtClean="0">
                <a:solidFill>
                  <a:schemeClr val="tx2"/>
                </a:solidFill>
              </a:rPr>
              <a:t>by</a:t>
            </a:r>
            <a:r>
              <a:rPr lang="en-US" sz="2200" strike="sngStrike" baseline="-25000" dirty="0" smtClean="0">
                <a:solidFill>
                  <a:schemeClr val="tx2"/>
                </a:solidFill>
              </a:rPr>
              <a:t> who</a:t>
            </a:r>
            <a:r>
              <a:rPr lang="en-US" sz="2200" dirty="0" smtClean="0">
                <a:solidFill>
                  <a:schemeClr val="tx2"/>
                </a:solidFill>
              </a:rPr>
              <a:t>]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.</a:t>
            </a:r>
            <a:endParaRPr lang="nl-BE" sz="22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BE" sz="2000" dirty="0" smtClean="0">
                <a:solidFill>
                  <a:schemeClr val="tx2"/>
                </a:solidFill>
              </a:rPr>
              <a:t>              CP</a:t>
            </a:r>
          </a:p>
          <a:p>
            <a:pPr marL="609600" indent="-609600" eaLnBrk="1" hangingPunct="1">
              <a:buFont typeface="Wingdings" pitchFamily="-110" charset="2"/>
              <a:buNone/>
            </a:pPr>
            <a:endParaRPr lang="nl-BE" sz="12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BE" sz="2000" i="1" dirty="0" smtClean="0">
                <a:solidFill>
                  <a:schemeClr val="tx2"/>
                </a:solidFill>
              </a:rPr>
              <a:t>by who          </a:t>
            </a:r>
            <a:r>
              <a:rPr lang="nl-BE" sz="2000" dirty="0" smtClean="0">
                <a:solidFill>
                  <a:schemeClr val="tx2"/>
                </a:solidFill>
              </a:rPr>
              <a:t>C’</a:t>
            </a: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BE" sz="2000" dirty="0" smtClean="0">
                <a:solidFill>
                  <a:schemeClr val="tx2"/>
                </a:solidFill>
              </a:rPr>
              <a:t>       </a:t>
            </a: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BE" sz="2000" dirty="0" smtClean="0">
                <a:solidFill>
                  <a:schemeClr val="tx2"/>
                </a:solidFill>
              </a:rPr>
              <a:t>               C          </a:t>
            </a:r>
          </a:p>
          <a:p>
            <a:pPr marL="609600" indent="-609600" eaLnBrk="1" hangingPunct="1">
              <a:buFont typeface="Wingdings" pitchFamily="-110" charset="2"/>
              <a:buNone/>
            </a:pPr>
            <a:endParaRPr lang="nl-BE" sz="12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BE" sz="2000" dirty="0" smtClean="0">
                <a:solidFill>
                  <a:schemeClr val="tx2"/>
                </a:solidFill>
              </a:rPr>
              <a:t>                         </a:t>
            </a:r>
          </a:p>
          <a:p>
            <a:pPr marL="609600" indent="-609600" eaLnBrk="1" hangingPunct="1">
              <a:buFont typeface="Wingdings" pitchFamily="-110" charset="2"/>
              <a:buNone/>
            </a:pPr>
            <a:endParaRPr lang="nl-BE" sz="12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BE" sz="2000" dirty="0" smtClean="0">
                <a:solidFill>
                  <a:schemeClr val="tx2"/>
                </a:solidFill>
              </a:rPr>
              <a:t>                              </a:t>
            </a:r>
          </a:p>
          <a:p>
            <a:pPr marL="609600" indent="-609600" eaLnBrk="1" hangingPunct="1">
              <a:buNone/>
            </a:pPr>
            <a:r>
              <a:rPr lang="nl-BE" sz="2000" dirty="0" smtClean="0">
                <a:solidFill>
                  <a:schemeClr val="tx2"/>
                </a:solidFill>
              </a:rPr>
              <a:t>                                                 </a:t>
            </a:r>
          </a:p>
          <a:p>
            <a:pPr marL="609600" indent="-609600" eaLnBrk="1" hangingPunct="1">
              <a:buFont typeface="Wingdings" pitchFamily="-110" charset="2"/>
              <a:buNone/>
            </a:pPr>
            <a:endParaRPr lang="nl-BE" sz="2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endParaRPr lang="nl-BE" sz="12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endParaRPr lang="nl-NL" sz="2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endParaRPr lang="nl-BE" sz="22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endParaRPr lang="nl-BE" sz="22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endParaRPr lang="nl-NL" sz="2200" dirty="0" smtClean="0">
              <a:solidFill>
                <a:schemeClr val="tx2"/>
              </a:solidFill>
            </a:endParaRPr>
          </a:p>
        </p:txBody>
      </p:sp>
      <p:sp>
        <p:nvSpPr>
          <p:cNvPr id="8" name="AutoShape 5"/>
          <p:cNvSpPr>
            <a:spLocks noChangeArrowheads="1"/>
          </p:cNvSpPr>
          <p:nvPr/>
        </p:nvSpPr>
        <p:spPr bwMode="auto">
          <a:xfrm>
            <a:off x="4953000" y="5715000"/>
            <a:ext cx="1676400" cy="152400"/>
          </a:xfrm>
          <a:prstGeom prst="triangle">
            <a:avLst>
              <a:gd name="adj" fmla="val 50000"/>
            </a:avLst>
          </a:prstGeom>
          <a:noFill/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nl-NL"/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2895600" y="3352800"/>
            <a:ext cx="792163" cy="144463"/>
            <a:chOff x="2064" y="2160"/>
            <a:chExt cx="635" cy="91"/>
          </a:xfrm>
        </p:grpSpPr>
        <p:sp>
          <p:nvSpPr>
            <p:cNvPr id="10" name="Line 11"/>
            <p:cNvSpPr>
              <a:spLocks noChangeShapeType="1"/>
            </p:cNvSpPr>
            <p:nvPr/>
          </p:nvSpPr>
          <p:spPr bwMode="auto">
            <a:xfrm flipH="1">
              <a:off x="2064" y="2160"/>
              <a:ext cx="317" cy="91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1" name="Line 12"/>
            <p:cNvSpPr>
              <a:spLocks noChangeShapeType="1"/>
            </p:cNvSpPr>
            <p:nvPr/>
          </p:nvSpPr>
          <p:spPr bwMode="auto">
            <a:xfrm>
              <a:off x="2381" y="2160"/>
              <a:ext cx="318" cy="91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3429000" y="3962400"/>
            <a:ext cx="792163" cy="144463"/>
            <a:chOff x="2064" y="2160"/>
            <a:chExt cx="635" cy="91"/>
          </a:xfrm>
        </p:grpSpPr>
        <p:sp>
          <p:nvSpPr>
            <p:cNvPr id="13" name="Line 11"/>
            <p:cNvSpPr>
              <a:spLocks noChangeShapeType="1"/>
            </p:cNvSpPr>
            <p:nvPr/>
          </p:nvSpPr>
          <p:spPr bwMode="auto">
            <a:xfrm flipH="1">
              <a:off x="2064" y="2160"/>
              <a:ext cx="317" cy="91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4" name="Line 12"/>
            <p:cNvSpPr>
              <a:spLocks noChangeShapeType="1"/>
            </p:cNvSpPr>
            <p:nvPr/>
          </p:nvSpPr>
          <p:spPr bwMode="auto">
            <a:xfrm>
              <a:off x="2381" y="2160"/>
              <a:ext cx="318" cy="91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3962400" y="4572000"/>
            <a:ext cx="792163" cy="144463"/>
            <a:chOff x="2064" y="2160"/>
            <a:chExt cx="635" cy="91"/>
          </a:xfrm>
        </p:grpSpPr>
        <p:sp>
          <p:nvSpPr>
            <p:cNvPr id="16" name="Line 11"/>
            <p:cNvSpPr>
              <a:spLocks noChangeShapeType="1"/>
            </p:cNvSpPr>
            <p:nvPr/>
          </p:nvSpPr>
          <p:spPr bwMode="auto">
            <a:xfrm flipH="1">
              <a:off x="2064" y="2160"/>
              <a:ext cx="317" cy="91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7" name="Line 12"/>
            <p:cNvSpPr>
              <a:spLocks noChangeShapeType="1"/>
            </p:cNvSpPr>
            <p:nvPr/>
          </p:nvSpPr>
          <p:spPr bwMode="auto">
            <a:xfrm>
              <a:off x="2381" y="2160"/>
              <a:ext cx="318" cy="91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  <p:grpSp>
        <p:nvGrpSpPr>
          <p:cNvPr id="15" name="Group 10"/>
          <p:cNvGrpSpPr>
            <a:grpSpLocks/>
          </p:cNvGrpSpPr>
          <p:nvPr/>
        </p:nvGrpSpPr>
        <p:grpSpPr bwMode="auto">
          <a:xfrm>
            <a:off x="2286000" y="2667000"/>
            <a:ext cx="792163" cy="144463"/>
            <a:chOff x="2064" y="2160"/>
            <a:chExt cx="635" cy="91"/>
          </a:xfrm>
        </p:grpSpPr>
        <p:sp>
          <p:nvSpPr>
            <p:cNvPr id="18" name="Line 11"/>
            <p:cNvSpPr>
              <a:spLocks noChangeShapeType="1"/>
            </p:cNvSpPr>
            <p:nvPr/>
          </p:nvSpPr>
          <p:spPr bwMode="auto">
            <a:xfrm flipH="1">
              <a:off x="2064" y="2160"/>
              <a:ext cx="317" cy="91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9" name="Line 12"/>
            <p:cNvSpPr>
              <a:spLocks noChangeShapeType="1"/>
            </p:cNvSpPr>
            <p:nvPr/>
          </p:nvSpPr>
          <p:spPr bwMode="auto">
            <a:xfrm>
              <a:off x="2381" y="2160"/>
              <a:ext cx="318" cy="91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  <p:grpSp>
        <p:nvGrpSpPr>
          <p:cNvPr id="20" name="Group 10"/>
          <p:cNvGrpSpPr>
            <a:grpSpLocks/>
          </p:cNvGrpSpPr>
          <p:nvPr/>
        </p:nvGrpSpPr>
        <p:grpSpPr bwMode="auto">
          <a:xfrm>
            <a:off x="4724400" y="5181600"/>
            <a:ext cx="792163" cy="144463"/>
            <a:chOff x="2064" y="2160"/>
            <a:chExt cx="635" cy="91"/>
          </a:xfrm>
        </p:grpSpPr>
        <p:sp>
          <p:nvSpPr>
            <p:cNvPr id="21" name="Line 11"/>
            <p:cNvSpPr>
              <a:spLocks noChangeShapeType="1"/>
            </p:cNvSpPr>
            <p:nvPr/>
          </p:nvSpPr>
          <p:spPr bwMode="auto">
            <a:xfrm flipH="1">
              <a:off x="2064" y="2160"/>
              <a:ext cx="317" cy="91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2" name="Line 12"/>
            <p:cNvSpPr>
              <a:spLocks noChangeShapeType="1"/>
            </p:cNvSpPr>
            <p:nvPr/>
          </p:nvSpPr>
          <p:spPr bwMode="auto">
            <a:xfrm>
              <a:off x="2381" y="2160"/>
              <a:ext cx="318" cy="91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  <p:sp>
        <p:nvSpPr>
          <p:cNvPr id="23" name="Vrije vorm 22"/>
          <p:cNvSpPr/>
          <p:nvPr/>
        </p:nvSpPr>
        <p:spPr>
          <a:xfrm>
            <a:off x="2705100" y="3352800"/>
            <a:ext cx="1624355" cy="1464236"/>
          </a:xfrm>
          <a:custGeom>
            <a:avLst/>
            <a:gdLst>
              <a:gd name="connsiteX0" fmla="*/ 1586255 w 1586255"/>
              <a:gd name="connsiteY0" fmla="*/ 0 h 1464236"/>
              <a:gd name="connsiteX1" fmla="*/ 226608 w 1586255"/>
              <a:gd name="connsiteY1" fmla="*/ 448236 h 1464236"/>
              <a:gd name="connsiteX2" fmla="*/ 226608 w 1586255"/>
              <a:gd name="connsiteY2" fmla="*/ 1464236 h 1464236"/>
              <a:gd name="connsiteX0" fmla="*/ 1624355 w 1624355"/>
              <a:gd name="connsiteY0" fmla="*/ 0 h 1464236"/>
              <a:gd name="connsiteX1" fmla="*/ 264708 w 1624355"/>
              <a:gd name="connsiteY1" fmla="*/ 448236 h 1464236"/>
              <a:gd name="connsiteX2" fmla="*/ 36108 w 1624355"/>
              <a:gd name="connsiteY2" fmla="*/ 1464236 h 1464236"/>
              <a:gd name="connsiteX0" fmla="*/ 1624355 w 1624355"/>
              <a:gd name="connsiteY0" fmla="*/ 0 h 1464236"/>
              <a:gd name="connsiteX1" fmla="*/ 264708 w 1624355"/>
              <a:gd name="connsiteY1" fmla="*/ 448236 h 1464236"/>
              <a:gd name="connsiteX2" fmla="*/ 36108 w 1624355"/>
              <a:gd name="connsiteY2" fmla="*/ 1464236 h 1464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624355" h="1464236">
                <a:moveTo>
                  <a:pt x="1624355" y="0"/>
                </a:moveTo>
                <a:cubicBezTo>
                  <a:pt x="1057835" y="102098"/>
                  <a:pt x="529416" y="204197"/>
                  <a:pt x="264708" y="448236"/>
                </a:cubicBezTo>
                <a:cubicBezTo>
                  <a:pt x="0" y="692275"/>
                  <a:pt x="36108" y="1464236"/>
                  <a:pt x="36108" y="1464236"/>
                </a:cubicBezTo>
              </a:path>
            </a:pathLst>
          </a:custGeom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4" name="Tekstvak 23"/>
          <p:cNvSpPr txBox="1"/>
          <p:nvPr/>
        </p:nvSpPr>
        <p:spPr>
          <a:xfrm>
            <a:off x="2743200" y="3581400"/>
            <a:ext cx="4191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09600" indent="-609600" eaLnBrk="1" hangingPunct="1">
              <a:buFont typeface="Wingdings" pitchFamily="-110" charset="2"/>
              <a:buNone/>
            </a:pPr>
            <a:r>
              <a:rPr lang="nl-NL" dirty="0" smtClean="0"/>
              <a:t>           </a:t>
            </a:r>
            <a:r>
              <a:rPr lang="nl-BE" sz="2000" dirty="0" smtClean="0">
                <a:solidFill>
                  <a:schemeClr val="tx2"/>
                </a:solidFill>
              </a:rPr>
              <a:t>TP</a:t>
            </a:r>
          </a:p>
          <a:p>
            <a:pPr marL="609600" indent="-609600" eaLnBrk="1" hangingPunct="1">
              <a:buFont typeface="Wingdings" pitchFamily="-110" charset="2"/>
              <a:buNone/>
            </a:pPr>
            <a:endParaRPr lang="nl-BE" sz="14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BE" sz="2000" dirty="0" smtClean="0">
                <a:solidFill>
                  <a:schemeClr val="tx2"/>
                </a:solidFill>
              </a:rPr>
              <a:t> </a:t>
            </a:r>
            <a:r>
              <a:rPr lang="nl-BE" sz="2000" i="1" dirty="0" smtClean="0">
                <a:solidFill>
                  <a:schemeClr val="tx2"/>
                </a:solidFill>
              </a:rPr>
              <a:t>Joe</a:t>
            </a:r>
            <a:r>
              <a:rPr lang="nl-BE" sz="2000" dirty="0" smtClean="0">
                <a:solidFill>
                  <a:schemeClr val="tx2"/>
                </a:solidFill>
              </a:rPr>
              <a:t>           T’</a:t>
            </a:r>
          </a:p>
          <a:p>
            <a:pPr marL="609600" indent="-609600" eaLnBrk="1" hangingPunct="1">
              <a:buFont typeface="Wingdings" pitchFamily="-110" charset="2"/>
              <a:buNone/>
            </a:pPr>
            <a:endParaRPr lang="nl-BE" sz="20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BE" sz="2000" dirty="0" smtClean="0">
                <a:solidFill>
                  <a:schemeClr val="tx2"/>
                </a:solidFill>
              </a:rPr>
              <a:t>          T          VoiceP</a:t>
            </a: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BE" sz="2000" dirty="0" smtClean="0">
                <a:solidFill>
                  <a:schemeClr val="tx2"/>
                </a:solidFill>
              </a:rPr>
              <a:t>        </a:t>
            </a:r>
            <a:r>
              <a:rPr lang="nl-BE" sz="2000" i="1" dirty="0" smtClean="0">
                <a:solidFill>
                  <a:schemeClr val="tx2"/>
                </a:solidFill>
              </a:rPr>
              <a:t>was</a:t>
            </a:r>
          </a:p>
          <a:p>
            <a:pPr marL="609600" indent="-609600" eaLnBrk="1" hangingPunct="1">
              <a:buNone/>
            </a:pPr>
            <a:r>
              <a:rPr lang="nl-BE" sz="2000" dirty="0" smtClean="0">
                <a:solidFill>
                  <a:schemeClr val="tx2"/>
                </a:solidFill>
              </a:rPr>
              <a:t>             Voice          vP    </a:t>
            </a:r>
          </a:p>
          <a:p>
            <a:pPr marL="609600" indent="-609600" eaLnBrk="1" hangingPunct="1">
              <a:buNone/>
            </a:pPr>
            <a:r>
              <a:rPr lang="en-US" sz="2000" dirty="0" smtClean="0">
                <a:solidFill>
                  <a:schemeClr val="tx2"/>
                </a:solidFill>
              </a:rPr>
              <a:t>         [passive]</a:t>
            </a:r>
            <a:endParaRPr lang="nl-BE" sz="2000" dirty="0" smtClean="0">
              <a:solidFill>
                <a:schemeClr val="tx2"/>
              </a:solidFill>
            </a:endParaRPr>
          </a:p>
          <a:p>
            <a:r>
              <a:rPr lang="nl-NL" sz="2000" dirty="0" smtClean="0">
                <a:solidFill>
                  <a:schemeClr val="tx2"/>
                </a:solidFill>
              </a:rPr>
              <a:t>                        </a:t>
            </a:r>
            <a:r>
              <a:rPr lang="nl-BE" sz="2000" i="1" dirty="0" smtClean="0">
                <a:solidFill>
                  <a:schemeClr val="tx2"/>
                </a:solidFill>
              </a:rPr>
              <a:t>murdered</a:t>
            </a:r>
            <a:r>
              <a:rPr lang="nl-BE" sz="2000" dirty="0" smtClean="0">
                <a:solidFill>
                  <a:schemeClr val="tx2"/>
                </a:solidFill>
              </a:rPr>
              <a:t> t</a:t>
            </a:r>
            <a:r>
              <a:rPr lang="nl-BE" sz="2000" baseline="-25000" dirty="0" smtClean="0">
                <a:solidFill>
                  <a:schemeClr val="tx2"/>
                </a:solidFill>
              </a:rPr>
              <a:t>Joe</a:t>
            </a:r>
            <a:endParaRPr lang="nl-NL" sz="2000" dirty="0"/>
          </a:p>
        </p:txBody>
      </p:sp>
      <p:sp>
        <p:nvSpPr>
          <p:cNvPr id="25" name="Ovaal 24"/>
          <p:cNvSpPr/>
          <p:nvPr/>
        </p:nvSpPr>
        <p:spPr>
          <a:xfrm>
            <a:off x="3581400" y="5257800"/>
            <a:ext cx="1371600" cy="990600"/>
          </a:xfrm>
          <a:prstGeom prst="ellipse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23" grpId="0" animBg="1"/>
      <p:bldP spid="24" grpId="0"/>
      <p:bldP spid="25" grpId="0" animBg="1"/>
      <p:bldP spid="25" grpId="1" animBg="1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Recoverability: Voice mismatches (5)</a:t>
            </a:r>
            <a:endParaRPr lang="nl-NL" sz="3400" dirty="0" smtClean="0">
              <a:solidFill>
                <a:schemeClr val="accent1"/>
              </a:solidFill>
            </a:endParaRP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667000"/>
            <a:ext cx="7315200" cy="3657600"/>
          </a:xfrm>
        </p:spPr>
        <p:txBody>
          <a:bodyPr/>
          <a:lstStyle/>
          <a:p>
            <a:pPr marL="609600" indent="-609600" eaLnBrk="1" hangingPunct="1">
              <a:buFont typeface="Wingdings" pitchFamily="-110" charset="2"/>
              <a:buNone/>
            </a:pPr>
            <a:r>
              <a:rPr lang="nl-BE" sz="2200" dirty="0" smtClean="0">
                <a:solidFill>
                  <a:schemeClr val="tx2"/>
                </a:solidFill>
              </a:rPr>
              <a:t>VP ellipsis = low ellipsis</a:t>
            </a:r>
          </a:p>
          <a:p>
            <a:pPr marL="609600" indent="-609600" eaLnBrk="1" hangingPunct="1">
              <a:buFont typeface="Wingdings" pitchFamily="-110" charset="2"/>
              <a:buNone/>
            </a:pPr>
            <a:endParaRPr lang="nl-BE" sz="22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 	Voice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head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is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not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included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and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can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hence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differ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from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Voice in the antecedent.</a:t>
            </a:r>
            <a:endParaRPr lang="nl-BE" sz="22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endParaRPr lang="nl-BE" sz="22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endParaRPr lang="nl-BE" sz="12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endParaRPr lang="nl-NL" sz="2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endParaRPr lang="nl-BE" sz="22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endParaRPr lang="nl-BE" sz="22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endParaRPr lang="nl-NL" sz="22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5" grpId="1" build="p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Recoverability: Voice mismatches (6)</a:t>
            </a:r>
            <a:endParaRPr lang="nl-NL" sz="3400" dirty="0" smtClean="0">
              <a:solidFill>
                <a:schemeClr val="accent1"/>
              </a:solidFill>
            </a:endParaRP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981200"/>
            <a:ext cx="7315200" cy="4191000"/>
          </a:xfrm>
        </p:spPr>
        <p:txBody>
          <a:bodyPr/>
          <a:lstStyle/>
          <a:p>
            <a:pPr marL="609600" indent="-609600" eaLnBrk="1" hangingPunct="1">
              <a:buNone/>
            </a:pPr>
            <a:r>
              <a:rPr lang="nl-BE" sz="2200" dirty="0" smtClean="0">
                <a:solidFill>
                  <a:schemeClr val="tx2"/>
                </a:solidFill>
              </a:rPr>
              <a:t>The janitor takes out the trash…</a:t>
            </a:r>
          </a:p>
          <a:p>
            <a:pPr marL="609600" indent="-609600" eaLnBrk="1" hangingPunct="1">
              <a:buFont typeface="Wingdings" pitchFamily="-110" charset="2"/>
              <a:buNone/>
            </a:pPr>
            <a:endParaRPr lang="nl-BE" sz="22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BE" sz="2000" dirty="0" smtClean="0">
                <a:solidFill>
                  <a:schemeClr val="tx2"/>
                </a:solidFill>
              </a:rPr>
              <a:t>              TP</a:t>
            </a:r>
          </a:p>
          <a:p>
            <a:pPr marL="609600" indent="-609600" eaLnBrk="1" hangingPunct="1">
              <a:buFont typeface="Wingdings" pitchFamily="-110" charset="2"/>
              <a:buNone/>
            </a:pPr>
            <a:endParaRPr lang="nl-BE" sz="20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BE" sz="2000" dirty="0" smtClean="0">
                <a:solidFill>
                  <a:schemeClr val="tx2"/>
                </a:solidFill>
              </a:rPr>
              <a:t>      DP           T’</a:t>
            </a: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BE" sz="2000" i="1" dirty="0" smtClean="0">
                <a:solidFill>
                  <a:schemeClr val="tx2"/>
                </a:solidFill>
              </a:rPr>
              <a:t>The janitor</a:t>
            </a: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BE" sz="2000" dirty="0" smtClean="0">
                <a:solidFill>
                  <a:schemeClr val="tx2"/>
                </a:solidFill>
              </a:rPr>
              <a:t>               T          VoiceP</a:t>
            </a:r>
          </a:p>
          <a:p>
            <a:pPr marL="609600" indent="-609600" eaLnBrk="1" hangingPunct="1">
              <a:buFont typeface="Wingdings" pitchFamily="-110" charset="2"/>
              <a:buNone/>
            </a:pPr>
            <a:endParaRPr lang="nl-BE" sz="20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None/>
            </a:pPr>
            <a:r>
              <a:rPr lang="nl-BE" sz="2000" dirty="0" smtClean="0">
                <a:solidFill>
                  <a:schemeClr val="tx2"/>
                </a:solidFill>
              </a:rPr>
              <a:t>                  Voice                vP</a:t>
            </a:r>
          </a:p>
          <a:p>
            <a:pPr marL="609600" indent="-609600" eaLnBrk="1" hangingPunct="1">
              <a:buNone/>
            </a:pPr>
            <a:r>
              <a:rPr lang="en-US" sz="2000" dirty="0" smtClean="0">
                <a:solidFill>
                  <a:schemeClr val="tx2"/>
                </a:solidFill>
              </a:rPr>
              <a:t>               [active]</a:t>
            </a:r>
            <a:endParaRPr lang="nl-BE" sz="20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None/>
            </a:pPr>
            <a:r>
              <a:rPr lang="nl-BE" sz="2000" dirty="0" smtClean="0">
                <a:solidFill>
                  <a:schemeClr val="tx2"/>
                </a:solidFill>
              </a:rPr>
              <a:t>                             </a:t>
            </a:r>
            <a:r>
              <a:rPr lang="nl-BE" sz="2000" i="1" dirty="0" smtClean="0">
                <a:solidFill>
                  <a:schemeClr val="tx2"/>
                </a:solidFill>
              </a:rPr>
              <a:t>takes out the trash</a:t>
            </a:r>
          </a:p>
          <a:p>
            <a:pPr marL="609600" indent="-609600" eaLnBrk="1" hangingPunct="1">
              <a:buFont typeface="Wingdings" pitchFamily="-110" charset="2"/>
              <a:buNone/>
            </a:pPr>
            <a:endParaRPr lang="nl-BE" sz="2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endParaRPr lang="nl-BE" sz="12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endParaRPr lang="nl-NL" sz="2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endParaRPr lang="nl-BE" sz="22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endParaRPr lang="nl-BE" sz="22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endParaRPr lang="nl-NL" sz="2200" dirty="0" smtClean="0">
              <a:solidFill>
                <a:schemeClr val="tx2"/>
              </a:solidFill>
            </a:endParaRPr>
          </a:p>
        </p:txBody>
      </p:sp>
      <p:sp>
        <p:nvSpPr>
          <p:cNvPr id="8" name="AutoShape 5"/>
          <p:cNvSpPr>
            <a:spLocks noChangeArrowheads="1"/>
          </p:cNvSpPr>
          <p:nvPr/>
        </p:nvSpPr>
        <p:spPr bwMode="auto">
          <a:xfrm>
            <a:off x="4114800" y="5562600"/>
            <a:ext cx="2438400" cy="152400"/>
          </a:xfrm>
          <a:prstGeom prst="triangle">
            <a:avLst>
              <a:gd name="adj" fmla="val 50000"/>
            </a:avLst>
          </a:prstGeom>
          <a:noFill/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nl-NL"/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2438400" y="3352800"/>
            <a:ext cx="792163" cy="144463"/>
            <a:chOff x="2064" y="2160"/>
            <a:chExt cx="635" cy="91"/>
          </a:xfrm>
        </p:grpSpPr>
        <p:sp>
          <p:nvSpPr>
            <p:cNvPr id="10" name="Line 11"/>
            <p:cNvSpPr>
              <a:spLocks noChangeShapeType="1"/>
            </p:cNvSpPr>
            <p:nvPr/>
          </p:nvSpPr>
          <p:spPr bwMode="auto">
            <a:xfrm flipH="1">
              <a:off x="2064" y="2160"/>
              <a:ext cx="317" cy="91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1" name="Line 12"/>
            <p:cNvSpPr>
              <a:spLocks noChangeShapeType="1"/>
            </p:cNvSpPr>
            <p:nvPr/>
          </p:nvSpPr>
          <p:spPr bwMode="auto">
            <a:xfrm>
              <a:off x="2381" y="2160"/>
              <a:ext cx="318" cy="91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3048000" y="4038600"/>
            <a:ext cx="792163" cy="144463"/>
            <a:chOff x="2064" y="2160"/>
            <a:chExt cx="635" cy="91"/>
          </a:xfrm>
        </p:grpSpPr>
        <p:sp>
          <p:nvSpPr>
            <p:cNvPr id="13" name="Line 11"/>
            <p:cNvSpPr>
              <a:spLocks noChangeShapeType="1"/>
            </p:cNvSpPr>
            <p:nvPr/>
          </p:nvSpPr>
          <p:spPr bwMode="auto">
            <a:xfrm flipH="1">
              <a:off x="2064" y="2160"/>
              <a:ext cx="317" cy="91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4" name="Line 12"/>
            <p:cNvSpPr>
              <a:spLocks noChangeShapeType="1"/>
            </p:cNvSpPr>
            <p:nvPr/>
          </p:nvSpPr>
          <p:spPr bwMode="auto">
            <a:xfrm>
              <a:off x="2381" y="2160"/>
              <a:ext cx="318" cy="91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  <p:sp>
        <p:nvSpPr>
          <p:cNvPr id="16" name="Line 11"/>
          <p:cNvSpPr>
            <a:spLocks noChangeShapeType="1"/>
          </p:cNvSpPr>
          <p:nvPr/>
        </p:nvSpPr>
        <p:spPr bwMode="auto">
          <a:xfrm flipH="1">
            <a:off x="3962400" y="4800600"/>
            <a:ext cx="395458" cy="144463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nl-NL"/>
          </a:p>
        </p:txBody>
      </p:sp>
      <p:sp>
        <p:nvSpPr>
          <p:cNvPr id="17" name="Line 12"/>
          <p:cNvSpPr>
            <a:spLocks noChangeShapeType="1"/>
          </p:cNvSpPr>
          <p:nvPr/>
        </p:nvSpPr>
        <p:spPr bwMode="auto">
          <a:xfrm>
            <a:off x="4357858" y="4800600"/>
            <a:ext cx="671342" cy="15240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nl-NL"/>
          </a:p>
        </p:txBody>
      </p:sp>
      <p:sp>
        <p:nvSpPr>
          <p:cNvPr id="15" name="Ovaal 14"/>
          <p:cNvSpPr/>
          <p:nvPr/>
        </p:nvSpPr>
        <p:spPr>
          <a:xfrm>
            <a:off x="2743200" y="4953000"/>
            <a:ext cx="1219200" cy="990600"/>
          </a:xfrm>
          <a:prstGeom prst="ellipse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Recoverability: Voice mismatches (7)</a:t>
            </a:r>
            <a:endParaRPr lang="nl-NL" sz="3400" dirty="0" smtClean="0">
              <a:solidFill>
                <a:schemeClr val="accent1"/>
              </a:solidFill>
            </a:endParaRP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1828800"/>
            <a:ext cx="7772400" cy="4800600"/>
          </a:xfrm>
        </p:spPr>
        <p:txBody>
          <a:bodyPr/>
          <a:lstStyle/>
          <a:p>
            <a:pPr marL="609600" indent="-609600" eaLnBrk="1" hangingPunct="1">
              <a:buNone/>
            </a:pPr>
            <a:r>
              <a:rPr lang="nl-BE" sz="2200" dirty="0" smtClean="0">
                <a:solidFill>
                  <a:schemeClr val="tx2"/>
                </a:solidFill>
              </a:rPr>
              <a:t>…it should be </a:t>
            </a:r>
            <a:r>
              <a:rPr lang="en-US" sz="2200" dirty="0" smtClean="0">
                <a:solidFill>
                  <a:schemeClr val="tx2"/>
                </a:solidFill>
              </a:rPr>
              <a:t>[</a:t>
            </a:r>
            <a:r>
              <a:rPr lang="en-US" sz="2200" strike="sngStrike" dirty="0" smtClean="0">
                <a:solidFill>
                  <a:schemeClr val="tx2"/>
                </a:solidFill>
              </a:rPr>
              <a:t>taken out</a:t>
            </a:r>
            <a:r>
              <a:rPr lang="en-US" sz="2200" dirty="0" smtClean="0">
                <a:solidFill>
                  <a:schemeClr val="tx2"/>
                </a:solidFill>
              </a:rPr>
              <a:t>]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.</a:t>
            </a:r>
            <a:endParaRPr lang="nl-BE" sz="22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BE" sz="2000" dirty="0" smtClean="0">
                <a:solidFill>
                  <a:schemeClr val="tx2"/>
                </a:solidFill>
              </a:rPr>
              <a:t>              TP</a:t>
            </a:r>
          </a:p>
          <a:p>
            <a:pPr marL="609600" indent="-609600" eaLnBrk="1" hangingPunct="1">
              <a:buFont typeface="Wingdings" pitchFamily="-110" charset="2"/>
              <a:buNone/>
            </a:pPr>
            <a:endParaRPr lang="nl-BE" sz="12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BE" sz="2000" dirty="0" smtClean="0">
                <a:solidFill>
                  <a:schemeClr val="tx2"/>
                </a:solidFill>
              </a:rPr>
              <a:t>        </a:t>
            </a:r>
            <a:r>
              <a:rPr lang="nl-BE" sz="2000" i="1" dirty="0" smtClean="0">
                <a:solidFill>
                  <a:schemeClr val="tx2"/>
                </a:solidFill>
              </a:rPr>
              <a:t>it</a:t>
            </a:r>
            <a:r>
              <a:rPr lang="nl-BE" sz="2000" dirty="0" smtClean="0">
                <a:solidFill>
                  <a:schemeClr val="tx2"/>
                </a:solidFill>
              </a:rPr>
              <a:t>          T’</a:t>
            </a:r>
          </a:p>
          <a:p>
            <a:pPr marL="609600" indent="-609600" eaLnBrk="1" hangingPunct="1">
              <a:buFont typeface="Wingdings" pitchFamily="-110" charset="2"/>
              <a:buNone/>
            </a:pPr>
            <a:endParaRPr lang="nl-BE" sz="12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BE" sz="2000" dirty="0" smtClean="0">
                <a:solidFill>
                  <a:schemeClr val="tx2"/>
                </a:solidFill>
              </a:rPr>
              <a:t>             T           VoiceP</a:t>
            </a: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BE" sz="2000" dirty="0" smtClean="0">
                <a:solidFill>
                  <a:schemeClr val="tx2"/>
                </a:solidFill>
              </a:rPr>
              <a:t>         </a:t>
            </a:r>
            <a:r>
              <a:rPr lang="nl-BE" sz="2000" i="1" dirty="0" smtClean="0">
                <a:solidFill>
                  <a:schemeClr val="tx2"/>
                </a:solidFill>
              </a:rPr>
              <a:t>should</a:t>
            </a:r>
          </a:p>
          <a:p>
            <a:pPr marL="609600" indent="-609600" eaLnBrk="1" hangingPunct="1">
              <a:buNone/>
            </a:pPr>
            <a:r>
              <a:rPr lang="nl-BE" sz="2000" dirty="0" smtClean="0">
                <a:solidFill>
                  <a:schemeClr val="tx2"/>
                </a:solidFill>
              </a:rPr>
              <a:t>                 Voice            </a:t>
            </a:r>
          </a:p>
          <a:p>
            <a:pPr marL="609600" indent="-609600" eaLnBrk="1" hangingPunct="1">
              <a:buNone/>
            </a:pPr>
            <a:r>
              <a:rPr lang="en-US" sz="2000" dirty="0" smtClean="0">
                <a:solidFill>
                  <a:schemeClr val="tx2"/>
                </a:solidFill>
              </a:rPr>
              <a:t>                   </a:t>
            </a:r>
            <a:r>
              <a:rPr lang="en-US" sz="2000" i="1" dirty="0" smtClean="0">
                <a:solidFill>
                  <a:schemeClr val="tx2"/>
                </a:solidFill>
              </a:rPr>
              <a:t>be</a:t>
            </a:r>
          </a:p>
          <a:p>
            <a:pPr marL="609600" indent="-609600" eaLnBrk="1" hangingPunct="1">
              <a:buNone/>
            </a:pPr>
            <a:r>
              <a:rPr lang="en-US" sz="2000" dirty="0" smtClean="0">
                <a:solidFill>
                  <a:schemeClr val="tx2"/>
                </a:solidFill>
              </a:rPr>
              <a:t>              [passive]</a:t>
            </a:r>
            <a:endParaRPr lang="nl-BE" sz="20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None/>
            </a:pPr>
            <a:r>
              <a:rPr lang="nl-BE" sz="2000" dirty="0" smtClean="0">
                <a:solidFill>
                  <a:schemeClr val="tx2"/>
                </a:solidFill>
              </a:rPr>
              <a:t>                                                 </a:t>
            </a:r>
          </a:p>
          <a:p>
            <a:pPr marL="609600" indent="-609600" eaLnBrk="1" hangingPunct="1">
              <a:buFont typeface="Wingdings" pitchFamily="-110" charset="2"/>
              <a:buNone/>
            </a:pPr>
            <a:endParaRPr lang="nl-BE" sz="2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endParaRPr lang="nl-BE" sz="12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endParaRPr lang="nl-NL" sz="2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endParaRPr lang="nl-BE" sz="22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endParaRPr lang="nl-BE" sz="22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endParaRPr lang="nl-NL" sz="2200" dirty="0" smtClean="0">
              <a:solidFill>
                <a:schemeClr val="tx2"/>
              </a:solidFill>
            </a:endParaRPr>
          </a:p>
        </p:txBody>
      </p:sp>
      <p:sp>
        <p:nvSpPr>
          <p:cNvPr id="8" name="AutoShape 5"/>
          <p:cNvSpPr>
            <a:spLocks noChangeArrowheads="1"/>
          </p:cNvSpPr>
          <p:nvPr/>
        </p:nvSpPr>
        <p:spPr bwMode="auto">
          <a:xfrm>
            <a:off x="3962400" y="4572000"/>
            <a:ext cx="1295400" cy="228600"/>
          </a:xfrm>
          <a:prstGeom prst="triangle">
            <a:avLst>
              <a:gd name="adj" fmla="val 50000"/>
            </a:avLst>
          </a:prstGeom>
          <a:noFill/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nl-NL"/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2743200" y="3276600"/>
            <a:ext cx="792163" cy="144463"/>
            <a:chOff x="2064" y="2160"/>
            <a:chExt cx="635" cy="91"/>
          </a:xfrm>
        </p:grpSpPr>
        <p:sp>
          <p:nvSpPr>
            <p:cNvPr id="10" name="Line 11"/>
            <p:cNvSpPr>
              <a:spLocks noChangeShapeType="1"/>
            </p:cNvSpPr>
            <p:nvPr/>
          </p:nvSpPr>
          <p:spPr bwMode="auto">
            <a:xfrm flipH="1">
              <a:off x="2064" y="2160"/>
              <a:ext cx="317" cy="91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1" name="Line 12"/>
            <p:cNvSpPr>
              <a:spLocks noChangeShapeType="1"/>
            </p:cNvSpPr>
            <p:nvPr/>
          </p:nvSpPr>
          <p:spPr bwMode="auto">
            <a:xfrm>
              <a:off x="2381" y="2160"/>
              <a:ext cx="318" cy="91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3581400" y="3962400"/>
            <a:ext cx="792163" cy="144463"/>
            <a:chOff x="2064" y="2160"/>
            <a:chExt cx="635" cy="91"/>
          </a:xfrm>
        </p:grpSpPr>
        <p:sp>
          <p:nvSpPr>
            <p:cNvPr id="13" name="Line 11"/>
            <p:cNvSpPr>
              <a:spLocks noChangeShapeType="1"/>
            </p:cNvSpPr>
            <p:nvPr/>
          </p:nvSpPr>
          <p:spPr bwMode="auto">
            <a:xfrm flipH="1">
              <a:off x="2064" y="2160"/>
              <a:ext cx="317" cy="91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4" name="Line 12"/>
            <p:cNvSpPr>
              <a:spLocks noChangeShapeType="1"/>
            </p:cNvSpPr>
            <p:nvPr/>
          </p:nvSpPr>
          <p:spPr bwMode="auto">
            <a:xfrm>
              <a:off x="2381" y="2160"/>
              <a:ext cx="318" cy="91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  <p:grpSp>
        <p:nvGrpSpPr>
          <p:cNvPr id="5" name="Group 10"/>
          <p:cNvGrpSpPr>
            <a:grpSpLocks/>
          </p:cNvGrpSpPr>
          <p:nvPr/>
        </p:nvGrpSpPr>
        <p:grpSpPr bwMode="auto">
          <a:xfrm>
            <a:off x="2286000" y="2667000"/>
            <a:ext cx="792163" cy="144463"/>
            <a:chOff x="2064" y="2160"/>
            <a:chExt cx="635" cy="91"/>
          </a:xfrm>
        </p:grpSpPr>
        <p:sp>
          <p:nvSpPr>
            <p:cNvPr id="18" name="Line 11"/>
            <p:cNvSpPr>
              <a:spLocks noChangeShapeType="1"/>
            </p:cNvSpPr>
            <p:nvPr/>
          </p:nvSpPr>
          <p:spPr bwMode="auto">
            <a:xfrm flipH="1">
              <a:off x="2064" y="2160"/>
              <a:ext cx="317" cy="91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9" name="Line 12"/>
            <p:cNvSpPr>
              <a:spLocks noChangeShapeType="1"/>
            </p:cNvSpPr>
            <p:nvPr/>
          </p:nvSpPr>
          <p:spPr bwMode="auto">
            <a:xfrm>
              <a:off x="2381" y="2160"/>
              <a:ext cx="318" cy="91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  <p:sp>
        <p:nvSpPr>
          <p:cNvPr id="23" name="Vrije vorm 22"/>
          <p:cNvSpPr/>
          <p:nvPr/>
        </p:nvSpPr>
        <p:spPr>
          <a:xfrm>
            <a:off x="3733800" y="3886200"/>
            <a:ext cx="1586255" cy="1464236"/>
          </a:xfrm>
          <a:custGeom>
            <a:avLst/>
            <a:gdLst>
              <a:gd name="connsiteX0" fmla="*/ 1586255 w 1586255"/>
              <a:gd name="connsiteY0" fmla="*/ 0 h 1464236"/>
              <a:gd name="connsiteX1" fmla="*/ 226608 w 1586255"/>
              <a:gd name="connsiteY1" fmla="*/ 448236 h 1464236"/>
              <a:gd name="connsiteX2" fmla="*/ 226608 w 1586255"/>
              <a:gd name="connsiteY2" fmla="*/ 1464236 h 1464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86255" h="1464236">
                <a:moveTo>
                  <a:pt x="1586255" y="0"/>
                </a:moveTo>
                <a:cubicBezTo>
                  <a:pt x="1019735" y="102098"/>
                  <a:pt x="453216" y="204197"/>
                  <a:pt x="226608" y="448236"/>
                </a:cubicBezTo>
                <a:cubicBezTo>
                  <a:pt x="0" y="692275"/>
                  <a:pt x="226608" y="1464236"/>
                  <a:pt x="226608" y="1464236"/>
                </a:cubicBezTo>
              </a:path>
            </a:pathLst>
          </a:custGeom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4" name="Tekstvak 23"/>
          <p:cNvSpPr txBox="1"/>
          <p:nvPr/>
        </p:nvSpPr>
        <p:spPr>
          <a:xfrm>
            <a:off x="3733800" y="4114800"/>
            <a:ext cx="1905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        </a:t>
            </a:r>
            <a:r>
              <a:rPr lang="nl-NL" sz="2000" dirty="0" err="1" smtClean="0">
                <a:solidFill>
                  <a:schemeClr val="tx2"/>
                </a:solidFill>
              </a:rPr>
              <a:t>vP</a:t>
            </a:r>
            <a:endParaRPr lang="nl-NL" sz="2000" dirty="0" smtClean="0">
              <a:solidFill>
                <a:schemeClr val="tx2"/>
              </a:solidFill>
            </a:endParaRPr>
          </a:p>
          <a:p>
            <a:endParaRPr lang="nl-NL" sz="2000" dirty="0" smtClean="0"/>
          </a:p>
          <a:p>
            <a:r>
              <a:rPr lang="nl-BE" sz="2000" i="1" dirty="0" smtClean="0">
                <a:solidFill>
                  <a:schemeClr val="tx2"/>
                </a:solidFill>
              </a:rPr>
              <a:t>  taken out</a:t>
            </a:r>
            <a:endParaRPr lang="nl-NL" sz="2000" dirty="0"/>
          </a:p>
        </p:txBody>
      </p:sp>
      <p:sp>
        <p:nvSpPr>
          <p:cNvPr id="25" name="Ovaal 24"/>
          <p:cNvSpPr/>
          <p:nvPr/>
        </p:nvSpPr>
        <p:spPr>
          <a:xfrm>
            <a:off x="2438400" y="4114800"/>
            <a:ext cx="1371600" cy="1295400"/>
          </a:xfrm>
          <a:prstGeom prst="ellipse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23" grpId="0" animBg="1"/>
      <p:bldP spid="24" grpId="0"/>
      <p:bldP spid="25" grpId="0" animBg="1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Recoverability: Voice mismatches (8)</a:t>
            </a:r>
            <a:endParaRPr lang="nl-NL" sz="3400" dirty="0" smtClean="0">
              <a:solidFill>
                <a:schemeClr val="accent1"/>
              </a:solidFill>
            </a:endParaRP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667000"/>
            <a:ext cx="7315200" cy="3657600"/>
          </a:xfrm>
        </p:spPr>
        <p:txBody>
          <a:bodyPr/>
          <a:lstStyle/>
          <a:p>
            <a:pPr marL="609600" indent="-609600" eaLnBrk="1" hangingPunct="1">
              <a:buFont typeface="Wingdings" pitchFamily="-110" charset="2"/>
              <a:buNone/>
            </a:pPr>
            <a:r>
              <a:rPr lang="nl-BE" sz="2400" dirty="0" smtClean="0">
                <a:solidFill>
                  <a:schemeClr val="tx2"/>
                </a:solidFill>
              </a:rPr>
              <a:t>! This solution implies that the recoverability</a:t>
            </a: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BE" sz="2400" dirty="0" smtClean="0">
                <a:solidFill>
                  <a:schemeClr val="tx2"/>
                </a:solidFill>
              </a:rPr>
              <a:t>  condition on ellipsis is syntactic.</a:t>
            </a:r>
          </a:p>
          <a:p>
            <a:pPr marL="609600" indent="-609600" eaLnBrk="1" hangingPunct="1">
              <a:buFont typeface="Wingdings" pitchFamily="-110" charset="2"/>
              <a:buNone/>
            </a:pPr>
            <a:endParaRPr lang="nl-BE" sz="12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endParaRPr lang="nl-NL" sz="2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endParaRPr lang="nl-BE" sz="22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endParaRPr lang="nl-BE" sz="22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endParaRPr lang="nl-NL" sz="22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smtClean="0">
                <a:solidFill>
                  <a:schemeClr val="accent1"/>
                </a:solidFill>
              </a:rPr>
              <a:t>Restrictions on ellipsis (2)</a:t>
            </a:r>
            <a:endParaRPr lang="nl-NL" sz="3400" smtClean="0">
              <a:solidFill>
                <a:schemeClr val="accent1"/>
              </a:solidFill>
            </a:endParaRP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0013" y="2286000"/>
            <a:ext cx="7313612" cy="3656013"/>
          </a:xfrm>
        </p:spPr>
        <p:txBody>
          <a:bodyPr/>
          <a:lstStyle/>
          <a:p>
            <a:pPr marL="0" indent="0" eaLnBrk="1" hangingPunct="1">
              <a:buFontTx/>
              <a:buNone/>
              <a:tabLst>
                <a:tab pos="628650" algn="l"/>
              </a:tabLst>
            </a:pPr>
            <a:r>
              <a:rPr lang="nl-NL">
                <a:solidFill>
                  <a:schemeClr val="tx2"/>
                </a:solidFill>
                <a:sym typeface="Wingdings" pitchFamily="-110" charset="2"/>
              </a:rPr>
              <a:t>	Recoverability</a:t>
            </a:r>
          </a:p>
          <a:p>
            <a:pPr marL="0" indent="0" eaLnBrk="1" hangingPunct="1">
              <a:buFontTx/>
              <a:buNone/>
              <a:tabLst>
                <a:tab pos="628650" algn="l"/>
              </a:tabLst>
            </a:pPr>
            <a:endParaRPr lang="nl-NL">
              <a:solidFill>
                <a:schemeClr val="tx2"/>
              </a:solidFill>
              <a:sym typeface="Wingdings" pitchFamily="-110" charset="2"/>
            </a:endParaRPr>
          </a:p>
          <a:p>
            <a:pPr marL="0" indent="0" eaLnBrk="1" hangingPunct="1">
              <a:buFontTx/>
              <a:buNone/>
              <a:tabLst>
                <a:tab pos="628650" algn="l"/>
              </a:tabLst>
            </a:pPr>
            <a:r>
              <a:rPr lang="en-US" sz="2400">
                <a:solidFill>
                  <a:schemeClr val="tx2"/>
                </a:solidFill>
              </a:rPr>
              <a:t>Ellipsis needs an antecedent; otherwise it is impossible for the hearer to interpret the ellipsis site.</a:t>
            </a:r>
          </a:p>
          <a:p>
            <a:pPr marL="0" indent="0" eaLnBrk="1" hangingPunct="1">
              <a:buFontTx/>
              <a:buNone/>
              <a:tabLst>
                <a:tab pos="628650" algn="l"/>
              </a:tabLst>
            </a:pPr>
            <a:endParaRPr lang="en-US" sz="2400">
              <a:solidFill>
                <a:schemeClr val="tx2"/>
              </a:solidFill>
            </a:endParaRPr>
          </a:p>
          <a:p>
            <a:pPr marL="0" indent="0" eaLnBrk="1" hangingPunct="1">
              <a:buFontTx/>
              <a:buNone/>
              <a:tabLst>
                <a:tab pos="628650" algn="l"/>
              </a:tabLst>
            </a:pPr>
            <a:r>
              <a:rPr lang="en-US" sz="2400">
                <a:solidFill>
                  <a:schemeClr val="tx2"/>
                </a:solidFill>
              </a:rPr>
              <a:t>(</a:t>
            </a:r>
            <a:r>
              <a:rPr lang="en-US" sz="2400" smtClean="0">
                <a:solidFill>
                  <a:schemeClr val="tx2"/>
                </a:solidFill>
              </a:rPr>
              <a:t>1) 	[</a:t>
            </a:r>
            <a:r>
              <a:rPr lang="en-US" sz="2400">
                <a:solidFill>
                  <a:schemeClr val="tx2"/>
                </a:solidFill>
              </a:rPr>
              <a:t>uttered out of the blue]</a:t>
            </a:r>
          </a:p>
          <a:p>
            <a:pPr marL="0" indent="0" eaLnBrk="1" hangingPunct="1">
              <a:buFontTx/>
              <a:buNone/>
              <a:tabLst>
                <a:tab pos="628650" algn="l"/>
              </a:tabLst>
            </a:pPr>
            <a:r>
              <a:rPr lang="en-US" sz="2400" smtClean="0">
                <a:solidFill>
                  <a:schemeClr val="tx2"/>
                </a:solidFill>
              </a:rPr>
              <a:t>	*</a:t>
            </a:r>
            <a:r>
              <a:rPr lang="en-US" sz="2400">
                <a:solidFill>
                  <a:schemeClr val="tx2"/>
                </a:solidFill>
              </a:rPr>
              <a:t>Jasmin has, too.</a:t>
            </a:r>
            <a:endParaRPr lang="nl-NL" sz="2400">
              <a:solidFill>
                <a:schemeClr val="tx2"/>
              </a:solidFill>
              <a:sym typeface="Wingdings" pitchFamily="-110" charset="2"/>
            </a:endParaRPr>
          </a:p>
          <a:p>
            <a:pPr marL="0" indent="0" eaLnBrk="1" hangingPunct="1">
              <a:buFontTx/>
              <a:buNone/>
              <a:tabLst>
                <a:tab pos="628650" algn="l"/>
              </a:tabLst>
            </a:pPr>
            <a:endParaRPr lang="nl-NL" sz="2400">
              <a:solidFill>
                <a:schemeClr val="tx2"/>
              </a:solidFill>
              <a:sym typeface="Wingdings" pitchFamily="-110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4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44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44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1044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44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44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900" decel="100000" fill="hold"/>
                                        <p:tgtEl>
                                          <p:spTgt spid="1044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smtClean="0">
                <a:solidFill>
                  <a:schemeClr val="accent1"/>
                </a:solidFill>
              </a:rPr>
              <a:t>Restrictions on ellipsis (9)</a:t>
            </a:r>
            <a:endParaRPr lang="nl-NL" sz="3400" smtClean="0">
              <a:solidFill>
                <a:schemeClr val="accent1"/>
              </a:solidFill>
            </a:endParaRP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0013" y="2590800"/>
            <a:ext cx="7313612" cy="3351213"/>
          </a:xfrm>
        </p:spPr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nl-BE" sz="2800" smtClean="0">
                <a:solidFill>
                  <a:schemeClr val="tx2"/>
                </a:solidFill>
              </a:rPr>
              <a:t>Recoverability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nl-BE" sz="2800" b="1" smtClean="0">
                <a:solidFill>
                  <a:schemeClr val="tx2"/>
                </a:solidFill>
              </a:rPr>
              <a:t>Syntactic licensing</a:t>
            </a:r>
          </a:p>
          <a:p>
            <a:pPr marL="609600" indent="-609600" eaLnBrk="1" hangingPunct="1">
              <a:buFont typeface="Wingdings" pitchFamily="-110" charset="2"/>
              <a:buNone/>
            </a:pPr>
            <a:endParaRPr lang="nl-NL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9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9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3" grpId="0" build="p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smtClean="0">
                <a:solidFill>
                  <a:schemeClr val="accent1"/>
                </a:solidFill>
              </a:rPr>
              <a:t>Syntactic licensing (1)</a:t>
            </a:r>
            <a:endParaRPr lang="nl-NL" sz="3400" smtClean="0">
              <a:solidFill>
                <a:schemeClr val="accent1"/>
              </a:solidFill>
            </a:endParaRP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0013" y="2286000"/>
            <a:ext cx="7313612" cy="3656013"/>
          </a:xfrm>
        </p:spPr>
        <p:txBody>
          <a:bodyPr/>
          <a:lstStyle/>
          <a:p>
            <a:pPr marL="609600" indent="-609600" eaLnBrk="1" hangingPunct="1">
              <a:buFont typeface="Wingdings" pitchFamily="-110" charset="2"/>
              <a:buNone/>
            </a:pPr>
            <a:r>
              <a:rPr lang="nl-NL" sz="2200" dirty="0" smtClean="0">
                <a:solidFill>
                  <a:schemeClr val="tx2"/>
                </a:solidFill>
              </a:rPr>
              <a:t>Even </a:t>
            </a:r>
            <a:r>
              <a:rPr lang="nl-NL" sz="2200" dirty="0" err="1" smtClean="0">
                <a:solidFill>
                  <a:schemeClr val="tx2"/>
                </a:solidFill>
              </a:rPr>
              <a:t>with</a:t>
            </a:r>
            <a:r>
              <a:rPr lang="nl-NL" sz="2200" dirty="0" smtClean="0">
                <a:solidFill>
                  <a:schemeClr val="tx2"/>
                </a:solidFill>
              </a:rPr>
              <a:t> a </a:t>
            </a:r>
            <a:r>
              <a:rPr lang="nl-NL" sz="2200" dirty="0" err="1" smtClean="0">
                <a:solidFill>
                  <a:schemeClr val="tx2"/>
                </a:solidFill>
              </a:rPr>
              <a:t>syntactically</a:t>
            </a:r>
            <a:r>
              <a:rPr lang="nl-NL" sz="2200" dirty="0" smtClean="0">
                <a:solidFill>
                  <a:schemeClr val="tx2"/>
                </a:solidFill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</a:rPr>
              <a:t>identical</a:t>
            </a:r>
            <a:r>
              <a:rPr lang="nl-NL" sz="2200" dirty="0" smtClean="0">
                <a:solidFill>
                  <a:schemeClr val="tx2"/>
                </a:solidFill>
              </a:rPr>
              <a:t> antecedent, </a:t>
            </a:r>
            <a:r>
              <a:rPr lang="nl-NL" sz="2200" dirty="0" err="1" smtClean="0">
                <a:solidFill>
                  <a:schemeClr val="tx2"/>
                </a:solidFill>
              </a:rPr>
              <a:t>not</a:t>
            </a:r>
            <a:endParaRPr lang="nl-NL" sz="22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NL" sz="2200" dirty="0" smtClean="0">
                <a:solidFill>
                  <a:schemeClr val="tx2"/>
                </a:solidFill>
              </a:rPr>
              <a:t>all </a:t>
            </a:r>
            <a:r>
              <a:rPr lang="nl-NL" sz="2200" dirty="0" err="1" smtClean="0">
                <a:solidFill>
                  <a:schemeClr val="tx2"/>
                </a:solidFill>
              </a:rPr>
              <a:t>ellipses</a:t>
            </a:r>
            <a:r>
              <a:rPr lang="nl-NL" sz="2200" dirty="0" smtClean="0">
                <a:solidFill>
                  <a:schemeClr val="tx2"/>
                </a:solidFill>
              </a:rPr>
              <a:t> are </a:t>
            </a:r>
            <a:r>
              <a:rPr lang="nl-NL" sz="2200" dirty="0" err="1" smtClean="0">
                <a:solidFill>
                  <a:schemeClr val="tx2"/>
                </a:solidFill>
              </a:rPr>
              <a:t>possible</a:t>
            </a:r>
            <a:r>
              <a:rPr lang="nl-NL" sz="2200" dirty="0" smtClean="0">
                <a:solidFill>
                  <a:schemeClr val="tx2"/>
                </a:solidFill>
              </a:rPr>
              <a:t>.</a:t>
            </a:r>
          </a:p>
          <a:p>
            <a:pPr marL="609600" indent="-609600" eaLnBrk="1" hangingPunct="1">
              <a:buFont typeface="Wingdings" pitchFamily="-110" charset="2"/>
              <a:buNone/>
            </a:pPr>
            <a:endParaRPr lang="nl-NL" sz="22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 	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Ellipsis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needs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to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be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licensed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in the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syntactic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structure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.</a:t>
            </a:r>
            <a:endParaRPr lang="nl-NL" sz="22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3" grpId="0" build="p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smtClean="0">
                <a:solidFill>
                  <a:schemeClr val="accent1"/>
                </a:solidFill>
              </a:rPr>
              <a:t>Syntactic licensing (2)</a:t>
            </a:r>
            <a:endParaRPr lang="nl-NL" sz="3400" smtClean="0">
              <a:solidFill>
                <a:schemeClr val="accent1"/>
              </a:solidFill>
            </a:endParaRP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0013" y="2133600"/>
            <a:ext cx="7313612" cy="4114800"/>
          </a:xfrm>
        </p:spPr>
        <p:txBody>
          <a:bodyPr/>
          <a:lstStyle/>
          <a:p>
            <a:pPr marL="609600" indent="-609600" eaLnBrk="1" hangingPunct="1">
              <a:buFont typeface="Wingdings" pitchFamily="-110" charset="2"/>
              <a:buNone/>
              <a:defRPr/>
            </a:pPr>
            <a:r>
              <a:rPr lang="nl-BE" sz="2200" dirty="0" smtClean="0">
                <a:solidFill>
                  <a:schemeClr val="tx2"/>
                </a:solidFill>
              </a:rPr>
              <a:t>Sluicing: only a specific set of IPs can be elided.</a:t>
            </a: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endParaRPr lang="nl-BE" sz="12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r>
              <a:rPr lang="nl-BE" sz="2200" dirty="0" smtClean="0">
                <a:solidFill>
                  <a:schemeClr val="tx2"/>
                </a:solidFill>
              </a:rPr>
              <a:t>(24)	a.	 Someone was singing, but I don’t know 	 who </a:t>
            </a:r>
            <a:r>
              <a:rPr lang="en-US" sz="2200" dirty="0" smtClean="0">
                <a:solidFill>
                  <a:schemeClr val="tx2"/>
                </a:solidFill>
              </a:rPr>
              <a:t>[</a:t>
            </a:r>
            <a:r>
              <a:rPr lang="nl-BE" sz="2200" strike="sngStrike" dirty="0" smtClean="0">
                <a:solidFill>
                  <a:schemeClr val="tx2"/>
                </a:solidFill>
              </a:rPr>
              <a:t>t</a:t>
            </a:r>
            <a:r>
              <a:rPr lang="nl-BE" sz="2200" strike="sngStrike" baseline="-25000" dirty="0" smtClean="0">
                <a:solidFill>
                  <a:schemeClr val="tx2"/>
                </a:solidFill>
              </a:rPr>
              <a:t>who</a:t>
            </a:r>
            <a:r>
              <a:rPr lang="nl-BE" sz="2200" strike="sngStrike" dirty="0" smtClean="0">
                <a:solidFill>
                  <a:schemeClr val="tx2"/>
                </a:solidFill>
              </a:rPr>
              <a:t> was singing</a:t>
            </a:r>
            <a:r>
              <a:rPr lang="en-US" sz="2200" dirty="0" smtClean="0">
                <a:solidFill>
                  <a:schemeClr val="tx2"/>
                </a:solidFill>
              </a:rPr>
              <a:t>]</a:t>
            </a:r>
            <a:r>
              <a:rPr lang="nl-BE" sz="2200" dirty="0" smtClean="0">
                <a:solidFill>
                  <a:schemeClr val="tx2"/>
                </a:solidFill>
              </a:rPr>
              <a:t>.</a:t>
            </a: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r>
              <a:rPr lang="nl-NL" sz="2200" dirty="0" smtClean="0">
                <a:solidFill>
                  <a:schemeClr val="tx2"/>
                </a:solidFill>
              </a:rPr>
              <a:t>	</a:t>
            </a:r>
            <a:r>
              <a:rPr lang="nl-NL" sz="2200" dirty="0" err="1" smtClean="0">
                <a:solidFill>
                  <a:schemeClr val="tx2"/>
                </a:solidFill>
              </a:rPr>
              <a:t>b</a:t>
            </a:r>
            <a:r>
              <a:rPr lang="nl-NL" sz="2200" dirty="0" smtClean="0">
                <a:solidFill>
                  <a:schemeClr val="tx2"/>
                </a:solidFill>
              </a:rPr>
              <a:t>.	 The </a:t>
            </a:r>
            <a:r>
              <a:rPr lang="nl-NL" sz="2200" dirty="0" err="1" smtClean="0">
                <a:solidFill>
                  <a:schemeClr val="tx2"/>
                </a:solidFill>
              </a:rPr>
              <a:t>cat</a:t>
            </a:r>
            <a:r>
              <a:rPr lang="nl-NL" sz="2200" dirty="0" smtClean="0">
                <a:solidFill>
                  <a:schemeClr val="tx2"/>
                </a:solidFill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</a:rPr>
              <a:t>broke</a:t>
            </a:r>
            <a:r>
              <a:rPr lang="nl-NL" sz="2200" dirty="0" smtClean="0">
                <a:solidFill>
                  <a:schemeClr val="tx2"/>
                </a:solidFill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</a:rPr>
              <a:t>something</a:t>
            </a:r>
            <a:r>
              <a:rPr lang="nl-NL" sz="2200" dirty="0" smtClean="0">
                <a:solidFill>
                  <a:schemeClr val="tx2"/>
                </a:solidFill>
              </a:rPr>
              <a:t>, </a:t>
            </a:r>
            <a:r>
              <a:rPr lang="nl-NL" sz="2200" dirty="0" err="1" smtClean="0">
                <a:solidFill>
                  <a:schemeClr val="tx2"/>
                </a:solidFill>
              </a:rPr>
              <a:t>but</a:t>
            </a:r>
            <a:r>
              <a:rPr lang="nl-NL" sz="2200" dirty="0" smtClean="0">
                <a:solidFill>
                  <a:schemeClr val="tx2"/>
                </a:solidFill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</a:rPr>
              <a:t>it’s</a:t>
            </a:r>
            <a:r>
              <a:rPr lang="nl-NL" sz="2200" dirty="0" smtClean="0">
                <a:solidFill>
                  <a:schemeClr val="tx2"/>
                </a:solidFill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</a:rPr>
              <a:t>not</a:t>
            </a:r>
            <a:r>
              <a:rPr lang="nl-NL" sz="2200" dirty="0" smtClean="0">
                <a:solidFill>
                  <a:schemeClr val="tx2"/>
                </a:solidFill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</a:rPr>
              <a:t>clear</a:t>
            </a:r>
            <a:r>
              <a:rPr lang="nl-NL" sz="2200" dirty="0" smtClean="0">
                <a:solidFill>
                  <a:schemeClr val="tx2"/>
                </a:solidFill>
              </a:rPr>
              <a:t> 	 </a:t>
            </a:r>
            <a:r>
              <a:rPr lang="nl-NL" sz="2200" dirty="0" err="1" smtClean="0">
                <a:solidFill>
                  <a:schemeClr val="tx2"/>
                </a:solidFill>
              </a:rPr>
              <a:t>what</a:t>
            </a:r>
            <a:r>
              <a:rPr lang="nl-NL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smtClean="0">
                <a:solidFill>
                  <a:schemeClr val="tx2"/>
                </a:solidFill>
              </a:rPr>
              <a:t>[</a:t>
            </a:r>
            <a:r>
              <a:rPr lang="en-US" sz="2200" strike="sngStrike" dirty="0" smtClean="0">
                <a:solidFill>
                  <a:schemeClr val="tx2"/>
                </a:solidFill>
              </a:rPr>
              <a:t>the cat broke </a:t>
            </a:r>
            <a:r>
              <a:rPr lang="en-US" sz="2200" strike="sngStrike" dirty="0" err="1" smtClean="0">
                <a:solidFill>
                  <a:schemeClr val="tx2"/>
                </a:solidFill>
              </a:rPr>
              <a:t>t</a:t>
            </a:r>
            <a:r>
              <a:rPr lang="en-US" sz="2200" strike="sngStrike" baseline="-25000" dirty="0" err="1" smtClean="0">
                <a:solidFill>
                  <a:schemeClr val="tx2"/>
                </a:solidFill>
              </a:rPr>
              <a:t>what</a:t>
            </a:r>
            <a:r>
              <a:rPr lang="en-US" sz="2200" dirty="0" smtClean="0">
                <a:solidFill>
                  <a:schemeClr val="tx2"/>
                </a:solidFill>
              </a:rPr>
              <a:t>].</a:t>
            </a: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r>
              <a:rPr lang="en-US" sz="2200" dirty="0" smtClean="0">
                <a:solidFill>
                  <a:schemeClr val="tx2"/>
                </a:solidFill>
              </a:rPr>
              <a:t>	</a:t>
            </a:r>
            <a:r>
              <a:rPr lang="en-US" sz="2200" dirty="0" err="1" smtClean="0">
                <a:solidFill>
                  <a:schemeClr val="tx2"/>
                </a:solidFill>
              </a:rPr>
              <a:t>c</a:t>
            </a:r>
            <a:r>
              <a:rPr lang="en-US" sz="2200" dirty="0" smtClean="0">
                <a:solidFill>
                  <a:schemeClr val="tx2"/>
                </a:solidFill>
              </a:rPr>
              <a:t>.	 She was talking to someone, but I couldn’t 	 see (to) who [</a:t>
            </a:r>
            <a:r>
              <a:rPr lang="en-US" sz="2200" strike="sngStrike" dirty="0" smtClean="0">
                <a:solidFill>
                  <a:schemeClr val="tx2"/>
                </a:solidFill>
              </a:rPr>
              <a:t>she was talking </a:t>
            </a:r>
            <a:r>
              <a:rPr lang="en-US" sz="2200" strike="sngStrike" dirty="0" err="1" smtClean="0">
                <a:solidFill>
                  <a:schemeClr val="tx2"/>
                </a:solidFill>
              </a:rPr>
              <a:t>t</a:t>
            </a:r>
            <a:r>
              <a:rPr lang="en-US" sz="2200" strike="sngStrike" baseline="-25000" dirty="0" err="1" smtClean="0">
                <a:solidFill>
                  <a:schemeClr val="tx2"/>
                </a:solidFill>
              </a:rPr>
              <a:t>(to</a:t>
            </a:r>
            <a:r>
              <a:rPr lang="en-US" sz="2200" strike="sngStrike" baseline="-25000" dirty="0" smtClean="0">
                <a:solidFill>
                  <a:schemeClr val="tx2"/>
                </a:solidFill>
              </a:rPr>
              <a:t>) who</a:t>
            </a:r>
            <a:r>
              <a:rPr lang="en-US" sz="2200" dirty="0" smtClean="0">
                <a:solidFill>
                  <a:schemeClr val="tx2"/>
                </a:solidFill>
              </a:rPr>
              <a:t>].</a:t>
            </a: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r>
              <a:rPr lang="en-US" sz="2200" dirty="0" smtClean="0">
                <a:solidFill>
                  <a:schemeClr val="tx2"/>
                </a:solidFill>
              </a:rPr>
              <a:t>	</a:t>
            </a:r>
            <a:r>
              <a:rPr lang="en-US" sz="2200" dirty="0" err="1" smtClean="0">
                <a:solidFill>
                  <a:schemeClr val="tx2"/>
                </a:solidFill>
              </a:rPr>
              <a:t>d</a:t>
            </a:r>
            <a:r>
              <a:rPr lang="en-US" sz="2200" dirty="0" smtClean="0">
                <a:solidFill>
                  <a:schemeClr val="tx2"/>
                </a:solidFill>
              </a:rPr>
              <a:t>.	 He really wanted to go outside, but it’s a 	 mystery why [</a:t>
            </a:r>
            <a:r>
              <a:rPr lang="en-US" sz="2200" strike="sngStrike" dirty="0" smtClean="0">
                <a:solidFill>
                  <a:schemeClr val="tx2"/>
                </a:solidFill>
              </a:rPr>
              <a:t>he really wanted to go 	 </a:t>
            </a:r>
            <a:r>
              <a:rPr lang="en-US" sz="2200" dirty="0" smtClean="0">
                <a:solidFill>
                  <a:schemeClr val="tx2"/>
                </a:solidFill>
              </a:rPr>
              <a:t>	 </a:t>
            </a:r>
            <a:r>
              <a:rPr lang="en-US" sz="2200" strike="sngStrike" dirty="0" smtClean="0">
                <a:solidFill>
                  <a:schemeClr val="tx2"/>
                </a:solidFill>
              </a:rPr>
              <a:t>outside </a:t>
            </a:r>
            <a:r>
              <a:rPr lang="en-US" sz="2200" strike="sngStrike" dirty="0" err="1" smtClean="0">
                <a:solidFill>
                  <a:schemeClr val="tx2"/>
                </a:solidFill>
              </a:rPr>
              <a:t>t</a:t>
            </a:r>
            <a:r>
              <a:rPr lang="en-US" sz="2200" strike="sngStrike" baseline="-25000" dirty="0" err="1" smtClean="0">
                <a:solidFill>
                  <a:schemeClr val="tx2"/>
                </a:solidFill>
              </a:rPr>
              <a:t>why</a:t>
            </a:r>
            <a:r>
              <a:rPr lang="en-US" sz="2200" dirty="0" smtClean="0">
                <a:solidFill>
                  <a:schemeClr val="tx2"/>
                </a:solidFill>
              </a:rPr>
              <a:t>].</a:t>
            </a:r>
            <a:endParaRPr lang="nl-NL" sz="22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7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7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3" grpId="0" build="p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smtClean="0">
                <a:solidFill>
                  <a:schemeClr val="accent1"/>
                </a:solidFill>
              </a:rPr>
              <a:t>Syntactic licensing (3)</a:t>
            </a:r>
            <a:endParaRPr lang="nl-NL" sz="3400" smtClean="0">
              <a:solidFill>
                <a:schemeClr val="accent1"/>
              </a:solidFill>
            </a:endParaRP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0013" y="2438400"/>
            <a:ext cx="7313612" cy="3810000"/>
          </a:xfrm>
        </p:spPr>
        <p:txBody>
          <a:bodyPr/>
          <a:lstStyle/>
          <a:p>
            <a:pPr marL="609600" indent="-609600" eaLnBrk="1" hangingPunct="1">
              <a:buFont typeface="Wingdings" pitchFamily="-110" charset="2"/>
              <a:buNone/>
              <a:defRPr/>
            </a:pPr>
            <a:r>
              <a:rPr lang="nl-BE" sz="2200" dirty="0" smtClean="0">
                <a:solidFill>
                  <a:schemeClr val="tx2"/>
                </a:solidFill>
              </a:rPr>
              <a:t>Not without a </a:t>
            </a:r>
            <a:r>
              <a:rPr lang="nl-BE" sz="2200" i="1" dirty="0" smtClean="0">
                <a:solidFill>
                  <a:schemeClr val="tx2"/>
                </a:solidFill>
              </a:rPr>
              <a:t>wh</a:t>
            </a:r>
            <a:r>
              <a:rPr lang="nl-BE" sz="2200" dirty="0" smtClean="0">
                <a:solidFill>
                  <a:schemeClr val="tx2"/>
                </a:solidFill>
              </a:rPr>
              <a:t> element:</a:t>
            </a: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endParaRPr lang="nl-BE" sz="22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r>
              <a:rPr lang="nl-BE" sz="2200" dirty="0" smtClean="0">
                <a:solidFill>
                  <a:schemeClr val="tx2"/>
                </a:solidFill>
              </a:rPr>
              <a:t>(25)	a.*It was painted, but it wasn’t obvious that 	 </a:t>
            </a:r>
            <a:r>
              <a:rPr lang="en-US" sz="2200" dirty="0" smtClean="0">
                <a:solidFill>
                  <a:schemeClr val="tx2"/>
                </a:solidFill>
              </a:rPr>
              <a:t>[</a:t>
            </a:r>
            <a:r>
              <a:rPr lang="nl-BE" sz="2200" strike="sngStrike" dirty="0" smtClean="0">
                <a:solidFill>
                  <a:schemeClr val="tx2"/>
                </a:solidFill>
              </a:rPr>
              <a:t>it was painted</a:t>
            </a:r>
            <a:r>
              <a:rPr lang="en-US" sz="2200" dirty="0" smtClean="0">
                <a:solidFill>
                  <a:schemeClr val="tx2"/>
                </a:solidFill>
              </a:rPr>
              <a:t>]</a:t>
            </a:r>
            <a:r>
              <a:rPr lang="nl-BE" sz="2200" dirty="0" smtClean="0">
                <a:solidFill>
                  <a:schemeClr val="tx2"/>
                </a:solidFill>
              </a:rPr>
              <a:t>.</a:t>
            </a: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r>
              <a:rPr lang="nl-NL" sz="2200" dirty="0" smtClean="0">
                <a:solidFill>
                  <a:schemeClr val="tx2"/>
                </a:solidFill>
              </a:rPr>
              <a:t>	</a:t>
            </a:r>
            <a:r>
              <a:rPr lang="nl-NL" sz="2200" dirty="0" err="1" smtClean="0">
                <a:solidFill>
                  <a:schemeClr val="tx2"/>
                </a:solidFill>
              </a:rPr>
              <a:t>b</a:t>
            </a:r>
            <a:r>
              <a:rPr lang="nl-NL" sz="2200" dirty="0" smtClean="0">
                <a:solidFill>
                  <a:schemeClr val="tx2"/>
                </a:solidFill>
              </a:rPr>
              <a:t>.*I </a:t>
            </a:r>
            <a:r>
              <a:rPr lang="nl-NL" sz="2200" dirty="0" err="1" smtClean="0">
                <a:solidFill>
                  <a:schemeClr val="tx2"/>
                </a:solidFill>
              </a:rPr>
              <a:t>wanted</a:t>
            </a:r>
            <a:r>
              <a:rPr lang="nl-NL" sz="2200" dirty="0" smtClean="0">
                <a:solidFill>
                  <a:schemeClr val="tx2"/>
                </a:solidFill>
              </a:rPr>
              <a:t> her to live, </a:t>
            </a:r>
            <a:r>
              <a:rPr lang="nl-NL" sz="2200" dirty="0" err="1" smtClean="0">
                <a:solidFill>
                  <a:schemeClr val="tx2"/>
                </a:solidFill>
              </a:rPr>
              <a:t>but</a:t>
            </a:r>
            <a:r>
              <a:rPr lang="nl-NL" sz="2200" dirty="0" smtClean="0">
                <a:solidFill>
                  <a:schemeClr val="tx2"/>
                </a:solidFill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</a:rPr>
              <a:t>for</a:t>
            </a:r>
            <a:r>
              <a:rPr lang="nl-NL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smtClean="0">
                <a:solidFill>
                  <a:schemeClr val="tx2"/>
                </a:solidFill>
              </a:rPr>
              <a:t>[</a:t>
            </a:r>
            <a:r>
              <a:rPr lang="en-US" sz="2200" strike="sngStrike" dirty="0" smtClean="0">
                <a:solidFill>
                  <a:schemeClr val="tx2"/>
                </a:solidFill>
              </a:rPr>
              <a:t>her to live</a:t>
            </a:r>
            <a:r>
              <a:rPr lang="en-US" sz="2200" dirty="0" smtClean="0">
                <a:solidFill>
                  <a:schemeClr val="tx2"/>
                </a:solidFill>
              </a:rPr>
              <a:t>] 	 would be a miracle.</a:t>
            </a: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r>
              <a:rPr lang="en-US" sz="2200" dirty="0" smtClean="0">
                <a:solidFill>
                  <a:schemeClr val="tx2"/>
                </a:solidFill>
              </a:rPr>
              <a:t>	</a:t>
            </a:r>
            <a:r>
              <a:rPr lang="en-US" sz="2200" dirty="0" err="1" smtClean="0">
                <a:solidFill>
                  <a:schemeClr val="tx2"/>
                </a:solidFill>
              </a:rPr>
              <a:t>c</a:t>
            </a:r>
            <a:r>
              <a:rPr lang="en-US" sz="2200" dirty="0" smtClean="0">
                <a:solidFill>
                  <a:schemeClr val="tx2"/>
                </a:solidFill>
              </a:rPr>
              <a:t>.*The octopus predicted that Spain would 	 win, but no-one knew for sure yet if/	 	 whether [</a:t>
            </a:r>
            <a:r>
              <a:rPr lang="en-US" sz="2200" strike="sngStrike" dirty="0" smtClean="0">
                <a:solidFill>
                  <a:schemeClr val="tx2"/>
                </a:solidFill>
              </a:rPr>
              <a:t>Spain would win</a:t>
            </a:r>
            <a:r>
              <a:rPr lang="en-US" sz="2200" dirty="0" smtClean="0">
                <a:solidFill>
                  <a:schemeClr val="tx2"/>
                </a:solidFill>
              </a:rPr>
              <a:t>].</a:t>
            </a: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r>
              <a:rPr lang="en-US" sz="2200" dirty="0" smtClean="0">
                <a:solidFill>
                  <a:schemeClr val="tx2"/>
                </a:solidFill>
              </a:rPr>
              <a:t>	</a:t>
            </a:r>
            <a:endParaRPr lang="nl-NL" sz="22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3" grpId="0" build="p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smtClean="0">
                <a:solidFill>
                  <a:schemeClr val="accent1"/>
                </a:solidFill>
              </a:rPr>
              <a:t>Syntactic licensing (4)</a:t>
            </a:r>
            <a:endParaRPr lang="nl-NL" sz="3400" smtClean="0">
              <a:solidFill>
                <a:schemeClr val="accent1"/>
              </a:solidFill>
            </a:endParaRP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0012" y="2438400"/>
            <a:ext cx="7773987" cy="3657600"/>
          </a:xfrm>
        </p:spPr>
        <p:txBody>
          <a:bodyPr/>
          <a:lstStyle/>
          <a:p>
            <a:pPr marL="609600" indent="-609600" eaLnBrk="1" hangingPunct="1">
              <a:buFont typeface="Wingdings" pitchFamily="-110" charset="2"/>
              <a:buNone/>
              <a:defRPr/>
            </a:pPr>
            <a:r>
              <a:rPr lang="nl-BE" sz="2200" dirty="0" smtClean="0">
                <a:solidFill>
                  <a:schemeClr val="tx2"/>
                </a:solidFill>
              </a:rPr>
              <a:t>Not in relative clauses or clefts:</a:t>
            </a: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endParaRPr lang="nl-BE" sz="22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r>
              <a:rPr lang="nl-BE" sz="2200" dirty="0" smtClean="0">
                <a:solidFill>
                  <a:schemeClr val="tx2"/>
                </a:solidFill>
              </a:rPr>
              <a:t>(26)	a.*Someone was singing, but I couldn’t find 	 	 the person who </a:t>
            </a:r>
            <a:r>
              <a:rPr lang="en-US" sz="2200" dirty="0" smtClean="0">
                <a:solidFill>
                  <a:schemeClr val="tx2"/>
                </a:solidFill>
              </a:rPr>
              <a:t>[</a:t>
            </a:r>
            <a:r>
              <a:rPr lang="nl-BE" sz="2200" strike="sngStrike" dirty="0" smtClean="0">
                <a:solidFill>
                  <a:schemeClr val="tx2"/>
                </a:solidFill>
              </a:rPr>
              <a:t>was singing</a:t>
            </a:r>
            <a:r>
              <a:rPr lang="en-US" sz="2200" dirty="0" smtClean="0">
                <a:solidFill>
                  <a:schemeClr val="tx2"/>
                </a:solidFill>
              </a:rPr>
              <a:t>]</a:t>
            </a:r>
            <a:r>
              <a:rPr lang="nl-BE" sz="2200" dirty="0" smtClean="0">
                <a:solidFill>
                  <a:schemeClr val="tx2"/>
                </a:solidFill>
              </a:rPr>
              <a:t>.</a:t>
            </a: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r>
              <a:rPr lang="nl-NL" sz="2200" dirty="0" smtClean="0">
                <a:solidFill>
                  <a:schemeClr val="tx2"/>
                </a:solidFill>
              </a:rPr>
              <a:t>	</a:t>
            </a:r>
            <a:r>
              <a:rPr lang="nl-NL" sz="2200" dirty="0" err="1" smtClean="0">
                <a:solidFill>
                  <a:schemeClr val="tx2"/>
                </a:solidFill>
              </a:rPr>
              <a:t>b</a:t>
            </a:r>
            <a:r>
              <a:rPr lang="nl-NL" sz="2200" dirty="0" smtClean="0">
                <a:solidFill>
                  <a:schemeClr val="tx2"/>
                </a:solidFill>
              </a:rPr>
              <a:t>.*</a:t>
            </a:r>
            <a:r>
              <a:rPr lang="nl-NL" sz="2200" dirty="0" err="1" smtClean="0">
                <a:solidFill>
                  <a:schemeClr val="tx2"/>
                </a:solidFill>
              </a:rPr>
              <a:t>She</a:t>
            </a:r>
            <a:r>
              <a:rPr lang="nl-NL" sz="2200" dirty="0" smtClean="0">
                <a:solidFill>
                  <a:schemeClr val="tx2"/>
                </a:solidFill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</a:rPr>
              <a:t>said</a:t>
            </a:r>
            <a:r>
              <a:rPr lang="nl-NL" sz="2200" dirty="0" smtClean="0">
                <a:solidFill>
                  <a:schemeClr val="tx2"/>
                </a:solidFill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</a:rPr>
              <a:t>Jeff</a:t>
            </a:r>
            <a:r>
              <a:rPr lang="nl-NL" sz="2200" dirty="0" smtClean="0">
                <a:solidFill>
                  <a:schemeClr val="tx2"/>
                </a:solidFill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</a:rPr>
              <a:t>asked</a:t>
            </a:r>
            <a:r>
              <a:rPr lang="nl-NL" sz="2200" dirty="0" smtClean="0">
                <a:solidFill>
                  <a:schemeClr val="tx2"/>
                </a:solidFill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</a:rPr>
              <a:t>for</a:t>
            </a:r>
            <a:r>
              <a:rPr lang="nl-NL" sz="2200" dirty="0" smtClean="0">
                <a:solidFill>
                  <a:schemeClr val="tx2"/>
                </a:solidFill>
              </a:rPr>
              <a:t> her </a:t>
            </a:r>
            <a:r>
              <a:rPr lang="nl-NL" sz="2200" dirty="0" err="1" smtClean="0">
                <a:solidFill>
                  <a:schemeClr val="tx2"/>
                </a:solidFill>
              </a:rPr>
              <a:t>phone</a:t>
            </a:r>
            <a:r>
              <a:rPr lang="nl-NL" sz="2200" dirty="0" smtClean="0">
                <a:solidFill>
                  <a:schemeClr val="tx2"/>
                </a:solidFill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</a:rPr>
              <a:t>number</a:t>
            </a:r>
            <a:r>
              <a:rPr lang="nl-NL" sz="2200" dirty="0" smtClean="0">
                <a:solidFill>
                  <a:schemeClr val="tx2"/>
                </a:solidFill>
              </a:rPr>
              <a:t>, 	 	 </a:t>
            </a:r>
            <a:r>
              <a:rPr lang="nl-NL" sz="2200" dirty="0" err="1" smtClean="0">
                <a:solidFill>
                  <a:schemeClr val="tx2"/>
                </a:solidFill>
              </a:rPr>
              <a:t>but</a:t>
            </a:r>
            <a:r>
              <a:rPr lang="nl-NL" sz="2200" dirty="0" smtClean="0">
                <a:solidFill>
                  <a:schemeClr val="tx2"/>
                </a:solidFill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</a:rPr>
              <a:t>it</a:t>
            </a:r>
            <a:r>
              <a:rPr lang="nl-NL" sz="2200" dirty="0" smtClean="0">
                <a:solidFill>
                  <a:schemeClr val="tx2"/>
                </a:solidFill>
              </a:rPr>
              <a:t> was Patrick </a:t>
            </a:r>
            <a:r>
              <a:rPr lang="nl-NL" sz="2200" dirty="0" err="1" smtClean="0">
                <a:solidFill>
                  <a:schemeClr val="tx2"/>
                </a:solidFill>
              </a:rPr>
              <a:t>who</a:t>
            </a:r>
            <a:r>
              <a:rPr lang="nl-NL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smtClean="0">
                <a:solidFill>
                  <a:schemeClr val="tx2"/>
                </a:solidFill>
              </a:rPr>
              <a:t>[</a:t>
            </a:r>
            <a:r>
              <a:rPr lang="en-US" sz="2200" strike="sngStrike" dirty="0" smtClean="0">
                <a:solidFill>
                  <a:schemeClr val="tx2"/>
                </a:solidFill>
              </a:rPr>
              <a:t>asked for her</a:t>
            </a:r>
            <a:r>
              <a:rPr lang="en-US" sz="2200" dirty="0" smtClean="0">
                <a:solidFill>
                  <a:schemeClr val="tx2"/>
                </a:solidFill>
              </a:rPr>
              <a:t> 	 	 	 </a:t>
            </a:r>
            <a:r>
              <a:rPr lang="en-US" sz="2200" strike="sngStrike" dirty="0" smtClean="0">
                <a:solidFill>
                  <a:schemeClr val="tx2"/>
                </a:solidFill>
              </a:rPr>
              <a:t>phone number</a:t>
            </a:r>
            <a:r>
              <a:rPr lang="en-US" sz="2200" dirty="0" smtClean="0">
                <a:solidFill>
                  <a:schemeClr val="tx2"/>
                </a:solidFill>
              </a:rPr>
              <a:t>].</a:t>
            </a: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endParaRPr lang="en-US" sz="22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 (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English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)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Sluicing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is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only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allowed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in </a:t>
            </a:r>
            <a:r>
              <a:rPr lang="nl-NL" sz="2200" i="1" dirty="0" err="1" smtClean="0">
                <a:solidFill>
                  <a:schemeClr val="tx2"/>
                </a:solidFill>
                <a:sym typeface="Wingdings"/>
              </a:rPr>
              <a:t>wh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questions</a:t>
            </a:r>
            <a:endParaRPr lang="en-US" sz="22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7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7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7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7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3" grpId="0" build="p"/>
      <p:bldP spid="97283" grpId="1" build="p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smtClean="0">
                <a:solidFill>
                  <a:schemeClr val="accent1"/>
                </a:solidFill>
              </a:rPr>
              <a:t>Syntactic licensing (5)</a:t>
            </a:r>
            <a:endParaRPr lang="nl-NL" sz="3400" smtClean="0">
              <a:solidFill>
                <a:schemeClr val="accent1"/>
              </a:solidFill>
            </a:endParaRP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209800"/>
            <a:ext cx="7313612" cy="3657600"/>
          </a:xfrm>
        </p:spPr>
        <p:txBody>
          <a:bodyPr/>
          <a:lstStyle/>
          <a:p>
            <a:pPr marL="609600" indent="-609600" eaLnBrk="1" hangingPunct="1">
              <a:buFont typeface="Wingdings" pitchFamily="-110" charset="2"/>
              <a:buNone/>
              <a:defRPr/>
            </a:pPr>
            <a:r>
              <a:rPr lang="nl-BE" sz="2200" dirty="0" smtClean="0">
                <a:solidFill>
                  <a:schemeClr val="tx2"/>
                </a:solidFill>
              </a:rPr>
              <a:t>NP ellipsis:</a:t>
            </a: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endParaRPr lang="nl-BE" sz="22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r>
              <a:rPr lang="nl-BE" sz="2200" dirty="0" smtClean="0">
                <a:solidFill>
                  <a:schemeClr val="tx2"/>
                </a:solidFill>
              </a:rPr>
              <a:t>(27)	a.	 Jeff’s alibi was much more credible than 	 Steve’s </a:t>
            </a:r>
            <a:r>
              <a:rPr lang="en-US" sz="2200" dirty="0" smtClean="0">
                <a:solidFill>
                  <a:schemeClr val="tx2"/>
                </a:solidFill>
              </a:rPr>
              <a:t>[</a:t>
            </a:r>
            <a:r>
              <a:rPr lang="nl-BE" sz="2200" strike="sngStrike" dirty="0" smtClean="0">
                <a:solidFill>
                  <a:schemeClr val="tx2"/>
                </a:solidFill>
              </a:rPr>
              <a:t>alibi</a:t>
            </a:r>
            <a:r>
              <a:rPr lang="en-US" sz="2200" dirty="0" smtClean="0">
                <a:solidFill>
                  <a:schemeClr val="tx2"/>
                </a:solidFill>
              </a:rPr>
              <a:t>]</a:t>
            </a:r>
            <a:r>
              <a:rPr lang="nl-BE" sz="2200" dirty="0" smtClean="0">
                <a:solidFill>
                  <a:schemeClr val="tx2"/>
                </a:solidFill>
              </a:rPr>
              <a:t>.</a:t>
            </a: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r>
              <a:rPr lang="nl-NL" sz="2200" dirty="0" smtClean="0">
                <a:solidFill>
                  <a:schemeClr val="tx2"/>
                </a:solidFill>
              </a:rPr>
              <a:t>	</a:t>
            </a:r>
            <a:r>
              <a:rPr lang="nl-NL" sz="2200" dirty="0" err="1" smtClean="0">
                <a:solidFill>
                  <a:schemeClr val="tx2"/>
                </a:solidFill>
              </a:rPr>
              <a:t>b</a:t>
            </a:r>
            <a:r>
              <a:rPr lang="nl-NL" sz="2200" dirty="0" smtClean="0">
                <a:solidFill>
                  <a:schemeClr val="tx2"/>
                </a:solidFill>
              </a:rPr>
              <a:t>.	 The bands at </a:t>
            </a:r>
            <a:r>
              <a:rPr lang="nl-NL" sz="2200" dirty="0" err="1" smtClean="0">
                <a:solidFill>
                  <a:schemeClr val="tx2"/>
                </a:solidFill>
              </a:rPr>
              <a:t>this</a:t>
            </a:r>
            <a:r>
              <a:rPr lang="nl-NL" sz="2200" dirty="0" smtClean="0">
                <a:solidFill>
                  <a:schemeClr val="tx2"/>
                </a:solidFill>
              </a:rPr>
              <a:t> festival are </a:t>
            </a:r>
            <a:r>
              <a:rPr lang="nl-NL" sz="2200" dirty="0" err="1" smtClean="0">
                <a:solidFill>
                  <a:schemeClr val="tx2"/>
                </a:solidFill>
              </a:rPr>
              <a:t>very</a:t>
            </a:r>
            <a:r>
              <a:rPr lang="nl-NL" sz="2200" dirty="0" smtClean="0">
                <a:solidFill>
                  <a:schemeClr val="tx2"/>
                </a:solidFill>
              </a:rPr>
              <a:t> diverse. 	 </a:t>
            </a:r>
            <a:r>
              <a:rPr lang="nl-NL" sz="2200" dirty="0" err="1" smtClean="0">
                <a:solidFill>
                  <a:schemeClr val="tx2"/>
                </a:solidFill>
              </a:rPr>
              <a:t>Some</a:t>
            </a:r>
            <a:r>
              <a:rPr lang="nl-NL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smtClean="0">
                <a:solidFill>
                  <a:schemeClr val="tx2"/>
                </a:solidFill>
              </a:rPr>
              <a:t>[</a:t>
            </a:r>
            <a:r>
              <a:rPr lang="en-US" sz="2200" strike="sngStrike" dirty="0" smtClean="0">
                <a:solidFill>
                  <a:schemeClr val="tx2"/>
                </a:solidFill>
              </a:rPr>
              <a:t>bands</a:t>
            </a:r>
            <a:r>
              <a:rPr lang="en-US" sz="2200" dirty="0" smtClean="0">
                <a:solidFill>
                  <a:schemeClr val="tx2"/>
                </a:solidFill>
              </a:rPr>
              <a:t>] play reggae, but many more 	 [</a:t>
            </a:r>
            <a:r>
              <a:rPr lang="en-US" sz="2200" strike="sngStrike" dirty="0" smtClean="0">
                <a:solidFill>
                  <a:schemeClr val="tx2"/>
                </a:solidFill>
              </a:rPr>
              <a:t>bands</a:t>
            </a:r>
            <a:r>
              <a:rPr lang="en-US" sz="2200" dirty="0" smtClean="0">
                <a:solidFill>
                  <a:schemeClr val="tx2"/>
                </a:solidFill>
              </a:rPr>
              <a:t>] play rock. Several [</a:t>
            </a:r>
            <a:r>
              <a:rPr lang="en-US" sz="2200" strike="sngStrike" dirty="0" smtClean="0">
                <a:solidFill>
                  <a:schemeClr val="tx2"/>
                </a:solidFill>
              </a:rPr>
              <a:t>bands</a:t>
            </a:r>
            <a:r>
              <a:rPr lang="en-US" sz="2200" dirty="0" smtClean="0">
                <a:solidFill>
                  <a:schemeClr val="tx2"/>
                </a:solidFill>
              </a:rPr>
              <a:t>] are 	 difficult to class with a musical style.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3" grpId="0" build="p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smtClean="0">
                <a:solidFill>
                  <a:schemeClr val="accent1"/>
                </a:solidFill>
              </a:rPr>
              <a:t>Syntactic licensing (6)</a:t>
            </a:r>
            <a:endParaRPr lang="nl-NL" sz="3400" smtClean="0">
              <a:solidFill>
                <a:schemeClr val="accent1"/>
              </a:solidFill>
            </a:endParaRP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209800"/>
            <a:ext cx="7467600" cy="3962400"/>
          </a:xfrm>
        </p:spPr>
        <p:txBody>
          <a:bodyPr/>
          <a:lstStyle/>
          <a:p>
            <a:pPr marL="609600" indent="-609600" eaLnBrk="1" hangingPunct="1">
              <a:buFont typeface="Wingdings" pitchFamily="-110" charset="2"/>
              <a:buNone/>
              <a:defRPr/>
            </a:pPr>
            <a:r>
              <a:rPr lang="nl-BE" sz="2200" dirty="0" smtClean="0">
                <a:solidFill>
                  <a:schemeClr val="tx2"/>
                </a:solidFill>
              </a:rPr>
              <a:t>(28)	a.*The alibi that Jeff gave was much more 	 credible than the </a:t>
            </a:r>
            <a:r>
              <a:rPr lang="en-US" sz="2200" dirty="0" smtClean="0">
                <a:solidFill>
                  <a:schemeClr val="tx2"/>
                </a:solidFill>
              </a:rPr>
              <a:t>[</a:t>
            </a:r>
            <a:r>
              <a:rPr lang="nl-BE" sz="2200" strike="sngStrike" dirty="0" smtClean="0">
                <a:solidFill>
                  <a:schemeClr val="tx2"/>
                </a:solidFill>
              </a:rPr>
              <a:t>alibi</a:t>
            </a:r>
            <a:r>
              <a:rPr lang="en-US" sz="2200" dirty="0" smtClean="0">
                <a:solidFill>
                  <a:schemeClr val="tx2"/>
                </a:solidFill>
              </a:rPr>
              <a:t>] that Steve gave</a:t>
            </a:r>
            <a:r>
              <a:rPr lang="nl-BE" sz="2200" dirty="0" smtClean="0">
                <a:solidFill>
                  <a:schemeClr val="tx2"/>
                </a:solidFill>
              </a:rPr>
              <a:t>.</a:t>
            </a: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r>
              <a:rPr lang="nl-NL" sz="2200" dirty="0" smtClean="0">
                <a:solidFill>
                  <a:schemeClr val="tx2"/>
                </a:solidFill>
              </a:rPr>
              <a:t>	</a:t>
            </a:r>
            <a:r>
              <a:rPr lang="nl-NL" sz="2200" dirty="0" err="1" smtClean="0">
                <a:solidFill>
                  <a:schemeClr val="tx2"/>
                </a:solidFill>
              </a:rPr>
              <a:t>b</a:t>
            </a:r>
            <a:r>
              <a:rPr lang="nl-NL" sz="2200" dirty="0" smtClean="0">
                <a:solidFill>
                  <a:schemeClr val="tx2"/>
                </a:solidFill>
              </a:rPr>
              <a:t>.*The smaller festivals are more </a:t>
            </a:r>
            <a:r>
              <a:rPr lang="nl-NL" sz="2200" dirty="0" err="1" smtClean="0">
                <a:solidFill>
                  <a:schemeClr val="tx2"/>
                </a:solidFill>
              </a:rPr>
              <a:t>fun</a:t>
            </a:r>
            <a:r>
              <a:rPr lang="nl-NL" sz="2200" dirty="0" smtClean="0">
                <a:solidFill>
                  <a:schemeClr val="tx2"/>
                </a:solidFill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</a:rPr>
              <a:t>than</a:t>
            </a:r>
            <a:r>
              <a:rPr lang="nl-NL" sz="2200" dirty="0" smtClean="0">
                <a:solidFill>
                  <a:schemeClr val="tx2"/>
                </a:solidFill>
              </a:rPr>
              <a:t> the 	  big </a:t>
            </a:r>
            <a:r>
              <a:rPr lang="en-US" sz="2200" dirty="0" smtClean="0">
                <a:solidFill>
                  <a:schemeClr val="tx2"/>
                </a:solidFill>
              </a:rPr>
              <a:t>[</a:t>
            </a:r>
            <a:r>
              <a:rPr lang="en-US" sz="2200" strike="sngStrike" dirty="0" smtClean="0">
                <a:solidFill>
                  <a:schemeClr val="tx2"/>
                </a:solidFill>
              </a:rPr>
              <a:t>festivals</a:t>
            </a:r>
            <a:r>
              <a:rPr lang="en-US" sz="2200" dirty="0" smtClean="0">
                <a:solidFill>
                  <a:schemeClr val="tx2"/>
                </a:solidFill>
              </a:rPr>
              <a:t>]. </a:t>
            </a: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r>
              <a:rPr lang="en-US" sz="2200" dirty="0" smtClean="0">
                <a:solidFill>
                  <a:schemeClr val="tx2"/>
                </a:solidFill>
              </a:rPr>
              <a:t>	</a:t>
            </a:r>
            <a:r>
              <a:rPr lang="en-US" sz="2200" dirty="0" err="1" smtClean="0">
                <a:solidFill>
                  <a:schemeClr val="tx2"/>
                </a:solidFill>
              </a:rPr>
              <a:t>c</a:t>
            </a:r>
            <a:r>
              <a:rPr lang="en-US" sz="2200" dirty="0" smtClean="0">
                <a:solidFill>
                  <a:schemeClr val="tx2"/>
                </a:solidFill>
              </a:rPr>
              <a:t>.*A small festival is more fun than a big 	 [</a:t>
            </a:r>
            <a:r>
              <a:rPr lang="en-US" sz="2200" strike="sngStrike" dirty="0" smtClean="0">
                <a:solidFill>
                  <a:schemeClr val="tx2"/>
                </a:solidFill>
              </a:rPr>
              <a:t>festival</a:t>
            </a:r>
            <a:r>
              <a:rPr lang="en-US" sz="2200" dirty="0" smtClean="0">
                <a:solidFill>
                  <a:schemeClr val="tx2"/>
                </a:solidFill>
              </a:rPr>
              <a:t>]. </a:t>
            </a: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r>
              <a:rPr lang="en-US" sz="2200" dirty="0" smtClean="0">
                <a:solidFill>
                  <a:schemeClr val="tx2"/>
                </a:solidFill>
              </a:rPr>
              <a:t>	</a:t>
            </a:r>
            <a:r>
              <a:rPr lang="en-US" sz="2200" dirty="0" err="1" smtClean="0">
                <a:solidFill>
                  <a:schemeClr val="tx2"/>
                </a:solidFill>
              </a:rPr>
              <a:t>d</a:t>
            </a:r>
            <a:r>
              <a:rPr lang="en-US" sz="2200" dirty="0" smtClean="0">
                <a:solidFill>
                  <a:schemeClr val="tx2"/>
                </a:solidFill>
              </a:rPr>
              <a:t>.*This festival is more fun than that [</a:t>
            </a:r>
            <a:r>
              <a:rPr lang="en-US" sz="2200" strike="sngStrike" dirty="0" smtClean="0">
                <a:solidFill>
                  <a:schemeClr val="tx2"/>
                </a:solidFill>
              </a:rPr>
              <a:t>festival</a:t>
            </a:r>
            <a:r>
              <a:rPr lang="en-US" sz="2200" dirty="0" smtClean="0">
                <a:solidFill>
                  <a:schemeClr val="tx2"/>
                </a:solidFill>
              </a:rPr>
              <a:t>]. </a:t>
            </a: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endParaRPr lang="en-US" sz="22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 	(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English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) NP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ellipsis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is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only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allowed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with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pos-sessors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,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quantifiers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and plural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demonstratives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.</a:t>
            </a:r>
            <a:endParaRPr lang="en-US" sz="22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7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7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7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7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3" grpId="0" build="p"/>
      <p:bldP spid="97283" grpId="1" build="p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smtClean="0">
                <a:solidFill>
                  <a:schemeClr val="accent1"/>
                </a:solidFill>
              </a:rPr>
              <a:t>Syntactic licensing (7)</a:t>
            </a:r>
            <a:endParaRPr lang="nl-NL" sz="3400" smtClean="0">
              <a:solidFill>
                <a:schemeClr val="accent1"/>
              </a:solidFill>
            </a:endParaRP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209800"/>
            <a:ext cx="7543800" cy="3962400"/>
          </a:xfrm>
        </p:spPr>
        <p:txBody>
          <a:bodyPr/>
          <a:lstStyle/>
          <a:p>
            <a:pPr marL="609600" indent="-609600" eaLnBrk="1" hangingPunct="1">
              <a:buFont typeface="Wingdings" pitchFamily="-110" charset="2"/>
              <a:buNone/>
              <a:defRPr/>
            </a:pPr>
            <a:r>
              <a:rPr lang="nl-BE" sz="2200" dirty="0" smtClean="0">
                <a:solidFill>
                  <a:schemeClr val="tx2"/>
                </a:solidFill>
              </a:rPr>
              <a:t>VP ellipsis</a:t>
            </a: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endParaRPr lang="nl-BE" sz="22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r>
              <a:rPr lang="nl-BE" sz="2200" dirty="0" smtClean="0">
                <a:solidFill>
                  <a:schemeClr val="tx2"/>
                </a:solidFill>
              </a:rPr>
              <a:t>(29)	a.	 I wear colors and he does </a:t>
            </a:r>
            <a:r>
              <a:rPr lang="en-US" sz="2200" dirty="0" smtClean="0">
                <a:solidFill>
                  <a:schemeClr val="tx2"/>
                </a:solidFill>
              </a:rPr>
              <a:t>[</a:t>
            </a:r>
            <a:r>
              <a:rPr lang="nl-BE" sz="2200" strike="sngStrike" dirty="0" smtClean="0">
                <a:solidFill>
                  <a:schemeClr val="tx2"/>
                </a:solidFill>
              </a:rPr>
              <a:t>wear colors</a:t>
            </a:r>
            <a:r>
              <a:rPr lang="en-US" sz="2200" dirty="0" smtClean="0">
                <a:solidFill>
                  <a:schemeClr val="tx2"/>
                </a:solidFill>
              </a:rPr>
              <a:t>], too.</a:t>
            </a:r>
            <a:endParaRPr lang="nl-BE" sz="22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r>
              <a:rPr lang="nl-NL" sz="2200" dirty="0" smtClean="0">
                <a:solidFill>
                  <a:schemeClr val="tx2"/>
                </a:solidFill>
              </a:rPr>
              <a:t>	</a:t>
            </a:r>
            <a:r>
              <a:rPr lang="nl-NL" sz="2200" dirty="0" err="1" smtClean="0">
                <a:solidFill>
                  <a:schemeClr val="tx2"/>
                </a:solidFill>
              </a:rPr>
              <a:t>b</a:t>
            </a:r>
            <a:r>
              <a:rPr lang="nl-NL" sz="2200" dirty="0" smtClean="0">
                <a:solidFill>
                  <a:schemeClr val="tx2"/>
                </a:solidFill>
              </a:rPr>
              <a:t>.	 I </a:t>
            </a:r>
            <a:r>
              <a:rPr lang="nl-NL" sz="2200" dirty="0" err="1" smtClean="0">
                <a:solidFill>
                  <a:schemeClr val="tx2"/>
                </a:solidFill>
              </a:rPr>
              <a:t>visited</a:t>
            </a:r>
            <a:r>
              <a:rPr lang="nl-NL" sz="2200" dirty="0" smtClean="0">
                <a:solidFill>
                  <a:schemeClr val="tx2"/>
                </a:solidFill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</a:rPr>
              <a:t>Romania</a:t>
            </a:r>
            <a:r>
              <a:rPr lang="nl-NL" sz="2200" dirty="0" smtClean="0">
                <a:solidFill>
                  <a:schemeClr val="tx2"/>
                </a:solidFill>
              </a:rPr>
              <a:t> and </a:t>
            </a:r>
            <a:r>
              <a:rPr lang="nl-NL" sz="2200" dirty="0" err="1" smtClean="0">
                <a:solidFill>
                  <a:schemeClr val="tx2"/>
                </a:solidFill>
              </a:rPr>
              <a:t>you</a:t>
            </a:r>
            <a:r>
              <a:rPr lang="nl-NL" sz="2200" dirty="0" smtClean="0">
                <a:solidFill>
                  <a:schemeClr val="tx2"/>
                </a:solidFill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</a:rPr>
              <a:t>should</a:t>
            </a:r>
            <a:r>
              <a:rPr lang="nl-NL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smtClean="0">
                <a:solidFill>
                  <a:schemeClr val="tx2"/>
                </a:solidFill>
              </a:rPr>
              <a:t>[</a:t>
            </a:r>
            <a:r>
              <a:rPr lang="en-US" sz="2200" strike="sngStrike" dirty="0" smtClean="0">
                <a:solidFill>
                  <a:schemeClr val="tx2"/>
                </a:solidFill>
              </a:rPr>
              <a:t>visit</a:t>
            </a:r>
            <a:r>
              <a:rPr lang="en-US" sz="2200" dirty="0" smtClean="0">
                <a:solidFill>
                  <a:schemeClr val="tx2"/>
                </a:solidFill>
              </a:rPr>
              <a:t> 	</a:t>
            </a:r>
            <a:r>
              <a:rPr lang="en-US" sz="2200" strike="sngStrike" dirty="0" smtClean="0">
                <a:solidFill>
                  <a:schemeClr val="tx2"/>
                </a:solidFill>
              </a:rPr>
              <a:t> </a:t>
            </a:r>
            <a:r>
              <a:rPr lang="en-US" sz="2200" dirty="0" smtClean="0">
                <a:solidFill>
                  <a:schemeClr val="tx2"/>
                </a:solidFill>
              </a:rPr>
              <a:t>	 </a:t>
            </a:r>
            <a:r>
              <a:rPr lang="en-US" sz="2200" strike="sngStrike" dirty="0" smtClean="0">
                <a:solidFill>
                  <a:schemeClr val="tx2"/>
                </a:solidFill>
              </a:rPr>
              <a:t>Romania</a:t>
            </a:r>
            <a:r>
              <a:rPr lang="en-US" sz="2200" dirty="0" smtClean="0">
                <a:solidFill>
                  <a:schemeClr val="tx2"/>
                </a:solidFill>
              </a:rPr>
              <a:t>], too. </a:t>
            </a: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r>
              <a:rPr lang="en-US" sz="2200" dirty="0" smtClean="0">
                <a:solidFill>
                  <a:schemeClr val="tx2"/>
                </a:solidFill>
              </a:rPr>
              <a:t>	</a:t>
            </a:r>
            <a:r>
              <a:rPr lang="en-US" sz="2200" dirty="0" err="1" smtClean="0">
                <a:solidFill>
                  <a:schemeClr val="tx2"/>
                </a:solidFill>
              </a:rPr>
              <a:t>c</a:t>
            </a:r>
            <a:r>
              <a:rPr lang="en-US" sz="2200" dirty="0" smtClean="0">
                <a:solidFill>
                  <a:schemeClr val="tx2"/>
                </a:solidFill>
              </a:rPr>
              <a:t>.	 She said she wasn’t sleeping, but she might 	 have been [</a:t>
            </a:r>
            <a:r>
              <a:rPr lang="en-US" sz="2200" strike="sngStrike" dirty="0" smtClean="0">
                <a:solidFill>
                  <a:schemeClr val="tx2"/>
                </a:solidFill>
              </a:rPr>
              <a:t>sleeping</a:t>
            </a:r>
            <a:r>
              <a:rPr lang="en-US" sz="2200" dirty="0" smtClean="0">
                <a:solidFill>
                  <a:schemeClr val="tx2"/>
                </a:solidFill>
              </a:rPr>
              <a:t>]. </a:t>
            </a: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r>
              <a:rPr lang="en-US" sz="2200" dirty="0" smtClean="0">
                <a:solidFill>
                  <a:schemeClr val="tx2"/>
                </a:solidFill>
              </a:rPr>
              <a:t>	</a:t>
            </a:r>
            <a:r>
              <a:rPr lang="en-US" sz="2200" dirty="0" err="1" smtClean="0">
                <a:solidFill>
                  <a:schemeClr val="tx2"/>
                </a:solidFill>
              </a:rPr>
              <a:t>d</a:t>
            </a:r>
            <a:r>
              <a:rPr lang="en-US" sz="2200" dirty="0" smtClean="0">
                <a:solidFill>
                  <a:schemeClr val="tx2"/>
                </a:solidFill>
              </a:rPr>
              <a:t>.	 They’d eaten already, but I hadn’t [</a:t>
            </a:r>
            <a:r>
              <a:rPr lang="en-US" sz="2200" strike="sngStrike" dirty="0" smtClean="0">
                <a:solidFill>
                  <a:schemeClr val="tx2"/>
                </a:solidFill>
              </a:rPr>
              <a:t>eaten</a:t>
            </a:r>
            <a:r>
              <a:rPr lang="en-US" sz="2200" dirty="0" smtClean="0">
                <a:solidFill>
                  <a:schemeClr val="tx2"/>
                </a:solidFill>
              </a:rPr>
              <a:t>]. 	 	  </a:t>
            </a: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r>
              <a:rPr lang="en-US" sz="2200" dirty="0" smtClean="0">
                <a:solidFill>
                  <a:schemeClr val="tx2"/>
                </a:solidFill>
              </a:rPr>
              <a:t>	</a:t>
            </a:r>
            <a:r>
              <a:rPr lang="en-US" sz="2200" dirty="0" err="1" smtClean="0">
                <a:solidFill>
                  <a:schemeClr val="tx2"/>
                </a:solidFill>
              </a:rPr>
              <a:t>e</a:t>
            </a:r>
            <a:r>
              <a:rPr lang="en-US" sz="2200" dirty="0" smtClean="0">
                <a:solidFill>
                  <a:schemeClr val="tx2"/>
                </a:solidFill>
              </a:rPr>
              <a:t>. You shouldn’t play with rifles, because it’s 	 	 dangerous to [</a:t>
            </a:r>
            <a:r>
              <a:rPr lang="en-US" sz="2200" strike="sngStrike" dirty="0" smtClean="0">
                <a:solidFill>
                  <a:schemeClr val="tx2"/>
                </a:solidFill>
              </a:rPr>
              <a:t>play with rifles</a:t>
            </a:r>
            <a:r>
              <a:rPr lang="en-US" sz="2200" dirty="0" smtClean="0">
                <a:solidFill>
                  <a:schemeClr val="tx2"/>
                </a:solidFill>
              </a:rPr>
              <a:t>].  </a:t>
            </a: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endParaRPr lang="en-US" sz="22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7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7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7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7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3" grpId="0" build="p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smtClean="0">
                <a:solidFill>
                  <a:schemeClr val="accent1"/>
                </a:solidFill>
              </a:rPr>
              <a:t>Syntactic licensing (8)</a:t>
            </a:r>
            <a:endParaRPr lang="nl-NL" sz="3400" smtClean="0">
              <a:solidFill>
                <a:schemeClr val="accent1"/>
              </a:solidFill>
            </a:endParaRP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209800"/>
            <a:ext cx="7467600" cy="3962400"/>
          </a:xfrm>
        </p:spPr>
        <p:txBody>
          <a:bodyPr/>
          <a:lstStyle/>
          <a:p>
            <a:pPr marL="609600" indent="-609600" eaLnBrk="1" hangingPunct="1">
              <a:buFont typeface="Wingdings" pitchFamily="-110" charset="2"/>
              <a:buNone/>
              <a:defRPr/>
            </a:pPr>
            <a:r>
              <a:rPr lang="nl-BE" sz="2200" dirty="0" smtClean="0">
                <a:solidFill>
                  <a:schemeClr val="tx2"/>
                </a:solidFill>
              </a:rPr>
              <a:t>(30)	a.*That student looks rather tired, and those 	 students seem </a:t>
            </a:r>
            <a:r>
              <a:rPr lang="en-US" sz="2200" dirty="0" smtClean="0">
                <a:solidFill>
                  <a:schemeClr val="tx2"/>
                </a:solidFill>
              </a:rPr>
              <a:t>[</a:t>
            </a:r>
            <a:r>
              <a:rPr lang="en-US" sz="2200" strike="sngStrike" dirty="0" smtClean="0">
                <a:solidFill>
                  <a:schemeClr val="tx2"/>
                </a:solidFill>
              </a:rPr>
              <a:t>tired</a:t>
            </a:r>
            <a:r>
              <a:rPr lang="en-US" sz="2200" dirty="0" smtClean="0">
                <a:solidFill>
                  <a:schemeClr val="tx2"/>
                </a:solidFill>
              </a:rPr>
              <a:t>], too</a:t>
            </a:r>
            <a:r>
              <a:rPr lang="nl-BE" sz="2200" dirty="0" smtClean="0">
                <a:solidFill>
                  <a:schemeClr val="tx2"/>
                </a:solidFill>
              </a:rPr>
              <a:t>.</a:t>
            </a: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r>
              <a:rPr lang="nl-NL" sz="2200" dirty="0" smtClean="0">
                <a:solidFill>
                  <a:schemeClr val="tx2"/>
                </a:solidFill>
              </a:rPr>
              <a:t>	</a:t>
            </a:r>
            <a:r>
              <a:rPr lang="nl-NL" sz="2200" dirty="0" err="1" smtClean="0">
                <a:solidFill>
                  <a:schemeClr val="tx2"/>
                </a:solidFill>
              </a:rPr>
              <a:t>b</a:t>
            </a:r>
            <a:r>
              <a:rPr lang="nl-NL" sz="2200" dirty="0" smtClean="0">
                <a:solidFill>
                  <a:schemeClr val="tx2"/>
                </a:solidFill>
              </a:rPr>
              <a:t>.*First </a:t>
            </a:r>
            <a:r>
              <a:rPr lang="nl-NL" sz="2200" dirty="0" err="1" smtClean="0">
                <a:solidFill>
                  <a:schemeClr val="tx2"/>
                </a:solidFill>
              </a:rPr>
              <a:t>fire</a:t>
            </a:r>
            <a:r>
              <a:rPr lang="nl-NL" sz="2200" dirty="0" smtClean="0">
                <a:solidFill>
                  <a:schemeClr val="tx2"/>
                </a:solidFill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</a:rPr>
              <a:t>began</a:t>
            </a:r>
            <a:r>
              <a:rPr lang="nl-NL" sz="2200" dirty="0" smtClean="0">
                <a:solidFill>
                  <a:schemeClr val="tx2"/>
                </a:solidFill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</a:rPr>
              <a:t>pouring</a:t>
            </a:r>
            <a:r>
              <a:rPr lang="nl-NL" sz="2200" dirty="0" smtClean="0">
                <a:solidFill>
                  <a:schemeClr val="tx2"/>
                </a:solidFill>
              </a:rPr>
              <a:t> out of the building, 	 and </a:t>
            </a:r>
            <a:r>
              <a:rPr lang="nl-NL" sz="2200" dirty="0" err="1" smtClean="0">
                <a:solidFill>
                  <a:schemeClr val="tx2"/>
                </a:solidFill>
              </a:rPr>
              <a:t>then</a:t>
            </a:r>
            <a:r>
              <a:rPr lang="nl-NL" sz="2200" dirty="0" smtClean="0">
                <a:solidFill>
                  <a:schemeClr val="tx2"/>
                </a:solidFill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</a:rPr>
              <a:t>smoke</a:t>
            </a:r>
            <a:r>
              <a:rPr lang="nl-NL" sz="2200" dirty="0" smtClean="0">
                <a:solidFill>
                  <a:schemeClr val="tx2"/>
                </a:solidFill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</a:rPr>
              <a:t>began</a:t>
            </a:r>
            <a:r>
              <a:rPr lang="nl-NL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smtClean="0">
                <a:solidFill>
                  <a:schemeClr val="tx2"/>
                </a:solidFill>
              </a:rPr>
              <a:t>[</a:t>
            </a:r>
            <a:r>
              <a:rPr lang="en-US" sz="2200" strike="sngStrike" dirty="0" smtClean="0">
                <a:solidFill>
                  <a:schemeClr val="tx2"/>
                </a:solidFill>
              </a:rPr>
              <a:t>pouring out of the </a:t>
            </a:r>
            <a:r>
              <a:rPr lang="en-US" sz="2200" dirty="0" smtClean="0">
                <a:solidFill>
                  <a:schemeClr val="tx2"/>
                </a:solidFill>
              </a:rPr>
              <a:t>	 </a:t>
            </a:r>
            <a:r>
              <a:rPr lang="en-US" sz="2200" strike="sngStrike" dirty="0" smtClean="0">
                <a:solidFill>
                  <a:schemeClr val="tx2"/>
                </a:solidFill>
              </a:rPr>
              <a:t>building</a:t>
            </a:r>
            <a:r>
              <a:rPr lang="en-US" sz="2200" dirty="0" smtClean="0">
                <a:solidFill>
                  <a:schemeClr val="tx2"/>
                </a:solidFill>
              </a:rPr>
              <a:t>]. </a:t>
            </a: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r>
              <a:rPr lang="en-US" sz="2200" dirty="0" smtClean="0">
                <a:solidFill>
                  <a:schemeClr val="tx2"/>
                </a:solidFill>
              </a:rPr>
              <a:t>	</a:t>
            </a:r>
            <a:r>
              <a:rPr lang="en-US" sz="2200" dirty="0" err="1" smtClean="0">
                <a:solidFill>
                  <a:schemeClr val="tx2"/>
                </a:solidFill>
              </a:rPr>
              <a:t>c</a:t>
            </a:r>
            <a:r>
              <a:rPr lang="en-US" sz="2200" dirty="0" smtClean="0">
                <a:solidFill>
                  <a:schemeClr val="tx2"/>
                </a:solidFill>
              </a:rPr>
              <a:t>.*You shouldn’t play with rifles, because to 	 [</a:t>
            </a:r>
            <a:r>
              <a:rPr lang="en-US" sz="2200" strike="sngStrike" dirty="0" smtClean="0">
                <a:solidFill>
                  <a:schemeClr val="tx2"/>
                </a:solidFill>
              </a:rPr>
              <a:t>play with rifles</a:t>
            </a:r>
            <a:r>
              <a:rPr lang="en-US" sz="2200" dirty="0" smtClean="0">
                <a:solidFill>
                  <a:schemeClr val="tx2"/>
                </a:solidFill>
              </a:rPr>
              <a:t>] is dangerous. </a:t>
            </a: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endParaRPr lang="en-US" sz="22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 	(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English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) VP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ellipsis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is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only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allowed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with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a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finite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auxiliary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or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the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infinitival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marker </a:t>
            </a:r>
            <a:r>
              <a:rPr lang="nl-NL" sz="2200" i="1" dirty="0" smtClean="0">
                <a:solidFill>
                  <a:schemeClr val="tx2"/>
                </a:solidFill>
                <a:sym typeface="Wingdings"/>
              </a:rPr>
              <a:t>to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.</a:t>
            </a:r>
            <a:endParaRPr lang="en-US" sz="22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3" grpId="0" build="p"/>
      <p:bldP spid="97283" grpId="1" build="p"/>
    </p:bldLst>
  </p:timing>
</p:sld>
</file>

<file path=ppt/slides/slide6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smtClean="0">
                <a:solidFill>
                  <a:schemeClr val="accent1"/>
                </a:solidFill>
              </a:rPr>
              <a:t>Syntactic licensing (9)</a:t>
            </a:r>
            <a:endParaRPr lang="nl-NL" sz="3400" smtClean="0">
              <a:solidFill>
                <a:schemeClr val="accent1"/>
              </a:solidFill>
            </a:endParaRP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895600"/>
            <a:ext cx="7467600" cy="3276600"/>
          </a:xfrm>
        </p:spPr>
        <p:txBody>
          <a:bodyPr/>
          <a:lstStyle/>
          <a:p>
            <a:pPr marL="609600" indent="-609600" eaLnBrk="1" hangingPunct="1">
              <a:buNone/>
            </a:pPr>
            <a:r>
              <a:rPr lang="en-US" sz="2200" dirty="0" smtClean="0">
                <a:solidFill>
                  <a:schemeClr val="tx2"/>
                </a:solidFill>
              </a:rPr>
              <a:t>Several accounts for syntactic licensing:</a:t>
            </a:r>
          </a:p>
          <a:p>
            <a:pPr marL="609600" indent="-609600" eaLnBrk="1" hangingPunct="1">
              <a:buNone/>
            </a:pPr>
            <a:endParaRPr lang="en-US" sz="22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FontTx/>
              <a:buChar char="•"/>
            </a:pPr>
            <a:r>
              <a:rPr lang="en-US" sz="2200" dirty="0" err="1" smtClean="0">
                <a:solidFill>
                  <a:schemeClr val="tx2"/>
                </a:solidFill>
              </a:rPr>
              <a:t>Lobeck</a:t>
            </a:r>
            <a:r>
              <a:rPr lang="en-US" sz="2200" dirty="0" smtClean="0">
                <a:solidFill>
                  <a:schemeClr val="tx2"/>
                </a:solidFill>
              </a:rPr>
              <a:t> (1995)</a:t>
            </a:r>
          </a:p>
          <a:p>
            <a:pPr marL="609600" indent="-609600" eaLnBrk="1" hangingPunct="1">
              <a:buFontTx/>
              <a:buChar char="•"/>
            </a:pPr>
            <a:r>
              <a:rPr lang="en-US" sz="2200" dirty="0" smtClean="0">
                <a:solidFill>
                  <a:schemeClr val="tx2"/>
                </a:solidFill>
              </a:rPr>
              <a:t>Merchant (2001)</a:t>
            </a:r>
          </a:p>
          <a:p>
            <a:pPr marL="609600" indent="-609600" eaLnBrk="1" hangingPunct="1">
              <a:buFontTx/>
              <a:buChar char="•"/>
            </a:pPr>
            <a:r>
              <a:rPr lang="en-US" sz="2200" dirty="0" err="1" smtClean="0">
                <a:solidFill>
                  <a:schemeClr val="tx2"/>
                </a:solidFill>
              </a:rPr>
              <a:t>Gengel</a:t>
            </a:r>
            <a:r>
              <a:rPr lang="en-US" sz="2200" dirty="0" smtClean="0">
                <a:solidFill>
                  <a:schemeClr val="tx2"/>
                </a:solidFill>
              </a:rPr>
              <a:t> (2007)/Gallego (2009)</a:t>
            </a:r>
          </a:p>
          <a:p>
            <a:pPr marL="609600" indent="-609600" eaLnBrk="1" hangingPunct="1">
              <a:buFont typeface="Wingdings" pitchFamily="-110" charset="2"/>
              <a:buNone/>
            </a:pPr>
            <a:endParaRPr lang="en-US" sz="22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smtClean="0">
                <a:solidFill>
                  <a:schemeClr val="accent1"/>
                </a:solidFill>
              </a:rPr>
              <a:t>Restrictions on ellipsis (3)</a:t>
            </a:r>
            <a:endParaRPr lang="nl-NL" sz="3400" smtClean="0">
              <a:solidFill>
                <a:schemeClr val="accent1"/>
              </a:solidFill>
            </a:endParaRP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0013" y="2514600"/>
            <a:ext cx="7313612" cy="3427412"/>
          </a:xfrm>
        </p:spPr>
        <p:txBody>
          <a:bodyPr/>
          <a:lstStyle/>
          <a:p>
            <a:pPr marL="0" indent="0" eaLnBrk="1" hangingPunct="1">
              <a:spcAft>
                <a:spcPts val="600"/>
              </a:spcAft>
              <a:buFontTx/>
              <a:buNone/>
              <a:tabLst>
                <a:tab pos="628650" algn="l"/>
              </a:tabLst>
              <a:defRPr/>
            </a:pPr>
            <a:r>
              <a:rPr lang="en-US" sz="2200" dirty="0" smtClean="0">
                <a:solidFill>
                  <a:schemeClr val="tx2"/>
                </a:solidFill>
              </a:rPr>
              <a:t>(2) 	I found three old coins, and Oliver found two. 	</a:t>
            </a:r>
          </a:p>
          <a:p>
            <a:pPr marL="0" indent="0" eaLnBrk="1" hangingPunct="1">
              <a:buFontTx/>
              <a:buNone/>
              <a:tabLst>
                <a:tab pos="628650" algn="l"/>
              </a:tabLst>
              <a:defRPr/>
            </a:pPr>
            <a:r>
              <a:rPr lang="en-US" sz="2200" dirty="0" smtClean="0">
                <a:solidFill>
                  <a:schemeClr val="tx2"/>
                </a:solidFill>
              </a:rPr>
              <a:t>	a.	  I found three old coins, and Oliver found</a:t>
            </a:r>
          </a:p>
          <a:p>
            <a:pPr marL="0" indent="0" eaLnBrk="1" hangingPunct="1">
              <a:buFontTx/>
              <a:buNone/>
              <a:tabLst>
                <a:tab pos="628650" algn="l"/>
              </a:tabLst>
              <a:defRPr/>
            </a:pPr>
            <a:r>
              <a:rPr lang="en-US" sz="2200" dirty="0" smtClean="0">
                <a:solidFill>
                  <a:schemeClr val="tx2"/>
                </a:solidFill>
              </a:rPr>
              <a:t> 		  two </a:t>
            </a:r>
            <a:r>
              <a:rPr lang="en-US" sz="2200" strike="sngStrike" dirty="0" smtClean="0">
                <a:solidFill>
                  <a:schemeClr val="tx2"/>
                </a:solidFill>
              </a:rPr>
              <a:t>old coins</a:t>
            </a:r>
            <a:r>
              <a:rPr lang="en-US" sz="2200" dirty="0" smtClean="0">
                <a:solidFill>
                  <a:schemeClr val="tx2"/>
                </a:solidFill>
              </a:rPr>
              <a:t>.</a:t>
            </a:r>
          </a:p>
          <a:p>
            <a:pPr marL="0" indent="0" eaLnBrk="1" hangingPunct="1">
              <a:spcAft>
                <a:spcPts val="0"/>
              </a:spcAft>
              <a:buFontTx/>
              <a:buNone/>
              <a:tabLst>
                <a:tab pos="628650" algn="l"/>
              </a:tabLst>
              <a:defRPr/>
            </a:pPr>
            <a:r>
              <a:rPr lang="nl-NL" sz="2400" dirty="0" smtClean="0">
                <a:solidFill>
                  <a:schemeClr val="tx2"/>
                </a:solidFill>
                <a:sym typeface="Wingdings" charset="2"/>
              </a:rPr>
              <a:t>	</a:t>
            </a:r>
            <a:r>
              <a:rPr lang="en-US" sz="2200" dirty="0" err="1" smtClean="0">
                <a:solidFill>
                  <a:schemeClr val="tx2"/>
                </a:solidFill>
                <a:sym typeface="Wingdings" charset="2"/>
              </a:rPr>
              <a:t>b</a:t>
            </a:r>
            <a:r>
              <a:rPr lang="en-US" sz="2200" dirty="0" smtClean="0">
                <a:solidFill>
                  <a:schemeClr val="tx2"/>
                </a:solidFill>
              </a:rPr>
              <a:t>.*I found three old coins, and Oliver found</a:t>
            </a:r>
          </a:p>
          <a:p>
            <a:pPr marL="0" indent="0" eaLnBrk="1" hangingPunct="1">
              <a:spcAft>
                <a:spcPts val="600"/>
              </a:spcAft>
              <a:buFontTx/>
              <a:buNone/>
              <a:tabLst>
                <a:tab pos="628650" algn="l"/>
              </a:tabLst>
              <a:defRPr/>
            </a:pPr>
            <a:r>
              <a:rPr lang="en-US" sz="2200" dirty="0" smtClean="0">
                <a:solidFill>
                  <a:schemeClr val="tx2"/>
                </a:solidFill>
              </a:rPr>
              <a:t> 		  two </a:t>
            </a:r>
            <a:r>
              <a:rPr lang="en-US" sz="2200" strike="sngStrike" dirty="0" smtClean="0">
                <a:solidFill>
                  <a:schemeClr val="tx2"/>
                </a:solidFill>
              </a:rPr>
              <a:t>small sculptures</a:t>
            </a:r>
            <a:r>
              <a:rPr lang="en-US" sz="2200" dirty="0" smtClean="0">
                <a:solidFill>
                  <a:schemeClr val="tx2"/>
                </a:solidFill>
              </a:rPr>
              <a:t>.</a:t>
            </a:r>
            <a:endParaRPr lang="nl-NL" sz="2200" dirty="0">
              <a:solidFill>
                <a:schemeClr val="tx2"/>
              </a:solidFill>
              <a:sym typeface="Wingdings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4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4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04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4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4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104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44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44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1044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44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44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00" decel="100000" fill="hold"/>
                                        <p:tgtEl>
                                          <p:spTgt spid="1044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Syntactic licensing (10)</a:t>
            </a:r>
            <a:endParaRPr lang="nl-NL" sz="3400" dirty="0" smtClean="0">
              <a:solidFill>
                <a:schemeClr val="accent1"/>
              </a:solidFill>
            </a:endParaRP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438400"/>
            <a:ext cx="7467600" cy="3733800"/>
          </a:xfrm>
        </p:spPr>
        <p:txBody>
          <a:bodyPr/>
          <a:lstStyle/>
          <a:p>
            <a:pPr marL="609600" indent="-609600" eaLnBrk="1" hangingPunct="1">
              <a:buFont typeface="Wingdings" pitchFamily="-110" charset="2"/>
              <a:buNone/>
            </a:pPr>
            <a:r>
              <a:rPr lang="en-US" sz="2200" dirty="0" err="1" smtClean="0">
                <a:solidFill>
                  <a:schemeClr val="accent1">
                    <a:lumMod val="75000"/>
                  </a:schemeClr>
                </a:solidFill>
              </a:rPr>
              <a:t>Lobeck</a:t>
            </a: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</a:rPr>
              <a:t> (1995) – </a:t>
            </a:r>
            <a:r>
              <a:rPr lang="en-US" sz="2200" dirty="0" err="1" smtClean="0">
                <a:solidFill>
                  <a:schemeClr val="accent1">
                    <a:lumMod val="75000"/>
                  </a:schemeClr>
                </a:solidFill>
              </a:rPr>
              <a:t>proform</a:t>
            </a: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</a:rPr>
              <a:t> approach:</a:t>
            </a: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en-US" sz="2200" dirty="0" smtClean="0">
                <a:solidFill>
                  <a:schemeClr val="tx2"/>
                </a:solidFill>
              </a:rPr>
              <a:t>An empty, non-arbitrary pronominal must be</a:t>
            </a: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en-US" sz="2200" dirty="0" smtClean="0">
                <a:solidFill>
                  <a:schemeClr val="tx2"/>
                </a:solidFill>
              </a:rPr>
              <a:t>properly head-governed, and governed by an X</a:t>
            </a: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en-US" sz="2200" dirty="0" smtClean="0">
                <a:solidFill>
                  <a:schemeClr val="tx2"/>
                </a:solidFill>
              </a:rPr>
              <a:t>specified for strong agreement.</a:t>
            </a:r>
          </a:p>
          <a:p>
            <a:pPr marL="609600" indent="-609600" eaLnBrk="1" hangingPunct="1">
              <a:buFont typeface="Wingdings" pitchFamily="-110" charset="2"/>
              <a:buNone/>
            </a:pPr>
            <a:endParaRPr lang="en-US" sz="22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 	ECP +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strong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agreement</a:t>
            </a:r>
            <a:endParaRPr lang="nl-NL" sz="2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en-US" sz="2200" dirty="0" smtClean="0">
                <a:solidFill>
                  <a:schemeClr val="tx2"/>
                </a:solidFill>
              </a:rPr>
              <a:t>		    licensing</a:t>
            </a: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en-US" sz="2200" dirty="0" smtClean="0">
                <a:solidFill>
                  <a:schemeClr val="tx2"/>
                </a:solidFill>
              </a:rPr>
              <a:t>				   identification</a:t>
            </a:r>
          </a:p>
        </p:txBody>
      </p:sp>
      <p:sp>
        <p:nvSpPr>
          <p:cNvPr id="4" name="Vrije vorm 3"/>
          <p:cNvSpPr/>
          <p:nvPr/>
        </p:nvSpPr>
        <p:spPr>
          <a:xfrm>
            <a:off x="2330450" y="4886325"/>
            <a:ext cx="298450" cy="223838"/>
          </a:xfrm>
          <a:custGeom>
            <a:avLst/>
            <a:gdLst>
              <a:gd name="connsiteX0" fmla="*/ 49804 w 348627"/>
              <a:gd name="connsiteY0" fmla="*/ 0 h 261470"/>
              <a:gd name="connsiteX1" fmla="*/ 49804 w 348627"/>
              <a:gd name="connsiteY1" fmla="*/ 224117 h 261470"/>
              <a:gd name="connsiteX2" fmla="*/ 348627 w 348627"/>
              <a:gd name="connsiteY2" fmla="*/ 224117 h 261470"/>
              <a:gd name="connsiteX0" fmla="*/ 0 w 298823"/>
              <a:gd name="connsiteY0" fmla="*/ 0 h 261470"/>
              <a:gd name="connsiteX1" fmla="*/ 0 w 298823"/>
              <a:gd name="connsiteY1" fmla="*/ 224117 h 261470"/>
              <a:gd name="connsiteX2" fmla="*/ 298823 w 298823"/>
              <a:gd name="connsiteY2" fmla="*/ 224117 h 261470"/>
              <a:gd name="connsiteX0" fmla="*/ 0 w 298823"/>
              <a:gd name="connsiteY0" fmla="*/ 0 h 224117"/>
              <a:gd name="connsiteX1" fmla="*/ 0 w 298823"/>
              <a:gd name="connsiteY1" fmla="*/ 224117 h 224117"/>
              <a:gd name="connsiteX2" fmla="*/ 298823 w 298823"/>
              <a:gd name="connsiteY2" fmla="*/ 224117 h 2241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98823" h="224117">
                <a:moveTo>
                  <a:pt x="0" y="0"/>
                </a:moveTo>
                <a:lnTo>
                  <a:pt x="0" y="224117"/>
                </a:lnTo>
                <a:lnTo>
                  <a:pt x="298823" y="224117"/>
                </a:lnTo>
              </a:path>
            </a:pathLst>
          </a:custGeom>
          <a:ln w="28575">
            <a:solidFill>
              <a:schemeClr val="tx2"/>
            </a:solidFill>
            <a:tailEnd type="triangle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nl-NL"/>
          </a:p>
        </p:txBody>
      </p:sp>
      <p:sp>
        <p:nvSpPr>
          <p:cNvPr id="5" name="Vrije vorm 4"/>
          <p:cNvSpPr/>
          <p:nvPr/>
        </p:nvSpPr>
        <p:spPr>
          <a:xfrm>
            <a:off x="4168775" y="4900613"/>
            <a:ext cx="254000" cy="598487"/>
          </a:xfrm>
          <a:custGeom>
            <a:avLst/>
            <a:gdLst>
              <a:gd name="connsiteX0" fmla="*/ 42333 w 296333"/>
              <a:gd name="connsiteY0" fmla="*/ 0 h 682314"/>
              <a:gd name="connsiteX1" fmla="*/ 42333 w 296333"/>
              <a:gd name="connsiteY1" fmla="*/ 582706 h 682314"/>
              <a:gd name="connsiteX2" fmla="*/ 296333 w 296333"/>
              <a:gd name="connsiteY2" fmla="*/ 597647 h 682314"/>
              <a:gd name="connsiteX0" fmla="*/ 0 w 254000"/>
              <a:gd name="connsiteY0" fmla="*/ 0 h 682314"/>
              <a:gd name="connsiteX1" fmla="*/ 0 w 254000"/>
              <a:gd name="connsiteY1" fmla="*/ 582706 h 682314"/>
              <a:gd name="connsiteX2" fmla="*/ 254000 w 254000"/>
              <a:gd name="connsiteY2" fmla="*/ 597647 h 682314"/>
              <a:gd name="connsiteX0" fmla="*/ 0 w 254000"/>
              <a:gd name="connsiteY0" fmla="*/ 0 h 597647"/>
              <a:gd name="connsiteX1" fmla="*/ 0 w 254000"/>
              <a:gd name="connsiteY1" fmla="*/ 582706 h 597647"/>
              <a:gd name="connsiteX2" fmla="*/ 254000 w 254000"/>
              <a:gd name="connsiteY2" fmla="*/ 597647 h 5976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54000" h="597647">
                <a:moveTo>
                  <a:pt x="0" y="0"/>
                </a:moveTo>
                <a:lnTo>
                  <a:pt x="0" y="582706"/>
                </a:lnTo>
                <a:lnTo>
                  <a:pt x="254000" y="597647"/>
                </a:lnTo>
              </a:path>
            </a:pathLst>
          </a:custGeom>
          <a:ln w="28575">
            <a:solidFill>
              <a:schemeClr val="tx2"/>
            </a:solidFill>
            <a:tailEnd type="triangle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7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7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7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7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3" grpId="0" build="p"/>
      <p:bldP spid="97283" grpId="1" build="p"/>
      <p:bldP spid="97283" grpId="2" build="p"/>
      <p:bldP spid="4" grpId="0" animBg="1"/>
      <p:bldP spid="5" grpId="0" animBg="1"/>
    </p:bldLst>
  </p:timing>
</p:sld>
</file>

<file path=ppt/slides/slide7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Syntactic licensing (11)</a:t>
            </a:r>
            <a:endParaRPr lang="nl-NL" sz="3400" dirty="0" smtClean="0">
              <a:solidFill>
                <a:schemeClr val="accent1"/>
              </a:solidFill>
            </a:endParaRP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438400"/>
            <a:ext cx="7315200" cy="3733800"/>
          </a:xfrm>
        </p:spPr>
        <p:txBody>
          <a:bodyPr/>
          <a:lstStyle/>
          <a:p>
            <a:pPr marL="609600" indent="-609600" eaLnBrk="1" hangingPunct="1">
              <a:buFont typeface="Wingdings" pitchFamily="-110" charset="2"/>
              <a:buNone/>
            </a:pPr>
            <a:r>
              <a:rPr lang="en-US" sz="2200" smtClean="0">
                <a:solidFill>
                  <a:schemeClr val="tx2"/>
                </a:solidFill>
              </a:rPr>
              <a:t>An X is specified for strong agreement iff X, or the</a:t>
            </a: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en-US" sz="2200" smtClean="0">
                <a:solidFill>
                  <a:schemeClr val="tx2"/>
                </a:solidFill>
              </a:rPr>
              <a:t>phrase or head with which X agrees, morphologi-</a:t>
            </a: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en-US" sz="2200" smtClean="0">
                <a:solidFill>
                  <a:schemeClr val="tx2"/>
                </a:solidFill>
              </a:rPr>
              <a:t>cally realizes agreement in a productive number</a:t>
            </a: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en-US" sz="2200" smtClean="0">
                <a:solidFill>
                  <a:schemeClr val="tx2"/>
                </a:solidFill>
              </a:rPr>
              <a:t>of cases.</a:t>
            </a:r>
          </a:p>
          <a:p>
            <a:pPr marL="609600" indent="-609600" eaLnBrk="1" hangingPunct="1">
              <a:buFont typeface="Wingdings" pitchFamily="-110" charset="2"/>
              <a:buNone/>
            </a:pPr>
            <a:endParaRPr lang="en-US" sz="220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NL" sz="2200" smtClean="0">
                <a:solidFill>
                  <a:schemeClr val="tx2"/>
                </a:solidFill>
                <a:sym typeface="Wingdings" pitchFamily="-110" charset="2"/>
              </a:rPr>
              <a:t> 	Strong agreement in NP: </a:t>
            </a:r>
            <a:r>
              <a:rPr lang="en-US" sz="2200" smtClean="0">
                <a:solidFill>
                  <a:schemeClr val="tx2"/>
                </a:solidFill>
              </a:rPr>
              <a:t>[+poss] or [+plural]</a:t>
            </a: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en-US" sz="2200" smtClean="0">
                <a:solidFill>
                  <a:schemeClr val="tx2"/>
                </a:solidFill>
              </a:rPr>
              <a:t>	Strong agreement in INFL: [(+Agr), +tense]</a:t>
            </a: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en-US" sz="2200" smtClean="0">
                <a:solidFill>
                  <a:schemeClr val="tx2"/>
                </a:solidFill>
              </a:rPr>
              <a:t>	Strong agreement in COMP: [+WH]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7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7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7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97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7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7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7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7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72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72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72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72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3" grpId="0" build="p"/>
    </p:bldLst>
  </p:timing>
</p:sld>
</file>

<file path=ppt/slides/slide7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Syntactic licensing (12)</a:t>
            </a:r>
            <a:endParaRPr lang="nl-NL" sz="3400" dirty="0" smtClean="0">
              <a:solidFill>
                <a:schemeClr val="accent1"/>
              </a:solidFill>
            </a:endParaRP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514600"/>
            <a:ext cx="7315200" cy="3352800"/>
          </a:xfrm>
        </p:spPr>
        <p:txBody>
          <a:bodyPr/>
          <a:lstStyle/>
          <a:p>
            <a:pPr marL="609600" indent="-609600" eaLnBrk="1" hangingPunct="1">
              <a:buFont typeface="Wingdings" pitchFamily="-110" charset="2"/>
              <a:buNone/>
            </a:pPr>
            <a:r>
              <a:rPr lang="en-US" sz="2200" smtClean="0">
                <a:solidFill>
                  <a:schemeClr val="tx2"/>
                </a:solidFill>
              </a:rPr>
              <a:t>VP ellipsis: licensed by strong agreement in I</a:t>
            </a:r>
          </a:p>
          <a:p>
            <a:pPr marL="609600" indent="-609600" eaLnBrk="1" hangingPunct="1">
              <a:buFont typeface="Wingdings" pitchFamily="-110" charset="2"/>
              <a:buNone/>
            </a:pPr>
            <a:endParaRPr lang="en-US" sz="220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NL" sz="2200" smtClean="0">
                <a:solidFill>
                  <a:schemeClr val="tx2"/>
                </a:solidFill>
                <a:sym typeface="Wingdings" pitchFamily="-110" charset="2"/>
              </a:rPr>
              <a:t> 	Auxiliaries, modals, infinitival </a:t>
            </a:r>
            <a:r>
              <a:rPr lang="nl-NL" sz="2200" i="1" smtClean="0">
                <a:solidFill>
                  <a:schemeClr val="tx2"/>
                </a:solidFill>
                <a:sym typeface="Wingdings" pitchFamily="-110" charset="2"/>
              </a:rPr>
              <a:t>to</a:t>
            </a:r>
            <a:r>
              <a:rPr lang="nl-NL" sz="2200" smtClean="0">
                <a:solidFill>
                  <a:schemeClr val="tx2"/>
                </a:solidFill>
                <a:sym typeface="Wingdings" pitchFamily="-110" charset="2"/>
              </a:rPr>
              <a:t>, dummy </a:t>
            </a:r>
            <a:r>
              <a:rPr lang="nl-NL" sz="2200" i="1" smtClean="0">
                <a:solidFill>
                  <a:schemeClr val="tx2"/>
                </a:solidFill>
                <a:sym typeface="Wingdings" pitchFamily="-110" charset="2"/>
              </a:rPr>
              <a:t>do </a:t>
            </a:r>
            <a:r>
              <a:rPr lang="nl-NL" sz="2200" smtClean="0">
                <a:solidFill>
                  <a:schemeClr val="tx2"/>
                </a:solidFill>
                <a:sym typeface="Wingdings" pitchFamily="-110" charset="2"/>
              </a:rPr>
              <a:t>all sit in I in English: strong agreement</a:t>
            </a:r>
          </a:p>
          <a:p>
            <a:pPr marL="609600" indent="-609600" eaLnBrk="1" hangingPunct="1">
              <a:buFont typeface="Wingdings" pitchFamily="-110" charset="2"/>
              <a:buNone/>
            </a:pPr>
            <a:endParaRPr lang="nl-NL" sz="2200" smtClean="0">
              <a:solidFill>
                <a:schemeClr val="tx2"/>
              </a:solidFill>
              <a:sym typeface="Wingdings" pitchFamily="-110" charset="2"/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NL" sz="2200" smtClean="0">
                <a:solidFill>
                  <a:schemeClr val="tx2"/>
                </a:solidFill>
                <a:sym typeface="Wingdings" pitchFamily="-110" charset="2"/>
              </a:rPr>
              <a:t> 	English main verbs don’t raise to I: no strong agreement</a:t>
            </a:r>
            <a:endParaRPr lang="en-US" sz="220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3" grpId="0" build="p"/>
    </p:bldLst>
  </p:timing>
</p:sld>
</file>

<file path=ppt/slides/slide7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Syntactic licensing (13)</a:t>
            </a:r>
            <a:endParaRPr lang="nl-NL" sz="3400" dirty="0" smtClean="0">
              <a:solidFill>
                <a:schemeClr val="accent1"/>
              </a:solidFill>
            </a:endParaRP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133600"/>
            <a:ext cx="7315200" cy="4114800"/>
          </a:xfrm>
        </p:spPr>
        <p:txBody>
          <a:bodyPr/>
          <a:lstStyle/>
          <a:p>
            <a:pPr marL="609600" indent="-609600" eaLnBrk="1" hangingPunct="1">
              <a:buFont typeface="Wingdings" pitchFamily="-110" charset="2"/>
              <a:buNone/>
            </a:pPr>
            <a:r>
              <a:rPr lang="en-US" sz="2200" dirty="0" smtClean="0">
                <a:solidFill>
                  <a:schemeClr val="tx2"/>
                </a:solidFill>
              </a:rPr>
              <a:t>Problem:</a:t>
            </a: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en-US" sz="2200" dirty="0" smtClean="0">
                <a:solidFill>
                  <a:schemeClr val="tx2"/>
                </a:solidFill>
              </a:rPr>
              <a:t>German, Dutch and French (and many other </a:t>
            </a: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en-US" sz="2200" dirty="0" smtClean="0">
                <a:solidFill>
                  <a:schemeClr val="tx2"/>
                </a:solidFill>
              </a:rPr>
              <a:t>languages) have richer morphological agreement</a:t>
            </a: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en-US" sz="2200" dirty="0" smtClean="0">
                <a:solidFill>
                  <a:schemeClr val="tx2"/>
                </a:solidFill>
              </a:rPr>
              <a:t>on finite verbs than English, and their main verbs</a:t>
            </a: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en-US" sz="2200" dirty="0" smtClean="0">
                <a:solidFill>
                  <a:schemeClr val="tx2"/>
                </a:solidFill>
              </a:rPr>
              <a:t>also raise to I (</a:t>
            </a:r>
            <a:r>
              <a:rPr lang="en-US" sz="2200" dirty="0" err="1" smtClean="0">
                <a:solidFill>
                  <a:schemeClr val="tx2"/>
                </a:solidFill>
              </a:rPr>
              <a:t>Emonds</a:t>
            </a:r>
            <a:r>
              <a:rPr lang="en-US" sz="2200" dirty="0" smtClean="0">
                <a:solidFill>
                  <a:schemeClr val="tx2"/>
                </a:solidFill>
              </a:rPr>
              <a:t> 1976,1978; Pollock 1989).</a:t>
            </a:r>
          </a:p>
          <a:p>
            <a:pPr marL="609600" indent="-609600" eaLnBrk="1" hangingPunct="1">
              <a:buFont typeface="Wingdings" pitchFamily="-110" charset="2"/>
              <a:buNone/>
            </a:pPr>
            <a:endParaRPr lang="en-US" sz="22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 	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Lobeck’s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theory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predicts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these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languages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to have VP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ellipsis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with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all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verbs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.</a:t>
            </a: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 	In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fact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, these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don’t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have VP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ellipsis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at all!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7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7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7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7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72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72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72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72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3" grpId="0" build="p"/>
      <p:bldP spid="97283" grpId="1" build="p"/>
    </p:bldLst>
  </p:timing>
</p:sld>
</file>

<file path=ppt/slides/slide7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Syntactic licensing (14)</a:t>
            </a:r>
            <a:endParaRPr lang="nl-NL" sz="3400" dirty="0" smtClean="0">
              <a:solidFill>
                <a:schemeClr val="accent1"/>
              </a:solidFill>
            </a:endParaRP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514600"/>
            <a:ext cx="7315200" cy="3733800"/>
          </a:xfrm>
        </p:spPr>
        <p:txBody>
          <a:bodyPr/>
          <a:lstStyle/>
          <a:p>
            <a:pPr marL="609600" indent="-609600" eaLnBrk="1" hangingPunct="1">
              <a:buFont typeface="Wingdings" pitchFamily="-110" charset="2"/>
              <a:buNone/>
            </a:pPr>
            <a:r>
              <a:rPr lang="en-US" sz="2200" dirty="0" smtClean="0">
                <a:solidFill>
                  <a:srgbClr val="269999"/>
                </a:solidFill>
              </a:rPr>
              <a:t>Merchant (2001):</a:t>
            </a: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en-US" sz="2200" dirty="0" smtClean="0">
                <a:solidFill>
                  <a:schemeClr val="tx2"/>
                </a:solidFill>
              </a:rPr>
              <a:t>Minimalist approach to ellipsis licensing </a:t>
            </a:r>
          </a:p>
          <a:p>
            <a:pPr marL="609600" indent="-609600" eaLnBrk="1" hangingPunct="1">
              <a:buFont typeface="Wingdings" pitchFamily="-110" charset="2"/>
              <a:buNone/>
            </a:pPr>
            <a:endParaRPr lang="nl-NL" sz="2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 	No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notion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of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government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anymore</a:t>
            </a:r>
            <a:endParaRPr lang="en-US" sz="22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endParaRPr lang="en-US" sz="22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 	E(</a:t>
            </a:r>
            <a:r>
              <a:rPr lang="nl-NL" sz="2200" dirty="0" err="1" smtClean="0">
                <a:solidFill>
                  <a:schemeClr val="tx2"/>
                </a:solidFill>
                <a:sym typeface="Wingdings" pitchFamily="-110" charset="2"/>
              </a:rPr>
              <a:t>llipsis</a:t>
            </a: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)-feature</a:t>
            </a:r>
          </a:p>
          <a:p>
            <a:pPr marL="609600" indent="-609600" eaLnBrk="1" hangingPunct="1">
              <a:buFont typeface="Wingdings" pitchFamily="-110" charset="2"/>
              <a:buNone/>
            </a:pPr>
            <a:endParaRPr lang="nl-NL" sz="2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endParaRPr lang="nl-NL" sz="2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endParaRPr lang="en-US" sz="22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7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7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7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7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3" grpId="0" build="p"/>
      <p:bldP spid="97283" grpId="1" build="p"/>
    </p:bldLst>
  </p:timing>
</p:sld>
</file>

<file path=ppt/slides/slide7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Syntactic licensing (15)</a:t>
            </a:r>
            <a:endParaRPr lang="nl-NL" sz="3400" dirty="0" smtClean="0">
              <a:solidFill>
                <a:schemeClr val="accent1"/>
              </a:solidFill>
            </a:endParaRP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133600"/>
            <a:ext cx="7315200" cy="4114800"/>
          </a:xfrm>
        </p:spPr>
        <p:txBody>
          <a:bodyPr/>
          <a:lstStyle/>
          <a:p>
            <a:pPr marL="609600" indent="-609600" eaLnBrk="1" hangingPunct="1">
              <a:buFont typeface="Wingdings" pitchFamily="-110" charset="2"/>
              <a:buNone/>
              <a:defRPr/>
            </a:pPr>
            <a:r>
              <a:rPr lang="en-US" sz="2200" dirty="0" smtClean="0">
                <a:solidFill>
                  <a:schemeClr val="tx2"/>
                </a:solidFill>
              </a:rPr>
              <a:t>E-feature for sluicing:</a:t>
            </a: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endParaRPr lang="en-US" sz="2200" dirty="0" smtClean="0">
              <a:solidFill>
                <a:schemeClr val="tx2"/>
              </a:solidFill>
              <a:sym typeface="Wingdings"/>
            </a:endParaRP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r>
              <a:rPr lang="en-US" sz="2200" dirty="0" smtClean="0">
                <a:solidFill>
                  <a:schemeClr val="tx2"/>
                </a:solidFill>
                <a:sym typeface="Wingdings"/>
              </a:rPr>
              <a:t>(31)		a.   The syntax of </a:t>
            </a:r>
            <a:r>
              <a:rPr lang="en-US" sz="2200" dirty="0" smtClean="0">
                <a:solidFill>
                  <a:schemeClr val="tx2"/>
                </a:solidFill>
              </a:rPr>
              <a:t>[E]</a:t>
            </a:r>
            <a:r>
              <a:rPr lang="en-US" sz="2200" baseline="-25000" dirty="0" smtClean="0">
                <a:solidFill>
                  <a:schemeClr val="tx2"/>
                </a:solidFill>
              </a:rPr>
              <a:t>S</a:t>
            </a:r>
            <a:r>
              <a:rPr lang="en-US" sz="2200" dirty="0" smtClean="0">
                <a:solidFill>
                  <a:schemeClr val="tx2"/>
                </a:solidFill>
              </a:rPr>
              <a:t>:</a:t>
            </a:r>
          </a:p>
          <a:p>
            <a:pPr marL="609600" indent="-609600" eaLnBrk="1" hangingPunct="1">
              <a:spcAft>
                <a:spcPts val="600"/>
              </a:spcAft>
              <a:buFont typeface="Wingdings" pitchFamily="-110" charset="2"/>
              <a:buNone/>
              <a:defRPr/>
            </a:pPr>
            <a:r>
              <a:rPr lang="nl-NL" sz="2200" dirty="0" smtClean="0">
                <a:latin typeface="Arial" pitchFamily="-110" charset="0"/>
              </a:rPr>
              <a:t>		</a:t>
            </a:r>
            <a:r>
              <a:rPr lang="nl-NL" sz="2200" dirty="0" smtClean="0">
                <a:cs typeface="Verdana"/>
              </a:rPr>
              <a:t>      </a:t>
            </a:r>
            <a:r>
              <a:rPr lang="nl-NL" sz="2200" dirty="0" smtClean="0">
                <a:solidFill>
                  <a:schemeClr val="tx2"/>
                </a:solidFill>
                <a:cs typeface="Verdana"/>
              </a:rPr>
              <a:t>E</a:t>
            </a:r>
            <a:r>
              <a:rPr lang="en-US" sz="2200" baseline="-25000" dirty="0" smtClean="0">
                <a:solidFill>
                  <a:schemeClr val="tx2"/>
                </a:solidFill>
                <a:cs typeface="Verdana"/>
              </a:rPr>
              <a:t>[</a:t>
            </a:r>
            <a:r>
              <a:rPr lang="en-US" sz="2200" i="1" baseline="-25000" dirty="0" err="1" smtClean="0">
                <a:solidFill>
                  <a:schemeClr val="tx2"/>
                </a:solidFill>
                <a:cs typeface="Verdana"/>
              </a:rPr>
              <a:t>u</a:t>
            </a:r>
            <a:r>
              <a:rPr lang="en-US" sz="2200" baseline="-25000" dirty="0" err="1" smtClean="0">
                <a:solidFill>
                  <a:schemeClr val="tx2"/>
                </a:solidFill>
                <a:cs typeface="Verdana"/>
              </a:rPr>
              <a:t>wh</a:t>
            </a:r>
            <a:r>
              <a:rPr lang="en-US" sz="2200" baseline="-25000" dirty="0" smtClean="0">
                <a:solidFill>
                  <a:schemeClr val="tx2"/>
                </a:solidFill>
                <a:cs typeface="Verdana"/>
              </a:rPr>
              <a:t>*,</a:t>
            </a:r>
            <a:r>
              <a:rPr lang="en-US" sz="2200" dirty="0" smtClean="0">
                <a:solidFill>
                  <a:schemeClr val="tx2"/>
                </a:solidFill>
                <a:cs typeface="Verdana"/>
              </a:rPr>
              <a:t> </a:t>
            </a:r>
            <a:r>
              <a:rPr lang="en-US" sz="2200" i="1" baseline="-25000" dirty="0" err="1" smtClean="0">
                <a:solidFill>
                  <a:schemeClr val="tx2"/>
                </a:solidFill>
                <a:cs typeface="Verdana"/>
              </a:rPr>
              <a:t>u</a:t>
            </a:r>
            <a:r>
              <a:rPr lang="en-US" sz="2200" baseline="-25000" dirty="0" err="1" smtClean="0">
                <a:solidFill>
                  <a:schemeClr val="tx2"/>
                </a:solidFill>
                <a:cs typeface="Verdana"/>
              </a:rPr>
              <a:t>Q</a:t>
            </a:r>
            <a:r>
              <a:rPr lang="en-US" sz="2200" baseline="-25000" dirty="0" smtClean="0">
                <a:solidFill>
                  <a:schemeClr val="tx2"/>
                </a:solidFill>
                <a:cs typeface="Verdana"/>
              </a:rPr>
              <a:t>*]</a:t>
            </a:r>
            <a:endParaRPr lang="nl-NL" sz="2200" baseline="-25000" dirty="0" smtClean="0">
              <a:cs typeface="Verdana"/>
            </a:endParaRP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r>
              <a:rPr lang="nl-NL" sz="2200" dirty="0" smtClean="0">
                <a:solidFill>
                  <a:schemeClr val="tx2"/>
                </a:solidFill>
                <a:cs typeface="Verdana"/>
              </a:rPr>
              <a:t>		</a:t>
            </a:r>
            <a:r>
              <a:rPr lang="nl-NL" sz="2200" dirty="0" err="1" smtClean="0">
                <a:solidFill>
                  <a:schemeClr val="tx2"/>
                </a:solidFill>
                <a:cs typeface="Verdana"/>
              </a:rPr>
              <a:t>b</a:t>
            </a:r>
            <a:r>
              <a:rPr lang="nl-NL" sz="2200" dirty="0" smtClean="0">
                <a:solidFill>
                  <a:schemeClr val="tx2"/>
                </a:solidFill>
                <a:cs typeface="Verdana"/>
              </a:rPr>
              <a:t>.   The </a:t>
            </a:r>
            <a:r>
              <a:rPr lang="nl-NL" sz="2200" dirty="0" err="1" smtClean="0">
                <a:solidFill>
                  <a:schemeClr val="tx2"/>
                </a:solidFill>
                <a:cs typeface="Verdana"/>
              </a:rPr>
              <a:t>phonology</a:t>
            </a:r>
            <a:r>
              <a:rPr lang="nl-NL" sz="2200" dirty="0" smtClean="0">
                <a:solidFill>
                  <a:schemeClr val="tx2"/>
                </a:solidFill>
                <a:cs typeface="Verdana"/>
              </a:rPr>
              <a:t> of </a:t>
            </a:r>
            <a:r>
              <a:rPr lang="en-US" sz="2200" dirty="0" smtClean="0">
                <a:solidFill>
                  <a:schemeClr val="tx2"/>
                </a:solidFill>
                <a:cs typeface="Verdana"/>
              </a:rPr>
              <a:t>[E]:</a:t>
            </a:r>
          </a:p>
          <a:p>
            <a:pPr marL="609600" indent="-609600" eaLnBrk="1" hangingPunct="1">
              <a:spcAft>
                <a:spcPts val="600"/>
              </a:spcAft>
              <a:buFont typeface="Wingdings" pitchFamily="-110" charset="2"/>
              <a:buNone/>
              <a:defRPr/>
            </a:pPr>
            <a:r>
              <a:rPr lang="en-US" sz="2200" dirty="0" smtClean="0">
                <a:solidFill>
                  <a:schemeClr val="tx2"/>
                </a:solidFill>
                <a:cs typeface="Verdana"/>
              </a:rPr>
              <a:t>		      φ</a:t>
            </a:r>
            <a:r>
              <a:rPr lang="en-US" sz="2200" baseline="-25000" dirty="0" smtClean="0">
                <a:solidFill>
                  <a:schemeClr val="tx2"/>
                </a:solidFill>
                <a:cs typeface="Verdana"/>
              </a:rPr>
              <a:t>IP</a:t>
            </a:r>
            <a:r>
              <a:rPr lang="en-US" sz="2200" dirty="0" smtClean="0">
                <a:solidFill>
                  <a:schemeClr val="tx2"/>
                </a:solidFill>
                <a:cs typeface="Verdana"/>
              </a:rPr>
              <a:t> </a:t>
            </a:r>
            <a:r>
              <a:rPr lang="nl-NL" sz="2200" dirty="0" smtClean="0">
                <a:solidFill>
                  <a:schemeClr val="tx2"/>
                </a:solidFill>
                <a:cs typeface="Verdana"/>
                <a:sym typeface="Wingdings"/>
              </a:rPr>
              <a:t> Ø / E_</a:t>
            </a: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r>
              <a:rPr lang="nl-NL" sz="2200" dirty="0" smtClean="0">
                <a:solidFill>
                  <a:schemeClr val="tx2"/>
                </a:solidFill>
                <a:cs typeface="Verdana"/>
                <a:sym typeface="Wingdings"/>
              </a:rPr>
              <a:t>		</a:t>
            </a:r>
            <a:r>
              <a:rPr lang="nl-NL" sz="2200" dirty="0" err="1" smtClean="0">
                <a:solidFill>
                  <a:schemeClr val="tx2"/>
                </a:solidFill>
                <a:cs typeface="Verdana"/>
                <a:sym typeface="Wingdings"/>
              </a:rPr>
              <a:t>c</a:t>
            </a:r>
            <a:r>
              <a:rPr lang="nl-NL" sz="2200" dirty="0" smtClean="0">
                <a:solidFill>
                  <a:schemeClr val="tx2"/>
                </a:solidFill>
                <a:cs typeface="Verdana"/>
                <a:sym typeface="Wingdings"/>
              </a:rPr>
              <a:t>.   The </a:t>
            </a:r>
            <a:r>
              <a:rPr lang="nl-NL" sz="2200" dirty="0" err="1" smtClean="0">
                <a:solidFill>
                  <a:schemeClr val="tx2"/>
                </a:solidFill>
                <a:cs typeface="Verdana"/>
                <a:sym typeface="Wingdings"/>
              </a:rPr>
              <a:t>semantics</a:t>
            </a:r>
            <a:r>
              <a:rPr lang="nl-NL" sz="2200" dirty="0" smtClean="0">
                <a:solidFill>
                  <a:schemeClr val="tx2"/>
                </a:solidFill>
                <a:cs typeface="Verdana"/>
                <a:sym typeface="Wingdings"/>
              </a:rPr>
              <a:t> of </a:t>
            </a:r>
            <a:r>
              <a:rPr lang="en-US" sz="2200" dirty="0" smtClean="0">
                <a:solidFill>
                  <a:schemeClr val="tx2"/>
                </a:solidFill>
                <a:cs typeface="Verdana"/>
              </a:rPr>
              <a:t>[E]:</a:t>
            </a: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r>
              <a:rPr lang="en-US" sz="2200" dirty="0" smtClean="0">
                <a:solidFill>
                  <a:schemeClr val="tx2"/>
                </a:solidFill>
                <a:cs typeface="Verdana"/>
              </a:rPr>
              <a:t>		      </a:t>
            </a:r>
            <a:r>
              <a:rPr lang="en-US" sz="2200" spc="-600" dirty="0" smtClean="0">
                <a:solidFill>
                  <a:schemeClr val="tx2"/>
                </a:solidFill>
                <a:cs typeface="Verdana"/>
              </a:rPr>
              <a:t>[[ </a:t>
            </a:r>
            <a:r>
              <a:rPr lang="en-US" sz="2200" dirty="0" smtClean="0">
                <a:solidFill>
                  <a:schemeClr val="tx2"/>
                </a:solidFill>
                <a:cs typeface="Verdana"/>
              </a:rPr>
              <a:t>E</a:t>
            </a:r>
            <a:r>
              <a:rPr lang="en-US" sz="2200" spc="-600" dirty="0" smtClean="0">
                <a:solidFill>
                  <a:schemeClr val="tx2"/>
                </a:solidFill>
                <a:cs typeface="Verdana"/>
              </a:rPr>
              <a:t>]]</a:t>
            </a:r>
            <a:r>
              <a:rPr lang="en-US" sz="2200" dirty="0" smtClean="0">
                <a:solidFill>
                  <a:schemeClr val="tx2"/>
                </a:solidFill>
                <a:cs typeface="Verdana"/>
              </a:rPr>
              <a:t> = </a:t>
            </a:r>
            <a:r>
              <a:rPr lang="en-US" sz="2200" dirty="0" err="1" smtClean="0">
                <a:solidFill>
                  <a:schemeClr val="tx2"/>
                </a:solidFill>
                <a:cs typeface="Verdana"/>
              </a:rPr>
              <a:t>λp</a:t>
            </a:r>
            <a:r>
              <a:rPr lang="en-US" sz="2200" dirty="0" smtClean="0">
                <a:solidFill>
                  <a:schemeClr val="tx2"/>
                </a:solidFill>
                <a:cs typeface="Verdana"/>
              </a:rPr>
              <a:t>: </a:t>
            </a:r>
            <a:r>
              <a:rPr lang="en-US" sz="2200" dirty="0" err="1" smtClean="0">
                <a:solidFill>
                  <a:schemeClr val="tx2"/>
                </a:solidFill>
                <a:cs typeface="Verdana"/>
              </a:rPr>
              <a:t>e-</a:t>
            </a:r>
            <a:r>
              <a:rPr lang="en-US" sz="2200" cap="small" dirty="0" err="1" smtClean="0">
                <a:solidFill>
                  <a:schemeClr val="tx2"/>
                </a:solidFill>
                <a:cs typeface="Verdana"/>
              </a:rPr>
              <a:t>given</a:t>
            </a:r>
            <a:r>
              <a:rPr lang="en-US" sz="2200" dirty="0" err="1" smtClean="0">
                <a:solidFill>
                  <a:schemeClr val="tx2"/>
                </a:solidFill>
                <a:cs typeface="Verdana"/>
              </a:rPr>
              <a:t>(p</a:t>
            </a:r>
            <a:r>
              <a:rPr lang="en-US" sz="2200" dirty="0" smtClean="0">
                <a:solidFill>
                  <a:schemeClr val="tx2"/>
                </a:solidFill>
                <a:cs typeface="Verdana"/>
              </a:rPr>
              <a:t>) [</a:t>
            </a:r>
            <a:r>
              <a:rPr lang="en-US" sz="2200" dirty="0" err="1" smtClean="0">
                <a:solidFill>
                  <a:schemeClr val="tx2"/>
                </a:solidFill>
                <a:cs typeface="Verdana"/>
              </a:rPr>
              <a:t>p</a:t>
            </a:r>
            <a:r>
              <a:rPr lang="en-US" sz="2200" dirty="0" smtClean="0">
                <a:solidFill>
                  <a:schemeClr val="tx2"/>
                </a:solidFill>
                <a:cs typeface="Verdana"/>
              </a:rPr>
              <a:t>]</a:t>
            </a:r>
            <a:endParaRPr lang="nl-NL" sz="2200" dirty="0" smtClean="0">
              <a:solidFill>
                <a:schemeClr val="tx2"/>
              </a:solidFill>
              <a:cs typeface="Verdana"/>
            </a:endParaRP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r>
              <a:rPr lang="en-US" sz="2200" dirty="0" smtClean="0">
                <a:solidFill>
                  <a:schemeClr val="tx2"/>
                </a:solidFill>
                <a:sym typeface="Wingdings"/>
              </a:rPr>
              <a:t>	</a:t>
            </a: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endParaRPr lang="nl-NL" sz="2200" dirty="0" smtClean="0">
              <a:solidFill>
                <a:schemeClr val="tx2"/>
              </a:solidFill>
              <a:sym typeface="Wingdings"/>
            </a:endParaRP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endParaRPr lang="nl-NL" sz="2200" dirty="0" smtClean="0">
              <a:solidFill>
                <a:schemeClr val="tx2"/>
              </a:solidFill>
              <a:sym typeface="Wingdings"/>
            </a:endParaRP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endParaRPr lang="nl-NL" sz="2200" dirty="0" smtClean="0">
              <a:solidFill>
                <a:schemeClr val="tx2"/>
              </a:solidFill>
              <a:sym typeface="Wingdings"/>
            </a:endParaRP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endParaRPr lang="nl-NL" sz="2200" dirty="0" smtClean="0">
              <a:solidFill>
                <a:schemeClr val="tx2"/>
              </a:solidFill>
              <a:sym typeface="Wingdings"/>
            </a:endParaRP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endParaRPr lang="en-US" sz="22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7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7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7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7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72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72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3" grpId="0" build="p"/>
    </p:bldLst>
  </p:timing>
</p:sld>
</file>

<file path=ppt/slides/slide7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Syntactic licensing (16)</a:t>
            </a:r>
            <a:endParaRPr lang="nl-NL" sz="3400" dirty="0" smtClean="0">
              <a:solidFill>
                <a:schemeClr val="accent1"/>
              </a:solidFill>
            </a:endParaRP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133600"/>
            <a:ext cx="7315200" cy="4114800"/>
          </a:xfrm>
        </p:spPr>
        <p:txBody>
          <a:bodyPr/>
          <a:lstStyle/>
          <a:p>
            <a:pPr marL="609600" indent="-609600" eaLnBrk="1" hangingPunct="1">
              <a:buFont typeface="Wingdings" pitchFamily="-110" charset="2"/>
              <a:buNone/>
            </a:pPr>
            <a:r>
              <a:rPr lang="en-US" sz="2200" smtClean="0">
                <a:solidFill>
                  <a:schemeClr val="tx2"/>
                </a:solidFill>
                <a:sym typeface="Wingdings" pitchFamily="-110" charset="2"/>
              </a:rPr>
              <a:t>The syntax of </a:t>
            </a:r>
            <a:r>
              <a:rPr lang="en-US" sz="2200" smtClean="0">
                <a:solidFill>
                  <a:schemeClr val="tx2"/>
                </a:solidFill>
              </a:rPr>
              <a:t>[E]</a:t>
            </a:r>
            <a:r>
              <a:rPr lang="en-US" sz="2200" baseline="-25000" smtClean="0">
                <a:solidFill>
                  <a:schemeClr val="tx2"/>
                </a:solidFill>
              </a:rPr>
              <a:t>S</a:t>
            </a:r>
            <a:r>
              <a:rPr lang="en-US" sz="2200" smtClean="0">
                <a:solidFill>
                  <a:schemeClr val="tx2"/>
                </a:solidFill>
              </a:rPr>
              <a:t>: </a:t>
            </a:r>
            <a:r>
              <a:rPr lang="nl-NL" sz="2200" smtClean="0">
                <a:solidFill>
                  <a:schemeClr val="tx2"/>
                </a:solidFill>
                <a:latin typeface="Arial" pitchFamily="-110" charset="0"/>
              </a:rPr>
              <a:t>E</a:t>
            </a:r>
            <a:r>
              <a:rPr lang="en-US" sz="2200" baseline="-25000" smtClean="0">
                <a:solidFill>
                  <a:schemeClr val="tx2"/>
                </a:solidFill>
              </a:rPr>
              <a:t>[</a:t>
            </a:r>
            <a:r>
              <a:rPr lang="en-US" sz="2200" i="1" baseline="-25000" smtClean="0">
                <a:solidFill>
                  <a:schemeClr val="tx2"/>
                </a:solidFill>
              </a:rPr>
              <a:t>u</a:t>
            </a:r>
            <a:r>
              <a:rPr lang="en-US" sz="2200" baseline="-25000" smtClean="0">
                <a:solidFill>
                  <a:schemeClr val="tx2"/>
                </a:solidFill>
              </a:rPr>
              <a:t>wh*,</a:t>
            </a:r>
            <a:r>
              <a:rPr lang="en-US" sz="2200" smtClean="0">
                <a:solidFill>
                  <a:schemeClr val="tx2"/>
                </a:solidFill>
              </a:rPr>
              <a:t> </a:t>
            </a:r>
            <a:r>
              <a:rPr lang="en-US" sz="2200" i="1" baseline="-25000" smtClean="0">
                <a:solidFill>
                  <a:schemeClr val="tx2"/>
                </a:solidFill>
              </a:rPr>
              <a:t>u</a:t>
            </a:r>
            <a:r>
              <a:rPr lang="en-US" sz="2200" baseline="-25000" smtClean="0">
                <a:solidFill>
                  <a:schemeClr val="tx2"/>
                </a:solidFill>
              </a:rPr>
              <a:t>Q*]</a:t>
            </a:r>
            <a:endParaRPr lang="nl-NL" sz="2200" baseline="-25000" smtClean="0">
              <a:latin typeface="Arial" pitchFamily="-110" charset="0"/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NL" sz="2200" smtClean="0">
                <a:solidFill>
                  <a:schemeClr val="tx2"/>
                </a:solidFill>
                <a:latin typeface="Arial" pitchFamily="-110" charset="0"/>
              </a:rPr>
              <a:t>	</a:t>
            </a: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NL" sz="2200" smtClean="0">
                <a:solidFill>
                  <a:schemeClr val="tx2"/>
                </a:solidFill>
                <a:latin typeface="Arial" pitchFamily="-110" charset="0"/>
                <a:sym typeface="Wingdings" pitchFamily="-110" charset="2"/>
              </a:rPr>
              <a:t>= 	The </a:t>
            </a:r>
            <a:r>
              <a:rPr lang="en-US" sz="2200" smtClean="0">
                <a:solidFill>
                  <a:schemeClr val="tx2"/>
                </a:solidFill>
              </a:rPr>
              <a:t>[E]-feature for sluicing needs a [wh, Q] head to check its strong uninterpretable features.</a:t>
            </a:r>
          </a:p>
          <a:p>
            <a:pPr marL="609600" indent="-609600" eaLnBrk="1" hangingPunct="1">
              <a:buFont typeface="Wingdings" pitchFamily="-110" charset="2"/>
              <a:buNone/>
            </a:pPr>
            <a:endParaRPr lang="en-US" sz="2200" smtClean="0">
              <a:solidFill>
                <a:schemeClr val="tx2"/>
              </a:solidFill>
              <a:sym typeface="Wingdings" pitchFamily="-110" charset="2"/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en-US" sz="2200" smtClean="0">
                <a:solidFill>
                  <a:schemeClr val="tx2"/>
                </a:solidFill>
                <a:sym typeface="Wingdings" pitchFamily="-110" charset="2"/>
              </a:rPr>
              <a:t>=	The </a:t>
            </a:r>
            <a:r>
              <a:rPr lang="en-US" sz="2200" smtClean="0">
                <a:solidFill>
                  <a:schemeClr val="tx2"/>
                </a:solidFill>
              </a:rPr>
              <a:t>[E]-feature for sluicing</a:t>
            </a:r>
            <a:r>
              <a:rPr lang="en-US" sz="2200" smtClean="0">
                <a:solidFill>
                  <a:schemeClr val="tx2"/>
                </a:solidFill>
                <a:sym typeface="Wingdings" pitchFamily="-110" charset="2"/>
              </a:rPr>
              <a:t> can only occur on the C head we find in constituent questions.</a:t>
            </a:r>
          </a:p>
          <a:p>
            <a:pPr marL="609600" indent="-609600" eaLnBrk="1" hangingPunct="1">
              <a:buFont typeface="Wingdings" pitchFamily="-110" charset="2"/>
              <a:buNone/>
            </a:pPr>
            <a:endParaRPr lang="en-US" sz="2200" smtClean="0">
              <a:solidFill>
                <a:schemeClr val="tx2"/>
              </a:solidFill>
              <a:sym typeface="Wingdings" pitchFamily="-110" charset="2"/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NL" sz="2200" smtClean="0">
                <a:solidFill>
                  <a:schemeClr val="tx2"/>
                </a:solidFill>
                <a:sym typeface="Wingdings" pitchFamily="-110" charset="2"/>
              </a:rPr>
              <a:t> Sluicing is only possible in </a:t>
            </a:r>
            <a:r>
              <a:rPr lang="nl-NL" sz="2200" i="1" smtClean="0">
                <a:solidFill>
                  <a:schemeClr val="tx2"/>
                </a:solidFill>
                <a:sym typeface="Wingdings" pitchFamily="-110" charset="2"/>
              </a:rPr>
              <a:t>wh</a:t>
            </a:r>
            <a:r>
              <a:rPr lang="nl-NL" sz="2200" smtClean="0">
                <a:solidFill>
                  <a:schemeClr val="tx2"/>
                </a:solidFill>
                <a:sym typeface="Wingdings" pitchFamily="-110" charset="2"/>
              </a:rPr>
              <a:t> questions</a:t>
            </a:r>
            <a:endParaRPr lang="en-US" sz="2200" smtClean="0">
              <a:solidFill>
                <a:schemeClr val="tx2"/>
              </a:solidFill>
              <a:sym typeface="Wingdings" pitchFamily="-110" charset="2"/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endParaRPr lang="nl-NL" sz="2200" smtClean="0">
              <a:solidFill>
                <a:schemeClr val="tx2"/>
              </a:solidFill>
              <a:sym typeface="Wingdings" pitchFamily="-110" charset="2"/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endParaRPr lang="nl-NL" sz="2200" smtClean="0">
              <a:solidFill>
                <a:schemeClr val="tx2"/>
              </a:solidFill>
              <a:sym typeface="Wingdings" pitchFamily="-110" charset="2"/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endParaRPr lang="nl-NL" sz="2200" smtClean="0">
              <a:solidFill>
                <a:schemeClr val="tx2"/>
              </a:solidFill>
              <a:sym typeface="Wingdings" pitchFamily="-110" charset="2"/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endParaRPr lang="nl-NL" sz="2200" smtClean="0">
              <a:solidFill>
                <a:schemeClr val="tx2"/>
              </a:solidFill>
              <a:sym typeface="Wingdings" pitchFamily="-110" charset="2"/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endParaRPr lang="en-US" sz="220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7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7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7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7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3" grpId="0" build="p"/>
    </p:bldLst>
  </p:timing>
</p:sld>
</file>

<file path=ppt/slides/slide7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Syntactic licensing (17)</a:t>
            </a:r>
            <a:endParaRPr lang="nl-NL" sz="3400" dirty="0" smtClean="0">
              <a:solidFill>
                <a:schemeClr val="accent1"/>
              </a:solidFill>
            </a:endParaRP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133600"/>
            <a:ext cx="7467600" cy="4114800"/>
          </a:xfrm>
        </p:spPr>
        <p:txBody>
          <a:bodyPr/>
          <a:lstStyle/>
          <a:p>
            <a:pPr marL="609600" indent="-609600" eaLnBrk="1" hangingPunct="1">
              <a:buFont typeface="Wingdings" pitchFamily="-110" charset="2"/>
              <a:buNone/>
            </a:pPr>
            <a:r>
              <a:rPr lang="nl-NL" sz="2200" smtClean="0">
                <a:solidFill>
                  <a:schemeClr val="tx2"/>
                </a:solidFill>
                <a:ea typeface="Verdana" pitchFamily="-110" charset="0"/>
                <a:cs typeface="Verdana" pitchFamily="-110" charset="0"/>
              </a:rPr>
              <a:t>The phonology of </a:t>
            </a:r>
            <a:r>
              <a:rPr lang="en-US" sz="2200" smtClean="0">
                <a:solidFill>
                  <a:schemeClr val="tx2"/>
                </a:solidFill>
                <a:ea typeface="Verdana" pitchFamily="-110" charset="0"/>
                <a:cs typeface="Verdana" pitchFamily="-110" charset="0"/>
              </a:rPr>
              <a:t>[E]: φ</a:t>
            </a:r>
            <a:r>
              <a:rPr lang="en-US" sz="2200" baseline="-25000" smtClean="0">
                <a:solidFill>
                  <a:schemeClr val="tx2"/>
                </a:solidFill>
                <a:ea typeface="Verdana" pitchFamily="-110" charset="0"/>
                <a:cs typeface="Verdana" pitchFamily="-110" charset="0"/>
              </a:rPr>
              <a:t>IP</a:t>
            </a:r>
            <a:r>
              <a:rPr lang="en-US" sz="2200" smtClean="0">
                <a:solidFill>
                  <a:schemeClr val="tx2"/>
                </a:solidFill>
                <a:ea typeface="Verdana" pitchFamily="-110" charset="0"/>
                <a:cs typeface="Verdana" pitchFamily="-110" charset="0"/>
              </a:rPr>
              <a:t> </a:t>
            </a:r>
            <a:r>
              <a:rPr lang="nl-NL" sz="2200" smtClean="0">
                <a:solidFill>
                  <a:schemeClr val="tx2"/>
                </a:solidFill>
                <a:ea typeface="Verdana" pitchFamily="-110" charset="0"/>
                <a:cs typeface="Verdana" pitchFamily="-110" charset="0"/>
                <a:sym typeface="Wingdings" pitchFamily="-110" charset="2"/>
              </a:rPr>
              <a:t> Ø / E_</a:t>
            </a: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NL" sz="2200" smtClean="0">
                <a:solidFill>
                  <a:schemeClr val="tx2"/>
                </a:solidFill>
                <a:ea typeface="Verdana" pitchFamily="-110" charset="0"/>
                <a:cs typeface="Verdana" pitchFamily="-110" charset="0"/>
                <a:sym typeface="Wingdings" pitchFamily="-110" charset="2"/>
              </a:rPr>
              <a:t>		</a:t>
            </a:r>
            <a:endParaRPr lang="nl-BE" sz="2200" smtClean="0">
              <a:solidFill>
                <a:schemeClr val="tx2"/>
              </a:solidFill>
              <a:ea typeface="Verdana" pitchFamily="-110" charset="0"/>
              <a:cs typeface="Verdana" pitchFamily="-110" charset="0"/>
              <a:sym typeface="Wingdings" pitchFamily="-110" charset="2"/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BE" sz="2200" smtClean="0">
                <a:solidFill>
                  <a:schemeClr val="tx2"/>
                </a:solidFill>
                <a:ea typeface="Verdana" pitchFamily="-110" charset="0"/>
                <a:cs typeface="Verdana" pitchFamily="-110" charset="0"/>
                <a:sym typeface="Wingdings" pitchFamily="-110" charset="2"/>
              </a:rPr>
              <a:t>= 	the phonological representation of the material dominated by the IP node (</a:t>
            </a:r>
            <a:r>
              <a:rPr lang="en-US" sz="2200" smtClean="0">
                <a:solidFill>
                  <a:schemeClr val="tx2"/>
                </a:solidFill>
                <a:ea typeface="Verdana" pitchFamily="-110" charset="0"/>
                <a:cs typeface="Verdana" pitchFamily="-110" charset="0"/>
              </a:rPr>
              <a:t>φ</a:t>
            </a:r>
            <a:r>
              <a:rPr lang="en-US" sz="2200" baseline="-25000" smtClean="0">
                <a:solidFill>
                  <a:schemeClr val="tx2"/>
                </a:solidFill>
                <a:ea typeface="Verdana" pitchFamily="-110" charset="0"/>
                <a:cs typeface="Verdana" pitchFamily="-110" charset="0"/>
              </a:rPr>
              <a:t>IP</a:t>
            </a:r>
            <a:r>
              <a:rPr lang="nl-BE" sz="2200" smtClean="0">
                <a:solidFill>
                  <a:schemeClr val="tx2"/>
                </a:solidFill>
                <a:ea typeface="Verdana" pitchFamily="-110" charset="0"/>
                <a:cs typeface="Verdana" pitchFamily="-110" charset="0"/>
                <a:sym typeface="Wingdings" pitchFamily="-110" charset="2"/>
              </a:rPr>
              <a:t>) is null when it follows an </a:t>
            </a:r>
            <a:r>
              <a:rPr lang="en-US" sz="2200" smtClean="0">
                <a:solidFill>
                  <a:schemeClr val="tx2"/>
                </a:solidFill>
                <a:ea typeface="Verdana" pitchFamily="-110" charset="0"/>
                <a:cs typeface="Verdana" pitchFamily="-110" charset="0"/>
              </a:rPr>
              <a:t>[E]-feature.</a:t>
            </a:r>
          </a:p>
          <a:p>
            <a:pPr marL="609600" indent="-609600" eaLnBrk="1" hangingPunct="1">
              <a:buFont typeface="Wingdings" pitchFamily="-110" charset="2"/>
              <a:buNone/>
            </a:pPr>
            <a:endParaRPr lang="en-US" sz="1200" smtClean="0">
              <a:solidFill>
                <a:schemeClr val="tx2"/>
              </a:solidFill>
              <a:ea typeface="Verdana" pitchFamily="-110" charset="0"/>
              <a:cs typeface="Verdana" pitchFamily="-110" charset="0"/>
              <a:sym typeface="Wingdings" pitchFamily="-110" charset="2"/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en-US" sz="2200" smtClean="0">
                <a:solidFill>
                  <a:schemeClr val="tx2"/>
                </a:solidFill>
                <a:ea typeface="Verdana" pitchFamily="-110" charset="0"/>
                <a:cs typeface="Verdana" pitchFamily="-110" charset="0"/>
                <a:sym typeface="Wingdings" pitchFamily="-110" charset="2"/>
              </a:rPr>
              <a:t>= 	</a:t>
            </a:r>
            <a:r>
              <a:rPr lang="en-GB" sz="2200" smtClean="0">
                <a:solidFill>
                  <a:srgbClr val="006666"/>
                </a:solidFill>
                <a:ea typeface="Verdana" pitchFamily="-110" charset="0"/>
                <a:cs typeface="Verdana" pitchFamily="-110" charset="0"/>
              </a:rPr>
              <a:t>a familiar kind of morphologically triggered syncope: the morphological trigger is E and the syncopated element is TP. </a:t>
            </a:r>
          </a:p>
          <a:p>
            <a:pPr marL="609600" indent="-609600" eaLnBrk="1" hangingPunct="1">
              <a:buFont typeface="Wingdings" pitchFamily="-110" charset="2"/>
              <a:buNone/>
            </a:pPr>
            <a:endParaRPr lang="en-GB" sz="1200" smtClean="0">
              <a:solidFill>
                <a:srgbClr val="006666"/>
              </a:solidFill>
              <a:ea typeface="Verdana" pitchFamily="-110" charset="0"/>
              <a:cs typeface="Verdana" pitchFamily="-110" charset="0"/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NL" sz="2200" smtClean="0">
                <a:solidFill>
                  <a:srgbClr val="006666"/>
                </a:solidFill>
                <a:ea typeface="Verdana" pitchFamily="-110" charset="0"/>
                <a:cs typeface="Verdana" pitchFamily="-110" charset="0"/>
                <a:sym typeface="Wingdings" pitchFamily="-110" charset="2"/>
              </a:rPr>
              <a:t> 	</a:t>
            </a:r>
            <a:r>
              <a:rPr lang="en-GB" sz="2200" smtClean="0">
                <a:solidFill>
                  <a:srgbClr val="006666"/>
                </a:solidFill>
                <a:ea typeface="Verdana" pitchFamily="-110" charset="0"/>
                <a:cs typeface="Verdana" pitchFamily="-110" charset="0"/>
              </a:rPr>
              <a:t>The non-pronunciation is entirely controlled by the </a:t>
            </a:r>
            <a:r>
              <a:rPr lang="en-GB" sz="2200" i="1" smtClean="0">
                <a:solidFill>
                  <a:srgbClr val="006666"/>
                </a:solidFill>
                <a:ea typeface="Verdana" pitchFamily="-110" charset="0"/>
                <a:cs typeface="Verdana" pitchFamily="-110" charset="0"/>
              </a:rPr>
              <a:t>actual </a:t>
            </a:r>
            <a:r>
              <a:rPr lang="en-GB" sz="2200" smtClean="0">
                <a:solidFill>
                  <a:srgbClr val="006666"/>
                </a:solidFill>
                <a:ea typeface="Verdana" pitchFamily="-110" charset="0"/>
                <a:cs typeface="Verdana" pitchFamily="-110" charset="0"/>
              </a:rPr>
              <a:t>phonology</a:t>
            </a:r>
            <a:r>
              <a:rPr lang="en-US" sz="2200" smtClean="0">
                <a:solidFill>
                  <a:srgbClr val="006666"/>
                </a:solidFill>
                <a:ea typeface="Verdana" pitchFamily="-110" charset="0"/>
                <a:cs typeface="Verdana" pitchFamily="-110" charset="0"/>
              </a:rPr>
              <a:t> </a:t>
            </a:r>
            <a:endParaRPr lang="nl-NL" sz="2200" smtClean="0">
              <a:solidFill>
                <a:srgbClr val="006666"/>
              </a:solidFill>
              <a:ea typeface="Verdana" pitchFamily="-110" charset="0"/>
              <a:cs typeface="Verdana" pitchFamily="-110" charset="0"/>
              <a:sym typeface="Wingdings" pitchFamily="-110" charset="2"/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endParaRPr lang="nl-NL" sz="2200" smtClean="0">
              <a:solidFill>
                <a:schemeClr val="tx2"/>
              </a:solidFill>
              <a:sym typeface="Wingdings" pitchFamily="-110" charset="2"/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endParaRPr lang="nl-NL" sz="2200" smtClean="0">
              <a:solidFill>
                <a:schemeClr val="tx2"/>
              </a:solidFill>
              <a:sym typeface="Wingdings" pitchFamily="-110" charset="2"/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endParaRPr lang="nl-NL" sz="2200" smtClean="0">
              <a:solidFill>
                <a:schemeClr val="tx2"/>
              </a:solidFill>
              <a:sym typeface="Wingdings" pitchFamily="-110" charset="2"/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endParaRPr lang="en-US" sz="220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7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7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7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7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3" grpId="0" build="p"/>
    </p:bldLst>
  </p:timing>
</p:sld>
</file>

<file path=ppt/slides/slide7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Syntactic licensing (18)</a:t>
            </a:r>
            <a:endParaRPr lang="nl-NL" sz="3400" dirty="0" smtClean="0">
              <a:solidFill>
                <a:schemeClr val="accent1"/>
              </a:solidFill>
            </a:endParaRP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133600"/>
            <a:ext cx="7315200" cy="4114800"/>
          </a:xfrm>
        </p:spPr>
        <p:txBody>
          <a:bodyPr/>
          <a:lstStyle/>
          <a:p>
            <a:pPr marL="609600" indent="-609600" eaLnBrk="1" hangingPunct="1">
              <a:buFont typeface="Wingdings" pitchFamily="-110" charset="2"/>
              <a:buNone/>
              <a:defRPr/>
            </a:pPr>
            <a:r>
              <a:rPr lang="nl-NL" sz="2200" dirty="0" smtClean="0">
                <a:solidFill>
                  <a:schemeClr val="tx2"/>
                </a:solidFill>
                <a:cs typeface="Verdana"/>
                <a:sym typeface="Wingdings"/>
              </a:rPr>
              <a:t>The </a:t>
            </a:r>
            <a:r>
              <a:rPr lang="nl-NL" sz="2200" dirty="0" err="1" smtClean="0">
                <a:solidFill>
                  <a:schemeClr val="tx2"/>
                </a:solidFill>
                <a:cs typeface="Verdana"/>
                <a:sym typeface="Wingdings"/>
              </a:rPr>
              <a:t>semantics</a:t>
            </a:r>
            <a:r>
              <a:rPr lang="nl-NL" sz="2200" dirty="0" smtClean="0">
                <a:solidFill>
                  <a:schemeClr val="tx2"/>
                </a:solidFill>
                <a:cs typeface="Verdana"/>
                <a:sym typeface="Wingdings"/>
              </a:rPr>
              <a:t> of </a:t>
            </a:r>
            <a:r>
              <a:rPr lang="en-US" sz="2200" dirty="0" smtClean="0">
                <a:solidFill>
                  <a:schemeClr val="tx2"/>
                </a:solidFill>
                <a:cs typeface="Verdana"/>
              </a:rPr>
              <a:t>[E]: </a:t>
            </a:r>
            <a:r>
              <a:rPr lang="en-US" sz="2200" spc="-600" dirty="0" smtClean="0">
                <a:solidFill>
                  <a:schemeClr val="tx2"/>
                </a:solidFill>
                <a:cs typeface="Verdana"/>
              </a:rPr>
              <a:t>[[ </a:t>
            </a:r>
            <a:r>
              <a:rPr lang="en-US" sz="2200" dirty="0" smtClean="0">
                <a:solidFill>
                  <a:schemeClr val="tx2"/>
                </a:solidFill>
                <a:cs typeface="Verdana"/>
              </a:rPr>
              <a:t>E</a:t>
            </a:r>
            <a:r>
              <a:rPr lang="en-US" sz="2200" spc="-600" dirty="0" smtClean="0">
                <a:solidFill>
                  <a:schemeClr val="tx2"/>
                </a:solidFill>
                <a:cs typeface="Verdana"/>
              </a:rPr>
              <a:t>]]</a:t>
            </a:r>
            <a:r>
              <a:rPr lang="en-US" sz="2200" dirty="0" smtClean="0">
                <a:solidFill>
                  <a:schemeClr val="tx2"/>
                </a:solidFill>
                <a:cs typeface="Verdana"/>
              </a:rPr>
              <a:t> = </a:t>
            </a:r>
            <a:r>
              <a:rPr lang="en-US" sz="2200" dirty="0" err="1" smtClean="0">
                <a:solidFill>
                  <a:schemeClr val="tx2"/>
                </a:solidFill>
                <a:cs typeface="Verdana"/>
              </a:rPr>
              <a:t>λp</a:t>
            </a:r>
            <a:r>
              <a:rPr lang="en-US" sz="2200" dirty="0" smtClean="0">
                <a:solidFill>
                  <a:schemeClr val="tx2"/>
                </a:solidFill>
                <a:cs typeface="Verdana"/>
              </a:rPr>
              <a:t>: </a:t>
            </a:r>
            <a:r>
              <a:rPr lang="en-US" sz="2200" dirty="0" err="1" smtClean="0">
                <a:solidFill>
                  <a:schemeClr val="tx2"/>
                </a:solidFill>
                <a:cs typeface="Verdana"/>
              </a:rPr>
              <a:t>e-</a:t>
            </a:r>
            <a:r>
              <a:rPr lang="en-US" sz="2200" cap="small" dirty="0" err="1" smtClean="0">
                <a:solidFill>
                  <a:schemeClr val="tx2"/>
                </a:solidFill>
                <a:cs typeface="Verdana"/>
              </a:rPr>
              <a:t>given</a:t>
            </a:r>
            <a:r>
              <a:rPr lang="en-US" sz="2200" dirty="0" err="1" smtClean="0">
                <a:solidFill>
                  <a:schemeClr val="tx2"/>
                </a:solidFill>
                <a:cs typeface="Verdana"/>
              </a:rPr>
              <a:t>(p</a:t>
            </a:r>
            <a:r>
              <a:rPr lang="en-US" sz="2200" dirty="0" smtClean="0">
                <a:solidFill>
                  <a:schemeClr val="tx2"/>
                </a:solidFill>
                <a:cs typeface="Verdana"/>
              </a:rPr>
              <a:t>) [</a:t>
            </a:r>
            <a:r>
              <a:rPr lang="en-US" sz="2200" dirty="0" err="1" smtClean="0">
                <a:solidFill>
                  <a:schemeClr val="tx2"/>
                </a:solidFill>
                <a:cs typeface="Verdana"/>
              </a:rPr>
              <a:t>p</a:t>
            </a:r>
            <a:r>
              <a:rPr lang="en-US" sz="2200" dirty="0" smtClean="0">
                <a:solidFill>
                  <a:schemeClr val="tx2"/>
                </a:solidFill>
                <a:cs typeface="Verdana"/>
              </a:rPr>
              <a:t>]</a:t>
            </a:r>
            <a:endParaRPr lang="nl-NL" sz="2200" dirty="0" smtClean="0">
              <a:solidFill>
                <a:schemeClr val="tx2"/>
              </a:solidFill>
              <a:cs typeface="Verdana"/>
            </a:endParaRP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endParaRPr lang="en-US" sz="2200" dirty="0" smtClean="0">
              <a:solidFill>
                <a:schemeClr val="tx2"/>
              </a:solidFill>
              <a:sym typeface="Wingdings"/>
            </a:endParaRP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r>
              <a:rPr lang="en-US" sz="2200" dirty="0" smtClean="0">
                <a:solidFill>
                  <a:schemeClr val="tx2"/>
                </a:solidFill>
                <a:sym typeface="Wingdings"/>
              </a:rPr>
              <a:t>= 	</a:t>
            </a:r>
            <a:r>
              <a:rPr lang="en-US" sz="2200" dirty="0" smtClean="0">
                <a:solidFill>
                  <a:schemeClr val="tx2"/>
                </a:solidFill>
                <a:cs typeface="Verdana"/>
              </a:rPr>
              <a:t>[E] can only occur on a constituent </a:t>
            </a:r>
            <a:r>
              <a:rPr lang="en-US" sz="2200" dirty="0" err="1" smtClean="0">
                <a:solidFill>
                  <a:schemeClr val="tx2"/>
                </a:solidFill>
                <a:cs typeface="Verdana"/>
              </a:rPr>
              <a:t>p</a:t>
            </a:r>
            <a:r>
              <a:rPr lang="en-US" sz="2200" dirty="0" smtClean="0">
                <a:solidFill>
                  <a:schemeClr val="tx2"/>
                </a:solidFill>
                <a:cs typeface="Verdana"/>
              </a:rPr>
              <a:t> if </a:t>
            </a:r>
            <a:r>
              <a:rPr lang="en-US" sz="2200" dirty="0" err="1" smtClean="0">
                <a:solidFill>
                  <a:schemeClr val="tx2"/>
                </a:solidFill>
                <a:cs typeface="Verdana"/>
              </a:rPr>
              <a:t>p</a:t>
            </a:r>
            <a:r>
              <a:rPr lang="en-US" sz="2200" dirty="0" smtClean="0">
                <a:solidFill>
                  <a:schemeClr val="tx2"/>
                </a:solidFill>
                <a:cs typeface="Verdana"/>
              </a:rPr>
              <a:t> is </a:t>
            </a:r>
            <a:r>
              <a:rPr lang="en-US" sz="2200" dirty="0" err="1" smtClean="0">
                <a:solidFill>
                  <a:schemeClr val="tx2"/>
                </a:solidFill>
                <a:cs typeface="Verdana"/>
              </a:rPr>
              <a:t>e</a:t>
            </a:r>
            <a:r>
              <a:rPr lang="en-US" sz="2200" dirty="0" smtClean="0">
                <a:solidFill>
                  <a:schemeClr val="tx2"/>
                </a:solidFill>
                <a:cs typeface="Verdana"/>
              </a:rPr>
              <a:t>-</a:t>
            </a:r>
            <a:r>
              <a:rPr lang="en-US" sz="2200" cap="small" dirty="0" smtClean="0">
                <a:solidFill>
                  <a:schemeClr val="tx2"/>
                </a:solidFill>
                <a:cs typeface="Verdana"/>
              </a:rPr>
              <a:t>given</a:t>
            </a:r>
            <a:r>
              <a:rPr lang="en-US" sz="2200" dirty="0" smtClean="0">
                <a:solidFill>
                  <a:schemeClr val="tx2"/>
                </a:solidFill>
                <a:cs typeface="Verdana"/>
              </a:rPr>
              <a:t>.</a:t>
            </a: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endParaRPr lang="en-US" sz="2200" dirty="0" smtClean="0">
              <a:solidFill>
                <a:schemeClr val="tx2"/>
              </a:solidFill>
              <a:cs typeface="Verdana"/>
              <a:sym typeface="Wingdings"/>
            </a:endParaRP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r>
              <a:rPr lang="nl-NL" sz="2200" dirty="0" smtClean="0">
                <a:solidFill>
                  <a:schemeClr val="tx2"/>
                </a:solidFill>
                <a:cs typeface="Verdana"/>
                <a:sym typeface="Wingdings"/>
              </a:rPr>
              <a:t> </a:t>
            </a:r>
            <a:r>
              <a:rPr lang="nl-NL" sz="2200" dirty="0" err="1" smtClean="0">
                <a:solidFill>
                  <a:schemeClr val="tx2"/>
                </a:solidFill>
                <a:cs typeface="Verdana"/>
                <a:sym typeface="Wingdings"/>
              </a:rPr>
              <a:t>See</a:t>
            </a:r>
            <a:r>
              <a:rPr lang="nl-NL" sz="2200" dirty="0" smtClean="0">
                <a:solidFill>
                  <a:schemeClr val="tx2"/>
                </a:solidFill>
                <a:cs typeface="Verdana"/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cs typeface="Verdana"/>
                <a:sym typeface="Wingdings"/>
              </a:rPr>
              <a:t>recoverability</a:t>
            </a:r>
            <a:r>
              <a:rPr lang="nl-NL" sz="2200" dirty="0" smtClean="0">
                <a:solidFill>
                  <a:schemeClr val="tx2"/>
                </a:solidFill>
                <a:cs typeface="Verdana"/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cs typeface="Verdana"/>
                <a:sym typeface="Wingdings"/>
              </a:rPr>
              <a:t>condition</a:t>
            </a:r>
            <a:endParaRPr lang="en-US" sz="2200" dirty="0" smtClean="0">
              <a:solidFill>
                <a:schemeClr val="tx2"/>
              </a:solidFill>
              <a:sym typeface="Wingdings"/>
            </a:endParaRP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endParaRPr lang="nl-NL" sz="2200" dirty="0" smtClean="0">
              <a:solidFill>
                <a:schemeClr val="tx2"/>
              </a:solidFill>
              <a:sym typeface="Wingdings"/>
            </a:endParaRP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endParaRPr lang="nl-NL" sz="2200" dirty="0" smtClean="0">
              <a:solidFill>
                <a:schemeClr val="tx2"/>
              </a:solidFill>
              <a:sym typeface="Wingdings"/>
            </a:endParaRP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endParaRPr lang="nl-NL" sz="2200" dirty="0" smtClean="0">
              <a:solidFill>
                <a:schemeClr val="tx2"/>
              </a:solidFill>
              <a:sym typeface="Wingdings"/>
            </a:endParaRP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endParaRPr lang="nl-NL" sz="2200" dirty="0" smtClean="0">
              <a:solidFill>
                <a:schemeClr val="tx2"/>
              </a:solidFill>
              <a:sym typeface="Wingdings"/>
            </a:endParaRP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endParaRPr lang="en-US" sz="22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3" grpId="0" build="p"/>
    </p:bldLst>
  </p:timing>
</p:sld>
</file>

<file path=ppt/slides/slide7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Syntactic licensing (19)</a:t>
            </a:r>
            <a:endParaRPr lang="nl-NL" sz="3400" dirty="0" smtClean="0">
              <a:solidFill>
                <a:schemeClr val="accent1"/>
              </a:solidFill>
            </a:endParaRP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133600"/>
            <a:ext cx="7315200" cy="4114800"/>
          </a:xfrm>
        </p:spPr>
        <p:txBody>
          <a:bodyPr/>
          <a:lstStyle/>
          <a:p>
            <a:pPr marL="609600" indent="-609600" eaLnBrk="1" hangingPunct="1">
              <a:buFont typeface="Wingdings" pitchFamily="-110" charset="2"/>
              <a:buNone/>
            </a:pPr>
            <a:r>
              <a:rPr lang="nl-BE" sz="2200" dirty="0" smtClean="0">
                <a:solidFill>
                  <a:schemeClr val="tx2"/>
                </a:solidFill>
                <a:ea typeface="Verdana" pitchFamily="-110" charset="0"/>
                <a:cs typeface="Verdana" pitchFamily="-110" charset="0"/>
                <a:sym typeface="Wingdings" pitchFamily="-110" charset="2"/>
              </a:rPr>
              <a:t>(32)		Someone was singing, but I don’t know 	who.</a:t>
            </a:r>
            <a:endParaRPr lang="nl-NL" sz="2200" dirty="0" smtClean="0">
              <a:solidFill>
                <a:schemeClr val="tx2"/>
              </a:solidFill>
              <a:ea typeface="Verdana" pitchFamily="-110" charset="0"/>
              <a:cs typeface="Verdana" pitchFamily="-110" charset="0"/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endParaRPr lang="en-US" sz="2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BE" sz="2200" dirty="0" smtClean="0">
                <a:solidFill>
                  <a:schemeClr val="tx2"/>
                </a:solidFill>
                <a:ea typeface="Verdana" pitchFamily="-110" charset="0"/>
                <a:cs typeface="Verdana" pitchFamily="-110" charset="0"/>
              </a:rPr>
              <a:t>…, </a:t>
            </a:r>
            <a:r>
              <a:rPr lang="nl-BE" sz="2200" i="1" dirty="0" smtClean="0">
                <a:solidFill>
                  <a:schemeClr val="tx2"/>
                </a:solidFill>
                <a:ea typeface="Verdana" pitchFamily="-110" charset="0"/>
                <a:cs typeface="Verdana" pitchFamily="-110" charset="0"/>
              </a:rPr>
              <a:t>but I don’t know</a:t>
            </a:r>
            <a:r>
              <a:rPr lang="nl-BE" sz="2200" dirty="0" smtClean="0">
                <a:solidFill>
                  <a:schemeClr val="tx2"/>
                </a:solidFill>
                <a:ea typeface="Verdana" pitchFamily="-110" charset="0"/>
                <a:cs typeface="Verdana" pitchFamily="-110" charset="0"/>
              </a:rPr>
              <a:t>    CP</a:t>
            </a: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BE" sz="2200" dirty="0" smtClean="0">
                <a:solidFill>
                  <a:schemeClr val="tx2"/>
                </a:solidFill>
                <a:ea typeface="Verdana" pitchFamily="-110" charset="0"/>
                <a:cs typeface="Verdana" pitchFamily="-110" charset="0"/>
                <a:sym typeface="Wingdings" pitchFamily="-110" charset="2"/>
              </a:rPr>
              <a:t> </a:t>
            </a: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BE" sz="2200" dirty="0" smtClean="0">
                <a:solidFill>
                  <a:schemeClr val="tx2"/>
                </a:solidFill>
                <a:ea typeface="Verdana" pitchFamily="-110" charset="0"/>
                <a:cs typeface="Verdana" pitchFamily="-110" charset="0"/>
                <a:sym typeface="Wingdings" pitchFamily="-110" charset="2"/>
              </a:rPr>
              <a:t>			    </a:t>
            </a:r>
            <a:r>
              <a:rPr lang="nl-BE" sz="2200" i="1" dirty="0" smtClean="0">
                <a:solidFill>
                  <a:schemeClr val="tx2"/>
                </a:solidFill>
                <a:ea typeface="Verdana" pitchFamily="-110" charset="0"/>
                <a:cs typeface="Verdana" pitchFamily="-110" charset="0"/>
                <a:sym typeface="Wingdings" pitchFamily="-110" charset="2"/>
              </a:rPr>
              <a:t>who</a:t>
            </a:r>
            <a:r>
              <a:rPr lang="nl-BE" sz="2200" dirty="0" smtClean="0">
                <a:solidFill>
                  <a:schemeClr val="tx2"/>
                </a:solidFill>
                <a:ea typeface="Verdana" pitchFamily="-110" charset="0"/>
                <a:cs typeface="Verdana" pitchFamily="-110" charset="0"/>
                <a:sym typeface="Wingdings" pitchFamily="-110" charset="2"/>
              </a:rPr>
              <a:t>          C’</a:t>
            </a: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BE" sz="2200" dirty="0" smtClean="0">
                <a:solidFill>
                  <a:schemeClr val="tx2"/>
                </a:solidFill>
                <a:ea typeface="Verdana" pitchFamily="-110" charset="0"/>
                <a:cs typeface="Verdana" pitchFamily="-110" charset="0"/>
                <a:sym typeface="Wingdings" pitchFamily="-110" charset="2"/>
              </a:rPr>
              <a:t>      		</a:t>
            </a:r>
            <a:endParaRPr lang="en-US" sz="2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				    C          IP</a:t>
            </a: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NL" sz="2200" dirty="0" smtClean="0">
                <a:solidFill>
                  <a:schemeClr val="tx2"/>
                </a:solidFill>
                <a:sym typeface="Wingdings" pitchFamily="-110" charset="2"/>
              </a:rPr>
              <a:t>			      </a:t>
            </a:r>
            <a:r>
              <a:rPr lang="en-US" sz="2200" dirty="0" smtClean="0">
                <a:solidFill>
                  <a:schemeClr val="tx2"/>
                </a:solidFill>
                <a:ea typeface="Verdana" pitchFamily="-110" charset="0"/>
                <a:cs typeface="Verdana" pitchFamily="-110" charset="0"/>
              </a:rPr>
              <a:t>[+</a:t>
            </a:r>
            <a:r>
              <a:rPr lang="en-US" sz="2200" dirty="0" err="1" smtClean="0">
                <a:solidFill>
                  <a:schemeClr val="tx2"/>
                </a:solidFill>
                <a:ea typeface="Verdana" pitchFamily="-110" charset="0"/>
                <a:cs typeface="Verdana" pitchFamily="-110" charset="0"/>
              </a:rPr>
              <a:t>wh,+Q</a:t>
            </a:r>
            <a:r>
              <a:rPr lang="en-US" sz="2200" dirty="0" smtClean="0">
                <a:solidFill>
                  <a:schemeClr val="tx2"/>
                </a:solidFill>
                <a:ea typeface="Verdana" pitchFamily="-110" charset="0"/>
                <a:cs typeface="Verdana" pitchFamily="-110" charset="0"/>
              </a:rPr>
              <a:t>]</a:t>
            </a:r>
            <a:r>
              <a:rPr lang="nl-BE" sz="2200" dirty="0" smtClean="0">
                <a:solidFill>
                  <a:schemeClr val="tx2"/>
                </a:solidFill>
                <a:ea typeface="Verdana" pitchFamily="-110" charset="0"/>
                <a:cs typeface="Verdana" pitchFamily="-110" charset="0"/>
                <a:sym typeface="Wingdings" pitchFamily="-110" charset="2"/>
              </a:rPr>
              <a:t> </a:t>
            </a:r>
            <a:endParaRPr lang="nl-NL" sz="2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en-US" sz="2200" dirty="0" smtClean="0">
                <a:solidFill>
                  <a:schemeClr val="tx2"/>
                </a:solidFill>
                <a:ea typeface="Verdana" pitchFamily="-110" charset="0"/>
                <a:cs typeface="Verdana" pitchFamily="-110" charset="0"/>
              </a:rPr>
              <a:t>                         </a:t>
            </a:r>
            <a:r>
              <a:rPr lang="en-US" sz="2200" dirty="0" err="1" smtClean="0">
                <a:solidFill>
                  <a:schemeClr val="tx2"/>
                </a:solidFill>
                <a:ea typeface="Verdana" pitchFamily="-110" charset="0"/>
                <a:cs typeface="Verdana" pitchFamily="-110" charset="0"/>
              </a:rPr>
              <a:t>E</a:t>
            </a:r>
            <a:r>
              <a:rPr lang="en-US" sz="2200" baseline="-25000" dirty="0" err="1" smtClean="0">
                <a:solidFill>
                  <a:schemeClr val="tx2"/>
                </a:solidFill>
                <a:ea typeface="Verdana" pitchFamily="-110" charset="0"/>
                <a:cs typeface="Verdana" pitchFamily="-110" charset="0"/>
              </a:rPr>
              <a:t>[+wh,+Q</a:t>
            </a:r>
            <a:r>
              <a:rPr lang="en-US" sz="2200" baseline="-25000" dirty="0" smtClean="0">
                <a:solidFill>
                  <a:schemeClr val="tx2"/>
                </a:solidFill>
                <a:ea typeface="Verdana" pitchFamily="-110" charset="0"/>
                <a:cs typeface="Verdana" pitchFamily="-110" charset="0"/>
              </a:rPr>
              <a:t>]</a:t>
            </a:r>
            <a:r>
              <a:rPr lang="nl-BE" sz="2200" baseline="-25000" dirty="0" smtClean="0">
                <a:solidFill>
                  <a:schemeClr val="tx2"/>
                </a:solidFill>
                <a:ea typeface="Verdana" pitchFamily="-110" charset="0"/>
                <a:cs typeface="Verdana" pitchFamily="-110" charset="0"/>
                <a:sym typeface="Wingdings" pitchFamily="-110" charset="2"/>
              </a:rPr>
              <a:t> </a:t>
            </a:r>
            <a:r>
              <a:rPr lang="nl-BE" sz="2200" dirty="0" smtClean="0">
                <a:solidFill>
                  <a:schemeClr val="tx2"/>
                </a:solidFill>
                <a:ea typeface="Verdana" pitchFamily="-110" charset="0"/>
                <a:cs typeface="Verdana" pitchFamily="-110" charset="0"/>
                <a:sym typeface="Wingdings" pitchFamily="-110" charset="2"/>
              </a:rPr>
              <a:t>       …</a:t>
            </a:r>
            <a:endParaRPr lang="nl-NL" sz="2200" baseline="-250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endParaRPr lang="nl-NL" sz="2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endParaRPr lang="en-US" sz="2200" dirty="0" smtClean="0">
              <a:solidFill>
                <a:schemeClr val="tx2"/>
              </a:solidFill>
            </a:endParaRPr>
          </a:p>
        </p:txBody>
      </p:sp>
      <p:grpSp>
        <p:nvGrpSpPr>
          <p:cNvPr id="2" name="Groeperen 19"/>
          <p:cNvGrpSpPr>
            <a:grpSpLocks/>
          </p:cNvGrpSpPr>
          <p:nvPr/>
        </p:nvGrpSpPr>
        <p:grpSpPr bwMode="auto">
          <a:xfrm>
            <a:off x="4267200" y="3733800"/>
            <a:ext cx="914400" cy="457200"/>
            <a:chOff x="4267200" y="3733800"/>
            <a:chExt cx="914400" cy="457200"/>
          </a:xfrm>
        </p:grpSpPr>
        <p:cxnSp>
          <p:nvCxnSpPr>
            <p:cNvPr id="5" name="Rechte verbindingslijn 4"/>
            <p:cNvCxnSpPr/>
            <p:nvPr/>
          </p:nvCxnSpPr>
          <p:spPr>
            <a:xfrm rot="16200000" flipH="1">
              <a:off x="4724400" y="3733800"/>
              <a:ext cx="457200" cy="457200"/>
            </a:xfrm>
            <a:prstGeom prst="line">
              <a:avLst/>
            </a:prstGeom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Rechte verbindingslijn 7"/>
            <p:cNvCxnSpPr/>
            <p:nvPr/>
          </p:nvCxnSpPr>
          <p:spPr>
            <a:xfrm rot="5400000">
              <a:off x="4267200" y="3733800"/>
              <a:ext cx="457200" cy="457200"/>
            </a:xfrm>
            <a:prstGeom prst="line">
              <a:avLst/>
            </a:prstGeom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eperen 20"/>
          <p:cNvGrpSpPr>
            <a:grpSpLocks/>
          </p:cNvGrpSpPr>
          <p:nvPr/>
        </p:nvGrpSpPr>
        <p:grpSpPr bwMode="auto">
          <a:xfrm>
            <a:off x="4953000" y="4572000"/>
            <a:ext cx="762000" cy="381000"/>
            <a:chOff x="4953000" y="4572000"/>
            <a:chExt cx="762000" cy="381000"/>
          </a:xfrm>
        </p:grpSpPr>
        <p:cxnSp>
          <p:nvCxnSpPr>
            <p:cNvPr id="12" name="Rechte verbindingslijn 11"/>
            <p:cNvCxnSpPr/>
            <p:nvPr/>
          </p:nvCxnSpPr>
          <p:spPr>
            <a:xfrm rot="16200000" flipH="1">
              <a:off x="5334000" y="4572000"/>
              <a:ext cx="381000" cy="381000"/>
            </a:xfrm>
            <a:prstGeom prst="line">
              <a:avLst/>
            </a:prstGeom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Rechte verbindingslijn 14"/>
            <p:cNvCxnSpPr/>
            <p:nvPr/>
          </p:nvCxnSpPr>
          <p:spPr>
            <a:xfrm rot="5400000">
              <a:off x="4953000" y="4572000"/>
              <a:ext cx="381000" cy="381000"/>
            </a:xfrm>
            <a:prstGeom prst="line">
              <a:avLst/>
            </a:prstGeom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Gelijkbenige driehoek 17"/>
          <p:cNvSpPr/>
          <p:nvPr/>
        </p:nvSpPr>
        <p:spPr>
          <a:xfrm>
            <a:off x="5562600" y="5334000"/>
            <a:ext cx="685800" cy="457200"/>
          </a:xfrm>
          <a:prstGeom prst="triangle">
            <a:avLst/>
          </a:prstGeom>
          <a:noFill/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/>
          </a:p>
        </p:txBody>
      </p:sp>
      <p:sp>
        <p:nvSpPr>
          <p:cNvPr id="19" name="Vrije vorm 18"/>
          <p:cNvSpPr/>
          <p:nvPr/>
        </p:nvSpPr>
        <p:spPr>
          <a:xfrm>
            <a:off x="5299075" y="4467225"/>
            <a:ext cx="976313" cy="1852613"/>
          </a:xfrm>
          <a:custGeom>
            <a:avLst/>
            <a:gdLst>
              <a:gd name="connsiteX0" fmla="*/ 976156 w 976156"/>
              <a:gd name="connsiteY0" fmla="*/ 0 h 1852706"/>
              <a:gd name="connsiteX1" fmla="*/ 94627 w 976156"/>
              <a:gd name="connsiteY1" fmla="*/ 687294 h 1852706"/>
              <a:gd name="connsiteX2" fmla="*/ 408391 w 976156"/>
              <a:gd name="connsiteY2" fmla="*/ 1852706 h 18527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76156" h="1852706">
                <a:moveTo>
                  <a:pt x="976156" y="0"/>
                </a:moveTo>
                <a:cubicBezTo>
                  <a:pt x="582705" y="189255"/>
                  <a:pt x="189254" y="378510"/>
                  <a:pt x="94627" y="687294"/>
                </a:cubicBezTo>
                <a:cubicBezTo>
                  <a:pt x="0" y="996078"/>
                  <a:pt x="408391" y="1852706"/>
                  <a:pt x="408391" y="1852706"/>
                </a:cubicBezTo>
              </a:path>
            </a:pathLst>
          </a:custGeom>
          <a:ln w="38100"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3" grpId="0" build="p"/>
      <p:bldP spid="18" grpId="0" animBg="1"/>
      <p:bldP spid="1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smtClean="0">
                <a:solidFill>
                  <a:schemeClr val="accent1"/>
                </a:solidFill>
              </a:rPr>
              <a:t>Restrictions on ellipsis (4)</a:t>
            </a:r>
            <a:endParaRPr lang="nl-NL" sz="3400" smtClean="0">
              <a:solidFill>
                <a:schemeClr val="accent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0013" y="2362200"/>
            <a:ext cx="7450137" cy="3579813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nl-NL">
                <a:solidFill>
                  <a:schemeClr val="tx2"/>
                </a:solidFill>
                <a:sym typeface="Wingdings" pitchFamily="-110" charset="2"/>
              </a:rPr>
              <a:t>	Syntactic licensing</a:t>
            </a:r>
          </a:p>
          <a:p>
            <a:pPr marL="0" indent="0" eaLnBrk="1" hangingPunct="1">
              <a:buFontTx/>
              <a:buNone/>
            </a:pPr>
            <a:endParaRPr lang="nl-BE">
              <a:solidFill>
                <a:schemeClr val="tx2"/>
              </a:solidFill>
              <a:sym typeface="Wingdings" pitchFamily="-110" charset="2"/>
            </a:endParaRPr>
          </a:p>
          <a:p>
            <a:pPr marL="0" indent="0" eaLnBrk="1" hangingPunct="1">
              <a:buFontTx/>
              <a:buNone/>
            </a:pPr>
            <a:r>
              <a:rPr lang="en-US" sz="2400">
                <a:solidFill>
                  <a:schemeClr val="tx2"/>
                </a:solidFill>
              </a:rPr>
              <a:t>(Semantic) recoverability of the ellipsis site is not enough.</a:t>
            </a:r>
          </a:p>
          <a:p>
            <a:pPr marL="0" indent="0" eaLnBrk="1" hangingPunct="1">
              <a:buFontTx/>
              <a:buNone/>
            </a:pPr>
            <a:endParaRPr lang="en-US" sz="2400">
              <a:solidFill>
                <a:schemeClr val="tx2"/>
              </a:solidFill>
              <a:sym typeface="Wingdings" pitchFamily="-110" charset="2"/>
            </a:endParaRPr>
          </a:p>
          <a:p>
            <a:pPr marL="0" indent="0" eaLnBrk="1" hangingPunct="1">
              <a:buFontTx/>
              <a:buNone/>
            </a:pPr>
            <a:r>
              <a:rPr lang="en-US" sz="2400">
                <a:solidFill>
                  <a:schemeClr val="tx2"/>
                </a:solidFill>
                <a:sym typeface="Wingdings" pitchFamily="-110" charset="2"/>
              </a:rPr>
              <a:t></a:t>
            </a:r>
            <a:r>
              <a:rPr lang="en-US" sz="2400">
                <a:solidFill>
                  <a:schemeClr val="tx2"/>
                </a:solidFill>
              </a:rPr>
              <a:t> The syntactic environment also plays a role.</a:t>
            </a:r>
            <a:endParaRPr lang="nl-NL" sz="240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64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64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64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64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Syntactic licensing (20)</a:t>
            </a:r>
            <a:endParaRPr lang="nl-NL" sz="3400" dirty="0" smtClean="0">
              <a:solidFill>
                <a:schemeClr val="accent1"/>
              </a:solidFill>
            </a:endParaRP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514600"/>
            <a:ext cx="7315200" cy="3733800"/>
          </a:xfrm>
        </p:spPr>
        <p:txBody>
          <a:bodyPr/>
          <a:lstStyle/>
          <a:p>
            <a:pPr marL="609600" indent="-609600" eaLnBrk="1" hangingPunct="1">
              <a:buFont typeface="Wingdings" pitchFamily="-110" charset="2"/>
              <a:buNone/>
            </a:pPr>
            <a:r>
              <a:rPr lang="en-US" sz="2200" dirty="0" err="1" smtClean="0">
                <a:solidFill>
                  <a:srgbClr val="269999"/>
                </a:solidFill>
              </a:rPr>
              <a:t>Gengel</a:t>
            </a:r>
            <a:r>
              <a:rPr lang="en-US" sz="2200" dirty="0" smtClean="0">
                <a:solidFill>
                  <a:srgbClr val="269999"/>
                </a:solidFill>
              </a:rPr>
              <a:t> (2007)/Gallego (2009):</a:t>
            </a: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en-US" sz="2200" dirty="0" smtClean="0">
                <a:solidFill>
                  <a:schemeClr val="tx2"/>
                </a:solidFill>
              </a:rPr>
              <a:t>Ellipsis licensing and phases </a:t>
            </a:r>
          </a:p>
          <a:p>
            <a:pPr marL="609600" indent="-609600" eaLnBrk="1" hangingPunct="1">
              <a:buFont typeface="Wingdings" pitchFamily="-110" charset="2"/>
              <a:buNone/>
            </a:pPr>
            <a:endParaRPr lang="nl-NL" sz="2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Ellipsis is licensed by phase heads.</a:t>
            </a:r>
          </a:p>
          <a:p>
            <a:pPr marL="609600" indent="-609600" eaLnBrk="1" hangingPunct="1">
              <a:buFont typeface="Wingdings" pitchFamily="-110" charset="2"/>
              <a:buNone/>
            </a:pPr>
            <a:endParaRPr lang="en-US" sz="22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Phase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Theory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:</a:t>
            </a: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A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phase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head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sends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off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its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domain (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i.e.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its</a:t>
            </a:r>
            <a:endParaRPr lang="nl-NL" sz="2200" dirty="0" smtClean="0">
              <a:solidFill>
                <a:schemeClr val="tx2"/>
              </a:solidFill>
              <a:sym typeface="Wingdings"/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complement) to PF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for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Spell-Out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.</a:t>
            </a:r>
          </a:p>
          <a:p>
            <a:pPr marL="609600" indent="-609600" eaLnBrk="1" hangingPunct="1">
              <a:buFont typeface="Wingdings" pitchFamily="-110" charset="2"/>
              <a:buNone/>
            </a:pPr>
            <a:endParaRPr lang="nl-NL" sz="2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endParaRPr lang="nl-NL" sz="2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endParaRPr lang="en-US" sz="22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7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72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3" grpId="1" build="p"/>
    </p:bldLst>
  </p:timing>
</p:sld>
</file>

<file path=ppt/slides/slide8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Syntactic licensing (21)</a:t>
            </a:r>
            <a:endParaRPr lang="nl-NL" sz="3400" dirty="0" smtClean="0">
              <a:solidFill>
                <a:schemeClr val="accent1"/>
              </a:solidFill>
            </a:endParaRP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057400"/>
            <a:ext cx="7315200" cy="4267200"/>
          </a:xfrm>
        </p:spPr>
        <p:txBody>
          <a:bodyPr/>
          <a:lstStyle/>
          <a:p>
            <a:pPr marL="609600" indent="-609600" eaLnBrk="1" hangingPunct="1">
              <a:buFont typeface="Wingdings" pitchFamily="-110" charset="2"/>
              <a:buNone/>
            </a:pPr>
            <a:r>
              <a:rPr lang="en-US" sz="2200" dirty="0" smtClean="0">
                <a:solidFill>
                  <a:srgbClr val="269999"/>
                </a:solidFill>
              </a:rPr>
              <a:t>Ellipsis and phases</a:t>
            </a:r>
          </a:p>
          <a:p>
            <a:pPr marL="609600" indent="-609600" eaLnBrk="1" hangingPunct="1">
              <a:buFont typeface="Wingdings" pitchFamily="-110" charset="2"/>
              <a:buNone/>
            </a:pPr>
            <a:endParaRPr lang="en-US" sz="2200" dirty="0" smtClean="0">
              <a:solidFill>
                <a:srgbClr val="269999"/>
              </a:solidFill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 	</a:t>
            </a:r>
            <a:r>
              <a:rPr lang="nl-BE" sz="2200" dirty="0" smtClean="0">
                <a:solidFill>
                  <a:schemeClr val="tx2"/>
                </a:solidFill>
                <a:sym typeface="Wingdings"/>
              </a:rPr>
              <a:t>A phase head can send off its domain to PF for pronunciation </a:t>
            </a:r>
            <a:r>
              <a:rPr lang="nl-BE" sz="2200" b="1" dirty="0" smtClean="0">
                <a:solidFill>
                  <a:schemeClr val="tx2"/>
                </a:solidFill>
                <a:sym typeface="Wingdings"/>
              </a:rPr>
              <a:t>or for non-pronunciation.</a:t>
            </a:r>
            <a:endParaRPr lang="nl-BE" sz="2200" dirty="0" smtClean="0">
              <a:solidFill>
                <a:schemeClr val="tx2"/>
              </a:solidFill>
              <a:sym typeface="Wingdings"/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endParaRPr lang="nl-BE" sz="2200" b="1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endParaRPr lang="nl-BE" sz="2200" b="1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BE" sz="2200" b="1" dirty="0" smtClean="0">
                <a:solidFill>
                  <a:schemeClr val="tx2"/>
                </a:solidFill>
                <a:sym typeface="Wingdings" pitchFamily="-110" charset="2"/>
              </a:rPr>
              <a:t>                   </a:t>
            </a: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Phase                      </a:t>
            </a:r>
          </a:p>
          <a:p>
            <a:pPr marL="609600" indent="-609600" eaLnBrk="1" hangingPunct="1">
              <a:buFont typeface="Wingdings" pitchFamily="-110" charset="2"/>
              <a:buNone/>
            </a:pPr>
            <a:endParaRPr lang="nl-BE" sz="2200" b="1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Phase head          Domain</a:t>
            </a:r>
          </a:p>
          <a:p>
            <a:pPr marL="609600" indent="-609600" eaLnBrk="1" hangingPunct="1">
              <a:buFont typeface="Wingdings" pitchFamily="-110" charset="2"/>
              <a:buNone/>
            </a:pPr>
            <a:endParaRPr lang="en-US" sz="22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endParaRPr lang="nl-NL" sz="2200" dirty="0" smtClean="0">
              <a:solidFill>
                <a:schemeClr val="tx2"/>
              </a:solidFill>
              <a:sym typeface="Wingdings"/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endParaRPr lang="nl-NL" sz="2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endParaRPr lang="nl-NL" sz="2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endParaRPr lang="en-US" sz="2200" dirty="0" smtClean="0">
              <a:solidFill>
                <a:schemeClr val="tx2"/>
              </a:solidFill>
            </a:endParaRPr>
          </a:p>
        </p:txBody>
      </p:sp>
      <p:grpSp>
        <p:nvGrpSpPr>
          <p:cNvPr id="4" name="Groeperen 19"/>
          <p:cNvGrpSpPr>
            <a:grpSpLocks/>
          </p:cNvGrpSpPr>
          <p:nvPr/>
        </p:nvGrpSpPr>
        <p:grpSpPr bwMode="auto">
          <a:xfrm>
            <a:off x="3200400" y="4876800"/>
            <a:ext cx="914400" cy="304800"/>
            <a:chOff x="4267200" y="3733800"/>
            <a:chExt cx="914400" cy="457200"/>
          </a:xfrm>
        </p:grpSpPr>
        <p:cxnSp>
          <p:nvCxnSpPr>
            <p:cNvPr id="5" name="Rechte verbindingslijn 4"/>
            <p:cNvCxnSpPr/>
            <p:nvPr/>
          </p:nvCxnSpPr>
          <p:spPr>
            <a:xfrm rot="16200000" flipH="1">
              <a:off x="4724400" y="3733800"/>
              <a:ext cx="457200" cy="457200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Rechte verbindingslijn 5"/>
            <p:cNvCxnSpPr/>
            <p:nvPr/>
          </p:nvCxnSpPr>
          <p:spPr>
            <a:xfrm rot="5400000">
              <a:off x="4267200" y="3733800"/>
              <a:ext cx="457200" cy="457200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eperen 19"/>
          <p:cNvGrpSpPr>
            <a:grpSpLocks/>
          </p:cNvGrpSpPr>
          <p:nvPr/>
        </p:nvGrpSpPr>
        <p:grpSpPr bwMode="auto">
          <a:xfrm>
            <a:off x="4114800" y="5715000"/>
            <a:ext cx="914400" cy="304800"/>
            <a:chOff x="4267200" y="3733800"/>
            <a:chExt cx="914400" cy="457200"/>
          </a:xfrm>
        </p:grpSpPr>
        <p:cxnSp>
          <p:nvCxnSpPr>
            <p:cNvPr id="8" name="Rechte verbindingslijn 7"/>
            <p:cNvCxnSpPr/>
            <p:nvPr/>
          </p:nvCxnSpPr>
          <p:spPr>
            <a:xfrm rot="16200000" flipH="1">
              <a:off x="4724400" y="3733800"/>
              <a:ext cx="457200" cy="457200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Rechte verbindingslijn 8"/>
            <p:cNvCxnSpPr/>
            <p:nvPr/>
          </p:nvCxnSpPr>
          <p:spPr>
            <a:xfrm rot="5400000">
              <a:off x="4267200" y="3733800"/>
              <a:ext cx="457200" cy="457200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eperen 19"/>
          <p:cNvGrpSpPr>
            <a:grpSpLocks/>
          </p:cNvGrpSpPr>
          <p:nvPr/>
        </p:nvGrpSpPr>
        <p:grpSpPr bwMode="auto">
          <a:xfrm>
            <a:off x="2743200" y="4114800"/>
            <a:ext cx="914400" cy="304800"/>
            <a:chOff x="4267200" y="3733800"/>
            <a:chExt cx="914400" cy="457200"/>
          </a:xfrm>
        </p:grpSpPr>
        <p:cxnSp>
          <p:nvCxnSpPr>
            <p:cNvPr id="11" name="Rechte verbindingslijn 10"/>
            <p:cNvCxnSpPr/>
            <p:nvPr/>
          </p:nvCxnSpPr>
          <p:spPr>
            <a:xfrm rot="16200000" flipH="1">
              <a:off x="4724400" y="3733800"/>
              <a:ext cx="457200" cy="457200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Rechte verbindingslijn 11"/>
            <p:cNvCxnSpPr/>
            <p:nvPr/>
          </p:nvCxnSpPr>
          <p:spPr>
            <a:xfrm rot="5400000">
              <a:off x="4267200" y="3733800"/>
              <a:ext cx="457200" cy="457200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4" name="Rechte verbindingslijn met pijl 13"/>
          <p:cNvCxnSpPr/>
          <p:nvPr/>
        </p:nvCxnSpPr>
        <p:spPr>
          <a:xfrm flipV="1">
            <a:off x="5334000" y="4876800"/>
            <a:ext cx="762000" cy="533400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Rechte verbindingslijn met pijl 16"/>
          <p:cNvCxnSpPr/>
          <p:nvPr/>
        </p:nvCxnSpPr>
        <p:spPr>
          <a:xfrm>
            <a:off x="5334000" y="5410200"/>
            <a:ext cx="762000" cy="533400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kstvak 19"/>
          <p:cNvSpPr txBox="1"/>
          <p:nvPr/>
        </p:nvSpPr>
        <p:spPr>
          <a:xfrm>
            <a:off x="6172200" y="5638800"/>
            <a:ext cx="1981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 smtClean="0">
                <a:solidFill>
                  <a:srgbClr val="269999"/>
                </a:solidFill>
              </a:rPr>
              <a:t>To PF </a:t>
            </a:r>
            <a:r>
              <a:rPr lang="nl-NL" sz="2000" dirty="0" err="1" smtClean="0">
                <a:solidFill>
                  <a:srgbClr val="269999"/>
                </a:solidFill>
              </a:rPr>
              <a:t>for</a:t>
            </a:r>
            <a:r>
              <a:rPr lang="nl-NL" sz="2000" dirty="0" smtClean="0">
                <a:solidFill>
                  <a:srgbClr val="269999"/>
                </a:solidFill>
              </a:rPr>
              <a:t> non- </a:t>
            </a:r>
            <a:r>
              <a:rPr lang="nl-NL" sz="2000" dirty="0" err="1" smtClean="0">
                <a:solidFill>
                  <a:srgbClr val="269999"/>
                </a:solidFill>
              </a:rPr>
              <a:t>pronunciation</a:t>
            </a:r>
            <a:endParaRPr lang="nl-NL" sz="2000" dirty="0">
              <a:solidFill>
                <a:srgbClr val="269999"/>
              </a:solidFill>
            </a:endParaRPr>
          </a:p>
        </p:txBody>
      </p:sp>
      <p:sp>
        <p:nvSpPr>
          <p:cNvPr id="21" name="Tekstvak 20"/>
          <p:cNvSpPr txBox="1"/>
          <p:nvPr/>
        </p:nvSpPr>
        <p:spPr>
          <a:xfrm>
            <a:off x="6096000" y="4419600"/>
            <a:ext cx="1981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 smtClean="0">
                <a:solidFill>
                  <a:srgbClr val="269999"/>
                </a:solidFill>
              </a:rPr>
              <a:t>To PF </a:t>
            </a:r>
            <a:r>
              <a:rPr lang="nl-NL" sz="2000" dirty="0" err="1" smtClean="0">
                <a:solidFill>
                  <a:srgbClr val="269999"/>
                </a:solidFill>
              </a:rPr>
              <a:t>for</a:t>
            </a:r>
            <a:r>
              <a:rPr lang="nl-NL" sz="2000" dirty="0" smtClean="0">
                <a:solidFill>
                  <a:srgbClr val="269999"/>
                </a:solidFill>
              </a:rPr>
              <a:t> </a:t>
            </a:r>
            <a:r>
              <a:rPr lang="nl-NL" sz="2000" dirty="0" err="1" smtClean="0">
                <a:solidFill>
                  <a:srgbClr val="269999"/>
                </a:solidFill>
              </a:rPr>
              <a:t>pronunciation</a:t>
            </a:r>
            <a:endParaRPr lang="nl-NL" sz="2000" dirty="0">
              <a:solidFill>
                <a:srgbClr val="2699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3" grpId="0" build="p"/>
      <p:bldP spid="20" grpId="0"/>
      <p:bldP spid="21" grpId="0"/>
    </p:bldLst>
  </p:timing>
</p:sld>
</file>

<file path=ppt/slides/slide8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Syntactic licensing (22)</a:t>
            </a:r>
            <a:endParaRPr lang="nl-NL" sz="3400" dirty="0" smtClean="0">
              <a:solidFill>
                <a:schemeClr val="accent1"/>
              </a:solidFill>
            </a:endParaRP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514600"/>
            <a:ext cx="7315200" cy="3733800"/>
          </a:xfrm>
        </p:spPr>
        <p:txBody>
          <a:bodyPr/>
          <a:lstStyle/>
          <a:p>
            <a:pPr marL="609600" indent="-609600" eaLnBrk="1" hangingPunct="1">
              <a:buFont typeface="Wingdings" pitchFamily="-110" charset="2"/>
              <a:buNone/>
            </a:pP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Head-complement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relation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in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ellipsis</a:t>
            </a:r>
            <a:endParaRPr lang="nl-NL" sz="2200" dirty="0" smtClean="0">
              <a:solidFill>
                <a:schemeClr val="tx2"/>
              </a:solidFill>
              <a:sym typeface="Wingdings"/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	The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ellipsis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site is the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phasal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domain.</a:t>
            </a:r>
          </a:p>
          <a:p>
            <a:pPr marL="609600" indent="-609600" eaLnBrk="1" hangingPunct="1">
              <a:buFont typeface="Wingdings" pitchFamily="-110" charset="2"/>
              <a:buNone/>
            </a:pPr>
            <a:endParaRPr lang="nl-NL" sz="2200" dirty="0" smtClean="0">
              <a:solidFill>
                <a:schemeClr val="tx2"/>
              </a:solidFill>
              <a:sym typeface="Wingdings"/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Sluicing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: IP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ellipsis</a:t>
            </a:r>
            <a:endParaRPr lang="nl-NL" sz="2200" dirty="0" smtClean="0">
              <a:solidFill>
                <a:schemeClr val="tx2"/>
              </a:solidFill>
              <a:sym typeface="Wingdings"/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	=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ellipsis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of the domain of the C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phase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head</a:t>
            </a:r>
            <a:endParaRPr lang="nl-NL" sz="2200" dirty="0" smtClean="0">
              <a:solidFill>
                <a:schemeClr val="tx2"/>
              </a:solidFill>
              <a:sym typeface="Wingdings"/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endParaRPr lang="nl-NL" sz="2200" dirty="0" smtClean="0">
              <a:solidFill>
                <a:schemeClr val="tx2"/>
              </a:solidFill>
              <a:sym typeface="Wingdings"/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NP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ellipsis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: </a:t>
            </a: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	=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ellipsis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of the domain of the D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phase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head</a:t>
            </a:r>
            <a:endParaRPr lang="nl-NL" sz="2200" dirty="0" smtClean="0">
              <a:solidFill>
                <a:schemeClr val="tx2"/>
              </a:solidFill>
              <a:sym typeface="Wingdings"/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endParaRPr lang="nl-NL" sz="2200" dirty="0" smtClean="0">
              <a:solidFill>
                <a:schemeClr val="tx2"/>
              </a:solidFill>
              <a:sym typeface="Wingdings"/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endParaRPr lang="nl-NL" sz="2200" dirty="0" smtClean="0">
              <a:solidFill>
                <a:schemeClr val="tx2"/>
              </a:solidFill>
              <a:sym typeface="Wingdings"/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endParaRPr lang="nl-NL" sz="2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endParaRPr lang="nl-NL" sz="2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endParaRPr lang="en-US" sz="22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7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72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3" grpId="0" build="p"/>
    </p:bldLst>
  </p:timing>
</p:sld>
</file>

<file path=ppt/slides/slide8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Syntactic licensing (23)</a:t>
            </a:r>
            <a:endParaRPr lang="nl-NL" sz="3400" dirty="0" smtClean="0">
              <a:solidFill>
                <a:schemeClr val="accent1"/>
              </a:solidFill>
            </a:endParaRP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514600"/>
            <a:ext cx="7315200" cy="3733800"/>
          </a:xfrm>
        </p:spPr>
        <p:txBody>
          <a:bodyPr/>
          <a:lstStyle/>
          <a:p>
            <a:pPr marL="609600" indent="-609600" eaLnBrk="1" hangingPunct="1">
              <a:buFont typeface="Wingdings" pitchFamily="-110" charset="2"/>
              <a:buNone/>
            </a:pP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VP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ellipsis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: </a:t>
            </a: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	=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ellipsis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of the domain of the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v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phase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head</a:t>
            </a:r>
            <a:endParaRPr lang="nl-NL" sz="2200" dirty="0" smtClean="0">
              <a:solidFill>
                <a:schemeClr val="tx2"/>
              </a:solidFill>
              <a:sym typeface="Wingdings"/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endParaRPr lang="nl-NL" sz="2200" dirty="0" smtClean="0">
              <a:solidFill>
                <a:schemeClr val="tx2"/>
              </a:solidFill>
              <a:sym typeface="Wingdings"/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!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Discussion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on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whether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VP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ellipsis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deletes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the VP</a:t>
            </a: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or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the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vP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.</a:t>
            </a:r>
          </a:p>
          <a:p>
            <a:pPr marL="609600" indent="-609600" eaLnBrk="1" hangingPunct="1">
              <a:buFont typeface="Wingdings" pitchFamily="-110" charset="2"/>
              <a:buNone/>
            </a:pPr>
            <a:endParaRPr lang="nl-NL" sz="2200" dirty="0" smtClean="0">
              <a:solidFill>
                <a:schemeClr val="tx2"/>
              </a:solidFill>
              <a:sym typeface="Wingdings"/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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Consequences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for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Phase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Theory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:</a:t>
            </a: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	Voice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might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be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the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clause-internal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Phase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head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instead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of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v.</a:t>
            </a:r>
            <a:endParaRPr lang="nl-NL" sz="2200" dirty="0" smtClean="0">
              <a:solidFill>
                <a:schemeClr val="tx2"/>
              </a:solidFill>
              <a:sym typeface="Wingdings"/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endParaRPr lang="nl-NL" sz="2200" dirty="0" smtClean="0">
              <a:solidFill>
                <a:schemeClr val="tx2"/>
              </a:solidFill>
              <a:sym typeface="Wingdings"/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endParaRPr lang="nl-NL" sz="2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endParaRPr lang="nl-NL" sz="2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endParaRPr lang="en-US" sz="22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7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7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7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7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2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3" grpId="0" build="p"/>
    </p:bldLst>
  </p:timing>
</p:sld>
</file>

<file path=ppt/slides/slide8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Syntactic licensing (24)</a:t>
            </a:r>
            <a:endParaRPr lang="nl-NL" sz="3400" dirty="0" smtClean="0">
              <a:solidFill>
                <a:schemeClr val="accent1"/>
              </a:solidFill>
            </a:endParaRP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514600"/>
            <a:ext cx="7315200" cy="3733800"/>
          </a:xfrm>
        </p:spPr>
        <p:txBody>
          <a:bodyPr/>
          <a:lstStyle/>
          <a:p>
            <a:pPr marL="609600" indent="-609600" eaLnBrk="1" hangingPunct="1">
              <a:buFont typeface="Wingdings" pitchFamily="-110" charset="2"/>
              <a:buNone/>
            </a:pP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Class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4: counterargument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against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this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approach</a:t>
            </a:r>
            <a:endParaRPr lang="nl-NL" sz="2200" dirty="0" smtClean="0">
              <a:solidFill>
                <a:schemeClr val="tx2"/>
              </a:solidFill>
              <a:sym typeface="Wingdings"/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endParaRPr lang="nl-NL" sz="2200" dirty="0" smtClean="0">
              <a:solidFill>
                <a:schemeClr val="tx2"/>
              </a:solidFill>
              <a:sym typeface="Wingdings"/>
            </a:endParaRPr>
          </a:p>
          <a:p>
            <a:pPr marL="609600" indent="-609600" eaLnBrk="1" hangingPunct="1">
              <a:buFont typeface="Wingdings" pitchFamily="28" charset="2"/>
              <a:buChar char="à"/>
            </a:pP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Ellipsis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and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non-ellipsis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behave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differently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when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it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comes to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extraction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possibilities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.</a:t>
            </a:r>
          </a:p>
          <a:p>
            <a:pPr marL="609600" indent="-609600" eaLnBrk="1" hangingPunct="1">
              <a:buFont typeface="Wingdings" pitchFamily="-110" charset="2"/>
              <a:buNone/>
            </a:pPr>
            <a:endParaRPr lang="nl-NL" sz="2200" dirty="0" smtClean="0">
              <a:solidFill>
                <a:schemeClr val="tx2"/>
              </a:solidFill>
              <a:sym typeface="Wingdings"/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 	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This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is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unexpected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if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ellipsis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is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just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non-pronunciation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at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Spell-out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.</a:t>
            </a:r>
          </a:p>
          <a:p>
            <a:pPr marL="609600" indent="-609600" eaLnBrk="1" hangingPunct="1">
              <a:buFont typeface="Wingdings" pitchFamily="-110" charset="2"/>
              <a:buNone/>
            </a:pPr>
            <a:endParaRPr lang="nl-NL" sz="2200" dirty="0" smtClean="0">
              <a:solidFill>
                <a:schemeClr val="tx2"/>
              </a:solidFill>
              <a:sym typeface="Wingdings"/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endParaRPr lang="nl-NL" sz="2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endParaRPr lang="nl-NL" sz="2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609600" indent="-609600" eaLnBrk="1" hangingPunct="1">
              <a:buFont typeface="Wingdings" pitchFamily="-110" charset="2"/>
              <a:buNone/>
            </a:pPr>
            <a:endParaRPr lang="en-US" sz="22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3" grpId="0" build="p"/>
    </p:bldLst>
  </p:timing>
</p:sld>
</file>

<file path=ppt/slides/slide8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smtClean="0">
                <a:solidFill>
                  <a:schemeClr val="accent1"/>
                </a:solidFill>
              </a:rPr>
              <a:t>Condition on ellipsis: Summing up</a:t>
            </a:r>
            <a:endParaRPr lang="nl-NL" sz="3400" smtClean="0">
              <a:solidFill>
                <a:schemeClr val="accent1"/>
              </a:solidFill>
            </a:endParaRPr>
          </a:p>
        </p:txBody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0013" y="1827212"/>
            <a:ext cx="7316787" cy="4878388"/>
          </a:xfrm>
        </p:spPr>
        <p:txBody>
          <a:bodyPr/>
          <a:lstStyle/>
          <a:p>
            <a:pPr marL="271463" indent="-271463" eaLnBrk="1" hangingPunct="1">
              <a:buFontTx/>
              <a:buChar char="•"/>
            </a:pPr>
            <a:r>
              <a:rPr lang="nl-BE" sz="2000" dirty="0" smtClean="0">
                <a:solidFill>
                  <a:schemeClr val="tx2"/>
                </a:solidFill>
              </a:rPr>
              <a:t>Ellipsis </a:t>
            </a:r>
            <a:r>
              <a:rPr lang="nl-BE" sz="2000" dirty="0">
                <a:solidFill>
                  <a:schemeClr val="tx2"/>
                </a:solidFill>
              </a:rPr>
              <a:t>is subject to two restrictions:</a:t>
            </a:r>
          </a:p>
          <a:p>
            <a:pPr marL="271463" indent="-271463" eaLnBrk="1" hangingPunct="1">
              <a:buFontTx/>
              <a:buNone/>
            </a:pPr>
            <a:r>
              <a:rPr lang="nl-BE" sz="2000" dirty="0">
                <a:solidFill>
                  <a:schemeClr val="tx2"/>
                </a:solidFill>
              </a:rPr>
              <a:t>		</a:t>
            </a:r>
            <a:r>
              <a:rPr lang="nl-BE" sz="2000" dirty="0">
                <a:solidFill>
                  <a:schemeClr val="tx2"/>
                </a:solidFill>
                <a:sym typeface="Wingdings" pitchFamily="-110" charset="2"/>
              </a:rPr>
              <a:t> </a:t>
            </a:r>
            <a:r>
              <a:rPr lang="nl-BE" sz="2000" dirty="0">
                <a:solidFill>
                  <a:schemeClr val="tx2"/>
                </a:solidFill>
              </a:rPr>
              <a:t>recoverability</a:t>
            </a:r>
          </a:p>
          <a:p>
            <a:pPr marL="271463" indent="-271463" eaLnBrk="1" hangingPunct="1">
              <a:buFontTx/>
              <a:buNone/>
            </a:pPr>
            <a:r>
              <a:rPr lang="nl-BE" sz="2000" dirty="0">
                <a:solidFill>
                  <a:schemeClr val="tx2"/>
                </a:solidFill>
              </a:rPr>
              <a:t>		</a:t>
            </a:r>
            <a:r>
              <a:rPr lang="nl-BE" sz="2000" dirty="0">
                <a:solidFill>
                  <a:schemeClr val="tx2"/>
                </a:solidFill>
                <a:sym typeface="Wingdings" pitchFamily="-110" charset="2"/>
              </a:rPr>
              <a:t> </a:t>
            </a:r>
            <a:r>
              <a:rPr lang="nl-BE" sz="2000" dirty="0">
                <a:solidFill>
                  <a:schemeClr val="tx2"/>
                </a:solidFill>
              </a:rPr>
              <a:t>syntactic </a:t>
            </a:r>
            <a:r>
              <a:rPr lang="nl-BE" sz="2000" dirty="0" smtClean="0">
                <a:solidFill>
                  <a:schemeClr val="tx2"/>
                </a:solidFill>
              </a:rPr>
              <a:t>licensing</a:t>
            </a:r>
          </a:p>
          <a:p>
            <a:pPr marL="271463" indent="-271463" eaLnBrk="1" hangingPunct="1">
              <a:buFontTx/>
              <a:buNone/>
            </a:pPr>
            <a:endParaRPr lang="nl-BE" sz="1200" dirty="0" smtClean="0">
              <a:solidFill>
                <a:schemeClr val="tx2"/>
              </a:solidFill>
            </a:endParaRPr>
          </a:p>
          <a:p>
            <a:pPr marL="271463" indent="-271463" eaLnBrk="1" hangingPunct="1">
              <a:buFontTx/>
              <a:buChar char="•"/>
            </a:pPr>
            <a:r>
              <a:rPr lang="nl-BE" sz="2000" dirty="0" smtClean="0">
                <a:solidFill>
                  <a:schemeClr val="tx2"/>
                </a:solidFill>
              </a:rPr>
              <a:t>Recoverability can be syntactic or semantic.</a:t>
            </a:r>
          </a:p>
          <a:p>
            <a:pPr marL="271463" indent="-271463" eaLnBrk="1" hangingPunct="1">
              <a:buFont typeface="Wingdings" pitchFamily="-110" charset="2"/>
              <a:buNone/>
            </a:pPr>
            <a:r>
              <a:rPr lang="nl-BE" sz="2000" dirty="0" smtClean="0">
                <a:solidFill>
                  <a:schemeClr val="tx2"/>
                </a:solidFill>
              </a:rPr>
              <a:t>	   Syntactic: Fiengo &amp; May (1994)</a:t>
            </a:r>
          </a:p>
          <a:p>
            <a:pPr marL="271463" indent="-271463" eaLnBrk="1" hangingPunct="1">
              <a:buFont typeface="Wingdings" pitchFamily="-110" charset="2"/>
              <a:buNone/>
            </a:pPr>
            <a:r>
              <a:rPr lang="nl-BE" sz="2000" dirty="0" smtClean="0">
                <a:solidFill>
                  <a:schemeClr val="tx2"/>
                </a:solidFill>
              </a:rPr>
              <a:t>	   Semantic:+ proform </a:t>
            </a:r>
            <a:r>
              <a:rPr lang="nl-NL" sz="2000" dirty="0" smtClean="0">
                <a:solidFill>
                  <a:schemeClr val="tx2"/>
                </a:solidFill>
                <a:sym typeface="Wingdings" pitchFamily="-110" charset="2"/>
              </a:rPr>
              <a:t> Hardt (1993)</a:t>
            </a:r>
          </a:p>
          <a:p>
            <a:pPr marL="271463" indent="-271463" eaLnBrk="1" hangingPunct="1">
              <a:buFont typeface="Wingdings" pitchFamily="-110" charset="2"/>
              <a:buNone/>
            </a:pPr>
            <a:r>
              <a:rPr lang="nl-NL" sz="2000" dirty="0" smtClean="0">
                <a:solidFill>
                  <a:schemeClr val="tx2"/>
                </a:solidFill>
                <a:sym typeface="Wingdings" pitchFamily="-110" charset="2"/>
              </a:rPr>
              <a:t>		          + </a:t>
            </a:r>
            <a:r>
              <a:rPr lang="nl-NL" sz="2000" dirty="0" err="1" smtClean="0">
                <a:solidFill>
                  <a:schemeClr val="tx2"/>
                </a:solidFill>
                <a:sym typeface="Wingdings" pitchFamily="-110" charset="2"/>
              </a:rPr>
              <a:t>syntactic</a:t>
            </a:r>
            <a:r>
              <a:rPr lang="nl-NL" sz="2000" dirty="0" smtClean="0">
                <a:solidFill>
                  <a:schemeClr val="tx2"/>
                </a:solidFill>
                <a:sym typeface="Wingdings" pitchFamily="-110" charset="2"/>
              </a:rPr>
              <a:t> </a:t>
            </a:r>
            <a:r>
              <a:rPr lang="nl-NL" sz="2000" dirty="0" err="1" smtClean="0">
                <a:solidFill>
                  <a:schemeClr val="tx2"/>
                </a:solidFill>
                <a:sym typeface="Wingdings" pitchFamily="-110" charset="2"/>
              </a:rPr>
              <a:t>structure</a:t>
            </a:r>
            <a:r>
              <a:rPr lang="nl-NL" sz="2000" dirty="0" smtClean="0">
                <a:solidFill>
                  <a:schemeClr val="tx2"/>
                </a:solidFill>
                <a:sym typeface="Wingdings" pitchFamily="-110" charset="2"/>
              </a:rPr>
              <a:t>  Merchant (2001)</a:t>
            </a:r>
          </a:p>
          <a:p>
            <a:pPr marL="271463" indent="-271463" eaLnBrk="1" hangingPunct="1">
              <a:buFont typeface="Wingdings" pitchFamily="-110" charset="2"/>
              <a:buNone/>
            </a:pPr>
            <a:endParaRPr lang="nl-BE" sz="1200" dirty="0" smtClean="0">
              <a:solidFill>
                <a:schemeClr val="tx2"/>
              </a:solidFill>
            </a:endParaRPr>
          </a:p>
          <a:p>
            <a:pPr marL="271463" indent="-271463" eaLnBrk="1" hangingPunct="1">
              <a:buFontTx/>
              <a:buChar char="•"/>
            </a:pPr>
            <a:r>
              <a:rPr lang="nl-BE" sz="2000" dirty="0" smtClean="0">
                <a:solidFill>
                  <a:schemeClr val="tx2"/>
                </a:solidFill>
              </a:rPr>
              <a:t>Syntactic licensing: </a:t>
            </a:r>
          </a:p>
          <a:p>
            <a:pPr marL="271463" indent="-271463" eaLnBrk="1" hangingPunct="1">
              <a:buNone/>
            </a:pPr>
            <a:r>
              <a:rPr lang="nl-BE" sz="2000" dirty="0" smtClean="0">
                <a:solidFill>
                  <a:schemeClr val="tx2"/>
                </a:solidFill>
                <a:ea typeface="Verdana" pitchFamily="-110" charset="0"/>
                <a:cs typeface="Verdana" pitchFamily="-110" charset="0"/>
              </a:rPr>
              <a:t>	   Lobeck (1995): Strong agreement</a:t>
            </a:r>
          </a:p>
          <a:p>
            <a:pPr marL="271463" indent="-271463" eaLnBrk="1" hangingPunct="1">
              <a:buNone/>
            </a:pPr>
            <a:r>
              <a:rPr lang="nl-BE" sz="2000" dirty="0" smtClean="0">
                <a:solidFill>
                  <a:schemeClr val="tx2"/>
                </a:solidFill>
                <a:ea typeface="Verdana" pitchFamily="-110" charset="0"/>
                <a:cs typeface="Verdana" pitchFamily="-110" charset="0"/>
              </a:rPr>
              <a:t>      Merchant (2001): </a:t>
            </a:r>
            <a:r>
              <a:rPr lang="en-US" sz="2000" dirty="0" smtClean="0">
                <a:solidFill>
                  <a:schemeClr val="tx2"/>
                </a:solidFill>
                <a:ea typeface="Verdana" pitchFamily="-110" charset="0"/>
                <a:cs typeface="Verdana" pitchFamily="-110" charset="0"/>
              </a:rPr>
              <a:t>[E]-feature</a:t>
            </a:r>
            <a:r>
              <a:rPr lang="nl-BE" sz="2000" dirty="0" smtClean="0">
                <a:solidFill>
                  <a:schemeClr val="tx2"/>
                </a:solidFill>
                <a:ea typeface="Verdana" pitchFamily="-110" charset="0"/>
                <a:cs typeface="Verdana" pitchFamily="-110" charset="0"/>
                <a:sym typeface="Wingdings" pitchFamily="-110" charset="2"/>
              </a:rPr>
              <a:t> </a:t>
            </a:r>
            <a:endParaRPr lang="nl-BE" sz="2000" dirty="0" smtClean="0">
              <a:solidFill>
                <a:schemeClr val="tx2"/>
              </a:solidFill>
            </a:endParaRPr>
          </a:p>
          <a:p>
            <a:pPr marL="271463" indent="-271463" eaLnBrk="1" hangingPunct="1">
              <a:buNone/>
            </a:pPr>
            <a:r>
              <a:rPr lang="nl-BE" sz="2000" dirty="0" smtClean="0">
                <a:solidFill>
                  <a:schemeClr val="tx2"/>
                </a:solidFill>
              </a:rPr>
              <a:t>      Gengel (2007)/Gallego (2009): Phases and ellipsis</a:t>
            </a:r>
          </a:p>
          <a:p>
            <a:pPr marL="271463" indent="-271463" eaLnBrk="1" hangingPunct="1">
              <a:buFontTx/>
              <a:buChar char="•"/>
            </a:pPr>
            <a:endParaRPr lang="nl-NL" sz="20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4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4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4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54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4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4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54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54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4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4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54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54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546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546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5462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5462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 eaLnBrk="1" hangingPunct="1"/>
            <a:r>
              <a:rPr lang="nl-BE" sz="3400" smtClean="0">
                <a:solidFill>
                  <a:schemeClr val="accent1"/>
                </a:solidFill>
              </a:rPr>
              <a:t>“Silence is golden”</a:t>
            </a:r>
            <a:r>
              <a:rPr lang="nl-BE" sz="3200" smtClean="0">
                <a:solidFill>
                  <a:schemeClr val="accent1"/>
                </a:solidFill>
              </a:rPr>
              <a:t/>
            </a:r>
            <a:br>
              <a:rPr lang="nl-BE" sz="3200" smtClean="0">
                <a:solidFill>
                  <a:schemeClr val="accent1"/>
                </a:solidFill>
              </a:rPr>
            </a:br>
            <a:r>
              <a:rPr lang="nl-BE" sz="3200" smtClean="0">
                <a:solidFill>
                  <a:schemeClr val="accent1"/>
                </a:solidFill>
              </a:rPr>
              <a:t/>
            </a:r>
            <a:br>
              <a:rPr lang="nl-BE" sz="3200" smtClean="0">
                <a:solidFill>
                  <a:schemeClr val="accent1"/>
                </a:solidFill>
              </a:rPr>
            </a:br>
            <a:r>
              <a:rPr lang="nl-BE" sz="2400" smtClean="0">
                <a:solidFill>
                  <a:schemeClr val="accent1"/>
                </a:solidFill>
              </a:rPr>
              <a:t>The syntax of ellipsis</a:t>
            </a:r>
            <a:endParaRPr lang="nl-NL" sz="2400" smtClean="0">
              <a:solidFill>
                <a:schemeClr val="accent1"/>
              </a:solidFill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3038" y="3427413"/>
            <a:ext cx="7239000" cy="3201987"/>
          </a:xfrm>
        </p:spPr>
        <p:txBody>
          <a:bodyPr/>
          <a:lstStyle/>
          <a:p>
            <a:pPr algn="ctr" eaLnBrk="1" hangingPunct="1">
              <a:buFont typeface="Wingdings" pitchFamily="-110" charset="2"/>
              <a:buNone/>
            </a:pPr>
            <a:r>
              <a:rPr lang="nl-BE" sz="2200" smtClean="0">
                <a:solidFill>
                  <a:schemeClr val="tx2"/>
                </a:solidFill>
              </a:rPr>
              <a:t>Lobke Aelbrecht</a:t>
            </a:r>
          </a:p>
          <a:p>
            <a:pPr algn="ctr" eaLnBrk="1" hangingPunct="1">
              <a:buFont typeface="Wingdings" pitchFamily="-110" charset="2"/>
              <a:buNone/>
            </a:pPr>
            <a:endParaRPr lang="nl-BE" sz="2200" smtClean="0">
              <a:solidFill>
                <a:schemeClr val="tx2"/>
              </a:solidFill>
            </a:endParaRPr>
          </a:p>
          <a:p>
            <a:pPr algn="ctr" eaLnBrk="1" hangingPunct="1">
              <a:buFont typeface="Wingdings" pitchFamily="-110" charset="2"/>
              <a:buNone/>
            </a:pPr>
            <a:r>
              <a:rPr lang="nl-BE" sz="2200" smtClean="0">
                <a:solidFill>
                  <a:schemeClr val="tx2"/>
                </a:solidFill>
              </a:rPr>
              <a:t>GIST, Ghent University</a:t>
            </a:r>
          </a:p>
          <a:p>
            <a:pPr algn="ctr" eaLnBrk="1" hangingPunct="1">
              <a:buFont typeface="Wingdings" pitchFamily="-110" charset="2"/>
              <a:buNone/>
            </a:pPr>
            <a:endParaRPr lang="nl-BE" sz="2200" smtClean="0">
              <a:solidFill>
                <a:schemeClr val="tx2"/>
              </a:solidFill>
            </a:endParaRPr>
          </a:p>
          <a:p>
            <a:pPr algn="ctr" eaLnBrk="1" hangingPunct="1">
              <a:buFont typeface="Wingdings" pitchFamily="-110" charset="2"/>
              <a:buNone/>
            </a:pPr>
            <a:endParaRPr lang="nl-BE" sz="2200" smtClean="0">
              <a:solidFill>
                <a:schemeClr val="tx2"/>
              </a:solidFill>
            </a:endParaRPr>
          </a:p>
          <a:p>
            <a:pPr algn="ctr" eaLnBrk="1" hangingPunct="1">
              <a:buFont typeface="Wingdings" pitchFamily="-110" charset="2"/>
              <a:buNone/>
            </a:pPr>
            <a:r>
              <a:rPr lang="nl-NL" sz="2200" smtClean="0">
                <a:solidFill>
                  <a:schemeClr val="tx2"/>
                </a:solidFill>
              </a:rPr>
              <a:t>                        </a:t>
            </a:r>
          </a:p>
        </p:txBody>
      </p:sp>
      <p:pic>
        <p:nvPicPr>
          <p:cNvPr id="15364" name="Afbeelding 3" descr="logo fwo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05600" y="5715000"/>
            <a:ext cx="1206500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5" name="Afbeelding 4" descr="logo odysseusjpeg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324600" y="4953000"/>
            <a:ext cx="1981200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6" name="Afbeelding 5" descr="logo universiteit gent.jp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600200" y="5105400"/>
            <a:ext cx="137160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smtClean="0">
                <a:solidFill>
                  <a:schemeClr val="accent1"/>
                </a:solidFill>
              </a:rPr>
              <a:t>Restrictions on ellipsis (5)</a:t>
            </a:r>
            <a:endParaRPr lang="nl-NL" sz="3400" smtClean="0">
              <a:solidFill>
                <a:schemeClr val="accent1"/>
              </a:solidFill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31913" y="2438400"/>
            <a:ext cx="7351712" cy="3727450"/>
          </a:xfrm>
        </p:spPr>
        <p:txBody>
          <a:bodyPr/>
          <a:lstStyle/>
          <a:p>
            <a:pPr marL="1074738" indent="-1074738" eaLnBrk="1" hangingPunct="1">
              <a:lnSpc>
                <a:spcPct val="90000"/>
              </a:lnSpc>
              <a:buFont typeface="Wingdings" charset="2"/>
              <a:buNone/>
              <a:tabLst>
                <a:tab pos="357188" algn="l"/>
                <a:tab pos="623888" algn="l"/>
              </a:tabLst>
              <a:defRPr/>
            </a:pPr>
            <a:r>
              <a:rPr lang="en-US" sz="2200" dirty="0" err="1" smtClean="0">
                <a:solidFill>
                  <a:schemeClr val="tx2"/>
                </a:solidFill>
                <a:sym typeface="Wingdings" charset="2"/>
              </a:rPr>
              <a:t></a:t>
            </a:r>
            <a:r>
              <a:rPr lang="en-US" sz="2200" dirty="0" smtClean="0">
                <a:solidFill>
                  <a:schemeClr val="tx2"/>
                </a:solidFill>
                <a:sym typeface="Wingdings" charset="2"/>
              </a:rPr>
              <a:t> </a:t>
            </a:r>
            <a:r>
              <a:rPr lang="en-US" sz="2200" dirty="0">
                <a:solidFill>
                  <a:schemeClr val="tx2"/>
                </a:solidFill>
                <a:sym typeface="Wingdings" charset="2"/>
              </a:rPr>
              <a:t>Not all recoverable elements are </a:t>
            </a:r>
            <a:r>
              <a:rPr lang="en-US" sz="2200" dirty="0" err="1">
                <a:solidFill>
                  <a:schemeClr val="tx2"/>
                </a:solidFill>
                <a:sym typeface="Wingdings" charset="2"/>
              </a:rPr>
              <a:t>elidable</a:t>
            </a:r>
            <a:r>
              <a:rPr lang="en-US" sz="2200" dirty="0">
                <a:solidFill>
                  <a:schemeClr val="tx2"/>
                </a:solidFill>
                <a:sym typeface="Wingdings" charset="2"/>
              </a:rPr>
              <a:t>.</a:t>
            </a:r>
          </a:p>
          <a:p>
            <a:pPr marL="1074738" indent="-1074738" eaLnBrk="1" hangingPunct="1">
              <a:lnSpc>
                <a:spcPct val="90000"/>
              </a:lnSpc>
              <a:buFont typeface="Wingdings" charset="2"/>
              <a:buNone/>
              <a:tabLst>
                <a:tab pos="357188" algn="l"/>
                <a:tab pos="623888" algn="l"/>
              </a:tabLst>
              <a:defRPr/>
            </a:pPr>
            <a:endParaRPr lang="en-US" sz="2200" dirty="0" smtClean="0">
              <a:solidFill>
                <a:schemeClr val="tx2"/>
              </a:solidFill>
            </a:endParaRPr>
          </a:p>
          <a:p>
            <a:pPr marL="1074738" indent="-1074738" eaLnBrk="1" hangingPunct="1">
              <a:lnSpc>
                <a:spcPct val="90000"/>
              </a:lnSpc>
              <a:spcAft>
                <a:spcPts val="600"/>
              </a:spcAft>
              <a:buFont typeface="Wingdings" charset="2"/>
              <a:buNone/>
              <a:tabLst>
                <a:tab pos="357188" algn="l"/>
                <a:tab pos="623888" algn="l"/>
              </a:tabLst>
              <a:defRPr/>
            </a:pPr>
            <a:r>
              <a:rPr lang="en-US" sz="2200" dirty="0" smtClean="0">
                <a:solidFill>
                  <a:schemeClr val="tx2"/>
                </a:solidFill>
              </a:rPr>
              <a:t>(3)  a.*Ryan </a:t>
            </a:r>
            <a:r>
              <a:rPr lang="en-US" sz="2200" dirty="0">
                <a:solidFill>
                  <a:schemeClr val="tx2"/>
                </a:solidFill>
              </a:rPr>
              <a:t>can make </a:t>
            </a:r>
            <a:r>
              <a:rPr lang="en-US" sz="2200" u="sng" dirty="0">
                <a:solidFill>
                  <a:schemeClr val="tx2"/>
                </a:solidFill>
              </a:rPr>
              <a:t>a</a:t>
            </a:r>
            <a:r>
              <a:rPr lang="en-US" sz="2200" u="sng" dirty="0" smtClean="0">
                <a:solidFill>
                  <a:schemeClr val="tx2"/>
                </a:solidFill>
              </a:rPr>
              <a:t> good cocktail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>
                <a:solidFill>
                  <a:schemeClr val="tx2"/>
                </a:solidFill>
              </a:rPr>
              <a:t>and </a:t>
            </a:r>
            <a:r>
              <a:rPr lang="en-US" sz="2200" dirty="0" err="1" smtClean="0">
                <a:solidFill>
                  <a:schemeClr val="tx2"/>
                </a:solidFill>
              </a:rPr>
              <a:t>Jasmin</a:t>
            </a:r>
            <a:endParaRPr lang="en-US" sz="2200" dirty="0" smtClean="0">
              <a:solidFill>
                <a:schemeClr val="tx2"/>
              </a:solidFill>
            </a:endParaRPr>
          </a:p>
          <a:p>
            <a:pPr marL="1074738" indent="-1074738" eaLnBrk="1" hangingPunct="1">
              <a:lnSpc>
                <a:spcPct val="90000"/>
              </a:lnSpc>
              <a:spcAft>
                <a:spcPts val="600"/>
              </a:spcAft>
              <a:buFont typeface="Wingdings" charset="2"/>
              <a:buNone/>
              <a:tabLst>
                <a:tab pos="357188" algn="l"/>
                <a:tab pos="623888" algn="l"/>
              </a:tabLst>
              <a:defRPr/>
            </a:pPr>
            <a:r>
              <a:rPr lang="en-US" sz="2200" dirty="0" smtClean="0">
                <a:solidFill>
                  <a:schemeClr val="tx2"/>
                </a:solidFill>
              </a:rPr>
              <a:t> 			knows [</a:t>
            </a:r>
            <a:r>
              <a:rPr lang="en-US" sz="2200" baseline="-25000" dirty="0" smtClean="0">
                <a:solidFill>
                  <a:schemeClr val="tx2"/>
                </a:solidFill>
              </a:rPr>
              <a:t>DP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strike="sngStrike" dirty="0" smtClean="0">
                <a:solidFill>
                  <a:schemeClr val="tx2"/>
                </a:solidFill>
              </a:rPr>
              <a:t>a good cocktail</a:t>
            </a:r>
            <a:r>
              <a:rPr lang="en-US" sz="2200" dirty="0" smtClean="0">
                <a:solidFill>
                  <a:schemeClr val="tx2"/>
                </a:solidFill>
              </a:rPr>
              <a:t>], </a:t>
            </a:r>
            <a:r>
              <a:rPr lang="en-US" sz="2200" dirty="0">
                <a:solidFill>
                  <a:schemeClr val="tx2"/>
                </a:solidFill>
              </a:rPr>
              <a:t>too</a:t>
            </a:r>
            <a:r>
              <a:rPr lang="en-US" sz="2200" dirty="0" smtClean="0">
                <a:solidFill>
                  <a:schemeClr val="tx2"/>
                </a:solidFill>
              </a:rPr>
              <a:t>.</a:t>
            </a:r>
          </a:p>
          <a:p>
            <a:pPr marL="1074738" indent="-1074738" eaLnBrk="1" hangingPunct="1">
              <a:lnSpc>
                <a:spcPct val="90000"/>
              </a:lnSpc>
              <a:spcAft>
                <a:spcPts val="600"/>
              </a:spcAft>
              <a:buFont typeface="Wingdings" charset="2"/>
              <a:buNone/>
              <a:tabLst>
                <a:tab pos="357188" algn="l"/>
                <a:tab pos="623888" algn="l"/>
              </a:tabLst>
              <a:defRPr/>
            </a:pPr>
            <a:r>
              <a:rPr lang="en-US" sz="2200" dirty="0" smtClean="0">
                <a:solidFill>
                  <a:schemeClr val="tx2"/>
                </a:solidFill>
              </a:rPr>
              <a:t>		</a:t>
            </a:r>
            <a:r>
              <a:rPr lang="en-US" sz="2200" dirty="0" err="1" smtClean="0">
                <a:solidFill>
                  <a:schemeClr val="tx2"/>
                </a:solidFill>
              </a:rPr>
              <a:t>b</a:t>
            </a:r>
            <a:r>
              <a:rPr lang="en-US" sz="2200" dirty="0" smtClean="0">
                <a:solidFill>
                  <a:schemeClr val="tx2"/>
                </a:solidFill>
              </a:rPr>
              <a:t>.*</a:t>
            </a:r>
            <a:r>
              <a:rPr lang="en-US" sz="2200" u="sng" dirty="0" smtClean="0">
                <a:solidFill>
                  <a:schemeClr val="tx2"/>
                </a:solidFill>
              </a:rPr>
              <a:t>It was painted</a:t>
            </a:r>
            <a:r>
              <a:rPr lang="en-US" sz="2200" dirty="0" smtClean="0">
                <a:solidFill>
                  <a:schemeClr val="tx2"/>
                </a:solidFill>
              </a:rPr>
              <a:t>, but it was not obvious that</a:t>
            </a:r>
          </a:p>
          <a:p>
            <a:pPr marL="1074738" indent="-1074738" eaLnBrk="1" hangingPunct="1">
              <a:lnSpc>
                <a:spcPct val="90000"/>
              </a:lnSpc>
              <a:spcAft>
                <a:spcPts val="600"/>
              </a:spcAft>
              <a:buFont typeface="Wingdings" charset="2"/>
              <a:buNone/>
              <a:tabLst>
                <a:tab pos="357188" algn="l"/>
                <a:tab pos="623888" algn="l"/>
              </a:tabLst>
              <a:defRPr/>
            </a:pPr>
            <a:r>
              <a:rPr lang="en-US" sz="2200" dirty="0" smtClean="0">
                <a:solidFill>
                  <a:schemeClr val="tx2"/>
                </a:solidFill>
              </a:rPr>
              <a:t>			[</a:t>
            </a:r>
            <a:r>
              <a:rPr lang="en-US" sz="2200" baseline="-25000" dirty="0" smtClean="0">
                <a:solidFill>
                  <a:schemeClr val="tx2"/>
                </a:solidFill>
              </a:rPr>
              <a:t>IP </a:t>
            </a:r>
            <a:r>
              <a:rPr lang="en-US" sz="2200" strike="sngStrike" dirty="0" smtClean="0">
                <a:solidFill>
                  <a:srgbClr val="006666"/>
                </a:solidFill>
              </a:rPr>
              <a:t>it was painted</a:t>
            </a:r>
            <a:r>
              <a:rPr lang="en-US" sz="2200" dirty="0" smtClean="0">
                <a:solidFill>
                  <a:schemeClr val="tx2"/>
                </a:solidFill>
              </a:rPr>
              <a:t>]. </a:t>
            </a:r>
            <a:endParaRPr lang="en-US" sz="22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00" decel="100000" fill="hold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Eclipse">
  <a:themeElements>
    <a:clrScheme name="Eclipse 1">
      <a:dk1>
        <a:srgbClr val="000000"/>
      </a:dk1>
      <a:lt1>
        <a:srgbClr val="FFFFFF"/>
      </a:lt1>
      <a:dk2>
        <a:srgbClr val="006666"/>
      </a:dk2>
      <a:lt2>
        <a:srgbClr val="5F5F5F"/>
      </a:lt2>
      <a:accent1>
        <a:srgbClr val="33CCCC"/>
      </a:accent1>
      <a:accent2>
        <a:srgbClr val="99CCCC"/>
      </a:accent2>
      <a:accent3>
        <a:srgbClr val="FFFFFF"/>
      </a:accent3>
      <a:accent4>
        <a:srgbClr val="000000"/>
      </a:accent4>
      <a:accent5>
        <a:srgbClr val="ADE2E2"/>
      </a:accent5>
      <a:accent6>
        <a:srgbClr val="8AB9B9"/>
      </a:accent6>
      <a:hlink>
        <a:srgbClr val="006666"/>
      </a:hlink>
      <a:folHlink>
        <a:srgbClr val="B2B2B2"/>
      </a:folHlink>
    </a:clrScheme>
    <a:fontScheme name="Eclipse">
      <a:majorFont>
        <a:latin typeface="Arial"/>
        <a:ea typeface="Arial"/>
        <a:cs typeface="Arial"/>
      </a:majorFont>
      <a:minorFont>
        <a:latin typeface="Verdana"/>
        <a:ea typeface="Arial"/>
        <a:cs typeface="Arial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1">
              <a:lumMod val="75000"/>
            </a:schemeClr>
          </a:solidFill>
        </a:ln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Eclipse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Eclipse</Template>
  <TotalTime>12555</TotalTime>
  <Words>5428</Words>
  <Application>Microsoft Macintosh PowerPoint</Application>
  <PresentationFormat>Diavoorstelling (4:3)</PresentationFormat>
  <Paragraphs>905</Paragraphs>
  <Slides>86</Slides>
  <Notes>86</Notes>
  <HiddenSlides>3</HiddenSlides>
  <MMClips>0</MMClips>
  <ScaleCrop>false</ScaleCrop>
  <HeadingPairs>
    <vt:vector size="4" baseType="variant">
      <vt:variant>
        <vt:lpstr>Ontwerpsjabloon</vt:lpstr>
      </vt:variant>
      <vt:variant>
        <vt:i4>1</vt:i4>
      </vt:variant>
      <vt:variant>
        <vt:lpstr>Diatitels</vt:lpstr>
      </vt:variant>
      <vt:variant>
        <vt:i4>86</vt:i4>
      </vt:variant>
    </vt:vector>
  </HeadingPairs>
  <TitlesOfParts>
    <vt:vector size="87" baseType="lpstr">
      <vt:lpstr>Eclipse</vt:lpstr>
      <vt:lpstr>“Silence is golden”  The syntax of ellipsis</vt:lpstr>
      <vt:lpstr>Yesterday’s class</vt:lpstr>
      <vt:lpstr>Overview</vt:lpstr>
      <vt:lpstr>“It’s a great thing to know the season for speech and the season for silence”</vt:lpstr>
      <vt:lpstr>Restrictions on ellipsis (1)</vt:lpstr>
      <vt:lpstr>Restrictions on ellipsis (2)</vt:lpstr>
      <vt:lpstr>Restrictions on ellipsis (3)</vt:lpstr>
      <vt:lpstr>Restrictions on ellipsis (4)</vt:lpstr>
      <vt:lpstr>Restrictions on ellipsis (5)</vt:lpstr>
      <vt:lpstr>Restrictions on ellipsis (6)</vt:lpstr>
      <vt:lpstr>Restrictions on ellipsis (7)</vt:lpstr>
      <vt:lpstr>Restrictions on ellipsis (8)</vt:lpstr>
      <vt:lpstr>Recoverability (1)</vt:lpstr>
      <vt:lpstr>Recoverability (2)</vt:lpstr>
      <vt:lpstr>Recoverability (3)</vt:lpstr>
      <vt:lpstr>Recoverability (4)</vt:lpstr>
      <vt:lpstr>Recoverability (5)</vt:lpstr>
      <vt:lpstr>Recoverability (5)</vt:lpstr>
      <vt:lpstr>Recoverability: Structural identity (1)</vt:lpstr>
      <vt:lpstr>Recoverability: Structural identity (2)</vt:lpstr>
      <vt:lpstr>Recoverability: Structural identity (3)</vt:lpstr>
      <vt:lpstr>Recoverability: Structural identity (4)</vt:lpstr>
      <vt:lpstr>Recoverability: Structural identity (5)</vt:lpstr>
      <vt:lpstr>Recoverability: Structural identity (6)</vt:lpstr>
      <vt:lpstr>Recoverability: Structural identity (7)</vt:lpstr>
      <vt:lpstr>Recoverability: Structural identity (8)</vt:lpstr>
      <vt:lpstr>Recoverability: Structural identity (9)</vt:lpstr>
      <vt:lpstr>Recoverability: Structural identity (10)</vt:lpstr>
      <vt:lpstr>Recoverability: Structural identity (11)</vt:lpstr>
      <vt:lpstr>Recoverability: Structural identity (12)</vt:lpstr>
      <vt:lpstr>Recoverability: Structural identity (13)</vt:lpstr>
      <vt:lpstr>Recoverability (4)</vt:lpstr>
      <vt:lpstr>Recoverability: Semantic identity (1)</vt:lpstr>
      <vt:lpstr>Recoverability: Semantic identity (2)</vt:lpstr>
      <vt:lpstr>Recoverability: Semantic identity (3)</vt:lpstr>
      <vt:lpstr>Recoverability: Semantic identity (4)</vt:lpstr>
      <vt:lpstr>Recoverability: Semantic identity (5)</vt:lpstr>
      <vt:lpstr>Recoverability: Semantic identity (5b)</vt:lpstr>
      <vt:lpstr>Recoverability: Semantic identity (5c)</vt:lpstr>
      <vt:lpstr>Recoverability: Semantic identity (5d)</vt:lpstr>
      <vt:lpstr>Recoverability: Semantic identity (6)</vt:lpstr>
      <vt:lpstr>Recoverability: Semantic identity (7)</vt:lpstr>
      <vt:lpstr>Recoverability: Semantic identity (8)</vt:lpstr>
      <vt:lpstr>Recoverability: Semantic identity (9)</vt:lpstr>
      <vt:lpstr>Recoverability: Semantic identity (10)</vt:lpstr>
      <vt:lpstr>Recoverability: Semantic identity (11)</vt:lpstr>
      <vt:lpstr>Recoverability: Semantic identity (12)</vt:lpstr>
      <vt:lpstr>Recoverability: Semantic identity (13)</vt:lpstr>
      <vt:lpstr>Recoverability: Semantic identity (14)</vt:lpstr>
      <vt:lpstr>Recoverability: Semantic identity (15)</vt:lpstr>
      <vt:lpstr>Recoverability (5)</vt:lpstr>
      <vt:lpstr>Recoverability: Voice mismatches (1)</vt:lpstr>
      <vt:lpstr>Recoverability: Voice mismatches (2)</vt:lpstr>
      <vt:lpstr>Recoverability: Voice mismatches (3)</vt:lpstr>
      <vt:lpstr>Recoverability: Voice mismatches (4)</vt:lpstr>
      <vt:lpstr>Recoverability: Voice mismatches (5)</vt:lpstr>
      <vt:lpstr>Recoverability: Voice mismatches (6)</vt:lpstr>
      <vt:lpstr>Recoverability: Voice mismatches (7)</vt:lpstr>
      <vt:lpstr>Recoverability: Voice mismatches (8)</vt:lpstr>
      <vt:lpstr>Restrictions on ellipsis (9)</vt:lpstr>
      <vt:lpstr>Syntactic licensing (1)</vt:lpstr>
      <vt:lpstr>Syntactic licensing (2)</vt:lpstr>
      <vt:lpstr>Syntactic licensing (3)</vt:lpstr>
      <vt:lpstr>Syntactic licensing (4)</vt:lpstr>
      <vt:lpstr>Syntactic licensing (5)</vt:lpstr>
      <vt:lpstr>Syntactic licensing (6)</vt:lpstr>
      <vt:lpstr>Syntactic licensing (7)</vt:lpstr>
      <vt:lpstr>Syntactic licensing (8)</vt:lpstr>
      <vt:lpstr>Syntactic licensing (9)</vt:lpstr>
      <vt:lpstr>Syntactic licensing (10)</vt:lpstr>
      <vt:lpstr>Syntactic licensing (11)</vt:lpstr>
      <vt:lpstr>Syntactic licensing (12)</vt:lpstr>
      <vt:lpstr>Syntactic licensing (13)</vt:lpstr>
      <vt:lpstr>Syntactic licensing (14)</vt:lpstr>
      <vt:lpstr>Syntactic licensing (15)</vt:lpstr>
      <vt:lpstr>Syntactic licensing (16)</vt:lpstr>
      <vt:lpstr>Syntactic licensing (17)</vt:lpstr>
      <vt:lpstr>Syntactic licensing (18)</vt:lpstr>
      <vt:lpstr>Syntactic licensing (19)</vt:lpstr>
      <vt:lpstr>Syntactic licensing (20)</vt:lpstr>
      <vt:lpstr>Syntactic licensing (21)</vt:lpstr>
      <vt:lpstr>Syntactic licensing (22)</vt:lpstr>
      <vt:lpstr>Syntactic licensing (23)</vt:lpstr>
      <vt:lpstr>Syntactic licensing (24)</vt:lpstr>
      <vt:lpstr>Condition on ellipsis: Summing up</vt:lpstr>
      <vt:lpstr>“Silence is golden”  The syntax of ellipsis</vt:lpstr>
    </vt:vector>
  </TitlesOfParts>
  <Company>kubrussel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“You have the right to remain silent” The syntactic licensing of ellipsis</dc:title>
  <dc:creator>p01514</dc:creator>
  <cp:lastModifiedBy>Lobke Aelbrecht</cp:lastModifiedBy>
  <cp:revision>250</cp:revision>
  <cp:lastPrinted>2010-05-25T15:21:47Z</cp:lastPrinted>
  <dcterms:created xsi:type="dcterms:W3CDTF">2010-07-28T14:15:38Z</dcterms:created>
  <dcterms:modified xsi:type="dcterms:W3CDTF">2010-07-28T14:17:29Z</dcterms:modified>
</cp:coreProperties>
</file>