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68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74.xml" ContentType="application/vnd.openxmlformats-officedocument.presentationml.notes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32.xml" ContentType="application/vnd.openxmlformats-officedocument.presentationml.notesSlide+xml"/>
  <Override PartName="/ppt/slides/slide11.xml" ContentType="application/vnd.openxmlformats-officedocument.presentationml.slide+xml"/>
  <Override PartName="/ppt/slides/slide47.xml" ContentType="application/vnd.openxmlformats-officedocument.presentationml.slide+xml"/>
  <Override PartName="/ppt/notesSlides/notesSlide5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7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Slides/notesSlide2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s/slide37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3.xml" ContentType="application/vnd.openxmlformats-officedocument.presentationml.slide+xml"/>
  <Default Extension="png" ContentType="image/png"/>
  <Override PartName="/ppt/notesSlides/notesSlide84.xml" ContentType="application/vnd.openxmlformats-officedocument.presentationml.notesSlide+xml"/>
  <Override PartName="/ppt/slides/slide83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76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55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75.xml" ContentType="application/vnd.openxmlformats-officedocument.presentationml.notesSlide+xml"/>
  <Override PartName="/ppt/slides/slide2.xml" ContentType="application/vnd.openxmlformats-officedocument.presentationml.slide+xml"/>
  <Override PartName="/ppt/slides/slide8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5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54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86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81.xml" ContentType="application/vnd.openxmlformats-officedocument.presentationml.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notesSlides/notesSlide5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49.xml" ContentType="application/vnd.openxmlformats-officedocument.presentationml.slide+xml"/>
  <Override PartName="/ppt/slides/slide70.xml" ContentType="application/vnd.openxmlformats-officedocument.presentationml.slide+xml"/>
  <Override PartName="/ppt/slides/slide48.xml" ContentType="application/vnd.openxmlformats-officedocument.presentationml.slide+xml"/>
  <Override PartName="/ppt/notesSlides/notesSlide7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77.xml" ContentType="application/vnd.openxmlformats-officedocument.presentationml.slide+xml"/>
  <Override PartName="/ppt/slides/slide79.xml" ContentType="application/vnd.openxmlformats-officedocument.presentationml.slide+xml"/>
  <Default Extension="jpeg" ContentType="image/jpeg"/>
  <Override PartName="/ppt/notesSlides/notesSlide83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80.xml" ContentType="application/vnd.openxmlformats-officedocument.presentationml.notes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49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39.xml" ContentType="application/vnd.openxmlformats-officedocument.presentationml.slide+xml"/>
  <Override PartName="/ppt/slides/slide73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2.xml" ContentType="application/vnd.openxmlformats-officedocument.presentationml.slide+xml"/>
  <Override PartName="/ppt/slides/slide85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6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62.xml" ContentType="application/vnd.openxmlformats-officedocument.presentationml.slide+xml"/>
  <Override PartName="/ppt/slides/slide7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7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3.xml" ContentType="application/vnd.openxmlformats-officedocument.presentationml.notes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slides/slide84.xml" ContentType="application/vnd.openxmlformats-officedocument.presentationml.slide+xml"/>
  <Override PartName="/ppt/slides/slide69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50.xml" ContentType="application/vnd.openxmlformats-officedocument.presentationml.slide+xml"/>
  <Override PartName="/ppt/slides/slide57.xml" ContentType="application/vnd.openxmlformats-officedocument.presentationml.slide+xml"/>
  <Override PartName="/ppt/notesSlides/notesSlide2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63.xml" ContentType="application/vnd.openxmlformats-officedocument.presentationml.slide+xml"/>
  <Override PartName="/ppt/slides/slide82.xml" ContentType="application/vnd.openxmlformats-officedocument.presentationml.slide+xml"/>
  <Override PartName="/ppt/slides/slide34.xml" ContentType="application/vnd.openxmlformats-officedocument.presentationml.slide+xml"/>
  <Override PartName="/ppt/notesSlides/notesSlide4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Slides/notesSlide5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Override PartName="/ppt/slides/slide64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67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2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71.xml" ContentType="application/vnd.openxmlformats-officedocument.presentationml.slide+xml"/>
  <Override PartName="/ppt/slides/slide6.xml" ContentType="application/vnd.openxmlformats-officedocument.presentationml.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notesMasterIdLst>
    <p:notesMasterId r:id="rId88"/>
  </p:notesMasterIdLst>
  <p:handoutMasterIdLst>
    <p:handoutMasterId r:id="rId89"/>
  </p:handoutMasterIdLst>
  <p:sldIdLst>
    <p:sldId id="256" r:id="rId2"/>
    <p:sldId id="257" r:id="rId3"/>
    <p:sldId id="480" r:id="rId4"/>
    <p:sldId id="396" r:id="rId5"/>
    <p:sldId id="332" r:id="rId6"/>
    <p:sldId id="331" r:id="rId7"/>
    <p:sldId id="397" r:id="rId8"/>
    <p:sldId id="333" r:id="rId9"/>
    <p:sldId id="268" r:id="rId10"/>
    <p:sldId id="398" r:id="rId11"/>
    <p:sldId id="399" r:id="rId12"/>
    <p:sldId id="324" r:id="rId13"/>
    <p:sldId id="327" r:id="rId14"/>
    <p:sldId id="462" r:id="rId15"/>
    <p:sldId id="463" r:id="rId16"/>
    <p:sldId id="465" r:id="rId17"/>
    <p:sldId id="461" r:id="rId18"/>
    <p:sldId id="405" r:id="rId19"/>
    <p:sldId id="403" r:id="rId20"/>
    <p:sldId id="406" r:id="rId21"/>
    <p:sldId id="407" r:id="rId22"/>
    <p:sldId id="409" r:id="rId23"/>
    <p:sldId id="408" r:id="rId24"/>
    <p:sldId id="410" r:id="rId25"/>
    <p:sldId id="414" r:id="rId26"/>
    <p:sldId id="411" r:id="rId27"/>
    <p:sldId id="416" r:id="rId28"/>
    <p:sldId id="412" r:id="rId29"/>
    <p:sldId id="415" r:id="rId30"/>
    <p:sldId id="413" r:id="rId31"/>
    <p:sldId id="417" r:id="rId32"/>
    <p:sldId id="404" r:id="rId33"/>
    <p:sldId id="418" r:id="rId34"/>
    <p:sldId id="420" r:id="rId35"/>
    <p:sldId id="419" r:id="rId36"/>
    <p:sldId id="425" r:id="rId37"/>
    <p:sldId id="426" r:id="rId38"/>
    <p:sldId id="424" r:id="rId39"/>
    <p:sldId id="428" r:id="rId40"/>
    <p:sldId id="429" r:id="rId41"/>
    <p:sldId id="421" r:id="rId42"/>
    <p:sldId id="430" r:id="rId43"/>
    <p:sldId id="431" r:id="rId44"/>
    <p:sldId id="432" r:id="rId45"/>
    <p:sldId id="422" r:id="rId46"/>
    <p:sldId id="433" r:id="rId47"/>
    <p:sldId id="423" r:id="rId48"/>
    <p:sldId id="434" r:id="rId49"/>
    <p:sldId id="435" r:id="rId50"/>
    <p:sldId id="436" r:id="rId51"/>
    <p:sldId id="401" r:id="rId52"/>
    <p:sldId id="437" r:id="rId53"/>
    <p:sldId id="438" r:id="rId54"/>
    <p:sldId id="466" r:id="rId55"/>
    <p:sldId id="470" r:id="rId56"/>
    <p:sldId id="441" r:id="rId57"/>
    <p:sldId id="471" r:id="rId58"/>
    <p:sldId id="472" r:id="rId59"/>
    <p:sldId id="473" r:id="rId60"/>
    <p:sldId id="440" r:id="rId61"/>
    <p:sldId id="442" r:id="rId62"/>
    <p:sldId id="443" r:id="rId63"/>
    <p:sldId id="444" r:id="rId64"/>
    <p:sldId id="445" r:id="rId65"/>
    <p:sldId id="446" r:id="rId66"/>
    <p:sldId id="447" r:id="rId67"/>
    <p:sldId id="448" r:id="rId68"/>
    <p:sldId id="449" r:id="rId69"/>
    <p:sldId id="450" r:id="rId70"/>
    <p:sldId id="474" r:id="rId71"/>
    <p:sldId id="451" r:id="rId72"/>
    <p:sldId id="452" r:id="rId73"/>
    <p:sldId id="453" r:id="rId74"/>
    <p:sldId id="454" r:id="rId75"/>
    <p:sldId id="455" r:id="rId76"/>
    <p:sldId id="456" r:id="rId77"/>
    <p:sldId id="457" r:id="rId78"/>
    <p:sldId id="458" r:id="rId79"/>
    <p:sldId id="459" r:id="rId80"/>
    <p:sldId id="475" r:id="rId81"/>
    <p:sldId id="476" r:id="rId82"/>
    <p:sldId id="477" r:id="rId83"/>
    <p:sldId id="478" r:id="rId84"/>
    <p:sldId id="479" r:id="rId85"/>
    <p:sldId id="370" r:id="rId86"/>
    <p:sldId id="460" r:id="rId87"/>
  </p:sldIdLst>
  <p:sldSz cx="9144000" cy="6858000" type="screen4x3"/>
  <p:notesSz cx="6797675" cy="987425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ijl, licht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1120" autoAdjust="0"/>
  </p:normalViewPr>
  <p:slideViewPr>
    <p:cSldViewPr>
      <p:cViewPr>
        <p:scale>
          <a:sx n="85" d="100"/>
          <a:sy n="85" d="100"/>
        </p:scale>
        <p:origin x="-1016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slide" Target="slides/slide73.xml"/><Relationship Id="rId25" Type="http://schemas.openxmlformats.org/officeDocument/2006/relationships/slide" Target="slides/slide24.xml"/><Relationship Id="rId94" Type="http://schemas.openxmlformats.org/officeDocument/2006/relationships/tableStyles" Target="tableStyles.xml"/><Relationship Id="rId10" Type="http://schemas.openxmlformats.org/officeDocument/2006/relationships/slide" Target="slides/slide9.xml"/><Relationship Id="rId90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77" Type="http://schemas.openxmlformats.org/officeDocument/2006/relationships/slide" Target="slides/slide76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85" Type="http://schemas.openxmlformats.org/officeDocument/2006/relationships/slide" Target="slides/slide84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slide" Target="slides/slide70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92" Type="http://schemas.openxmlformats.org/officeDocument/2006/relationships/viewProps" Target="viewProps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slide" Target="slides/slide72.xml"/><Relationship Id="rId89" Type="http://schemas.openxmlformats.org/officeDocument/2006/relationships/handoutMaster" Target="handoutMasters/handoutMaster1.xml"/><Relationship Id="rId88" Type="http://schemas.openxmlformats.org/officeDocument/2006/relationships/notesMaster" Target="notesMasters/notesMaster1.xml"/><Relationship Id="rId87" Type="http://schemas.openxmlformats.org/officeDocument/2006/relationships/slide" Target="slides/slide86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82" Type="http://schemas.openxmlformats.org/officeDocument/2006/relationships/slide" Target="slides/slide81.xml"/><Relationship Id="rId69" Type="http://schemas.openxmlformats.org/officeDocument/2006/relationships/slide" Target="slides/slide68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slide" Target="slides/slide7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75" Type="http://schemas.openxmlformats.org/officeDocument/2006/relationships/slide" Target="slides/slide7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76" Type="http://schemas.openxmlformats.org/officeDocument/2006/relationships/slide" Target="slides/slide75.xml"/><Relationship Id="rId79" Type="http://schemas.openxmlformats.org/officeDocument/2006/relationships/slide" Target="slides/slide7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3" Type="http://schemas.openxmlformats.org/officeDocument/2006/relationships/slide" Target="slides/slide2.xml"/><Relationship Id="rId86" Type="http://schemas.openxmlformats.org/officeDocument/2006/relationships/slide" Target="slides/slide85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84" Type="http://schemas.openxmlformats.org/officeDocument/2006/relationships/slide" Target="slides/slide83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91" Type="http://schemas.openxmlformats.org/officeDocument/2006/relationships/presProps" Target="presProps.xml"/><Relationship Id="rId83" Type="http://schemas.openxmlformats.org/officeDocument/2006/relationships/slide" Target="slides/slide82.xml"/><Relationship Id="rId93" Type="http://schemas.openxmlformats.org/officeDocument/2006/relationships/theme" Target="theme/theme1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78" Type="http://schemas.openxmlformats.org/officeDocument/2006/relationships/slide" Target="slides/slide77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F8987D52-274C-6E44-BE92-EAFC295AE35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47E76EAA-2312-E042-ABFD-C6D655ACF6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61EA1-625D-564F-98DB-8DA80F0B38F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7DA8F-68B9-FE4F-A4F3-83719909F5E1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13443-C448-224A-85C0-4A88F6FC2333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83548-111A-6849-83EC-512FFBB4ABBA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85915-0CC9-0143-979D-173D26CCCCDD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85915-0CC9-0143-979D-173D26CCCCDD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85915-0CC9-0143-979D-173D26CCCCDD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85915-0CC9-0143-979D-173D26CCCCDD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Till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death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do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you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part</a:t>
            </a:r>
          </a:p>
          <a:p>
            <a:pPr eaLnBrk="1" hangingPunct="1"/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=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till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death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do part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you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   (modern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english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 VO)</a:t>
            </a:r>
          </a:p>
          <a:p>
            <a:pPr eaLnBrk="1" hangingPunct="1"/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=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till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death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does part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you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   (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getting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rid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of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subjunctive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)</a:t>
            </a:r>
          </a:p>
          <a:p>
            <a:pPr eaLnBrk="1" hangingPunct="1"/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=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till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death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parts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you</a:t>
            </a:r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85915-0CC9-0143-979D-173D26CCCCDD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6BB3BC-155B-EF48-A6B2-9B23C69226DA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DCF70-9B73-544F-AFC8-3F3FF757571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10200-9CBA-754D-B067-271D67296A0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4E143-104E-9A4C-A784-ACCEC2CDA4C5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DBB67-40E3-3641-BB89-72BFAFCE9FD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451B1-E0A8-0D42-B8DC-3F4F6A24F170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EFB6B4-FE72-7D4A-B2C4-48B83C06E4DD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Other examples: 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This can freeze. * Please do. (ergative </a:t>
            </a:r>
            <a:r>
              <a:rPr lang="en-US" dirty="0" err="1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vs</a:t>
            </a:r>
            <a:r>
              <a:rPr lang="en-US" dirty="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causative)</a:t>
            </a:r>
          </a:p>
          <a:p>
            <a:pPr eaLnBrk="1" hangingPunct="1"/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They </a:t>
            </a:r>
            <a:r>
              <a:rPr lang="en-US" dirty="0" err="1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embroidened</a:t>
            </a:r>
            <a:r>
              <a:rPr lang="en-US" dirty="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something with peace signs</a:t>
            </a:r>
          </a:p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90397-675C-8D47-B6C5-474C5CF5BFC3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smtClean="0">
                <a:latin typeface="Arial" pitchFamily="-110" charset="0"/>
                <a:ea typeface="Arial" pitchFamily="-110" charset="0"/>
                <a:cs typeface="Arial" pitchFamily="-110" charset="0"/>
              </a:rPr>
              <a:t> 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[</a:t>
            </a:r>
            <a:r>
              <a:rPr lang="en-US" baseline="-2500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]</a:t>
            </a:r>
            <a:endParaRPr lang="nl-NL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C2D8B-22C7-9543-A6F6-BDD4A4D3B80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smtClean="0">
                <a:latin typeface="Arial" pitchFamily="-110" charset="0"/>
                <a:ea typeface="Arial" pitchFamily="-110" charset="0"/>
                <a:cs typeface="Arial" pitchFamily="-110" charset="0"/>
              </a:rPr>
              <a:t> 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[</a:t>
            </a:r>
            <a:r>
              <a:rPr lang="en-US" baseline="-2500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]</a:t>
            </a:r>
            <a:endParaRPr lang="nl-NL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D3B23-F65C-7740-B11D-730AE015F6F6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smtClean="0">
                <a:latin typeface="Arial" pitchFamily="-110" charset="0"/>
                <a:ea typeface="Arial" pitchFamily="-110" charset="0"/>
                <a:cs typeface="Arial" pitchFamily="-110" charset="0"/>
              </a:rPr>
              <a:t> 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[</a:t>
            </a:r>
            <a:r>
              <a:rPr lang="en-US" baseline="-2500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]</a:t>
            </a:r>
            <a:endParaRPr lang="nl-NL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6A2B8-20EF-1C43-B8D8-1A6DC5E08106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smtClean="0">
                <a:latin typeface="Arial" pitchFamily="-110" charset="0"/>
                <a:ea typeface="Arial" pitchFamily="-110" charset="0"/>
                <a:cs typeface="Arial" pitchFamily="-110" charset="0"/>
              </a:rPr>
              <a:t> 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[</a:t>
            </a:r>
            <a:r>
              <a:rPr lang="en-US" baseline="-2500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]</a:t>
            </a:r>
            <a:endParaRPr lang="nl-NL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45952-F4CB-E74B-BD56-5FB18EA276A4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smtClean="0">
                <a:latin typeface="Arial" pitchFamily="-110" charset="0"/>
                <a:ea typeface="Arial" pitchFamily="-110" charset="0"/>
                <a:cs typeface="Arial" pitchFamily="-110" charset="0"/>
              </a:rPr>
              <a:t> 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[</a:t>
            </a:r>
            <a:r>
              <a:rPr lang="en-US" baseline="-2500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]</a:t>
            </a:r>
            <a:endParaRPr lang="nl-NL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DA37F-6DDB-D648-80F1-03C4C4B57941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smtClean="0">
                <a:latin typeface="Arial" pitchFamily="-110" charset="0"/>
                <a:ea typeface="Arial" pitchFamily="-110" charset="0"/>
                <a:cs typeface="Arial" pitchFamily="-110" charset="0"/>
              </a:rPr>
              <a:t> 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[</a:t>
            </a:r>
            <a:r>
              <a:rPr lang="en-US" baseline="-2500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]</a:t>
            </a:r>
            <a:endParaRPr lang="nl-NL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10200-9CBA-754D-B067-271D67296A0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CD725-1D0B-FE4E-A8FE-27962811BEE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smtClean="0">
                <a:latin typeface="Arial" pitchFamily="-110" charset="0"/>
                <a:ea typeface="Arial" pitchFamily="-110" charset="0"/>
                <a:cs typeface="Arial" pitchFamily="-110" charset="0"/>
              </a:rPr>
              <a:t> 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[</a:t>
            </a:r>
            <a:r>
              <a:rPr lang="en-US" baseline="-2500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]</a:t>
            </a:r>
            <a:endParaRPr lang="nl-NL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C7BDA-3A9C-0A45-9D3E-764DE395D76C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b="1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Accommodation</a:t>
            </a:r>
            <a:r>
              <a:rPr lang="nl-NL" b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:</a:t>
            </a:r>
          </a:p>
          <a:p>
            <a:pPr eaLnBrk="1" hangingPunct="1"/>
            <a:r>
              <a:rPr lang="nl-NL" b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Van </a:t>
            </a:r>
            <a:r>
              <a:rPr lang="nl-NL" b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Craenenbroeck</a:t>
            </a:r>
            <a:r>
              <a:rPr lang="nl-NL" b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(2009)</a:t>
            </a:r>
          </a:p>
          <a:p>
            <a:pPr eaLnBrk="1" hangingPunct="1"/>
            <a:r>
              <a:rPr lang="nl-NL" b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P-stranding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in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sluicing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in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non-P-stranding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languages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(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Spanish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,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Italian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,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Catalan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…)</a:t>
            </a:r>
          </a:p>
          <a:p>
            <a:pPr eaLnBrk="1" hangingPunct="1"/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He was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talking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to a blond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girl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,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but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don’t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know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(to)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which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.</a:t>
            </a:r>
          </a:p>
          <a:p>
            <a:pPr eaLnBrk="1" hangingPunct="1"/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=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ok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in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those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languages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!</a:t>
            </a:r>
          </a:p>
          <a:p>
            <a:pPr eaLnBrk="1" hangingPunct="1"/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Copular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clauses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to the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rescue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: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which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it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is.</a:t>
            </a:r>
          </a:p>
          <a:p>
            <a:pPr eaLnBrk="1" hangingPunct="1"/>
            <a:endParaRPr lang="nl-NL" b="0" baseline="0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1" hangingPunct="1"/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Test: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which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girl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else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not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possible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in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copular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clauses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in these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languages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, and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also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inpossible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in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P-stranding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sluices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,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but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ok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in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normal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sluices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.</a:t>
            </a:r>
          </a:p>
          <a:p>
            <a:pPr eaLnBrk="1" hangingPunct="1"/>
            <a:endParaRPr lang="nl-NL" b="0" baseline="0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1" hangingPunct="1"/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Claim: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Accommodation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allowed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as long ad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it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not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visible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in the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surface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representation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.</a:t>
            </a:r>
          </a:p>
          <a:p>
            <a:pPr eaLnBrk="1" hangingPunct="1"/>
            <a:endParaRPr lang="nl-NL" b="0" baseline="0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1" hangingPunct="1"/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Prediction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: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languages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with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case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marking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on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wh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items.</a:t>
            </a:r>
          </a:p>
          <a:p>
            <a:pPr eaLnBrk="1" hangingPunct="1"/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Greek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: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with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which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girl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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acc</a:t>
            </a:r>
            <a:endParaRPr lang="nl-NL" b="0" baseline="0" dirty="0" smtClean="0">
              <a:latin typeface="Arial" pitchFamily="-110" charset="0"/>
              <a:ea typeface="Arial" pitchFamily="-110" charset="0"/>
              <a:cs typeface="Arial" pitchFamily="-110" charset="0"/>
              <a:sym typeface="Wingdings"/>
            </a:endParaRPr>
          </a:p>
          <a:p>
            <a:pPr eaLnBrk="1" hangingPunct="1"/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          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which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girl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it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 is 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nom</a:t>
            </a:r>
            <a:endParaRPr lang="nl-NL" b="0" baseline="0" dirty="0" smtClean="0">
              <a:latin typeface="Arial" pitchFamily="-110" charset="0"/>
              <a:ea typeface="Arial" pitchFamily="-110" charset="0"/>
              <a:cs typeface="Arial" pitchFamily="-110" charset="0"/>
              <a:sym typeface="Wingdings"/>
            </a:endParaRPr>
          </a:p>
          <a:p>
            <a:pPr eaLnBrk="1" hangingPunct="1"/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P-stranding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: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impossible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with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either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.</a:t>
            </a:r>
          </a:p>
          <a:p>
            <a:pPr eaLnBrk="1" hangingPunct="1"/>
            <a:endParaRPr lang="nl-NL" b="0" baseline="0" dirty="0" smtClean="0">
              <a:latin typeface="Arial" pitchFamily="-110" charset="0"/>
              <a:ea typeface="Arial" pitchFamily="-110" charset="0"/>
              <a:cs typeface="Arial" pitchFamily="-110" charset="0"/>
              <a:sym typeface="Wingdings"/>
            </a:endParaRPr>
          </a:p>
          <a:p>
            <a:pPr eaLnBrk="1" hangingPunct="1"/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Fox (1999, 2000):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accommodation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requires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accommodation-seeking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 </a:t>
            </a:r>
            <a:r>
              <a:rPr lang="nl-NL" b="0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material</a:t>
            </a:r>
            <a:r>
              <a:rPr lang="nl-NL" b="0" baseline="0" dirty="0" smtClean="0">
                <a:latin typeface="Arial" pitchFamily="-110" charset="0"/>
                <a:ea typeface="Arial" pitchFamily="-110" charset="0"/>
                <a:cs typeface="Arial" pitchFamily="-110" charset="0"/>
                <a:sym typeface="Wingdings"/>
              </a:rPr>
              <a:t>.</a:t>
            </a:r>
            <a:endParaRPr lang="nl-NL" b="1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1" hangingPunct="1"/>
            <a:endParaRPr lang="nl-NL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67B91-167A-764A-9228-DC8EA9F5CFAC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F7D65-E6FF-924C-B759-D66E43FE0ED4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defRPr/>
            </a:pPr>
            <a:endParaRPr lang="nl-NL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1E3A4-80CE-FE48-B024-21512254F182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E64F7-983E-3A41-BA0B-F3B2176179CD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1642C-6AE2-A144-A767-F7CC09946D43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2F883-2E39-5841-A64A-176F8ECE01F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EB031-9F7F-1648-9A91-D0F4F6B67D2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marL="228600" indent="-228600" eaLnBrk="1" hangingPunct="1">
              <a:defRPr/>
            </a:pPr>
            <a:endParaRPr lang="nl-NL" dirty="0" smtClean="0"/>
          </a:p>
          <a:p>
            <a:pPr marL="228600" indent="-228600" eaLnBrk="1" hangingPunct="1">
              <a:defRPr/>
            </a:pPr>
            <a:endParaRPr lang="nl-NL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29DD8-6580-4A43-9C40-A1152749C2BA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E71BB1-707C-4141-9551-5206DCCC2032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54D8C-19CA-4C44-A2C4-36E04ADB68F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737BE-4E57-CC42-9F46-CEB335D7D4E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739C3-D59F-6444-A248-867F95CA5220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6666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∃</a:t>
            </a:r>
            <a:r>
              <a:rPr lang="en-US" dirty="0" smtClean="0">
                <a:solidFill>
                  <a:srgbClr val="006666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-type shifting (Merchant 2001: 14 fn 3):</a:t>
            </a:r>
          </a:p>
          <a:p>
            <a:pPr eaLnBrk="1" hangingPunct="1"/>
            <a:r>
              <a:rPr lang="en-GB" dirty="0" smtClean="0">
                <a:solidFill>
                  <a:srgbClr val="006666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∃</a:t>
            </a:r>
            <a:r>
              <a:rPr lang="en-US" dirty="0" smtClean="0">
                <a:solidFill>
                  <a:srgbClr val="006666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-type shifting is a type-shifting operation that raises expressions to type &lt;</a:t>
            </a:r>
            <a:r>
              <a:rPr lang="en-US" dirty="0" err="1" smtClean="0">
                <a:solidFill>
                  <a:srgbClr val="006666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t</a:t>
            </a:r>
            <a:r>
              <a:rPr lang="en-US" dirty="0" smtClean="0">
                <a:solidFill>
                  <a:srgbClr val="006666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&gt; and existentially binds unfilled arguments.</a:t>
            </a:r>
            <a:r>
              <a:rPr lang="nl-NL" i="1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C8D3F-6F21-8840-A934-FF0A24945372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i="1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61E13-513D-264B-BFA0-0F6199E74E3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D61E7-14E6-6746-B996-843F2000065F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1B3F6-C87C-3A4E-944C-A0D64719C82A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1" hangingPunct="1"/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C4603-7E30-B249-92AE-E546A4210C8D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DB0CE-FD37-804D-A659-12775802AF5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A1717-C689-8E4E-8210-54B33A4E152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 </a:t>
            </a:r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DAD78-7A86-7D45-80ED-F1C4ADEDED2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901AF-F7CA-3947-A605-4B4356B3B63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1" hangingPunct="1"/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CCE65-22BB-A24D-8CBC-8C2A433E5782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297F1-3A5F-BF45-9F72-8E8832A7FED4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D2571-60D2-B34F-8D3C-2345B0D03A4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D2571-60D2-B34F-8D3C-2345B0D03A4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D2571-60D2-B34F-8D3C-2345B0D03A4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B9EA31-A081-3F4A-B03D-1B784CDE3FF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D2571-60D2-B34F-8D3C-2345B0D03A4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D2571-60D2-B34F-8D3C-2345B0D03A4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B9EA31-A081-3F4A-B03D-1B784CDE3FF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694B2-46DA-1049-838F-0F8F6E8370E5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36856-844A-2444-89A1-532EE2A12EA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0697F-7C1D-F746-B415-FCA7EC79977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0C3ED-7582-4C4E-90CF-24D87FE24A76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F0950D-24EB-E644-A623-C10D0834132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E1E7C-C17D-D849-ABD5-F9393FE7DFF4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3CA89-E11B-4545-9ED2-0835BA35CFB1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FBB5-6DA0-EB47-B803-35A8D55D860A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15F7F-AECA-A045-8BA7-EB1B1EB23D65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802AC0-714D-2644-B28B-5071AE16B91C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[ ]</a:t>
            </a:r>
            <a:endParaRPr lang="nl-NL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D32FB-7EDB-B54D-8247-B3BC5F48E97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[ ]</a:t>
            </a:r>
            <a:endParaRPr lang="nl-NL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1B442E-6B04-B549-B004-FE5195AB6E15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D32FB-7EDB-B54D-8247-B3BC5F48E97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5A5260-A21E-9448-B89A-95AECC0BF5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9DD0F-979C-FF49-AD90-C80EEE80844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89AE13-F2E5-4047-B861-B43EC7CBE9EC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3075E-A2DE-7F46-A9CE-41A7D3D0C8D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69180A-E40B-F84C-A2EF-5B54FB725DF4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A7960-D493-FA45-9839-20F8B25F7C1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EF875-1B70-494C-9A20-53921197A7A2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EC00B-CD6C-F044-AA34-8EAE53080684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A105D9-9D90-7442-8F93-8767DEE0D32F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eaLnBrk="1" hangingPunct="1"/>
            <a:endParaRPr lang="en-US" dirty="0" smtClean="0">
              <a:solidFill>
                <a:schemeClr val="tx2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2591E-62FB-5344-A619-88162EA62B7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3075E-A2DE-7F46-A9CE-41A7D3D0C8D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3075E-A2DE-7F46-A9CE-41A7D3D0C8D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3075E-A2DE-7F46-A9CE-41A7D3D0C8D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3075E-A2DE-7F46-A9CE-41A7D3D0C8D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3075E-A2DE-7F46-A9CE-41A7D3D0C8D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286E5-3082-3348-8660-E64D648C3B95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61EA1-625D-564F-98DB-8DA80F0B38F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EBF0F-4379-0142-A89D-5AA97D5768FD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>
                <a:latin typeface="Verdana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 sz="2400">
                <a:latin typeface="Times New Roman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-112" charset="2"/>
              <a:buNone/>
              <a:defRPr/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2845A-D0C0-D549-A62F-D1D714B3FD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82AD2-BF5A-2F4E-9093-81F92807DE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3B112-627B-2F4C-ABDA-4CBF7CFC829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7AEA7-78CC-EE46-8080-CFB34B482A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85AB8-20FC-254E-AFB3-CE6113A123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D2B21-4007-0946-B019-2CBFA4426F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DAD87-68C5-3845-9362-28FC4D85EBD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276A3-E11C-2643-8F11-7D90CC405F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7364-1D5A-F447-92E0-8805D21275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BDC1A-2013-284C-81FB-163EC89465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45C6B-AE62-814C-8D70-4BD13D53ED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 sz="2400">
                <a:latin typeface="Times New Roman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>
                <a:latin typeface="Verdana" pitchFamily="-112" charset="0"/>
                <a:ea typeface="Arial" pitchFamily="-112" charset="0"/>
                <a:cs typeface="Arial" pitchFamily="-112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E5502C36-22F1-A244-B927-73CB3CD19E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-110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0" charset="2"/>
        <a:buChar char="l"/>
        <a:defRPr sz="25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-110" charset="2"/>
        <a:buChar char="¡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0" charset="2"/>
        <a:buChar char="l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0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5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6.xml"/><Relationship Id="rId3" Type="http://schemas.openxmlformats.org/officeDocument/2006/relationships/image" Target="../media/image1.png"/><Relationship Id="rId5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l-BE" sz="3400" smtClean="0">
                <a:solidFill>
                  <a:schemeClr val="accent1"/>
                </a:solidFill>
              </a:rPr>
              <a:t>“Silence is golden”</a:t>
            </a:r>
            <a:r>
              <a:rPr lang="nl-BE" sz="3200" smtClean="0">
                <a:solidFill>
                  <a:schemeClr val="accent1"/>
                </a:solidFill>
              </a:rPr>
              <a:t/>
            </a:r>
            <a:br>
              <a:rPr lang="nl-BE" sz="3200" smtClean="0">
                <a:solidFill>
                  <a:schemeClr val="accent1"/>
                </a:solidFill>
              </a:rPr>
            </a:br>
            <a:r>
              <a:rPr lang="nl-BE" sz="3200" smtClean="0">
                <a:solidFill>
                  <a:schemeClr val="accent1"/>
                </a:solidFill>
              </a:rPr>
              <a:t/>
            </a:r>
            <a:br>
              <a:rPr lang="nl-BE" sz="3200" smtClean="0">
                <a:solidFill>
                  <a:schemeClr val="accent1"/>
                </a:solidFill>
              </a:rPr>
            </a:br>
            <a:r>
              <a:rPr lang="nl-BE" sz="2400" smtClean="0">
                <a:solidFill>
                  <a:schemeClr val="accent1"/>
                </a:solidFill>
              </a:rPr>
              <a:t>The syntax of ellipsis</a:t>
            </a:r>
            <a:endParaRPr lang="nl-NL" sz="2400" smtClean="0">
              <a:solidFill>
                <a:schemeClr val="accent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3201987"/>
          </a:xfrm>
        </p:spPr>
        <p:txBody>
          <a:bodyPr/>
          <a:lstStyle/>
          <a:p>
            <a:pPr algn="ctr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</a:rPr>
              <a:t>Lobke Aelbrecht</a:t>
            </a:r>
          </a:p>
          <a:p>
            <a:pPr algn="ctr" eaLnBrk="1" hangingPunct="1">
              <a:buFont typeface="Wingdings" pitchFamily="-110" charset="2"/>
              <a:buNone/>
            </a:pPr>
            <a:endParaRPr lang="nl-BE" sz="220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</a:rPr>
              <a:t>GIST, Ghent University</a:t>
            </a:r>
          </a:p>
          <a:p>
            <a:pPr algn="ctr" eaLnBrk="1" hangingPunct="1">
              <a:buFont typeface="Wingdings" pitchFamily="-110" charset="2"/>
              <a:buNone/>
            </a:pPr>
            <a:endParaRPr lang="nl-BE" sz="220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-110" charset="2"/>
              <a:buNone/>
            </a:pPr>
            <a:endParaRPr lang="nl-BE" sz="220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</a:rPr>
              <a:t>                        </a:t>
            </a:r>
          </a:p>
        </p:txBody>
      </p:sp>
      <p:pic>
        <p:nvPicPr>
          <p:cNvPr id="15364" name="Afbeelding 3" descr="logo fw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715000"/>
            <a:ext cx="1206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Afbeelding 4" descr="logo odysseus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953000"/>
            <a:ext cx="19812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Afbeelding 5" descr="logo universiteit gent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5105400"/>
            <a:ext cx="1371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Restrictions on ellipsis (6)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315200" cy="4038600"/>
          </a:xfrm>
        </p:spPr>
        <p:txBody>
          <a:bodyPr/>
          <a:lstStyle/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err="1" smtClean="0">
                <a:solidFill>
                  <a:schemeClr val="tx2"/>
                </a:solidFill>
                <a:sym typeface="Wingdings" charset="2"/>
              </a:rPr>
              <a:t></a:t>
            </a:r>
            <a:r>
              <a:rPr lang="en-US" sz="2200" dirty="0" smtClean="0">
                <a:solidFill>
                  <a:schemeClr val="tx2"/>
                </a:solidFill>
                <a:sym typeface="Wingdings" charset="2"/>
              </a:rPr>
              <a:t> </a:t>
            </a:r>
            <a:r>
              <a:rPr lang="en-US" sz="2200" dirty="0">
                <a:solidFill>
                  <a:schemeClr val="tx2"/>
                </a:solidFill>
                <a:sym typeface="Wingdings" charset="2"/>
              </a:rPr>
              <a:t>Differences between languages in allowing </a:t>
            </a: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>
                <a:solidFill>
                  <a:schemeClr val="tx2"/>
                </a:solidFill>
                <a:sym typeface="Wingdings" charset="2"/>
              </a:rPr>
              <a:t>	ellipsis.</a:t>
            </a:r>
            <a:endParaRPr lang="en-US" sz="2200" dirty="0" smtClean="0">
              <a:solidFill>
                <a:schemeClr val="tx2"/>
              </a:solidFill>
              <a:sym typeface="Wingdings" charset="2"/>
            </a:endParaRP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(4)	</a:t>
            </a:r>
            <a:r>
              <a:rPr lang="en-US" sz="2200" dirty="0" err="1" smtClean="0">
                <a:solidFill>
                  <a:schemeClr val="tx2"/>
                </a:solidFill>
              </a:rPr>
              <a:t>Snoozy</a:t>
            </a:r>
            <a:r>
              <a:rPr lang="en-US" sz="2200" dirty="0" smtClean="0">
                <a:solidFill>
                  <a:schemeClr val="tx2"/>
                </a:solidFill>
              </a:rPr>
              <a:t> Suzy has danced the cha-cha-cha,</a:t>
            </a: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 		but Foxy Freddy hasn’t.	(English)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(5)*	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Snoozy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Suzy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heeft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de   cha-cha-cha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gedanst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i="1" dirty="0" smtClean="0">
                <a:solidFill>
                  <a:schemeClr val="tx2"/>
                </a:solidFill>
              </a:rPr>
              <a:t>		</a:t>
            </a:r>
            <a:r>
              <a:rPr lang="en-US" sz="2200" i="1" dirty="0" err="1" smtClean="0">
                <a:solidFill>
                  <a:schemeClr val="tx2"/>
                </a:solidFill>
              </a:rPr>
              <a:t>Snoozy</a:t>
            </a:r>
            <a:r>
              <a:rPr lang="en-US" sz="2200" i="1" dirty="0" smtClean="0">
                <a:solidFill>
                  <a:schemeClr val="tx2"/>
                </a:solidFill>
              </a:rPr>
              <a:t> Suzy has    the cha-cha-cha danced</a:t>
            </a: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 		</a:t>
            </a:r>
            <a:r>
              <a:rPr lang="en-US" sz="2200" dirty="0" err="1" smtClean="0">
                <a:solidFill>
                  <a:srgbClr val="269999"/>
                </a:solidFill>
              </a:rPr>
              <a:t>maar</a:t>
            </a:r>
            <a:r>
              <a:rPr lang="en-US" sz="2200" dirty="0" smtClean="0">
                <a:solidFill>
                  <a:srgbClr val="269999"/>
                </a:solidFill>
              </a:rPr>
              <a:t> Foxy Freddy </a:t>
            </a:r>
            <a:r>
              <a:rPr lang="en-US" sz="2200" dirty="0" err="1" smtClean="0">
                <a:solidFill>
                  <a:srgbClr val="269999"/>
                </a:solidFill>
              </a:rPr>
              <a:t>heeft</a:t>
            </a:r>
            <a:r>
              <a:rPr lang="en-US" sz="2200" dirty="0" smtClean="0">
                <a:solidFill>
                  <a:srgbClr val="269999"/>
                </a:solidFill>
              </a:rPr>
              <a:t> </a:t>
            </a:r>
            <a:r>
              <a:rPr lang="en-US" sz="2200" dirty="0" err="1" smtClean="0">
                <a:solidFill>
                  <a:srgbClr val="269999"/>
                </a:solidFill>
              </a:rPr>
              <a:t>niet</a:t>
            </a:r>
            <a:r>
              <a:rPr lang="en-US" sz="2200" dirty="0" smtClean="0">
                <a:solidFill>
                  <a:srgbClr val="269999"/>
                </a:solidFill>
              </a:rPr>
              <a:t> [</a:t>
            </a:r>
            <a:r>
              <a:rPr lang="en-US" sz="2200" baseline="-25000" dirty="0" smtClean="0">
                <a:solidFill>
                  <a:srgbClr val="269999"/>
                </a:solidFill>
              </a:rPr>
              <a:t>VP</a:t>
            </a:r>
            <a:r>
              <a:rPr lang="en-US" sz="2200" dirty="0" smtClean="0">
                <a:solidFill>
                  <a:srgbClr val="269999"/>
                </a:solidFill>
              </a:rPr>
              <a:t> </a:t>
            </a:r>
            <a:r>
              <a:rPr lang="en-US" sz="2200" strike="sngStrike" dirty="0" smtClean="0">
                <a:solidFill>
                  <a:srgbClr val="269999"/>
                </a:solidFill>
              </a:rPr>
              <a:t>de   cha-cha-</a:t>
            </a: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i="1" dirty="0" smtClean="0">
                <a:solidFill>
                  <a:srgbClr val="006666"/>
                </a:solidFill>
              </a:rPr>
              <a:t>		but    Foxy Freddy has   not       the cha-cha-</a:t>
            </a: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smtClean="0">
                <a:solidFill>
                  <a:srgbClr val="006666"/>
                </a:solidFill>
              </a:rPr>
              <a:t>		</a:t>
            </a:r>
            <a:r>
              <a:rPr lang="en-US" sz="2200" strike="sngStrike" dirty="0" smtClean="0">
                <a:solidFill>
                  <a:srgbClr val="269999"/>
                </a:solidFill>
              </a:rPr>
              <a:t>cha </a:t>
            </a:r>
            <a:r>
              <a:rPr lang="en-US" sz="2200" strike="sngStrike" dirty="0" err="1" smtClean="0">
                <a:solidFill>
                  <a:srgbClr val="269999"/>
                </a:solidFill>
              </a:rPr>
              <a:t>gedanst</a:t>
            </a:r>
            <a:r>
              <a:rPr lang="en-US" sz="2200" dirty="0" smtClean="0">
                <a:solidFill>
                  <a:srgbClr val="269999"/>
                </a:solidFill>
              </a:rPr>
              <a:t>].</a:t>
            </a:r>
            <a:r>
              <a:rPr lang="en-US" sz="2200" dirty="0" smtClean="0">
                <a:solidFill>
                  <a:schemeClr val="tx2"/>
                </a:solidFill>
              </a:rPr>
              <a:t>			(Dutch)</a:t>
            </a: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i="1" dirty="0" smtClean="0">
                <a:solidFill>
                  <a:schemeClr val="tx2"/>
                </a:solidFill>
              </a:rPr>
              <a:t>		cha danced</a:t>
            </a: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	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Restrictions on ellipsis (7)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7315200" cy="3505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-110" charset="2"/>
              <a:buNone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Remember </a:t>
            </a:r>
            <a:r>
              <a:rPr lang="en-US" sz="2200" dirty="0" err="1" smtClean="0">
                <a:solidFill>
                  <a:schemeClr val="tx2"/>
                </a:solidFill>
              </a:rPr>
              <a:t>Rizzi</a:t>
            </a:r>
            <a:r>
              <a:rPr lang="en-US" sz="2200" dirty="0" smtClean="0">
                <a:solidFill>
                  <a:schemeClr val="tx2"/>
                </a:solidFill>
              </a:rPr>
              <a:t> (1986)?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-110" charset="2"/>
              <a:buNone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Two conditions on empty elements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-110" charset="2"/>
              <a:buNone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Recovery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condition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how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traces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i="1" dirty="0" smtClean="0">
                <a:solidFill>
                  <a:schemeClr val="tx2"/>
                </a:solidFill>
                <a:sym typeface="Wingdings"/>
              </a:rPr>
              <a:t>pro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charset="2"/>
              <a:buNone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	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sites and </a:t>
            </a:r>
            <a:r>
              <a:rPr lang="nl-NL" sz="2200" cap="small" dirty="0" smtClean="0">
                <a:solidFill>
                  <a:schemeClr val="tx2"/>
                </a:solidFill>
                <a:sym typeface="Wingdings"/>
              </a:rPr>
              <a:t>pro 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are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identified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Formal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licensing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condition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Generalized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ECP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charset="2"/>
              <a:buNone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		(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Chomsky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1981)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Restrictions on ellipsis (8)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590800"/>
            <a:ext cx="7313612" cy="335121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nl-BE" sz="2800" b="1" smtClean="0">
                <a:solidFill>
                  <a:schemeClr val="tx2"/>
                </a:solidFill>
              </a:rPr>
              <a:t>Recoverability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smtClean="0">
                <a:solidFill>
                  <a:schemeClr val="tx2"/>
                </a:solidFill>
              </a:rPr>
              <a:t>Syntactic licensing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 (1)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313613" cy="3352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Where can you find an antecedent?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</a:rPr>
              <a:t>First </a:t>
            </a:r>
            <a:r>
              <a:rPr lang="nl-NL" sz="2200" dirty="0" err="1" smtClean="0">
                <a:solidFill>
                  <a:schemeClr val="tx2"/>
                </a:solidFill>
              </a:rPr>
              <a:t>hunch</a:t>
            </a:r>
            <a:r>
              <a:rPr lang="nl-NL" sz="2200" dirty="0" smtClean="0">
                <a:solidFill>
                  <a:schemeClr val="tx2"/>
                </a:solidFill>
              </a:rPr>
              <a:t>: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err="1" smtClean="0">
                <a:solidFill>
                  <a:schemeClr val="tx2"/>
                </a:solidFill>
              </a:rPr>
              <a:t>Preceding</a:t>
            </a:r>
            <a:r>
              <a:rPr lang="nl-NL" sz="2200" dirty="0" smtClean="0">
                <a:solidFill>
                  <a:schemeClr val="tx2"/>
                </a:solidFill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</a:rPr>
              <a:t> site, in the </a:t>
            </a:r>
            <a:r>
              <a:rPr lang="nl-NL" sz="2200" dirty="0" err="1" smtClean="0">
                <a:solidFill>
                  <a:schemeClr val="tx2"/>
                </a:solidFill>
              </a:rPr>
              <a:t>same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sentence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Recoverability (2)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467600" cy="3352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! An antecedent can follow the ellipsis site, as long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  as it c-commands it.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spcAft>
                <a:spcPts val="0"/>
              </a:spcAft>
              <a:buNone/>
              <a:defRPr/>
            </a:pPr>
            <a:r>
              <a:rPr lang="nl-BE" sz="22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Langacker (1966): Backwards anaphora constraint</a:t>
            </a:r>
          </a:p>
          <a:p>
            <a:pPr marL="609600" indent="-609600" eaLnBrk="1" hangingPunct="1">
              <a:spcAft>
                <a:spcPts val="0"/>
              </a:spcAft>
              <a:buNone/>
              <a:defRPr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An ellipsis can precede, but not c-command, its</a:t>
            </a:r>
          </a:p>
          <a:p>
            <a:pPr marL="609600" indent="-609600" eaLnBrk="1" hangingPunct="1">
              <a:spcAft>
                <a:spcPts val="0"/>
              </a:spcAft>
              <a:buNone/>
              <a:defRPr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antecedent.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Recoverability (3)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467600" cy="33528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Sluicing</a:t>
            </a:r>
          </a:p>
          <a:p>
            <a:pPr marL="609600" indent="-609600" eaLnBrk="1" hangingPunct="1">
              <a:buNone/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(6) Although I don’t know who, I can hear some-</a:t>
            </a:r>
          </a:p>
          <a:p>
            <a:pPr marL="609600" indent="-609600" eaLnBrk="1" hangingPunct="1"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      one is snoring.</a:t>
            </a:r>
          </a:p>
          <a:p>
            <a:pPr marL="609600" indent="-609600" eaLnBrk="1" hangingPunct="1">
              <a:buNone/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VP ellipsis</a:t>
            </a:r>
          </a:p>
          <a:p>
            <a:pPr marL="609600" indent="-609600" eaLnBrk="1" hangingPunct="1">
              <a:buNone/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(7) Although Gonzo doesn’t, Lola likes peas a lot.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Recoverability (4)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467600" cy="3352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! An antecedent does not have to be contained in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  the same sentence as the ellipsis site: ellipsis can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  cross sentence (and speaker) boundaries.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</a:rPr>
              <a:t>(8)	A: Do </a:t>
            </a:r>
            <a:r>
              <a:rPr lang="nl-NL" sz="2200" dirty="0" err="1" smtClean="0">
                <a:solidFill>
                  <a:schemeClr val="tx2"/>
                </a:solidFill>
              </a:rPr>
              <a:t>you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take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this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woman</a:t>
            </a:r>
            <a:r>
              <a:rPr lang="nl-NL" sz="2200" dirty="0" smtClean="0">
                <a:solidFill>
                  <a:schemeClr val="tx2"/>
                </a:solidFill>
              </a:rPr>
              <a:t> to </a:t>
            </a:r>
            <a:r>
              <a:rPr lang="nl-NL" sz="2200" dirty="0" err="1" smtClean="0">
                <a:solidFill>
                  <a:schemeClr val="tx2"/>
                </a:solidFill>
              </a:rPr>
              <a:t>be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your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wedded</a:t>
            </a: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</a:rPr>
              <a:t>		 </a:t>
            </a:r>
            <a:r>
              <a:rPr lang="nl-NL" sz="2200" dirty="0" err="1" smtClean="0">
                <a:solidFill>
                  <a:schemeClr val="tx2"/>
                </a:solidFill>
              </a:rPr>
              <a:t>wife</a:t>
            </a:r>
            <a:r>
              <a:rPr lang="nl-NL" sz="2200" dirty="0" smtClean="0">
                <a:solidFill>
                  <a:schemeClr val="tx2"/>
                </a:solidFill>
              </a:rPr>
              <a:t>, in </a:t>
            </a:r>
            <a:r>
              <a:rPr lang="nl-NL" sz="2200" dirty="0" err="1" smtClean="0">
                <a:solidFill>
                  <a:schemeClr val="tx2"/>
                </a:solidFill>
              </a:rPr>
              <a:t>sickness</a:t>
            </a:r>
            <a:r>
              <a:rPr lang="nl-NL" sz="2200" dirty="0" smtClean="0">
                <a:solidFill>
                  <a:schemeClr val="tx2"/>
                </a:solidFill>
              </a:rPr>
              <a:t> and in </a:t>
            </a:r>
            <a:r>
              <a:rPr lang="nl-NL" sz="2200" dirty="0" err="1" smtClean="0">
                <a:solidFill>
                  <a:schemeClr val="tx2"/>
                </a:solidFill>
              </a:rPr>
              <a:t>health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until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death</a:t>
            </a: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</a:rPr>
              <a:t>	 	 do </a:t>
            </a:r>
            <a:r>
              <a:rPr lang="nl-NL" sz="2200" dirty="0" err="1" smtClean="0">
                <a:solidFill>
                  <a:schemeClr val="tx2"/>
                </a:solidFill>
              </a:rPr>
              <a:t>you</a:t>
            </a:r>
            <a:r>
              <a:rPr lang="nl-NL" sz="2200" dirty="0" smtClean="0">
                <a:solidFill>
                  <a:schemeClr val="tx2"/>
                </a:solidFill>
              </a:rPr>
              <a:t> part?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</a:rPr>
              <a:t>	B: I do.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</a:rPr>
              <a:t>		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Recoverability (5)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313613" cy="3352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How do we know what ellipsis means?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nl-BE" sz="2200" dirty="0" smtClean="0">
                <a:solidFill>
                  <a:schemeClr val="tx2"/>
                </a:solidFill>
              </a:rPr>
              <a:t>Syntactically identical antecedent? (generally LF)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200" dirty="0" smtClean="0">
                <a:solidFill>
                  <a:schemeClr val="tx2"/>
                </a:solidFill>
              </a:rPr>
              <a:t>Semantically identical antecedent? (truth conditions)</a:t>
            </a:r>
          </a:p>
          <a:p>
            <a:pPr marL="609600" indent="-609600" eaLnBrk="1" hangingPunct="1"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How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strict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recoverability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condition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?</a:t>
            </a: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Recoverability (5)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3613" cy="36576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endParaRPr lang="nl-BE" sz="28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Structural identity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Semantic identity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Voice mismatches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(1)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467600" cy="3427413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rgbClr val="269999"/>
                </a:solidFill>
              </a:rPr>
              <a:t>Syntactic isomorphism condition: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</a:rPr>
              <a:t>Let E be a(n) LF phrase marker.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</a:rPr>
              <a:t>Then, E can be deleted only if there is a(n) LF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</a:rPr>
              <a:t>phrase marker A, A distinct from E, such that A = E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</a:rPr>
              <a:t>(Fiengo &amp; May 1994)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Yesterday’s class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876800"/>
          </a:xfrm>
        </p:spPr>
        <p:txBody>
          <a:bodyPr/>
          <a:lstStyle/>
          <a:p>
            <a:pPr marL="271463" indent="-271463" eaLnBrk="1" hangingPunct="1"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Ellipsis is a mismatch between sound and meaning.</a:t>
            </a:r>
          </a:p>
          <a:p>
            <a:pPr marL="271463" indent="-271463" eaLnBrk="1" hangingPunct="1"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271463" indent="-271463" eaLnBrk="1" hangingPunct="1">
              <a:spcAft>
                <a:spcPts val="600"/>
              </a:spcAft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</a:t>
            </a: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BE" sz="2000" dirty="0" smtClean="0">
                <a:solidFill>
                  <a:schemeClr val="tx2"/>
                </a:solidFill>
              </a:rPr>
              <a:t>Important question: </a:t>
            </a:r>
            <a:r>
              <a:rPr lang="nl-BE" sz="2000" dirty="0" smtClean="0">
                <a:solidFill>
                  <a:srgbClr val="269999"/>
                </a:solidFill>
              </a:rPr>
              <a:t>what is present in the syntax?</a:t>
            </a:r>
          </a:p>
          <a:p>
            <a:pPr marL="271463" indent="-271463" eaLnBrk="1" hangingPunct="1">
              <a:spcAft>
                <a:spcPts val="600"/>
              </a:spcAft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Three possible analyses: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	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 </a:t>
            </a:r>
            <a:r>
              <a:rPr lang="nl-BE" sz="2000" dirty="0" smtClean="0">
                <a:solidFill>
                  <a:schemeClr val="tx2"/>
                </a:solidFill>
              </a:rPr>
              <a:t>WYSIWYG: no syntax at all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	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 proform analysis: a null proform</a:t>
            </a:r>
          </a:p>
          <a:p>
            <a:pPr marL="271463" indent="-271463" eaLnBrk="1" hangingPunct="1">
              <a:spcAft>
                <a:spcPts val="600"/>
              </a:spcAft>
              <a:buFontTx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	</a:t>
            </a:r>
            <a:r>
              <a:rPr lang="en-US" sz="2000" kern="1200" dirty="0" err="1" smtClean="0">
                <a:solidFill>
                  <a:schemeClr val="tx2"/>
                </a:solidFill>
                <a:ea typeface="Arial" pitchFamily="-112" charset="0"/>
                <a:cs typeface="Verdana"/>
                <a:sym typeface="Wingdings"/>
              </a:rPr>
              <a:t></a:t>
            </a:r>
            <a:r>
              <a:rPr lang="en-US" sz="2000" kern="1200" dirty="0" smtClean="0">
                <a:solidFill>
                  <a:schemeClr val="tx2"/>
                </a:solidFill>
                <a:ea typeface="Arial" pitchFamily="-112" charset="0"/>
                <a:cs typeface="Verdana"/>
                <a:sym typeface="Wingdings"/>
              </a:rPr>
              <a:t> deletion analysis: a full syntactic structure</a:t>
            </a:r>
            <a:endParaRPr lang="nl-BE" sz="2000" dirty="0" smtClean="0">
              <a:solidFill>
                <a:schemeClr val="tx2"/>
              </a:solidFill>
            </a:endParaRPr>
          </a:p>
          <a:p>
            <a:pPr marL="271463" indent="-271463" eaLnBrk="1" hangingPunct="1">
              <a:spcAft>
                <a:spcPts val="0"/>
              </a:spcAft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One of the most-used arguments for syntactic</a:t>
            </a:r>
          </a:p>
          <a:p>
            <a:pPr marL="271463" indent="-271463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	structure in the ellipsis site is extraction.</a:t>
            </a:r>
          </a:p>
          <a:p>
            <a:pPr marL="271463" indent="-271463" eaLnBrk="1" hangingPunct="1"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(Islands: ellipsis repair effects)</a:t>
            </a:r>
          </a:p>
          <a:p>
            <a:pPr marL="271463" indent="-271463" eaLnBrk="1" hangingPunct="1"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Reconciling proform and deletion: </a:t>
            </a:r>
          </a:p>
          <a:p>
            <a:pPr marL="271463" indent="-271463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	NCA vs sluicing, VP ellipsis</a:t>
            </a:r>
          </a:p>
          <a:p>
            <a:pPr marL="271463" indent="-271463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	donkey pronouns (and Danish </a:t>
            </a:r>
            <a:r>
              <a:rPr lang="nl-BE" sz="2000" i="1" dirty="0" smtClean="0">
                <a:solidFill>
                  <a:schemeClr val="tx2"/>
                </a:solidFill>
              </a:rPr>
              <a:t>det</a:t>
            </a:r>
            <a:r>
              <a:rPr lang="nl-BE" sz="2000" dirty="0" smtClean="0">
                <a:solidFill>
                  <a:schemeClr val="tx2"/>
                </a:solidFill>
              </a:rPr>
              <a:t>)</a:t>
            </a:r>
            <a:r>
              <a:rPr lang="nl-BE" sz="2000" i="1" dirty="0" smtClean="0">
                <a:solidFill>
                  <a:schemeClr val="tx2"/>
                </a:solidFill>
              </a:rPr>
              <a:t>.</a:t>
            </a:r>
            <a:endParaRPr lang="nl-BE" sz="20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BE" sz="1200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nl-NL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(2)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4114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</a:rPr>
              <a:t>(9)	</a:t>
            </a:r>
            <a:r>
              <a:rPr lang="nl-NL" sz="2200" dirty="0" err="1" smtClean="0">
                <a:solidFill>
                  <a:schemeClr val="tx2"/>
                </a:solidFill>
              </a:rPr>
              <a:t>Snoozy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Suzy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can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nl-NL" sz="2200" dirty="0" err="1" smtClean="0">
                <a:solidFill>
                  <a:schemeClr val="tx2"/>
                </a:solidFill>
              </a:rPr>
              <a:t>dance</a:t>
            </a:r>
            <a:r>
              <a:rPr lang="nl-NL" sz="2200" dirty="0" smtClean="0">
                <a:solidFill>
                  <a:schemeClr val="tx2"/>
                </a:solidFill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</a:rPr>
              <a:t>cha-cha-cha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Foxy Freddy </a:t>
            </a:r>
            <a:r>
              <a:rPr lang="nl-NL" sz="2200" dirty="0" err="1" smtClean="0">
                <a:solidFill>
                  <a:schemeClr val="tx2"/>
                </a:solidFill>
              </a:rPr>
              <a:t>can’t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dance</a:t>
            </a:r>
            <a:r>
              <a:rPr lang="nl-NL" sz="2200" dirty="0" smtClean="0">
                <a:solidFill>
                  <a:schemeClr val="tx2"/>
                </a:solidFill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</a:rPr>
              <a:t>cha-cha-cha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en-US" sz="2200" dirty="0" smtClean="0">
                <a:solidFill>
                  <a:srgbClr val="006666"/>
                </a:solidFill>
              </a:rPr>
              <a:t>dance the cha-cha-cha</a:t>
            </a:r>
            <a:r>
              <a:rPr lang="en-US" sz="2200" dirty="0" smtClean="0">
                <a:solidFill>
                  <a:schemeClr val="tx2"/>
                </a:solidFill>
              </a:rPr>
              <a:t>] = [</a:t>
            </a:r>
            <a:r>
              <a:rPr lang="en-US" sz="2200" baseline="-25000" dirty="0" smtClean="0">
                <a:solidFill>
                  <a:schemeClr val="tx2"/>
                </a:solidFill>
              </a:rPr>
              <a:t>E </a:t>
            </a:r>
            <a:r>
              <a:rPr lang="en-US" sz="2200" dirty="0" smtClean="0">
                <a:solidFill>
                  <a:srgbClr val="006666"/>
                </a:solidFill>
              </a:rPr>
              <a:t>dance the cha-					cha-cha</a:t>
            </a:r>
            <a:r>
              <a:rPr lang="en-US" sz="2200" dirty="0" smtClean="0">
                <a:solidFill>
                  <a:schemeClr val="tx2"/>
                </a:solidFill>
              </a:rPr>
              <a:t> ]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(9’)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Snoozy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Suzy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can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nl-NL" sz="2200" dirty="0" err="1" smtClean="0">
                <a:solidFill>
                  <a:schemeClr val="tx2"/>
                </a:solidFill>
              </a:rPr>
              <a:t>dance</a:t>
            </a:r>
            <a:r>
              <a:rPr lang="nl-NL" sz="2200" dirty="0" smtClean="0">
                <a:solidFill>
                  <a:schemeClr val="tx2"/>
                </a:solidFill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</a:rPr>
              <a:t>cha-cha-cha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Foxy Freddy </a:t>
            </a:r>
            <a:r>
              <a:rPr lang="nl-NL" sz="2200" dirty="0" err="1" smtClean="0">
                <a:solidFill>
                  <a:schemeClr val="tx2"/>
                </a:solidFill>
              </a:rPr>
              <a:t>can’t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</a:t>
            </a:r>
            <a:r>
              <a:rPr lang="en-US" sz="2200" dirty="0" smtClean="0">
                <a:solidFill>
                  <a:schemeClr val="tx2"/>
                </a:solidFill>
              </a:rPr>
              <a:t> ]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(3)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41148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None/>
              <a:defRPr/>
            </a:pPr>
            <a:r>
              <a:rPr lang="nl-BE" sz="2200" dirty="0" smtClean="0">
                <a:solidFill>
                  <a:srgbClr val="269999"/>
                </a:solidFill>
              </a:rPr>
              <a:t>Arguments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 </a:t>
            </a:r>
          </a:p>
          <a:p>
            <a:pPr marL="609600" indent="-609600" eaLnBrk="1" hangingPunct="1">
              <a:buFontTx/>
              <a:buChar char="•"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Sluicing doesn’t allow for Voice mismatches: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(10)	a.	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nl-BE" sz="2200" dirty="0" smtClean="0">
                <a:solidFill>
                  <a:schemeClr val="tx2"/>
                </a:solidFill>
              </a:rPr>
              <a:t>Someone </a:t>
            </a:r>
            <a:r>
              <a:rPr lang="nl-NL" sz="2200" dirty="0" err="1" smtClean="0">
                <a:solidFill>
                  <a:schemeClr val="tx2"/>
                </a:solidFill>
              </a:rPr>
              <a:t>murdered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Joe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we </a:t>
            </a:r>
            <a:r>
              <a:rPr lang="nl-NL" sz="2200" dirty="0" err="1" smtClean="0">
                <a:solidFill>
                  <a:schemeClr val="tx2"/>
                </a:solidFill>
              </a:rPr>
              <a:t>don’t</a:t>
            </a: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 	 	 </a:t>
            </a:r>
            <a:r>
              <a:rPr lang="nl-NL" sz="2200" dirty="0" err="1" smtClean="0">
                <a:solidFill>
                  <a:schemeClr val="tx2"/>
                </a:solidFill>
              </a:rPr>
              <a:t>know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who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chemeClr val="tx2"/>
                </a:solidFill>
              </a:rPr>
              <a:t>who</a:t>
            </a:r>
            <a:r>
              <a:rPr lang="en-US" sz="2200" strike="sngStrike" dirty="0" smtClean="0">
                <a:solidFill>
                  <a:schemeClr val="tx2"/>
                </a:solidFill>
              </a:rPr>
              <a:t> </a:t>
            </a:r>
            <a:r>
              <a:rPr lang="nl-NL" sz="2200" strike="sngStrike" dirty="0" err="1" smtClean="0">
                <a:solidFill>
                  <a:schemeClr val="tx2"/>
                </a:solidFill>
              </a:rPr>
              <a:t>murdered</a:t>
            </a:r>
            <a:r>
              <a:rPr lang="nl-NL" sz="2200" strike="sngStrike" dirty="0" smtClean="0">
                <a:solidFill>
                  <a:schemeClr val="tx2"/>
                </a:solidFill>
              </a:rPr>
              <a:t> </a:t>
            </a:r>
            <a:r>
              <a:rPr lang="nl-NL" sz="2200" strike="sngStrike" dirty="0" err="1" smtClean="0">
                <a:solidFill>
                  <a:schemeClr val="tx2"/>
                </a:solidFill>
              </a:rPr>
              <a:t>Joe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	</a:t>
            </a:r>
            <a:r>
              <a:rPr lang="nl-NL" sz="2200" dirty="0" err="1" smtClean="0">
                <a:solidFill>
                  <a:schemeClr val="tx2"/>
                </a:solidFill>
              </a:rPr>
              <a:t>b</a:t>
            </a:r>
            <a:r>
              <a:rPr lang="nl-NL" sz="2200" dirty="0" smtClean="0">
                <a:solidFill>
                  <a:schemeClr val="tx2"/>
                </a:solidFill>
              </a:rPr>
              <a:t>.	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en-US" sz="2200" dirty="0" smtClean="0">
                <a:solidFill>
                  <a:schemeClr val="tx2"/>
                </a:solidFill>
              </a:rPr>
              <a:t>Joe was </a:t>
            </a:r>
            <a:r>
              <a:rPr lang="nl-NL" sz="2200" dirty="0" err="1" smtClean="0">
                <a:solidFill>
                  <a:schemeClr val="tx2"/>
                </a:solidFill>
              </a:rPr>
              <a:t>murdered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by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someone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we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	 	 </a:t>
            </a:r>
            <a:r>
              <a:rPr lang="nl-NL" sz="2200" dirty="0" err="1" smtClean="0">
                <a:solidFill>
                  <a:schemeClr val="tx2"/>
                </a:solidFill>
              </a:rPr>
              <a:t>don’t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know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by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who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nl-NL" sz="2200" strike="sngStrike" dirty="0" err="1" smtClean="0">
                <a:solidFill>
                  <a:schemeClr val="tx2"/>
                </a:solidFill>
              </a:rPr>
              <a:t>Joe</a:t>
            </a:r>
            <a:r>
              <a:rPr lang="nl-NL" sz="2200" strike="sngStrike" dirty="0" smtClean="0">
                <a:solidFill>
                  <a:schemeClr val="tx2"/>
                </a:solidFill>
              </a:rPr>
              <a:t> was </a:t>
            </a:r>
            <a:r>
              <a:rPr lang="nl-NL" sz="2200" strike="sngStrike" dirty="0" err="1" smtClean="0">
                <a:solidFill>
                  <a:schemeClr val="tx2"/>
                </a:solidFill>
              </a:rPr>
              <a:t>murdered</a:t>
            </a:r>
            <a:r>
              <a:rPr lang="nl-NL" sz="2200" strike="sngStrike" dirty="0" smtClean="0">
                <a:solidFill>
                  <a:schemeClr val="tx2"/>
                </a:solidFill>
              </a:rPr>
              <a:t> </a:t>
            </a:r>
            <a:r>
              <a:rPr lang="nl-NL" sz="2200" strike="sngStrike" dirty="0" err="1" smtClean="0">
                <a:solidFill>
                  <a:schemeClr val="tx2"/>
                </a:solidFill>
              </a:rPr>
              <a:t>t</a:t>
            </a:r>
            <a:r>
              <a:rPr lang="nl-NL" sz="2200" strike="sngStrike" baseline="-25000" dirty="0" err="1" smtClean="0">
                <a:solidFill>
                  <a:schemeClr val="tx2"/>
                </a:solidFill>
              </a:rPr>
              <a:t>by</a:t>
            </a:r>
            <a:endParaRPr lang="nl-NL" sz="2200" strike="sngStrike" baseline="-250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baseline="-25000" dirty="0" smtClean="0">
                <a:solidFill>
                  <a:schemeClr val="tx2"/>
                </a:solidFill>
              </a:rPr>
              <a:t> 			 </a:t>
            </a:r>
            <a:r>
              <a:rPr lang="nl-NL" sz="2200" strike="sngStrike" baseline="-25000" dirty="0" err="1" smtClean="0">
                <a:solidFill>
                  <a:schemeClr val="tx2"/>
                </a:solidFill>
              </a:rPr>
              <a:t>who</a:t>
            </a:r>
            <a:r>
              <a:rPr lang="nl-NL" sz="2200" strike="sngStrike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(4)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41148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Active antecedent,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passive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sluice</a:t>
            </a: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(11)	a.*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nl-BE" sz="2200" dirty="0" smtClean="0">
                <a:solidFill>
                  <a:schemeClr val="tx2"/>
                </a:solidFill>
              </a:rPr>
              <a:t>Someone </a:t>
            </a:r>
            <a:r>
              <a:rPr lang="nl-NL" sz="2200" dirty="0" err="1" smtClean="0">
                <a:solidFill>
                  <a:schemeClr val="tx2"/>
                </a:solidFill>
              </a:rPr>
              <a:t>murdered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Joe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we </a:t>
            </a:r>
            <a:r>
              <a:rPr lang="nl-NL" sz="2200" dirty="0" err="1" smtClean="0">
                <a:solidFill>
                  <a:schemeClr val="tx2"/>
                </a:solidFill>
              </a:rPr>
              <a:t>don’t</a:t>
            </a: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 	 	  </a:t>
            </a:r>
            <a:r>
              <a:rPr lang="nl-NL" sz="2200" dirty="0" err="1" smtClean="0">
                <a:solidFill>
                  <a:schemeClr val="tx2"/>
                </a:solidFill>
              </a:rPr>
              <a:t>know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by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who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strike="sngStrike" dirty="0" smtClean="0">
                <a:solidFill>
                  <a:schemeClr val="tx2"/>
                </a:solidFill>
              </a:rPr>
              <a:t>Joe was </a:t>
            </a:r>
            <a:r>
              <a:rPr lang="nl-NL" sz="2200" strike="sngStrike" dirty="0" err="1" smtClean="0">
                <a:solidFill>
                  <a:schemeClr val="tx2"/>
                </a:solidFill>
              </a:rPr>
              <a:t>murdered</a:t>
            </a:r>
            <a:r>
              <a:rPr lang="nl-NL" sz="2200" strike="sngStrike" dirty="0" smtClean="0">
                <a:solidFill>
                  <a:schemeClr val="tx2"/>
                </a:solidFill>
              </a:rPr>
              <a:t> </a:t>
            </a:r>
            <a:r>
              <a:rPr lang="en-US" sz="22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chemeClr val="tx2"/>
                </a:solidFill>
              </a:rPr>
              <a:t>by</a:t>
            </a:r>
            <a:r>
              <a:rPr lang="en-US" sz="2200" strike="sngStrike" baseline="-25000" dirty="0" smtClean="0">
                <a:solidFill>
                  <a:schemeClr val="tx2"/>
                </a:solidFill>
              </a:rPr>
              <a:t> who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Passive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antecedent,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active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sluice</a:t>
            </a: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	</a:t>
            </a:r>
            <a:r>
              <a:rPr lang="nl-NL" sz="2200" dirty="0" err="1" smtClean="0">
                <a:solidFill>
                  <a:schemeClr val="tx2"/>
                </a:solidFill>
              </a:rPr>
              <a:t>b</a:t>
            </a:r>
            <a:r>
              <a:rPr lang="nl-NL" sz="2200" dirty="0" smtClean="0">
                <a:solidFill>
                  <a:schemeClr val="tx2"/>
                </a:solidFill>
              </a:rPr>
              <a:t>.*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en-US" sz="2200" dirty="0" smtClean="0">
                <a:solidFill>
                  <a:schemeClr val="tx2"/>
                </a:solidFill>
              </a:rPr>
              <a:t>Joe was </a:t>
            </a:r>
            <a:r>
              <a:rPr lang="nl-NL" sz="2200" dirty="0" err="1" smtClean="0">
                <a:solidFill>
                  <a:schemeClr val="tx2"/>
                </a:solidFill>
              </a:rPr>
              <a:t>murdered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by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someone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we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	 	  </a:t>
            </a:r>
            <a:r>
              <a:rPr lang="nl-NL" sz="2200" dirty="0" err="1" smtClean="0">
                <a:solidFill>
                  <a:schemeClr val="tx2"/>
                </a:solidFill>
              </a:rPr>
              <a:t>don’t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know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who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chemeClr val="tx2"/>
                </a:solidFill>
              </a:rPr>
              <a:t>who</a:t>
            </a:r>
            <a:r>
              <a:rPr lang="en-US" sz="2200" strike="sngStrike" dirty="0" smtClean="0">
                <a:solidFill>
                  <a:schemeClr val="tx2"/>
                </a:solidFill>
              </a:rPr>
              <a:t> </a:t>
            </a:r>
            <a:r>
              <a:rPr lang="nl-NL" sz="2200" strike="sngStrike" dirty="0" err="1" smtClean="0">
                <a:solidFill>
                  <a:schemeClr val="tx2"/>
                </a:solidFill>
              </a:rPr>
              <a:t>murdered</a:t>
            </a:r>
            <a:r>
              <a:rPr lang="nl-NL" sz="2200" strike="sngStrike" dirty="0" smtClean="0">
                <a:solidFill>
                  <a:schemeClr val="tx2"/>
                </a:solidFill>
              </a:rPr>
              <a:t> </a:t>
            </a:r>
            <a:r>
              <a:rPr lang="nl-NL" sz="2200" strike="sngStrike" dirty="0" err="1" smtClean="0">
                <a:solidFill>
                  <a:schemeClr val="tx2"/>
                </a:solidFill>
              </a:rPr>
              <a:t>Joe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(5)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5200" cy="4419600"/>
          </a:xfrm>
        </p:spPr>
        <p:txBody>
          <a:bodyPr/>
          <a:lstStyle/>
          <a:p>
            <a:pPr marL="609600" indent="-609600" eaLnBrk="1" hangingPunct="1">
              <a:buFontTx/>
              <a:buChar char="•"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VP ellipsis doesn’t allow for argument structure mismatches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(12) *	</a:t>
            </a:r>
            <a:r>
              <a:rPr lang="nl-NL" sz="2200" dirty="0" err="1" smtClean="0">
                <a:solidFill>
                  <a:schemeClr val="tx2"/>
                </a:solidFill>
              </a:rPr>
              <a:t>Jeff</a:t>
            </a:r>
            <a:r>
              <a:rPr lang="nl-NL" sz="2200" dirty="0" smtClean="0">
                <a:solidFill>
                  <a:schemeClr val="tx2"/>
                </a:solidFill>
              </a:rPr>
              <a:t> was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NL" sz="2200" dirty="0" smtClean="0">
                <a:solidFill>
                  <a:schemeClr val="tx2"/>
                </a:solidFill>
              </a:rPr>
              <a:t>reading a </a:t>
            </a:r>
            <a:r>
              <a:rPr lang="nl-NL" sz="2200" dirty="0" err="1" smtClean="0">
                <a:solidFill>
                  <a:schemeClr val="tx2"/>
                </a:solidFill>
              </a:rPr>
              <a:t>book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 and </a:t>
            </a:r>
            <a:r>
              <a:rPr lang="nl-NL" sz="2200" dirty="0" err="1" smtClean="0">
                <a:solidFill>
                  <a:schemeClr val="tx2"/>
                </a:solidFill>
              </a:rPr>
              <a:t>Steve</a:t>
            </a:r>
            <a:r>
              <a:rPr lang="nl-NL" sz="2200" dirty="0" smtClean="0">
                <a:solidFill>
                  <a:schemeClr val="tx2"/>
                </a:solidFill>
              </a:rPr>
              <a:t> was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 		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reading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too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Truth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conditionally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if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you’re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reading a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book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you’re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reading.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Structurally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however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a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transitive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VP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differs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from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intransitive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one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  <a:endParaRPr lang="nl-NL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(6)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41148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None/>
              <a:defRPr/>
            </a:pPr>
            <a:r>
              <a:rPr lang="nl-BE" sz="2200" dirty="0" smtClean="0">
                <a:solidFill>
                  <a:srgbClr val="269999"/>
                </a:solidFill>
              </a:rPr>
              <a:t>Counterarguments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 </a:t>
            </a:r>
          </a:p>
          <a:p>
            <a:pPr marL="609600" indent="-609600" eaLnBrk="1" hangingPunct="1">
              <a:buFontTx/>
              <a:buChar char="•"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VP ellipsis </a:t>
            </a:r>
            <a:r>
              <a:rPr lang="nl-BE" sz="2200" b="1" dirty="0" smtClean="0">
                <a:solidFill>
                  <a:schemeClr val="tx2"/>
                </a:solidFill>
              </a:rPr>
              <a:t>does </a:t>
            </a:r>
            <a:r>
              <a:rPr lang="nl-BE" sz="2200" dirty="0" smtClean="0">
                <a:solidFill>
                  <a:schemeClr val="tx2"/>
                </a:solidFill>
              </a:rPr>
              <a:t>allow for Voice mismatches: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Active antecedent,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passive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clause</a:t>
            </a: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(13)	The janitor should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nl-BE" sz="2200" dirty="0" smtClean="0">
                <a:solidFill>
                  <a:schemeClr val="tx2"/>
                </a:solidFill>
              </a:rPr>
              <a:t>remove the trash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whenever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it’s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apparent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that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it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needs</a:t>
            </a:r>
            <a:r>
              <a:rPr lang="nl-NL" sz="2200" dirty="0" smtClean="0">
                <a:solidFill>
                  <a:schemeClr val="tx2"/>
                </a:solidFill>
              </a:rPr>
              <a:t> to </a:t>
            </a:r>
            <a:r>
              <a:rPr lang="nl-NL" sz="2200" dirty="0" err="1" smtClean="0">
                <a:solidFill>
                  <a:schemeClr val="tx2"/>
                </a:solidFill>
              </a:rPr>
              <a:t>be</a:t>
            </a: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 	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nl-BE" sz="2200" strike="sngStrike" dirty="0" smtClean="0">
                <a:solidFill>
                  <a:schemeClr val="tx2"/>
                </a:solidFill>
              </a:rPr>
              <a:t>removed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  <p:bldP spid="100355" grpId="2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(7)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667000"/>
            <a:ext cx="7315200" cy="37338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Passive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antecedent,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active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clause</a:t>
            </a: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(14)		This problem was to have been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nl-BE" sz="2200" dirty="0" smtClean="0">
                <a:solidFill>
                  <a:schemeClr val="tx2"/>
                </a:solidFill>
              </a:rPr>
              <a:t>looked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 		into</a:t>
            </a:r>
            <a:r>
              <a:rPr lang="en-US" sz="2200" dirty="0" smtClean="0">
                <a:solidFill>
                  <a:schemeClr val="tx2"/>
                </a:solidFill>
              </a:rPr>
              <a:t>],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obviously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nobody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did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nl-BE" sz="2200" strike="sngStrike" dirty="0" smtClean="0">
                <a:solidFill>
                  <a:schemeClr val="tx2"/>
                </a:solidFill>
              </a:rPr>
              <a:t>look into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	 	</a:t>
            </a:r>
            <a:r>
              <a:rPr lang="nl-BE" sz="2200" strike="sngStrike" dirty="0" smtClean="0">
                <a:solidFill>
                  <a:schemeClr val="tx2"/>
                </a:solidFill>
              </a:rPr>
              <a:t>it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No </a:t>
            </a:r>
            <a:r>
              <a:rPr lang="nl-NL" sz="2200" dirty="0" err="1" smtClean="0">
                <a:solidFill>
                  <a:schemeClr val="tx2"/>
                </a:solidFill>
              </a:rPr>
              <a:t>structurally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identical</a:t>
            </a:r>
            <a:r>
              <a:rPr lang="nl-NL" sz="2200" dirty="0" smtClean="0">
                <a:solidFill>
                  <a:schemeClr val="tx2"/>
                </a:solidFill>
              </a:rPr>
              <a:t> antecedent!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(8)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315200" cy="3886200"/>
          </a:xfrm>
        </p:spPr>
        <p:txBody>
          <a:bodyPr/>
          <a:lstStyle/>
          <a:p>
            <a:pPr marL="609600" indent="-609600" eaLnBrk="1" hangingPunct="1">
              <a:buFontTx/>
              <a:buChar char="•"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Sluicing </a:t>
            </a:r>
            <a:r>
              <a:rPr lang="nl-BE" sz="2200" b="1" dirty="0" smtClean="0">
                <a:solidFill>
                  <a:schemeClr val="tx2"/>
                </a:solidFill>
              </a:rPr>
              <a:t>does </a:t>
            </a:r>
            <a:r>
              <a:rPr lang="nl-BE" sz="2200" dirty="0" smtClean="0">
                <a:solidFill>
                  <a:schemeClr val="tx2"/>
                </a:solidFill>
              </a:rPr>
              <a:t>allow for argument structure mismatches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(15) 	</a:t>
            </a:r>
            <a:r>
              <a:rPr lang="nl-NL" sz="2200" dirty="0" err="1" smtClean="0">
                <a:solidFill>
                  <a:schemeClr val="tx2"/>
                </a:solidFill>
              </a:rPr>
              <a:t>Jeff</a:t>
            </a:r>
            <a:r>
              <a:rPr lang="nl-NL" sz="2200" dirty="0" smtClean="0">
                <a:solidFill>
                  <a:schemeClr val="tx2"/>
                </a:solidFill>
              </a:rPr>
              <a:t> was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NL" sz="2200" dirty="0" smtClean="0">
                <a:solidFill>
                  <a:schemeClr val="tx2"/>
                </a:solidFill>
              </a:rPr>
              <a:t>reading</a:t>
            </a:r>
            <a:r>
              <a:rPr lang="en-US" sz="2200" dirty="0" smtClean="0">
                <a:solidFill>
                  <a:schemeClr val="tx2"/>
                </a:solidFill>
              </a:rPr>
              <a:t>],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I </a:t>
            </a:r>
            <a:r>
              <a:rPr lang="nl-NL" sz="2200" dirty="0" err="1" smtClean="0">
                <a:solidFill>
                  <a:schemeClr val="tx2"/>
                </a:solidFill>
              </a:rPr>
              <a:t>don’t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know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what</a:t>
            </a: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 		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Jeff was reading </a:t>
            </a:r>
            <a:r>
              <a:rPr lang="en-US" sz="22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chemeClr val="tx2"/>
                </a:solidFill>
              </a:rPr>
              <a:t>what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	Antecedent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intransitive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clause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transitive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No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structural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identity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(9)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3810000"/>
          </a:xfrm>
        </p:spPr>
        <p:txBody>
          <a:bodyPr/>
          <a:lstStyle/>
          <a:p>
            <a:pPr marL="609600" indent="-609600" eaLnBrk="1" hangingPunct="1">
              <a:buFontTx/>
              <a:buChar char="•"/>
            </a:pPr>
            <a:r>
              <a:rPr lang="nl-BE" sz="2200" smtClean="0">
                <a:solidFill>
                  <a:schemeClr val="tx2"/>
                </a:solidFill>
              </a:rPr>
              <a:t>Vehicle change problem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rgbClr val="269999"/>
                </a:solidFill>
              </a:rPr>
              <a:t>Vehicle change </a:t>
            </a:r>
            <a:r>
              <a:rPr lang="nl-BE" sz="2200" smtClean="0">
                <a:solidFill>
                  <a:schemeClr val="tx2"/>
                </a:solidFill>
              </a:rPr>
              <a:t>(Fiengo &amp; May 1994: 218)</a:t>
            </a:r>
            <a:endParaRPr lang="nl-NL" sz="220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</a:rPr>
              <a:t>Nominals can be treated as non-distinct with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</a:rPr>
              <a:t>respect to their pronominal status under ellipsis.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</a:rPr>
              <a:t>[-pronominal] =</a:t>
            </a:r>
            <a:r>
              <a:rPr lang="en-US" sz="2200" baseline="-25000" smtClean="0">
                <a:solidFill>
                  <a:schemeClr val="tx2"/>
                </a:solidFill>
              </a:rPr>
              <a:t>e</a:t>
            </a:r>
            <a:r>
              <a:rPr lang="en-US" sz="2200" smtClean="0">
                <a:solidFill>
                  <a:schemeClr val="tx2"/>
                </a:solidFill>
              </a:rPr>
              <a:t> [+pronominal]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</a:rPr>
              <a:t>(where =</a:t>
            </a:r>
            <a:r>
              <a:rPr lang="en-US" sz="2200" baseline="-25000" smtClean="0">
                <a:solidFill>
                  <a:schemeClr val="tx2"/>
                </a:solidFill>
              </a:rPr>
              <a:t>e</a:t>
            </a:r>
            <a:r>
              <a:rPr lang="en-US" sz="2200" smtClean="0">
                <a:solidFill>
                  <a:schemeClr val="tx2"/>
                </a:solidFill>
              </a:rPr>
              <a:t> means “forms an equivalent class under ellipsis with”)</a:t>
            </a:r>
            <a:endParaRPr lang="nl-BE" sz="220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(10)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391400" cy="4114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</a:rPr>
              <a:t>(16) a. </a:t>
            </a:r>
            <a:r>
              <a:rPr lang="nl-NL" sz="2200" dirty="0" err="1" smtClean="0">
                <a:solidFill>
                  <a:schemeClr val="tx2"/>
                </a:solidFill>
              </a:rPr>
              <a:t>They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NL" sz="2200" dirty="0" err="1" smtClean="0">
                <a:solidFill>
                  <a:schemeClr val="tx2"/>
                </a:solidFill>
              </a:rPr>
              <a:t>arrested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Alex</a:t>
            </a:r>
            <a:r>
              <a:rPr lang="nl-NL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</a:rPr>
              <a:t>, though he</a:t>
            </a:r>
            <a:r>
              <a:rPr lang="nl-BE" sz="2200" baseline="-25000" dirty="0" smtClean="0">
                <a:solidFill>
                  <a:schemeClr val="tx2"/>
                </a:solidFill>
              </a:rPr>
              <a:t>i</a:t>
            </a:r>
            <a:r>
              <a:rPr lang="nl-BE" sz="2200" dirty="0" smtClean="0">
                <a:solidFill>
                  <a:schemeClr val="tx2"/>
                </a:solidFill>
              </a:rPr>
              <a:t> thought 	  they wouldn’t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</a:rPr>
              <a:t>	 </a:t>
            </a:r>
            <a:r>
              <a:rPr lang="nl-NL" sz="2200" dirty="0" err="1" smtClean="0">
                <a:solidFill>
                  <a:schemeClr val="tx2"/>
                </a:solidFill>
              </a:rPr>
              <a:t>b</a:t>
            </a:r>
            <a:r>
              <a:rPr lang="nl-NL" sz="2200" dirty="0" smtClean="0">
                <a:solidFill>
                  <a:schemeClr val="tx2"/>
                </a:solidFill>
              </a:rPr>
              <a:t>. </a:t>
            </a:r>
            <a:r>
              <a:rPr lang="nl-NL" sz="2200" dirty="0" err="1" smtClean="0">
                <a:solidFill>
                  <a:schemeClr val="tx2"/>
                </a:solidFill>
              </a:rPr>
              <a:t>They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NL" sz="2200" dirty="0" err="1" smtClean="0">
                <a:solidFill>
                  <a:schemeClr val="tx2"/>
                </a:solidFill>
              </a:rPr>
              <a:t>arrested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Alex</a:t>
            </a:r>
            <a:r>
              <a:rPr lang="nl-NL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</a:rPr>
              <a:t>, though he</a:t>
            </a:r>
            <a:r>
              <a:rPr lang="nl-BE" sz="2200" baseline="-25000" dirty="0" smtClean="0">
                <a:solidFill>
                  <a:schemeClr val="tx2"/>
                </a:solidFill>
              </a:rPr>
              <a:t>i</a:t>
            </a:r>
            <a:r>
              <a:rPr lang="nl-BE" sz="2200" dirty="0" smtClean="0">
                <a:solidFill>
                  <a:schemeClr val="tx2"/>
                </a:solidFill>
              </a:rPr>
              <a:t> thought 	  they wouldn’t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arrest *Alex</a:t>
            </a:r>
            <a:r>
              <a:rPr lang="en-US" sz="2200" baseline="-25000" dirty="0" smtClean="0">
                <a:solidFill>
                  <a:schemeClr val="tx2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/</a:t>
            </a:r>
            <a:r>
              <a:rPr lang="en-US" sz="2200" dirty="0" err="1" smtClean="0">
                <a:solidFill>
                  <a:schemeClr val="tx2"/>
                </a:solidFill>
              </a:rPr>
              <a:t>him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	</a:t>
            </a:r>
            <a:r>
              <a:rPr lang="en-GB" sz="2200" dirty="0" smtClean="0">
                <a:solidFill>
                  <a:srgbClr val="006666"/>
                </a:solidFill>
              </a:rPr>
              <a:t>Because there are several ways to refer to the same referent, the R-expression in the antecedent can appear as a pronoun in the elided phrase.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	</a:t>
            </a:r>
            <a:r>
              <a:rPr lang="en-GB" sz="2200" dirty="0" smtClean="0">
                <a:solidFill>
                  <a:srgbClr val="006666"/>
                </a:solidFill>
              </a:rPr>
              <a:t>The referent is just referred to by means of another ‘vehicle’. 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  <p:bldP spid="100355" grpI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(11)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315200" cy="4114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 	Vehicle change was proposed as a solution, as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 	a rescue for syntactic isomorphism</a:t>
            </a:r>
            <a:endParaRPr lang="nl-NL" sz="2200" smtClean="0">
              <a:solidFill>
                <a:srgbClr val="006666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! However, this is not much more than a descrip-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  tion of the problem, not really a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Overview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876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b="1" dirty="0" smtClean="0">
                <a:solidFill>
                  <a:schemeClr val="hlink"/>
                </a:solidFill>
              </a:rPr>
              <a:t>Class 1</a:t>
            </a:r>
            <a:r>
              <a:rPr lang="nl-BE" sz="2100" dirty="0" smtClean="0">
                <a:solidFill>
                  <a:schemeClr val="hlink"/>
                </a:solidFill>
              </a:rPr>
              <a:t>: “If you do not understand my silence, how will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dirty="0" smtClean="0">
                <a:solidFill>
                  <a:schemeClr val="hlink"/>
                </a:solidFill>
              </a:rPr>
              <a:t>              you understand my words?”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 </a:t>
            </a:r>
            <a:r>
              <a:rPr lang="nl-B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ellipsis and why study it?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b="1" dirty="0" smtClean="0">
                <a:solidFill>
                  <a:schemeClr val="hlink"/>
                </a:solidFill>
              </a:rPr>
              <a:t>Class 2</a:t>
            </a:r>
            <a:r>
              <a:rPr lang="nl-BE" sz="2100" dirty="0" smtClean="0">
                <a:solidFill>
                  <a:schemeClr val="hlink"/>
                </a:solidFill>
              </a:rPr>
              <a:t>: “Silence best speaks the mind.”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000" dirty="0" smtClean="0">
                <a:solidFill>
                  <a:schemeClr val="hlink"/>
                </a:solidFill>
              </a:rPr>
              <a:t>      </a:t>
            </a:r>
            <a:r>
              <a:rPr lang="nl-BE" sz="2000" dirty="0" smtClean="0">
                <a:solidFill>
                  <a:srgbClr val="7F7F7F"/>
                </a:solidFill>
              </a:rPr>
              <a:t>         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 Analyses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for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ellipsis</a:t>
            </a:r>
            <a:endParaRPr lang="nl-BE" sz="2000" dirty="0" smtClean="0">
              <a:solidFill>
                <a:srgbClr val="7F7F7F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b="1" dirty="0" smtClean="0">
                <a:solidFill>
                  <a:schemeClr val="hlink"/>
                </a:solidFill>
              </a:rPr>
              <a:t>Class 3</a:t>
            </a:r>
            <a:r>
              <a:rPr lang="nl-BE" sz="2100" dirty="0" smtClean="0">
                <a:solidFill>
                  <a:schemeClr val="hlink"/>
                </a:solidFill>
              </a:rPr>
              <a:t>: “It’s a great thing to know the season for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dirty="0" smtClean="0">
                <a:solidFill>
                  <a:schemeClr val="hlink"/>
                </a:solidFill>
              </a:rPr>
              <a:t>              speech and the season for silence.”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000" dirty="0" smtClean="0">
                <a:solidFill>
                  <a:srgbClr val="7F7F7F"/>
                </a:solidFill>
              </a:rPr>
              <a:t>               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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Conditions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on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ellipsis</a:t>
            </a:r>
            <a:endParaRPr lang="nl-BE" sz="2000" dirty="0" smtClean="0">
              <a:solidFill>
                <a:srgbClr val="7F7F7F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b="1" dirty="0" smtClean="0">
                <a:solidFill>
                  <a:schemeClr val="hlink"/>
                </a:solidFill>
              </a:rPr>
              <a:t>Class 4</a:t>
            </a:r>
            <a:r>
              <a:rPr lang="nl-BE" sz="2100" dirty="0" smtClean="0">
                <a:solidFill>
                  <a:schemeClr val="hlink"/>
                </a:solidFill>
              </a:rPr>
              <a:t>: “You have the right to remain silent.”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000" dirty="0" smtClean="0">
                <a:solidFill>
                  <a:srgbClr val="7F7F7F"/>
                </a:solidFill>
              </a:rPr>
              <a:t>               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 The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syntactic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licensing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of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ellipsis</a:t>
            </a:r>
            <a:endParaRPr lang="nl-BE" sz="2000" dirty="0" smtClean="0">
              <a:solidFill>
                <a:srgbClr val="7F7F7F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b="1" dirty="0" smtClean="0">
                <a:solidFill>
                  <a:schemeClr val="hlink"/>
                </a:solidFill>
              </a:rPr>
              <a:t>Class 5</a:t>
            </a:r>
            <a:r>
              <a:rPr lang="nl-BE" sz="2100" dirty="0" smtClean="0">
                <a:solidFill>
                  <a:schemeClr val="hlink"/>
                </a:solidFill>
              </a:rPr>
              <a:t>: “Nobody understands the silence of things.”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000" dirty="0" smtClean="0">
                <a:solidFill>
                  <a:schemeClr val="hlink"/>
                </a:solidFill>
              </a:rPr>
              <a:t>	 </a:t>
            </a:r>
            <a:r>
              <a:rPr lang="nl-BE" sz="2000" dirty="0" smtClean="0">
                <a:solidFill>
                  <a:srgbClr val="7F7F7F"/>
                </a:solidFill>
              </a:rPr>
              <a:t>       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 VP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ellipsis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and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other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elliptical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mysteries</a:t>
            </a:r>
            <a:endParaRPr lang="nl-BE" sz="2000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BE" sz="1200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nl-NL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(12)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467600" cy="4038600"/>
          </a:xfrm>
        </p:spPr>
        <p:txBody>
          <a:bodyPr/>
          <a:lstStyle/>
          <a:p>
            <a:pPr marL="609600" indent="-609600" eaLnBrk="1" hangingPunct="1">
              <a:buFontTx/>
              <a:buChar char="•"/>
            </a:pPr>
            <a:r>
              <a:rPr lang="nl-BE" sz="2200" dirty="0" smtClean="0">
                <a:solidFill>
                  <a:schemeClr val="tx2"/>
                </a:solidFill>
              </a:rPr>
              <a:t>Nonfinite verb forms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(17)	a.	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nl-NL" sz="2200" dirty="0" err="1" smtClean="0">
                <a:solidFill>
                  <a:schemeClr val="tx2"/>
                </a:solidFill>
              </a:rPr>
              <a:t>Decorating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for</a:t>
            </a:r>
            <a:r>
              <a:rPr lang="nl-NL" sz="2200" dirty="0" smtClean="0">
                <a:solidFill>
                  <a:schemeClr val="tx2"/>
                </a:solidFill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</a:rPr>
              <a:t>holidays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</a:rPr>
              <a:t> is easy if you 	 know how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 </a:t>
            </a:r>
            <a:r>
              <a:rPr lang="nl-NL" sz="2200" dirty="0" smtClean="0">
                <a:solidFill>
                  <a:schemeClr val="tx2"/>
                </a:solidFill>
              </a:rPr>
              <a:t>to </a:t>
            </a:r>
            <a:r>
              <a:rPr lang="nl-NL" sz="2200" dirty="0" err="1" smtClean="0">
                <a:solidFill>
                  <a:schemeClr val="tx2"/>
                </a:solidFill>
              </a:rPr>
              <a:t>decorate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for</a:t>
            </a:r>
            <a:r>
              <a:rPr lang="nl-NL" sz="2200" dirty="0" smtClean="0">
                <a:solidFill>
                  <a:schemeClr val="tx2"/>
                </a:solidFill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</a:rPr>
              <a:t>holidays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	b.*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nl-NL" sz="2200" dirty="0" err="1" smtClean="0">
                <a:solidFill>
                  <a:schemeClr val="tx2"/>
                </a:solidFill>
              </a:rPr>
              <a:t>Decorating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for</a:t>
            </a:r>
            <a:r>
              <a:rPr lang="nl-NL" sz="2200" dirty="0" smtClean="0">
                <a:solidFill>
                  <a:schemeClr val="tx2"/>
                </a:solidFill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</a:rPr>
              <a:t>holidays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</a:rPr>
              <a:t> is easy if you 	 know how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 </a:t>
            </a:r>
            <a:r>
              <a:rPr lang="nl-NL" sz="2200" dirty="0" err="1" smtClean="0">
                <a:solidFill>
                  <a:schemeClr val="tx2"/>
                </a:solidFill>
              </a:rPr>
              <a:t>decorating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for</a:t>
            </a:r>
            <a:r>
              <a:rPr lang="nl-NL" sz="2200" dirty="0" smtClean="0">
                <a:solidFill>
                  <a:schemeClr val="tx2"/>
                </a:solidFill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</a:rPr>
              <a:t>holidays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  <a:r>
              <a:rPr lang="nl-BE" sz="2200" dirty="0" smtClean="0">
                <a:solidFill>
                  <a:schemeClr val="tx2"/>
                </a:solidFill>
              </a:rPr>
              <a:t> 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(18)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 </a:t>
            </a:r>
            <a:r>
              <a:rPr lang="nl-NL" sz="2200" dirty="0" err="1" smtClean="0">
                <a:solidFill>
                  <a:schemeClr val="tx2"/>
                </a:solidFill>
              </a:rPr>
              <a:t>Decorating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for</a:t>
            </a:r>
            <a:r>
              <a:rPr lang="nl-NL" sz="2200" dirty="0" smtClean="0">
                <a:solidFill>
                  <a:schemeClr val="tx2"/>
                </a:solidFill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</a:rPr>
              <a:t>holidays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</a:rPr>
              <a:t> is easy if you 	 know how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 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Structural identity (13)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7467600" cy="3886200"/>
          </a:xfrm>
        </p:spPr>
        <p:txBody>
          <a:bodyPr/>
          <a:lstStyle/>
          <a:p>
            <a:pPr marL="609600" indent="-609600" eaLnBrk="1" hangingPunct="1">
              <a:buFontTx/>
              <a:buChar char="•"/>
            </a:pPr>
            <a:r>
              <a:rPr lang="nl-BE" sz="2200" dirty="0" smtClean="0">
                <a:solidFill>
                  <a:schemeClr val="tx2"/>
                </a:solidFill>
              </a:rPr>
              <a:t>Categorial mismatches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(19) 	Susan is a great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A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BE" sz="2200" dirty="0" smtClean="0">
                <a:solidFill>
                  <a:schemeClr val="tx2"/>
                </a:solidFill>
              </a:rPr>
              <a:t>laugher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</a:rPr>
              <a:t> and when she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  		does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 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</a:rPr>
              <a:t>, she gets cute wrickles around her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 		eyes.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Elided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VP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takes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a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noun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as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its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antecedent.</a:t>
            </a: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 (4)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514600"/>
            <a:ext cx="7313612" cy="342741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nl-BE" sz="2800" smtClean="0">
                <a:solidFill>
                  <a:schemeClr val="tx2"/>
                </a:solidFill>
              </a:rPr>
              <a:t>Structural identity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smtClean="0">
                <a:solidFill>
                  <a:schemeClr val="tx2"/>
                </a:solidFill>
              </a:rPr>
              <a:t>Semantic identity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smtClean="0">
                <a:solidFill>
                  <a:schemeClr val="tx2"/>
                </a:solidFill>
              </a:rPr>
              <a:t>Voice mismatches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(1)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467600" cy="38862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Semantic identity: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An ellipsis site must be </a:t>
            </a:r>
            <a:r>
              <a:rPr lang="nl-NL" sz="2200" i="1" smtClean="0">
                <a:solidFill>
                  <a:schemeClr val="tx2"/>
                </a:solidFill>
                <a:sym typeface="Wingdings" pitchFamily="-110" charset="2"/>
              </a:rPr>
              <a:t>semantically </a:t>
            </a: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recoverable: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it</a:t>
            </a:r>
            <a:r>
              <a:rPr lang="nl-NL" sz="2200" i="1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does not have to the exact same syntactic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structure as its antecedent, but it has to have the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same meaning, i.e. truth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(2)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772400" cy="32004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Interaction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between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recoverability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and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syntactic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structure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in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site: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				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Recoverability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condition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?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			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syntactic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	    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semantic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err="1" smtClean="0">
                <a:solidFill>
                  <a:srgbClr val="269999"/>
                </a:solidFill>
                <a:sym typeface="Wingdings"/>
              </a:rPr>
              <a:t>Syntactic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		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nl-NL" sz="2200" dirty="0" err="1" smtClean="0">
                <a:solidFill>
                  <a:srgbClr val="269999"/>
                </a:solidFill>
                <a:sym typeface="Wingdings"/>
              </a:rPr>
              <a:t>structure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?					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1295400" y="3352800"/>
            <a:ext cx="7620000" cy="1828800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 rot="10800000">
            <a:off x="1295400" y="3886200"/>
            <a:ext cx="76200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5400000">
            <a:off x="2398713" y="4533900"/>
            <a:ext cx="1296988" cy="15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endCxn id="5" idx="3"/>
          </p:cNvCxnSpPr>
          <p:nvPr/>
        </p:nvCxnSpPr>
        <p:spPr>
          <a:xfrm>
            <a:off x="3962400" y="4267200"/>
            <a:ext cx="49530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rot="5400000">
            <a:off x="3048001" y="4267200"/>
            <a:ext cx="1828800" cy="31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3200400" y="42672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yes</a:t>
            </a:r>
            <a:endParaRPr lang="nl-NL" sz="2200" dirty="0"/>
          </a:p>
        </p:txBody>
      </p:sp>
      <p:sp>
        <p:nvSpPr>
          <p:cNvPr id="13" name="Tekstvak 12"/>
          <p:cNvSpPr txBox="1"/>
          <p:nvPr/>
        </p:nvSpPr>
        <p:spPr>
          <a:xfrm>
            <a:off x="3200400" y="47244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no</a:t>
            </a:r>
            <a:endParaRPr lang="nl-NL" sz="2200" dirty="0"/>
          </a:p>
        </p:txBody>
      </p:sp>
      <p:sp>
        <p:nvSpPr>
          <p:cNvPr id="14" name="Tekstvak 13"/>
          <p:cNvSpPr txBox="1"/>
          <p:nvPr/>
        </p:nvSpPr>
        <p:spPr>
          <a:xfrm>
            <a:off x="4038600" y="4267200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Fiengo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&amp; May</a:t>
            </a:r>
            <a:endParaRPr lang="nl-NL" sz="2200" dirty="0"/>
          </a:p>
        </p:txBody>
      </p:sp>
      <p:sp>
        <p:nvSpPr>
          <p:cNvPr id="15" name="Tekstvak 14"/>
          <p:cNvSpPr txBox="1"/>
          <p:nvPr/>
        </p:nvSpPr>
        <p:spPr>
          <a:xfrm>
            <a:off x="6248400" y="42672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Merchant (2001)</a:t>
            </a:r>
            <a:endParaRPr lang="nl-NL" sz="2200" dirty="0"/>
          </a:p>
        </p:txBody>
      </p:sp>
      <p:sp>
        <p:nvSpPr>
          <p:cNvPr id="16" name="Tekstvak 15"/>
          <p:cNvSpPr txBox="1"/>
          <p:nvPr/>
        </p:nvSpPr>
        <p:spPr>
          <a:xfrm>
            <a:off x="6248400" y="4724400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Hardt (1993)</a:t>
            </a:r>
            <a:endParaRPr lang="nl-NL" sz="2200" dirty="0"/>
          </a:p>
        </p:txBody>
      </p:sp>
      <p:sp>
        <p:nvSpPr>
          <p:cNvPr id="17" name="Tekstvak 16"/>
          <p:cNvSpPr txBox="1"/>
          <p:nvPr/>
        </p:nvSpPr>
        <p:spPr>
          <a:xfrm>
            <a:off x="4114800" y="47244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------------</a:t>
            </a:r>
            <a:endParaRPr lang="nl-NL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5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(3)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467600" cy="41910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Hardt (1993):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A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semantic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condition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on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recoverability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No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syntactic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structure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in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site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Hardt (1993: 45-6):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An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elliptical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 VP is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represented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 as a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property</a:t>
            </a:r>
            <a:endParaRPr lang="nl-NL" sz="2200" dirty="0" smtClean="0">
              <a:solidFill>
                <a:schemeClr val="accent1">
                  <a:lumMod val="75000"/>
                </a:schemeClr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variable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that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 is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bound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 in the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discourse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  <p:sp>
        <p:nvSpPr>
          <p:cNvPr id="4" name="Rechteraccolade 3"/>
          <p:cNvSpPr/>
          <p:nvPr/>
        </p:nvSpPr>
        <p:spPr>
          <a:xfrm>
            <a:off x="6934200" y="2819400"/>
            <a:ext cx="152400" cy="762000"/>
          </a:xfrm>
          <a:prstGeom prst="rightBrac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1" build="p"/>
      <p:bldP spid="100355" grpId="2" build="p"/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(4)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467600" cy="38862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(20) {&lt;P,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def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&gt;}               </a:t>
            </a:r>
            <a:r>
              <a:rPr lang="nl-NL" sz="1800" dirty="0" smtClean="0">
                <a:solidFill>
                  <a:schemeClr val="tx2"/>
                </a:solidFill>
                <a:sym typeface="Wingdings" pitchFamily="-110" charset="2"/>
              </a:rPr>
              <a:t>(P = </a:t>
            </a:r>
            <a:r>
              <a:rPr lang="nl-NL" sz="1800" dirty="0" err="1" smtClean="0">
                <a:solidFill>
                  <a:schemeClr val="tx2"/>
                </a:solidFill>
                <a:sym typeface="Wingdings" pitchFamily="-110" charset="2"/>
              </a:rPr>
              <a:t>property</a:t>
            </a:r>
            <a:r>
              <a:rPr lang="nl-NL" sz="1800" dirty="0" smtClean="0">
                <a:solidFill>
                  <a:schemeClr val="tx2"/>
                </a:solidFill>
                <a:sym typeface="Wingdings" pitchFamily="-110" charset="2"/>
              </a:rPr>
              <a:t>)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Antecedent VP = </a:t>
            </a:r>
            <a:r>
              <a:rPr lang="nl-NL" sz="2200" i="1" dirty="0" err="1" smtClean="0">
                <a:solidFill>
                  <a:schemeClr val="tx2"/>
                </a:solidFill>
                <a:sym typeface="Wingdings" pitchFamily="-110" charset="2"/>
              </a:rPr>
              <a:t>indef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(≈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indefinite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DP)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It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adds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the VP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meaning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to the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discourse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Elided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VP = </a:t>
            </a:r>
            <a:r>
              <a:rPr lang="nl-NL" sz="2200" i="1" dirty="0" err="1" smtClean="0">
                <a:solidFill>
                  <a:schemeClr val="tx2"/>
                </a:solidFill>
                <a:sym typeface="Wingdings" pitchFamily="-110" charset="2"/>
              </a:rPr>
              <a:t>def</a:t>
            </a:r>
            <a:r>
              <a:rPr lang="nl-NL" sz="2200" i="1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(≈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pronoun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)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It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selects the relevant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meaning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from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discourse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(5)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467600" cy="38862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(21) Harry </a:t>
            </a:r>
            <a:r>
              <a:rPr lang="nl-NL" sz="2200" u="sng" dirty="0" err="1" smtClean="0">
                <a:solidFill>
                  <a:schemeClr val="tx2"/>
                </a:solidFill>
                <a:sym typeface="Wingdings" pitchFamily="-110" charset="2"/>
              </a:rPr>
              <a:t>walked</a:t>
            </a:r>
            <a:r>
              <a:rPr lang="nl-NL" sz="2200" u="sng" dirty="0" smtClean="0">
                <a:solidFill>
                  <a:schemeClr val="tx2"/>
                </a:solidFill>
                <a:sym typeface="Wingdings" pitchFamily="-110" charset="2"/>
              </a:rPr>
              <a:t> in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 Sean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did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i="1" dirty="0" smtClean="0">
                <a:solidFill>
                  <a:schemeClr val="tx2"/>
                </a:solidFill>
                <a:sym typeface="Wingdings" pitchFamily="-110" charset="2"/>
              </a:rPr>
              <a:t>pro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too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					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	No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structure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in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site,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so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cannot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syntactically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identical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to the antecedent.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  <p:sp>
        <p:nvSpPr>
          <p:cNvPr id="10" name="Vrije vorm 9"/>
          <p:cNvSpPr/>
          <p:nvPr/>
        </p:nvSpPr>
        <p:spPr>
          <a:xfrm>
            <a:off x="3795713" y="2554288"/>
            <a:ext cx="1179512" cy="1076325"/>
          </a:xfrm>
          <a:custGeom>
            <a:avLst/>
            <a:gdLst>
              <a:gd name="connsiteX0" fmla="*/ 209176 w 1374588"/>
              <a:gd name="connsiteY0" fmla="*/ 0 h 1240118"/>
              <a:gd name="connsiteX1" fmla="*/ 194235 w 1374588"/>
              <a:gd name="connsiteY1" fmla="*/ 1060824 h 1240118"/>
              <a:gd name="connsiteX2" fmla="*/ 1374588 w 1374588"/>
              <a:gd name="connsiteY2" fmla="*/ 1075765 h 1240118"/>
              <a:gd name="connsiteX0" fmla="*/ 14941 w 1180353"/>
              <a:gd name="connsiteY0" fmla="*/ 0 h 1240118"/>
              <a:gd name="connsiteX1" fmla="*/ 0 w 1180353"/>
              <a:gd name="connsiteY1" fmla="*/ 1060824 h 1240118"/>
              <a:gd name="connsiteX2" fmla="*/ 1180353 w 1180353"/>
              <a:gd name="connsiteY2" fmla="*/ 1075765 h 1240118"/>
              <a:gd name="connsiteX0" fmla="*/ 14941 w 1180353"/>
              <a:gd name="connsiteY0" fmla="*/ 0 h 1075765"/>
              <a:gd name="connsiteX1" fmla="*/ 0 w 1180353"/>
              <a:gd name="connsiteY1" fmla="*/ 1060824 h 1075765"/>
              <a:gd name="connsiteX2" fmla="*/ 1180353 w 1180353"/>
              <a:gd name="connsiteY2" fmla="*/ 1075765 h 107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0353" h="1075765">
                <a:moveTo>
                  <a:pt x="14941" y="0"/>
                </a:moveTo>
                <a:lnTo>
                  <a:pt x="0" y="1060824"/>
                </a:lnTo>
                <a:lnTo>
                  <a:pt x="1180353" y="1075765"/>
                </a:lnTo>
              </a:path>
            </a:pathLst>
          </a:custGeom>
          <a:ln>
            <a:solidFill>
              <a:schemeClr val="tx2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Vrije vorm 10"/>
          <p:cNvSpPr/>
          <p:nvPr/>
        </p:nvSpPr>
        <p:spPr>
          <a:xfrm>
            <a:off x="5394325" y="2705100"/>
            <a:ext cx="687388" cy="925513"/>
          </a:xfrm>
          <a:custGeom>
            <a:avLst/>
            <a:gdLst>
              <a:gd name="connsiteX0" fmla="*/ 0 w 771960"/>
              <a:gd name="connsiteY0" fmla="*/ 926353 h 1080745"/>
              <a:gd name="connsiteX1" fmla="*/ 657411 w 771960"/>
              <a:gd name="connsiteY1" fmla="*/ 926353 h 1080745"/>
              <a:gd name="connsiteX2" fmla="*/ 687294 w 771960"/>
              <a:gd name="connsiteY2" fmla="*/ 0 h 1080745"/>
              <a:gd name="connsiteX0" fmla="*/ 0 w 687294"/>
              <a:gd name="connsiteY0" fmla="*/ 926353 h 1080745"/>
              <a:gd name="connsiteX1" fmla="*/ 657411 w 687294"/>
              <a:gd name="connsiteY1" fmla="*/ 926353 h 1080745"/>
              <a:gd name="connsiteX2" fmla="*/ 687294 w 687294"/>
              <a:gd name="connsiteY2" fmla="*/ 0 h 1080745"/>
              <a:gd name="connsiteX0" fmla="*/ 0 w 687294"/>
              <a:gd name="connsiteY0" fmla="*/ 926353 h 926353"/>
              <a:gd name="connsiteX1" fmla="*/ 657411 w 687294"/>
              <a:gd name="connsiteY1" fmla="*/ 926353 h 926353"/>
              <a:gd name="connsiteX2" fmla="*/ 687294 w 687294"/>
              <a:gd name="connsiteY2" fmla="*/ 0 h 926353"/>
              <a:gd name="connsiteX0" fmla="*/ 0 w 687294"/>
              <a:gd name="connsiteY0" fmla="*/ 926353 h 926353"/>
              <a:gd name="connsiteX1" fmla="*/ 657411 w 687294"/>
              <a:gd name="connsiteY1" fmla="*/ 926353 h 926353"/>
              <a:gd name="connsiteX2" fmla="*/ 687294 w 687294"/>
              <a:gd name="connsiteY2" fmla="*/ 0 h 926353"/>
              <a:gd name="connsiteX0" fmla="*/ 0 w 687294"/>
              <a:gd name="connsiteY0" fmla="*/ 926353 h 926353"/>
              <a:gd name="connsiteX1" fmla="*/ 657411 w 687294"/>
              <a:gd name="connsiteY1" fmla="*/ 926353 h 926353"/>
              <a:gd name="connsiteX2" fmla="*/ 687294 w 687294"/>
              <a:gd name="connsiteY2" fmla="*/ 0 h 926353"/>
              <a:gd name="connsiteX0" fmla="*/ 0 w 687294"/>
              <a:gd name="connsiteY0" fmla="*/ 926353 h 926353"/>
              <a:gd name="connsiteX1" fmla="*/ 657411 w 687294"/>
              <a:gd name="connsiteY1" fmla="*/ 926353 h 926353"/>
              <a:gd name="connsiteX2" fmla="*/ 687294 w 687294"/>
              <a:gd name="connsiteY2" fmla="*/ 0 h 926353"/>
              <a:gd name="connsiteX0" fmla="*/ 0 w 687294"/>
              <a:gd name="connsiteY0" fmla="*/ 926353 h 926353"/>
              <a:gd name="connsiteX1" fmla="*/ 657411 w 687294"/>
              <a:gd name="connsiteY1" fmla="*/ 926353 h 926353"/>
              <a:gd name="connsiteX2" fmla="*/ 687294 w 687294"/>
              <a:gd name="connsiteY2" fmla="*/ 0 h 926353"/>
              <a:gd name="connsiteX0" fmla="*/ 0 w 687294"/>
              <a:gd name="connsiteY0" fmla="*/ 926353 h 926353"/>
              <a:gd name="connsiteX1" fmla="*/ 657411 w 687294"/>
              <a:gd name="connsiteY1" fmla="*/ 926353 h 926353"/>
              <a:gd name="connsiteX2" fmla="*/ 687294 w 687294"/>
              <a:gd name="connsiteY2" fmla="*/ 0 h 926353"/>
              <a:gd name="connsiteX0" fmla="*/ 0 w 687294"/>
              <a:gd name="connsiteY0" fmla="*/ 926353 h 926353"/>
              <a:gd name="connsiteX1" fmla="*/ 657411 w 687294"/>
              <a:gd name="connsiteY1" fmla="*/ 926353 h 926353"/>
              <a:gd name="connsiteX2" fmla="*/ 687294 w 687294"/>
              <a:gd name="connsiteY2" fmla="*/ 0 h 92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7294" h="926353">
                <a:moveTo>
                  <a:pt x="0" y="926353"/>
                </a:moveTo>
                <a:lnTo>
                  <a:pt x="657411" y="926353"/>
                </a:lnTo>
                <a:lnTo>
                  <a:pt x="687294" y="0"/>
                </a:lnTo>
              </a:path>
            </a:pathLst>
          </a:custGeom>
          <a:ln>
            <a:solidFill>
              <a:schemeClr val="tx2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  <p:bldP spid="10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(5b)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467600" cy="3200400"/>
          </a:xfrm>
        </p:spPr>
        <p:txBody>
          <a:bodyPr/>
          <a:lstStyle/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err="1" smtClean="0">
                <a:solidFill>
                  <a:schemeClr val="tx2"/>
                </a:solidFill>
              </a:rPr>
              <a:t>An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elliptical</a:t>
            </a:r>
            <a:r>
              <a:rPr lang="nl-NL" sz="2000" dirty="0" smtClean="0">
                <a:solidFill>
                  <a:schemeClr val="tx2"/>
                </a:solidFill>
              </a:rPr>
              <a:t> VP is </a:t>
            </a:r>
            <a:r>
              <a:rPr lang="nl-NL" sz="2000" dirty="0" err="1" smtClean="0">
                <a:solidFill>
                  <a:schemeClr val="tx2"/>
                </a:solidFill>
              </a:rPr>
              <a:t>represented</a:t>
            </a:r>
            <a:r>
              <a:rPr lang="nl-NL" sz="2000" dirty="0" smtClean="0">
                <a:solidFill>
                  <a:schemeClr val="tx2"/>
                </a:solidFill>
              </a:rPr>
              <a:t> as a </a:t>
            </a:r>
            <a:r>
              <a:rPr lang="nl-NL" sz="2000" dirty="0" err="1" smtClean="0">
                <a:solidFill>
                  <a:schemeClr val="tx2"/>
                </a:solidFill>
              </a:rPr>
              <a:t>property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variable</a:t>
            </a:r>
            <a:r>
              <a:rPr lang="nl-NL" sz="2000" dirty="0" smtClean="0">
                <a:solidFill>
                  <a:schemeClr val="tx2"/>
                </a:solidFill>
              </a:rPr>
              <a:t>: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2000" dirty="0" smtClean="0">
              <a:solidFill>
                <a:schemeClr val="tx2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chemeClr val="tx2"/>
                </a:solidFill>
              </a:rPr>
              <a:t>{&lt;P,</a:t>
            </a:r>
            <a:r>
              <a:rPr lang="nl-NL" sz="2000" dirty="0" err="1" smtClean="0">
                <a:solidFill>
                  <a:schemeClr val="tx2"/>
                </a:solidFill>
              </a:rPr>
              <a:t>def</a:t>
            </a:r>
            <a:r>
              <a:rPr lang="nl-NL" sz="2000" dirty="0" smtClean="0">
                <a:solidFill>
                  <a:schemeClr val="tx2"/>
                </a:solidFill>
              </a:rPr>
              <a:t>&gt;}:P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2000" dirty="0" smtClean="0">
              <a:solidFill>
                <a:schemeClr val="tx2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chemeClr val="tx2"/>
                </a:solidFill>
              </a:rPr>
              <a:t>The </a:t>
            </a:r>
            <a:r>
              <a:rPr lang="nl-NL" sz="2000" dirty="0" err="1" smtClean="0">
                <a:solidFill>
                  <a:schemeClr val="tx2"/>
                </a:solidFill>
              </a:rPr>
              <a:t>semantics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for</a:t>
            </a:r>
            <a:r>
              <a:rPr lang="nl-NL" sz="2000" dirty="0" smtClean="0">
                <a:solidFill>
                  <a:schemeClr val="tx2"/>
                </a:solidFill>
              </a:rPr>
              <a:t> the </a:t>
            </a:r>
            <a:r>
              <a:rPr lang="nl-NL" sz="2000" dirty="0" err="1" smtClean="0">
                <a:solidFill>
                  <a:schemeClr val="tx2"/>
                </a:solidFill>
              </a:rPr>
              <a:t>auxiliary</a:t>
            </a:r>
            <a:r>
              <a:rPr lang="nl-NL" sz="2000" dirty="0" smtClean="0">
                <a:solidFill>
                  <a:schemeClr val="tx2"/>
                </a:solidFill>
              </a:rPr>
              <a:t> “do” is: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2000" dirty="0" smtClean="0">
              <a:solidFill>
                <a:schemeClr val="tx2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chemeClr val="tx2"/>
                </a:solidFill>
              </a:rPr>
              <a:t>“do” { }: </a:t>
            </a:r>
            <a:r>
              <a:rPr lang="nl-NL" sz="2000" dirty="0" err="1" smtClean="0">
                <a:solidFill>
                  <a:schemeClr val="tx2"/>
                </a:solidFill>
              </a:rPr>
              <a:t>λ</a:t>
            </a:r>
            <a:r>
              <a:rPr lang="nl-NL" sz="2000" dirty="0" smtClean="0">
                <a:solidFill>
                  <a:schemeClr val="tx2"/>
                </a:solidFill>
              </a:rPr>
              <a:t> P.PRESENT(P)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chemeClr val="tx2"/>
                </a:solidFill>
              </a:rPr>
              <a:t> 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(5c)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467600" cy="4495800"/>
          </a:xfrm>
        </p:spPr>
        <p:txBody>
          <a:bodyPr/>
          <a:lstStyle/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“John </a:t>
            </a:r>
            <a:r>
              <a:rPr lang="nl-NL" sz="2000" dirty="0" err="1" smtClean="0">
                <a:solidFill>
                  <a:srgbClr val="006666"/>
                </a:solidFill>
              </a:rPr>
              <a:t>walked</a:t>
            </a:r>
            <a:r>
              <a:rPr lang="nl-NL" sz="2000" dirty="0" smtClean="0">
                <a:solidFill>
                  <a:srgbClr val="006666"/>
                </a:solidFill>
              </a:rPr>
              <a:t>. Bill </a:t>
            </a:r>
            <a:r>
              <a:rPr lang="nl-NL" sz="2000" dirty="0" err="1" smtClean="0">
                <a:solidFill>
                  <a:srgbClr val="006666"/>
                </a:solidFill>
              </a:rPr>
              <a:t>did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too</a:t>
            </a:r>
            <a:r>
              <a:rPr lang="nl-NL" sz="2000" dirty="0" smtClean="0">
                <a:solidFill>
                  <a:srgbClr val="006666"/>
                </a:solidFill>
              </a:rPr>
              <a:t>.”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The </a:t>
            </a:r>
            <a:r>
              <a:rPr lang="nl-NL" sz="2000" dirty="0" err="1" smtClean="0">
                <a:solidFill>
                  <a:srgbClr val="006666"/>
                </a:solidFill>
              </a:rPr>
              <a:t>semantic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representation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for</a:t>
            </a:r>
            <a:r>
              <a:rPr lang="nl-NL" sz="2000" dirty="0" smtClean="0">
                <a:solidFill>
                  <a:srgbClr val="006666"/>
                </a:solidFill>
              </a:rPr>
              <a:t> the VP “walk” is: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i="1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“walk” {&lt;</a:t>
            </a:r>
            <a:r>
              <a:rPr lang="nl-NL" sz="2000" dirty="0" err="1" smtClean="0">
                <a:solidFill>
                  <a:srgbClr val="006666"/>
                </a:solidFill>
              </a:rPr>
              <a:t>indef</a:t>
            </a:r>
            <a:r>
              <a:rPr lang="nl-NL" sz="2000" dirty="0" smtClean="0">
                <a:solidFill>
                  <a:srgbClr val="006666"/>
                </a:solidFill>
              </a:rPr>
              <a:t>&gt;} : </a:t>
            </a:r>
            <a:r>
              <a:rPr lang="nl-NL" sz="2000" dirty="0" err="1" smtClean="0">
                <a:solidFill>
                  <a:schemeClr val="tx2"/>
                </a:solidFill>
              </a:rPr>
              <a:t>λ</a:t>
            </a:r>
            <a:r>
              <a:rPr lang="nl-NL" sz="2000" dirty="0" err="1" smtClean="0">
                <a:solidFill>
                  <a:srgbClr val="006666"/>
                </a:solidFill>
              </a:rPr>
              <a:t>x.walk</a:t>
            </a:r>
            <a:r>
              <a:rPr lang="nl-NL" sz="2000" dirty="0" smtClean="0">
                <a:solidFill>
                  <a:srgbClr val="006666"/>
                </a:solidFill>
              </a:rPr>
              <a:t>(</a:t>
            </a:r>
            <a:r>
              <a:rPr lang="nl-NL" sz="2000" dirty="0" err="1" smtClean="0">
                <a:solidFill>
                  <a:srgbClr val="006666"/>
                </a:solidFill>
              </a:rPr>
              <a:t>x</a:t>
            </a:r>
            <a:r>
              <a:rPr lang="nl-NL" sz="2000" dirty="0" smtClean="0">
                <a:solidFill>
                  <a:srgbClr val="006666"/>
                </a:solidFill>
              </a:rPr>
              <a:t>)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The </a:t>
            </a:r>
            <a:r>
              <a:rPr lang="nl-NL" sz="2000" dirty="0" err="1" smtClean="0">
                <a:solidFill>
                  <a:srgbClr val="006666"/>
                </a:solidFill>
              </a:rPr>
              <a:t>indef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assumption</a:t>
            </a:r>
            <a:r>
              <a:rPr lang="nl-NL" sz="2000" dirty="0" smtClean="0">
                <a:solidFill>
                  <a:srgbClr val="006666"/>
                </a:solidFill>
              </a:rPr>
              <a:t> is </a:t>
            </a:r>
            <a:r>
              <a:rPr lang="nl-NL" sz="2000" dirty="0" err="1" smtClean="0">
                <a:solidFill>
                  <a:srgbClr val="006666"/>
                </a:solidFill>
              </a:rPr>
              <a:t>discharged</a:t>
            </a:r>
            <a:r>
              <a:rPr lang="nl-NL" sz="2000" dirty="0" smtClean="0">
                <a:solidFill>
                  <a:srgbClr val="006666"/>
                </a:solidFill>
              </a:rPr>
              <a:t>, </a:t>
            </a:r>
            <a:r>
              <a:rPr lang="nl-NL" sz="2000" dirty="0" err="1" smtClean="0">
                <a:solidFill>
                  <a:srgbClr val="006666"/>
                </a:solidFill>
              </a:rPr>
              <a:t>adding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this</a:t>
            </a:r>
            <a:r>
              <a:rPr lang="nl-NL" sz="2000" dirty="0" smtClean="0">
                <a:solidFill>
                  <a:srgbClr val="006666"/>
                </a:solidFill>
              </a:rPr>
              <a:t> object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to the </a:t>
            </a:r>
            <a:r>
              <a:rPr lang="nl-NL" sz="2000" dirty="0" err="1" smtClean="0">
                <a:solidFill>
                  <a:srgbClr val="006666"/>
                </a:solidFill>
              </a:rPr>
              <a:t>discourse</a:t>
            </a:r>
            <a:r>
              <a:rPr lang="nl-NL" sz="2000" dirty="0" smtClean="0">
                <a:solidFill>
                  <a:srgbClr val="006666"/>
                </a:solidFill>
              </a:rPr>
              <a:t> model: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{ } : </a:t>
            </a:r>
            <a:r>
              <a:rPr lang="nl-NL" sz="2000" dirty="0" err="1" smtClean="0">
                <a:solidFill>
                  <a:schemeClr val="tx2"/>
                </a:solidFill>
              </a:rPr>
              <a:t>λ</a:t>
            </a:r>
            <a:r>
              <a:rPr lang="nl-NL" sz="2000" dirty="0" err="1" smtClean="0">
                <a:solidFill>
                  <a:srgbClr val="006666"/>
                </a:solidFill>
              </a:rPr>
              <a:t>x.walk</a:t>
            </a:r>
            <a:r>
              <a:rPr lang="nl-NL" sz="2000" dirty="0" smtClean="0">
                <a:solidFill>
                  <a:srgbClr val="006666"/>
                </a:solidFill>
              </a:rPr>
              <a:t>(</a:t>
            </a:r>
            <a:r>
              <a:rPr lang="nl-NL" sz="2000" dirty="0" err="1" smtClean="0">
                <a:solidFill>
                  <a:srgbClr val="006666"/>
                </a:solidFill>
              </a:rPr>
              <a:t>x</a:t>
            </a:r>
            <a:r>
              <a:rPr lang="nl-NL" sz="2000" dirty="0" smtClean="0">
                <a:solidFill>
                  <a:srgbClr val="006666"/>
                </a:solidFill>
              </a:rPr>
              <a:t>)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We continue the </a:t>
            </a:r>
            <a:r>
              <a:rPr lang="nl-NL" sz="2000" dirty="0" err="1" smtClean="0">
                <a:solidFill>
                  <a:srgbClr val="006666"/>
                </a:solidFill>
              </a:rPr>
              <a:t>derivation</a:t>
            </a:r>
            <a:r>
              <a:rPr lang="nl-NL" sz="2000" dirty="0" smtClean="0">
                <a:solidFill>
                  <a:srgbClr val="006666"/>
                </a:solidFill>
              </a:rPr>
              <a:t> of the </a:t>
            </a:r>
            <a:r>
              <a:rPr lang="nl-NL" sz="2000" dirty="0" err="1" smtClean="0">
                <a:solidFill>
                  <a:srgbClr val="006666"/>
                </a:solidFill>
              </a:rPr>
              <a:t>sentence</a:t>
            </a:r>
            <a:r>
              <a:rPr lang="nl-NL" sz="2000" dirty="0" smtClean="0">
                <a:solidFill>
                  <a:srgbClr val="006666"/>
                </a:solidFill>
              </a:rPr>
              <a:t>, </a:t>
            </a:r>
            <a:r>
              <a:rPr lang="nl-NL" sz="2000" dirty="0" err="1" smtClean="0">
                <a:solidFill>
                  <a:srgbClr val="006666"/>
                </a:solidFill>
              </a:rPr>
              <a:t>arriving</a:t>
            </a:r>
            <a:r>
              <a:rPr lang="nl-NL" sz="2000" dirty="0" smtClean="0">
                <a:solidFill>
                  <a:srgbClr val="006666"/>
                </a:solidFill>
              </a:rPr>
              <a:t> at: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dirty="0" smtClean="0"/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PAST(walk(John))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85838"/>
            <a:ext cx="6629400" cy="1444625"/>
          </a:xfrm>
        </p:spPr>
        <p:txBody>
          <a:bodyPr/>
          <a:lstStyle/>
          <a:p>
            <a:pPr algn="ctr" eaLnBrk="1" hangingPunct="1"/>
            <a:r>
              <a:rPr lang="nl-BE" sz="3400" smtClean="0">
                <a:solidFill>
                  <a:schemeClr val="accent1"/>
                </a:solidFill>
              </a:rPr>
              <a:t>“</a:t>
            </a:r>
            <a:r>
              <a:rPr lang="nl-BE" sz="3600" smtClean="0">
                <a:solidFill>
                  <a:schemeClr val="accent1"/>
                </a:solidFill>
              </a:rPr>
              <a:t>It’s a great thing to know the season for speech and the season for silence</a:t>
            </a:r>
            <a:r>
              <a:rPr lang="nl-BE" sz="3400" smtClean="0">
                <a:solidFill>
                  <a:schemeClr val="accent1"/>
                </a:solidFill>
              </a:rPr>
              <a:t>”</a:t>
            </a:r>
            <a:endParaRPr lang="nl-NL" sz="2400" smtClean="0">
              <a:solidFill>
                <a:schemeClr val="accent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2058987"/>
          </a:xfrm>
        </p:spPr>
        <p:txBody>
          <a:bodyPr/>
          <a:lstStyle/>
          <a:p>
            <a:pPr algn="ctr" eaLnBrk="1" hangingPunct="1">
              <a:buFont typeface="Wingdings" pitchFamily="-110" charset="2"/>
              <a:buNone/>
            </a:pPr>
            <a:r>
              <a:rPr lang="nl-BE" sz="2400" smtClean="0">
                <a:solidFill>
                  <a:schemeClr val="hlink"/>
                </a:solidFill>
              </a:rPr>
              <a:t>Seneca the Elder</a:t>
            </a:r>
          </a:p>
          <a:p>
            <a:pPr algn="ctr" eaLnBrk="1" hangingPunct="1">
              <a:buFont typeface="Wingdings" pitchFamily="-110" charset="2"/>
              <a:buNone/>
            </a:pPr>
            <a:endParaRPr lang="nl-BE" sz="220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</a:rPr>
              <a:t>EGG 2010</a:t>
            </a:r>
          </a:p>
          <a:p>
            <a:pPr algn="ctr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</a:rPr>
              <a:t>Class 3</a:t>
            </a:r>
          </a:p>
          <a:p>
            <a:pPr algn="ctr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</a:rPr>
              <a:t>Restrictions on ellipsis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(5d)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772400" cy="4876800"/>
          </a:xfrm>
        </p:spPr>
        <p:txBody>
          <a:bodyPr/>
          <a:lstStyle/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  <a:sym typeface="Wingdings"/>
              </a:rPr>
              <a:t> </a:t>
            </a:r>
            <a:r>
              <a:rPr lang="nl-NL" sz="2000" dirty="0" smtClean="0">
                <a:solidFill>
                  <a:srgbClr val="006666"/>
                </a:solidFill>
              </a:rPr>
              <a:t>The </a:t>
            </a:r>
            <a:r>
              <a:rPr lang="nl-NL" sz="2000" dirty="0" err="1" smtClean="0">
                <a:solidFill>
                  <a:srgbClr val="006666"/>
                </a:solidFill>
              </a:rPr>
              <a:t>elliptical</a:t>
            </a:r>
            <a:r>
              <a:rPr lang="nl-NL" sz="2000" dirty="0" smtClean="0">
                <a:solidFill>
                  <a:srgbClr val="006666"/>
                </a:solidFill>
              </a:rPr>
              <a:t> VP in “Bill </a:t>
            </a:r>
            <a:r>
              <a:rPr lang="nl-NL" sz="2000" dirty="0" err="1" smtClean="0">
                <a:solidFill>
                  <a:srgbClr val="006666"/>
                </a:solidFill>
              </a:rPr>
              <a:t>did</a:t>
            </a:r>
            <a:r>
              <a:rPr lang="nl-NL" sz="2000" dirty="0" smtClean="0">
                <a:solidFill>
                  <a:srgbClr val="006666"/>
                </a:solidFill>
              </a:rPr>
              <a:t> P </a:t>
            </a:r>
            <a:r>
              <a:rPr lang="nl-NL" sz="2000" dirty="0" err="1" smtClean="0">
                <a:solidFill>
                  <a:srgbClr val="006666"/>
                </a:solidFill>
              </a:rPr>
              <a:t>too</a:t>
            </a:r>
            <a:r>
              <a:rPr lang="nl-NL" sz="2000" dirty="0" smtClean="0">
                <a:solidFill>
                  <a:srgbClr val="006666"/>
                </a:solidFill>
              </a:rPr>
              <a:t>.” is </a:t>
            </a:r>
            <a:r>
              <a:rPr lang="nl-NL" sz="2000" dirty="0" err="1" smtClean="0">
                <a:solidFill>
                  <a:srgbClr val="006666"/>
                </a:solidFill>
              </a:rPr>
              <a:t>represented</a:t>
            </a:r>
            <a:r>
              <a:rPr lang="nl-NL" sz="2000" dirty="0" smtClean="0">
                <a:solidFill>
                  <a:srgbClr val="006666"/>
                </a:solidFill>
              </a:rPr>
              <a:t> as: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b="1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b="1" dirty="0" smtClean="0">
                <a:solidFill>
                  <a:srgbClr val="006666"/>
                </a:solidFill>
              </a:rPr>
              <a:t>P </a:t>
            </a:r>
            <a:r>
              <a:rPr lang="nl-NL" sz="2000" dirty="0" smtClean="0">
                <a:solidFill>
                  <a:srgbClr val="006666"/>
                </a:solidFill>
              </a:rPr>
              <a:t>{&lt; P,</a:t>
            </a:r>
            <a:r>
              <a:rPr lang="nl-NL" sz="2000" dirty="0" err="1" smtClean="0">
                <a:solidFill>
                  <a:srgbClr val="006666"/>
                </a:solidFill>
              </a:rPr>
              <a:t>def</a:t>
            </a:r>
            <a:r>
              <a:rPr lang="nl-NL" sz="2000" dirty="0" smtClean="0">
                <a:solidFill>
                  <a:srgbClr val="006666"/>
                </a:solidFill>
              </a:rPr>
              <a:t> &gt;} :P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err="1" smtClean="0">
                <a:solidFill>
                  <a:srgbClr val="006666"/>
                </a:solidFill>
              </a:rPr>
              <a:t>Next</a:t>
            </a:r>
            <a:r>
              <a:rPr lang="nl-NL" sz="2000" dirty="0" smtClean="0">
                <a:solidFill>
                  <a:srgbClr val="006666"/>
                </a:solidFill>
              </a:rPr>
              <a:t>, the </a:t>
            </a:r>
            <a:r>
              <a:rPr lang="nl-NL" sz="2000" dirty="0" err="1" smtClean="0">
                <a:solidFill>
                  <a:srgbClr val="006666"/>
                </a:solidFill>
              </a:rPr>
              <a:t>def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assumption</a:t>
            </a:r>
            <a:r>
              <a:rPr lang="nl-NL" sz="2000" dirty="0" smtClean="0">
                <a:solidFill>
                  <a:srgbClr val="006666"/>
                </a:solidFill>
              </a:rPr>
              <a:t> is </a:t>
            </a:r>
            <a:r>
              <a:rPr lang="nl-NL" sz="2000" dirty="0" err="1" smtClean="0">
                <a:solidFill>
                  <a:srgbClr val="006666"/>
                </a:solidFill>
              </a:rPr>
              <a:t>discharged</a:t>
            </a:r>
            <a:r>
              <a:rPr lang="nl-NL" sz="2000" dirty="0" smtClean="0">
                <a:solidFill>
                  <a:srgbClr val="006666"/>
                </a:solidFill>
              </a:rPr>
              <a:t>, and P is </a:t>
            </a:r>
            <a:r>
              <a:rPr lang="nl-NL" sz="2000" dirty="0" err="1" smtClean="0">
                <a:solidFill>
                  <a:srgbClr val="006666"/>
                </a:solidFill>
              </a:rPr>
              <a:t>replaced</a:t>
            </a:r>
            <a:endParaRPr lang="nl-NL" sz="2000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err="1" smtClean="0">
                <a:solidFill>
                  <a:srgbClr val="006666"/>
                </a:solidFill>
              </a:rPr>
              <a:t>with</a:t>
            </a:r>
            <a:r>
              <a:rPr lang="nl-NL" sz="2000" dirty="0" smtClean="0">
                <a:solidFill>
                  <a:srgbClr val="006666"/>
                </a:solidFill>
              </a:rPr>
              <a:t> the </a:t>
            </a:r>
            <a:r>
              <a:rPr lang="nl-NL" sz="2000" dirty="0" err="1" smtClean="0">
                <a:solidFill>
                  <a:srgbClr val="006666"/>
                </a:solidFill>
              </a:rPr>
              <a:t>stored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property</a:t>
            </a:r>
            <a:r>
              <a:rPr lang="nl-NL" sz="2000" dirty="0" smtClean="0">
                <a:solidFill>
                  <a:srgbClr val="006666"/>
                </a:solidFill>
              </a:rPr>
              <a:t>: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P { } : </a:t>
            </a:r>
            <a:r>
              <a:rPr lang="nl-NL" sz="2000" dirty="0" err="1" smtClean="0">
                <a:solidFill>
                  <a:schemeClr val="tx2"/>
                </a:solidFill>
              </a:rPr>
              <a:t>λ</a:t>
            </a:r>
            <a:r>
              <a:rPr lang="nl-NL" sz="2000" dirty="0" err="1" smtClean="0">
                <a:solidFill>
                  <a:srgbClr val="006666"/>
                </a:solidFill>
              </a:rPr>
              <a:t>x.walk</a:t>
            </a:r>
            <a:r>
              <a:rPr lang="nl-NL" sz="2000" dirty="0" smtClean="0">
                <a:solidFill>
                  <a:srgbClr val="006666"/>
                </a:solidFill>
              </a:rPr>
              <a:t>(</a:t>
            </a:r>
            <a:r>
              <a:rPr lang="nl-NL" sz="2000" dirty="0" err="1" smtClean="0">
                <a:solidFill>
                  <a:srgbClr val="006666"/>
                </a:solidFill>
              </a:rPr>
              <a:t>x</a:t>
            </a:r>
            <a:r>
              <a:rPr lang="nl-NL" sz="2000" dirty="0" smtClean="0">
                <a:solidFill>
                  <a:srgbClr val="006666"/>
                </a:solidFill>
              </a:rPr>
              <a:t>)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err="1" smtClean="0">
                <a:solidFill>
                  <a:srgbClr val="006666"/>
                </a:solidFill>
              </a:rPr>
              <a:t>This</a:t>
            </a:r>
            <a:r>
              <a:rPr lang="nl-NL" sz="2000" dirty="0" smtClean="0">
                <a:solidFill>
                  <a:srgbClr val="006666"/>
                </a:solidFill>
              </a:rPr>
              <a:t> is </a:t>
            </a:r>
            <a:r>
              <a:rPr lang="nl-NL" sz="2000" dirty="0" err="1" smtClean="0">
                <a:solidFill>
                  <a:srgbClr val="006666"/>
                </a:solidFill>
              </a:rPr>
              <a:t>combined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with</a:t>
            </a:r>
            <a:r>
              <a:rPr lang="nl-NL" sz="2000" dirty="0" smtClean="0">
                <a:solidFill>
                  <a:srgbClr val="006666"/>
                </a:solidFill>
              </a:rPr>
              <a:t> the subject: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Bill P { } :walk(Bill)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err="1" smtClean="0">
                <a:solidFill>
                  <a:srgbClr val="006666"/>
                </a:solidFill>
              </a:rPr>
              <a:t>This</a:t>
            </a:r>
            <a:r>
              <a:rPr lang="nl-NL" sz="2000" dirty="0" smtClean="0">
                <a:solidFill>
                  <a:srgbClr val="006666"/>
                </a:solidFill>
              </a:rPr>
              <a:t> is </a:t>
            </a:r>
            <a:r>
              <a:rPr lang="nl-NL" sz="2000" dirty="0" err="1" smtClean="0">
                <a:solidFill>
                  <a:srgbClr val="006666"/>
                </a:solidFill>
              </a:rPr>
              <a:t>then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combined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with</a:t>
            </a:r>
            <a:r>
              <a:rPr lang="nl-NL" sz="2000" dirty="0" smtClean="0">
                <a:solidFill>
                  <a:srgbClr val="006666"/>
                </a:solidFill>
              </a:rPr>
              <a:t> “</a:t>
            </a:r>
            <a:r>
              <a:rPr lang="nl-NL" sz="2000" dirty="0" err="1" smtClean="0">
                <a:solidFill>
                  <a:srgbClr val="006666"/>
                </a:solidFill>
              </a:rPr>
              <a:t>did</a:t>
            </a:r>
            <a:r>
              <a:rPr lang="nl-NL" sz="2000" dirty="0" smtClean="0">
                <a:solidFill>
                  <a:srgbClr val="006666"/>
                </a:solidFill>
              </a:rPr>
              <a:t>”: </a:t>
            </a: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endParaRPr lang="nl-NL" sz="1200" dirty="0" smtClean="0">
              <a:solidFill>
                <a:srgbClr val="006666"/>
              </a:solidFill>
            </a:endParaRPr>
          </a:p>
          <a:p>
            <a:pPr marL="228600" indent="-228600" eaLnBrk="1" hangingPunct="1">
              <a:buFont typeface="Wingdings" pitchFamily="-110" charset="2"/>
              <a:buNone/>
              <a:defRPr/>
            </a:pPr>
            <a:r>
              <a:rPr lang="nl-NL" sz="2000" dirty="0" smtClean="0">
                <a:solidFill>
                  <a:srgbClr val="006666"/>
                </a:solidFill>
              </a:rPr>
              <a:t>Bill </a:t>
            </a:r>
            <a:r>
              <a:rPr lang="nl-NL" sz="2000" dirty="0" err="1" smtClean="0">
                <a:solidFill>
                  <a:srgbClr val="006666"/>
                </a:solidFill>
              </a:rPr>
              <a:t>did</a:t>
            </a:r>
            <a:r>
              <a:rPr lang="nl-NL" sz="2000" dirty="0" smtClean="0">
                <a:solidFill>
                  <a:srgbClr val="006666"/>
                </a:solidFill>
              </a:rPr>
              <a:t> P { } :PAST(walk(Bill))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(6)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467600" cy="38862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Merchant (2001):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A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semantic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condition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on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recoverability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Syntactic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structure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in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site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Semantic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recoverability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based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on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a focus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condition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	Focus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condition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An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XP </a:t>
            </a:r>
            <a:r>
              <a:rPr lang="nl-NL" sz="2600" dirty="0" err="1" smtClean="0">
                <a:solidFill>
                  <a:schemeClr val="tx2"/>
                </a:solidFill>
                <a:latin typeface="Times"/>
                <a:cs typeface="Times"/>
                <a:sym typeface="Wingdings" pitchFamily="-110" charset="2"/>
              </a:rPr>
              <a:t>α</a:t>
            </a:r>
            <a:r>
              <a:rPr lang="nl-NL" sz="26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can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be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elided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if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600" dirty="0" err="1" smtClean="0">
                <a:solidFill>
                  <a:schemeClr val="tx2"/>
                </a:solidFill>
                <a:latin typeface="Times"/>
                <a:cs typeface="Times"/>
                <a:sym typeface="Wingdings" pitchFamily="-110" charset="2"/>
              </a:rPr>
              <a:t>α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e-</a:t>
            </a:r>
            <a:r>
              <a:rPr lang="nl-NL" sz="2200" cap="small" dirty="0" err="1" smtClean="0">
                <a:solidFill>
                  <a:schemeClr val="tx2"/>
                </a:solidFill>
                <a:sym typeface="Wingdings" pitchFamily="-110" charset="2"/>
              </a:rPr>
              <a:t>given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</p:txBody>
      </p:sp>
      <p:sp>
        <p:nvSpPr>
          <p:cNvPr id="4" name="Rechteraccolade 3"/>
          <p:cNvSpPr/>
          <p:nvPr/>
        </p:nvSpPr>
        <p:spPr>
          <a:xfrm>
            <a:off x="6934200" y="2667000"/>
            <a:ext cx="122238" cy="762000"/>
          </a:xfrm>
          <a:prstGeom prst="rightBrac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(7)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467600" cy="43434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E-</a:t>
            </a:r>
            <a:r>
              <a:rPr lang="nl-NL" sz="2200" cap="small" dirty="0" err="1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given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ness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 </a:t>
            </a:r>
            <a:r>
              <a:rPr lang="nl-NL" sz="1800" dirty="0" smtClean="0">
                <a:solidFill>
                  <a:schemeClr val="tx2"/>
                </a:solidFill>
                <a:sym typeface="Wingdings" pitchFamily="-110" charset="2"/>
              </a:rPr>
              <a:t>(Merchant 2001: 31)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: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An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expression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E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counts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as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e-given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iff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E has a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salient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antecedent A and</a:t>
            </a:r>
            <a:r>
              <a:rPr lang="en-US" sz="2200" dirty="0" smtClean="0">
                <a:solidFill>
                  <a:srgbClr val="006666"/>
                </a:solidFill>
              </a:rPr>
              <a:t>,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(</a:t>
            </a:r>
            <a:r>
              <a:rPr lang="en-US" sz="2200" dirty="0" err="1" smtClean="0">
                <a:solidFill>
                  <a:srgbClr val="006666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)	A entails the F-closure of E, and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(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ii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)	E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entails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the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F-closure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of A.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err="1" smtClean="0">
                <a:solidFill>
                  <a:srgbClr val="269999"/>
                </a:solidFill>
                <a:sym typeface="Wingdings" pitchFamily="-110" charset="2"/>
              </a:rPr>
              <a:t>F-closure</a:t>
            </a:r>
            <a:r>
              <a:rPr lang="nl-NL" sz="2200" dirty="0" smtClean="0">
                <a:solidFill>
                  <a:srgbClr val="269999"/>
                </a:solidFill>
                <a:sym typeface="Wingdings" pitchFamily="-110" charset="2"/>
              </a:rPr>
              <a:t> </a:t>
            </a:r>
            <a:r>
              <a:rPr lang="nl-NL" sz="1800" dirty="0" smtClean="0">
                <a:solidFill>
                  <a:schemeClr val="tx2"/>
                </a:solidFill>
                <a:sym typeface="Wingdings" pitchFamily="-110" charset="2"/>
              </a:rPr>
              <a:t>(Merchant 2001: 14)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:</a:t>
            </a:r>
          </a:p>
          <a:p>
            <a:pPr marL="609600" indent="-609600" eaLnBrk="1" hangingPunct="1">
              <a:spcAft>
                <a:spcPts val="0"/>
              </a:spcAft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The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F-closure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of </a:t>
            </a:r>
            <a:r>
              <a:rPr lang="nl-NL" sz="2600" dirty="0" err="1" smtClean="0">
                <a:solidFill>
                  <a:schemeClr val="tx2"/>
                </a:solidFill>
                <a:latin typeface="Times"/>
                <a:cs typeface="Times"/>
                <a:sym typeface="Wingdings" pitchFamily="-110" charset="2"/>
              </a:rPr>
              <a:t>α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,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written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F-clo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(</a:t>
            </a:r>
            <a:r>
              <a:rPr lang="nl-NL" sz="2600" dirty="0" err="1" smtClean="0">
                <a:solidFill>
                  <a:schemeClr val="tx2"/>
                </a:solidFill>
                <a:latin typeface="Times"/>
                <a:cs typeface="Times"/>
                <a:sym typeface="Wingdings" pitchFamily="-110" charset="2"/>
              </a:rPr>
              <a:t>α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), is the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result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of</a:t>
            </a:r>
          </a:p>
          <a:p>
            <a:pPr marL="609600" indent="-609600" eaLnBrk="1" hangingPunct="1">
              <a:spcAft>
                <a:spcPts val="600"/>
              </a:spcAft>
              <a:buFont typeface="Wingdings" pitchFamily="-110" charset="2"/>
              <a:buNone/>
              <a:defRPr/>
            </a:pP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replacing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F(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ocus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)-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marked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parts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of </a:t>
            </a:r>
            <a:r>
              <a:rPr lang="nl-NL" sz="2600" dirty="0" err="1" smtClean="0">
                <a:solidFill>
                  <a:schemeClr val="tx2"/>
                </a:solidFill>
                <a:latin typeface="Times"/>
                <a:cs typeface="Times"/>
                <a:sym typeface="Wingdings" pitchFamily="-110" charset="2"/>
              </a:rPr>
              <a:t>α</a:t>
            </a:r>
            <a:r>
              <a:rPr lang="nl-NL" sz="2600" dirty="0" smtClean="0">
                <a:solidFill>
                  <a:srgbClr val="006666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with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</a:t>
            </a:r>
            <a:r>
              <a:rPr lang="en-GB" sz="2200" dirty="0" smtClean="0">
                <a:solidFill>
                  <a:schemeClr val="tx2"/>
                </a:solidFill>
              </a:rPr>
              <a:t>∃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-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bound</a:t>
            </a:r>
            <a:endParaRPr lang="nl-NL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variables of the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appropriate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type.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(8)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91400" cy="4114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(22)		Sally called Steve an idiot after Susan did.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		a.  …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after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Susan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did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strike="sngStrike" dirty="0" err="1" smtClean="0">
                <a:solidFill>
                  <a:schemeClr val="tx2"/>
                </a:solidFill>
                <a:sym typeface="Wingdings" pitchFamily="-110" charset="2"/>
              </a:rPr>
              <a:t>call</a:t>
            </a:r>
            <a:r>
              <a:rPr lang="nl-NL" sz="2200" strike="sngStrike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strike="sngStrike" dirty="0" err="1" smtClean="0">
                <a:solidFill>
                  <a:schemeClr val="tx2"/>
                </a:solidFill>
                <a:sym typeface="Wingdings" pitchFamily="-110" charset="2"/>
              </a:rPr>
              <a:t>Steve</a:t>
            </a:r>
            <a:r>
              <a:rPr lang="nl-NL" sz="2200" strike="sngStrike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strike="sngStrike" dirty="0" err="1" smtClean="0">
                <a:solidFill>
                  <a:schemeClr val="tx2"/>
                </a:solidFill>
                <a:sym typeface="Wingdings" pitchFamily="-110" charset="2"/>
              </a:rPr>
              <a:t>an</a:t>
            </a:r>
            <a:r>
              <a:rPr lang="nl-NL" sz="2200" strike="sngStrike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strike="sngStrike" dirty="0" err="1" smtClean="0">
                <a:solidFill>
                  <a:schemeClr val="tx2"/>
                </a:solidFill>
                <a:sym typeface="Wingdings" pitchFamily="-110" charset="2"/>
              </a:rPr>
              <a:t>idiot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	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b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.*…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after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Susan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did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strike="sngStrike" dirty="0" smtClean="0">
                <a:solidFill>
                  <a:schemeClr val="tx2"/>
                </a:solidFill>
                <a:sym typeface="Wingdings" pitchFamily="-110" charset="2"/>
              </a:rPr>
              <a:t>insult </a:t>
            </a:r>
            <a:r>
              <a:rPr lang="nl-NL" sz="2200" strike="sngStrike" dirty="0" err="1" smtClean="0">
                <a:solidFill>
                  <a:schemeClr val="tx2"/>
                </a:solidFill>
                <a:sym typeface="Wingdings" pitchFamily="-110" charset="2"/>
              </a:rPr>
              <a:t>Steve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(23)		VP</a:t>
            </a:r>
            <a:r>
              <a:rPr lang="nl-NL" sz="2200" baseline="-25000" dirty="0" smtClean="0">
                <a:solidFill>
                  <a:schemeClr val="tx2"/>
                </a:solidFill>
                <a:sym typeface="Wingdings" pitchFamily="-110" charset="2"/>
              </a:rPr>
              <a:t>A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’ = </a:t>
            </a:r>
            <a:r>
              <a:rPr lang="en-GB" sz="2200" dirty="0" smtClean="0">
                <a:solidFill>
                  <a:srgbClr val="006666"/>
                </a:solidFill>
              </a:rPr>
              <a:t>∃</a:t>
            </a:r>
            <a:r>
              <a:rPr lang="en-GB" sz="2200" dirty="0" err="1" smtClean="0">
                <a:solidFill>
                  <a:srgbClr val="006666"/>
                </a:solidFill>
              </a:rPr>
              <a:t>x.x</a:t>
            </a:r>
            <a:r>
              <a:rPr lang="en-GB" sz="2200" dirty="0" smtClean="0">
                <a:solidFill>
                  <a:srgbClr val="006666"/>
                </a:solidFill>
              </a:rPr>
              <a:t> called Steve an idiot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>
              <a:buFont typeface="Wingdings" pitchFamily="-110" charset="2"/>
              <a:buNone/>
              <a:defRPr/>
            </a:pPr>
            <a:endParaRPr lang="en-GB" sz="2200" dirty="0" smtClean="0">
              <a:solidFill>
                <a:srgbClr val="006666"/>
              </a:solidFill>
            </a:endParaRPr>
          </a:p>
          <a:p>
            <a:pPr>
              <a:buFont typeface="Wingdings" pitchFamily="-110" charset="2"/>
              <a:buNone/>
              <a:defRPr/>
            </a:pPr>
            <a:r>
              <a:rPr lang="en-GB" sz="2200" dirty="0" smtClean="0">
                <a:solidFill>
                  <a:srgbClr val="006666"/>
                </a:solidFill>
              </a:rPr>
              <a:t>(24)	a. F-</a:t>
            </a:r>
            <a:r>
              <a:rPr lang="en-GB" sz="2200" dirty="0" err="1" smtClean="0">
                <a:solidFill>
                  <a:srgbClr val="006666"/>
                </a:solidFill>
              </a:rPr>
              <a:t>clo(VP</a:t>
            </a:r>
            <a:r>
              <a:rPr lang="en-GB" sz="2200" baseline="-25000" dirty="0" err="1" smtClean="0">
                <a:solidFill>
                  <a:srgbClr val="006666"/>
                </a:solidFill>
              </a:rPr>
              <a:t>Ea</a:t>
            </a:r>
            <a:r>
              <a:rPr lang="en-GB" sz="2200" dirty="0" smtClean="0">
                <a:solidFill>
                  <a:srgbClr val="006666"/>
                </a:solidFill>
              </a:rPr>
              <a:t>) = ∃</a:t>
            </a:r>
            <a:r>
              <a:rPr lang="en-GB" sz="2200" dirty="0" err="1" smtClean="0">
                <a:solidFill>
                  <a:srgbClr val="006666"/>
                </a:solidFill>
              </a:rPr>
              <a:t>x.x</a:t>
            </a:r>
            <a:r>
              <a:rPr lang="en-GB" sz="2200" dirty="0" smtClean="0">
                <a:solidFill>
                  <a:srgbClr val="006666"/>
                </a:solidFill>
              </a:rPr>
              <a:t> called Steve an idiot</a:t>
            </a:r>
            <a:endParaRPr lang="en-US" sz="2200" dirty="0" smtClean="0">
              <a:solidFill>
                <a:srgbClr val="006666"/>
              </a:solidFill>
            </a:endParaRPr>
          </a:p>
          <a:p>
            <a:pPr>
              <a:buFont typeface="Wingdings" pitchFamily="-110" charset="2"/>
              <a:buNone/>
              <a:defRPr/>
            </a:pPr>
            <a:r>
              <a:rPr lang="en-GB" sz="2200" dirty="0" smtClean="0">
                <a:solidFill>
                  <a:srgbClr val="006666"/>
                </a:solidFill>
              </a:rPr>
              <a:t>		</a:t>
            </a:r>
            <a:r>
              <a:rPr lang="en-GB" sz="2200" dirty="0" err="1" smtClean="0">
                <a:solidFill>
                  <a:srgbClr val="006666"/>
                </a:solidFill>
              </a:rPr>
              <a:t>b</a:t>
            </a:r>
            <a:r>
              <a:rPr lang="en-GB" sz="2200" dirty="0" smtClean="0">
                <a:solidFill>
                  <a:srgbClr val="006666"/>
                </a:solidFill>
              </a:rPr>
              <a:t>. F-</a:t>
            </a:r>
            <a:r>
              <a:rPr lang="en-GB" sz="2200" dirty="0" err="1" smtClean="0">
                <a:solidFill>
                  <a:srgbClr val="006666"/>
                </a:solidFill>
              </a:rPr>
              <a:t>clo</a:t>
            </a:r>
            <a:r>
              <a:rPr lang="en-GB" sz="2200" dirty="0" smtClean="0">
                <a:solidFill>
                  <a:srgbClr val="006666"/>
                </a:solidFill>
              </a:rPr>
              <a:t> (</a:t>
            </a:r>
            <a:r>
              <a:rPr lang="en-GB" sz="2200" dirty="0" err="1" smtClean="0">
                <a:solidFill>
                  <a:srgbClr val="006666"/>
                </a:solidFill>
              </a:rPr>
              <a:t>VP</a:t>
            </a:r>
            <a:r>
              <a:rPr lang="en-GB" sz="2200" baseline="-25000" dirty="0" err="1" smtClean="0">
                <a:solidFill>
                  <a:srgbClr val="006666"/>
                </a:solidFill>
              </a:rPr>
              <a:t>Eb</a:t>
            </a:r>
            <a:r>
              <a:rPr lang="en-GB" sz="2200" dirty="0" smtClean="0">
                <a:solidFill>
                  <a:srgbClr val="006666"/>
                </a:solidFill>
              </a:rPr>
              <a:t>) = ∃</a:t>
            </a:r>
            <a:r>
              <a:rPr lang="en-GB" sz="2200" dirty="0" err="1" smtClean="0">
                <a:solidFill>
                  <a:srgbClr val="006666"/>
                </a:solidFill>
              </a:rPr>
              <a:t>x.x</a:t>
            </a:r>
            <a:r>
              <a:rPr lang="en-GB" sz="2200" dirty="0" smtClean="0">
                <a:solidFill>
                  <a:srgbClr val="006666"/>
                </a:solidFill>
              </a:rPr>
              <a:t> insulted Steve</a:t>
            </a:r>
          </a:p>
          <a:p>
            <a:pPr>
              <a:buFont typeface="Wingdings" pitchFamily="-110" charset="2"/>
              <a:buNone/>
              <a:defRPr/>
            </a:pPr>
            <a:endParaRPr lang="en-GB" sz="2200" dirty="0" smtClean="0">
              <a:solidFill>
                <a:srgbClr val="006666"/>
              </a:solidFill>
            </a:endParaRPr>
          </a:p>
          <a:p>
            <a:pPr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 </a:t>
            </a:r>
            <a:r>
              <a:rPr lang="en-GB" sz="2200" dirty="0" smtClean="0">
                <a:solidFill>
                  <a:srgbClr val="006666"/>
                </a:solidFill>
              </a:rPr>
              <a:t>VP</a:t>
            </a:r>
            <a:r>
              <a:rPr lang="en-GB" sz="2200" baseline="-25000" dirty="0" smtClean="0">
                <a:solidFill>
                  <a:srgbClr val="006666"/>
                </a:solidFill>
              </a:rPr>
              <a:t>A</a:t>
            </a:r>
            <a:r>
              <a:rPr lang="en-GB" sz="2200" dirty="0" smtClean="0">
                <a:solidFill>
                  <a:srgbClr val="006666"/>
                </a:solidFill>
              </a:rPr>
              <a:t> entails both F-</a:t>
            </a:r>
            <a:r>
              <a:rPr lang="en-GB" sz="2200" dirty="0" err="1" smtClean="0">
                <a:solidFill>
                  <a:srgbClr val="006666"/>
                </a:solidFill>
              </a:rPr>
              <a:t>clo(VP</a:t>
            </a:r>
            <a:r>
              <a:rPr lang="en-GB" sz="2200" baseline="-25000" dirty="0" err="1" smtClean="0">
                <a:solidFill>
                  <a:srgbClr val="006666"/>
                </a:solidFill>
              </a:rPr>
              <a:t>Ea</a:t>
            </a:r>
            <a:r>
              <a:rPr lang="en-GB" sz="2200" dirty="0" smtClean="0">
                <a:solidFill>
                  <a:srgbClr val="006666"/>
                </a:solidFill>
              </a:rPr>
              <a:t>) and F-</a:t>
            </a:r>
            <a:r>
              <a:rPr lang="en-GB" sz="2200" dirty="0" err="1" smtClean="0">
                <a:solidFill>
                  <a:srgbClr val="006666"/>
                </a:solidFill>
              </a:rPr>
              <a:t>clo(VP</a:t>
            </a:r>
            <a:r>
              <a:rPr lang="en-GB" sz="2200" baseline="-25000" dirty="0" err="1" smtClean="0">
                <a:solidFill>
                  <a:srgbClr val="006666"/>
                </a:solidFill>
              </a:rPr>
              <a:t>Eb</a:t>
            </a:r>
            <a:r>
              <a:rPr lang="en-GB" sz="2200" dirty="0" smtClean="0">
                <a:solidFill>
                  <a:srgbClr val="006666"/>
                </a:solidFill>
              </a:rPr>
              <a:t>)</a:t>
            </a:r>
            <a:endParaRPr lang="en-US" sz="2200" dirty="0" smtClean="0">
              <a:solidFill>
                <a:srgbClr val="006666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(9)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91400" cy="4419600"/>
          </a:xfrm>
        </p:spPr>
        <p:txBody>
          <a:bodyPr/>
          <a:lstStyle/>
          <a:p>
            <a:pPr>
              <a:buFont typeface="Wingdings" pitchFamily="-110" charset="2"/>
              <a:buNone/>
            </a:pPr>
            <a:r>
              <a:rPr lang="en-GB" sz="2200" dirty="0" smtClean="0">
                <a:solidFill>
                  <a:srgbClr val="006666"/>
                </a:solidFill>
              </a:rPr>
              <a:t>(25)	a. </a:t>
            </a:r>
            <a:r>
              <a:rPr lang="en-GB" sz="2200" dirty="0" err="1" smtClean="0">
                <a:solidFill>
                  <a:srgbClr val="006666"/>
                </a:solidFill>
              </a:rPr>
              <a:t>VP</a:t>
            </a:r>
            <a:r>
              <a:rPr lang="en-GB" sz="2200" baseline="-25000" dirty="0" err="1" smtClean="0">
                <a:solidFill>
                  <a:srgbClr val="006666"/>
                </a:solidFill>
              </a:rPr>
              <a:t>Ea</a:t>
            </a:r>
            <a:r>
              <a:rPr lang="en-GB" sz="2200" dirty="0" smtClean="0">
                <a:solidFill>
                  <a:srgbClr val="006666"/>
                </a:solidFill>
              </a:rPr>
              <a:t>’ = ∃</a:t>
            </a:r>
            <a:r>
              <a:rPr lang="en-GB" sz="2200" dirty="0" err="1" smtClean="0">
                <a:solidFill>
                  <a:srgbClr val="006666"/>
                </a:solidFill>
              </a:rPr>
              <a:t>x.x</a:t>
            </a:r>
            <a:r>
              <a:rPr lang="en-GB" sz="2200" dirty="0" smtClean="0">
                <a:solidFill>
                  <a:srgbClr val="006666"/>
                </a:solidFill>
              </a:rPr>
              <a:t> called Steve an idiot</a:t>
            </a:r>
            <a:endParaRPr lang="en-US" sz="2200" dirty="0" smtClean="0">
              <a:solidFill>
                <a:srgbClr val="006666"/>
              </a:solidFill>
            </a:endParaRPr>
          </a:p>
          <a:p>
            <a:pPr>
              <a:buFont typeface="Wingdings" pitchFamily="-110" charset="2"/>
              <a:buNone/>
            </a:pPr>
            <a:r>
              <a:rPr lang="en-GB" sz="2200" dirty="0" smtClean="0">
                <a:solidFill>
                  <a:srgbClr val="006666"/>
                </a:solidFill>
              </a:rPr>
              <a:t>		</a:t>
            </a:r>
            <a:r>
              <a:rPr lang="en-GB" sz="2200" dirty="0" err="1" smtClean="0">
                <a:solidFill>
                  <a:srgbClr val="006666"/>
                </a:solidFill>
              </a:rPr>
              <a:t>b</a:t>
            </a:r>
            <a:r>
              <a:rPr lang="en-GB" sz="2200" dirty="0" smtClean="0">
                <a:solidFill>
                  <a:srgbClr val="006666"/>
                </a:solidFill>
              </a:rPr>
              <a:t>. </a:t>
            </a:r>
            <a:r>
              <a:rPr lang="en-GB" sz="2200" dirty="0" err="1" smtClean="0">
                <a:solidFill>
                  <a:srgbClr val="006666"/>
                </a:solidFill>
              </a:rPr>
              <a:t>VP</a:t>
            </a:r>
            <a:r>
              <a:rPr lang="en-GB" sz="2200" baseline="-25000" dirty="0" err="1" smtClean="0">
                <a:solidFill>
                  <a:srgbClr val="006666"/>
                </a:solidFill>
              </a:rPr>
              <a:t>Eb</a:t>
            </a:r>
            <a:r>
              <a:rPr lang="en-GB" sz="2200" dirty="0" smtClean="0">
                <a:solidFill>
                  <a:srgbClr val="006666"/>
                </a:solidFill>
              </a:rPr>
              <a:t>’ = ∃</a:t>
            </a:r>
            <a:r>
              <a:rPr lang="en-GB" sz="2200" dirty="0" err="1" smtClean="0">
                <a:solidFill>
                  <a:srgbClr val="006666"/>
                </a:solidFill>
              </a:rPr>
              <a:t>x.x</a:t>
            </a:r>
            <a:r>
              <a:rPr lang="en-GB" sz="2200" dirty="0" smtClean="0">
                <a:solidFill>
                  <a:srgbClr val="006666"/>
                </a:solidFill>
              </a:rPr>
              <a:t> insulted Steve</a:t>
            </a:r>
          </a:p>
          <a:p>
            <a:pPr>
              <a:buFont typeface="Wingdings" pitchFamily="-110" charset="2"/>
              <a:buNone/>
            </a:pPr>
            <a:endParaRPr lang="en-GB" sz="2200" dirty="0" smtClean="0">
              <a:solidFill>
                <a:srgbClr val="006666"/>
              </a:solidFill>
            </a:endParaRPr>
          </a:p>
          <a:p>
            <a:pPr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(26)	F-clo(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VP</a:t>
            </a:r>
            <a:r>
              <a:rPr lang="nl-NL" sz="2200" baseline="-25000" dirty="0" smtClean="0">
                <a:solidFill>
                  <a:schemeClr val="tx2"/>
                </a:solidFill>
                <a:sym typeface="Wingdings" pitchFamily="-110" charset="2"/>
              </a:rPr>
              <a:t>A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) = </a:t>
            </a:r>
            <a:r>
              <a:rPr lang="en-GB" sz="2200" dirty="0" smtClean="0">
                <a:solidFill>
                  <a:srgbClr val="006666"/>
                </a:solidFill>
              </a:rPr>
              <a:t>∃</a:t>
            </a:r>
            <a:r>
              <a:rPr lang="en-GB" sz="2200" dirty="0" err="1" smtClean="0">
                <a:solidFill>
                  <a:srgbClr val="006666"/>
                </a:solidFill>
              </a:rPr>
              <a:t>x.x</a:t>
            </a:r>
            <a:r>
              <a:rPr lang="en-GB" sz="2200" dirty="0" smtClean="0">
                <a:solidFill>
                  <a:srgbClr val="006666"/>
                </a:solidFill>
              </a:rPr>
              <a:t> called Steve an idiot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>
              <a:buFont typeface="Wingdings" pitchFamily="-110" charset="2"/>
              <a:buNone/>
            </a:pPr>
            <a:endParaRPr lang="en-GB" sz="2200" dirty="0" smtClean="0">
              <a:solidFill>
                <a:srgbClr val="006666"/>
              </a:solidFill>
            </a:endParaRPr>
          </a:p>
          <a:p>
            <a:pPr>
              <a:buFont typeface="Wingdings" pitchFamily="-110" charset="2"/>
              <a:buNone/>
            </a:pP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 </a:t>
            </a:r>
            <a:r>
              <a:rPr lang="en-GB" sz="2200" dirty="0" err="1" smtClean="0">
                <a:solidFill>
                  <a:srgbClr val="006666"/>
                </a:solidFill>
              </a:rPr>
              <a:t>VP</a:t>
            </a:r>
            <a:r>
              <a:rPr lang="en-GB" sz="2200" baseline="-25000" dirty="0" err="1" smtClean="0">
                <a:solidFill>
                  <a:srgbClr val="006666"/>
                </a:solidFill>
              </a:rPr>
              <a:t>Ea</a:t>
            </a:r>
            <a:r>
              <a:rPr lang="en-GB" sz="2200" dirty="0" smtClean="0">
                <a:solidFill>
                  <a:srgbClr val="006666"/>
                </a:solidFill>
              </a:rPr>
              <a:t> entails F-</a:t>
            </a:r>
            <a:r>
              <a:rPr lang="en-GB" sz="2200" dirty="0" err="1" smtClean="0">
                <a:solidFill>
                  <a:srgbClr val="006666"/>
                </a:solidFill>
              </a:rPr>
              <a:t>clo(VP</a:t>
            </a:r>
            <a:r>
              <a:rPr lang="en-GB" sz="2200" baseline="-25000" dirty="0" err="1" smtClean="0">
                <a:solidFill>
                  <a:srgbClr val="006666"/>
                </a:solidFill>
              </a:rPr>
              <a:t>A</a:t>
            </a:r>
            <a:r>
              <a:rPr lang="en-GB" sz="2200" dirty="0" smtClean="0">
                <a:solidFill>
                  <a:srgbClr val="006666"/>
                </a:solidFill>
              </a:rPr>
              <a:t>)</a:t>
            </a:r>
          </a:p>
          <a:p>
            <a:pPr>
              <a:buFont typeface="Wingdings" pitchFamily="-110" charset="2"/>
              <a:buNone/>
            </a:pP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 </a:t>
            </a:r>
            <a:r>
              <a:rPr lang="en-GB" sz="2200" dirty="0" err="1" smtClean="0">
                <a:solidFill>
                  <a:srgbClr val="006666"/>
                </a:solidFill>
              </a:rPr>
              <a:t>VP</a:t>
            </a:r>
            <a:r>
              <a:rPr lang="en-GB" sz="2200" baseline="-25000" dirty="0" err="1" smtClean="0">
                <a:solidFill>
                  <a:srgbClr val="006666"/>
                </a:solidFill>
              </a:rPr>
              <a:t>Eb</a:t>
            </a:r>
            <a:r>
              <a:rPr lang="en-GB" sz="2200" dirty="0" smtClean="0">
                <a:solidFill>
                  <a:srgbClr val="006666"/>
                </a:solidFill>
              </a:rPr>
              <a:t> does not entail F-</a:t>
            </a:r>
            <a:r>
              <a:rPr lang="en-GB" sz="2200" dirty="0" err="1" smtClean="0">
                <a:solidFill>
                  <a:srgbClr val="006666"/>
                </a:solidFill>
              </a:rPr>
              <a:t>clo(VP</a:t>
            </a:r>
            <a:r>
              <a:rPr lang="en-GB" sz="2200" baseline="-25000" dirty="0" err="1" smtClean="0">
                <a:solidFill>
                  <a:srgbClr val="006666"/>
                </a:solidFill>
              </a:rPr>
              <a:t>A</a:t>
            </a:r>
            <a:r>
              <a:rPr lang="en-GB" sz="2200" dirty="0" smtClean="0">
                <a:solidFill>
                  <a:srgbClr val="006666"/>
                </a:solidFill>
              </a:rPr>
              <a:t>): insulting some- one does not entail that you call them an idiot.</a:t>
            </a:r>
          </a:p>
          <a:p>
            <a:pPr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Antecedent and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site have to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mutually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entail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>
              <a:buFont typeface="Wingdings" pitchFamily="-110" charset="2"/>
              <a:buNone/>
            </a:pP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each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other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(10)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467600" cy="38862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Arguments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Tx/>
              <a:buChar char="•"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VP Voice mismatches</a:t>
            </a:r>
          </a:p>
          <a:p>
            <a:pPr marL="609600" indent="-609600" eaLnBrk="1" hangingPunct="1">
              <a:buFontTx/>
              <a:buChar char="•"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Sluicing argument structure mismatches</a:t>
            </a:r>
          </a:p>
          <a:p>
            <a:pPr marL="609600" indent="-609600" eaLnBrk="1" hangingPunct="1">
              <a:buFontTx/>
              <a:buChar char="•"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Vehicle change</a:t>
            </a:r>
          </a:p>
          <a:p>
            <a:pPr marL="609600" indent="-609600" eaLnBrk="1" hangingPunct="1">
              <a:buFontTx/>
              <a:buChar char="•"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Non-finite verb forms</a:t>
            </a:r>
          </a:p>
          <a:p>
            <a:pPr marL="609600" indent="-609600" eaLnBrk="1" hangingPunct="1">
              <a:buFontTx/>
              <a:buChar char="•"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Categorial mismatches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(11)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467600" cy="38862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Vehicle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change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(27)	 a.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They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arrested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Alex</a:t>
            </a:r>
            <a:r>
              <a:rPr lang="nl-NL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though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he</a:t>
            </a:r>
            <a:r>
              <a:rPr lang="nl-NL" sz="2200" baseline="-25000" dirty="0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thought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	 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they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wouldn’t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	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b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 …he</a:t>
            </a:r>
            <a:r>
              <a:rPr lang="nl-NL" sz="2200" baseline="-25000" dirty="0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thought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they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wouldn’t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[arrest</a:t>
            </a:r>
            <a:r>
              <a:rPr lang="en-US" sz="2200" baseline="-250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him</a:t>
            </a:r>
            <a:r>
              <a:rPr lang="nl-NL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400" dirty="0" smtClean="0">
                <a:latin typeface="Arial" pitchFamily="-110" charset="0"/>
              </a:rPr>
              <a:t>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400" dirty="0" smtClean="0">
                <a:solidFill>
                  <a:schemeClr val="tx2"/>
                </a:solidFill>
                <a:latin typeface="Arial" pitchFamily="-110" charset="0"/>
                <a:sym typeface="Wingdings" pitchFamily="-110" charset="2"/>
              </a:rPr>
              <a:t> </a:t>
            </a:r>
            <a:r>
              <a:rPr lang="en-US" sz="2200" dirty="0" smtClean="0">
                <a:solidFill>
                  <a:schemeClr val="tx2"/>
                </a:solidFill>
              </a:rPr>
              <a:t>[arrested Alex</a:t>
            </a:r>
            <a:r>
              <a:rPr lang="en-US" sz="2200" baseline="-25000" dirty="0" smtClean="0">
                <a:solidFill>
                  <a:schemeClr val="tx2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 mutually entails [arrest</a:t>
            </a:r>
            <a:r>
              <a:rPr lang="en-US" sz="2200" baseline="-250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him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(12)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467600" cy="38862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Counterarguments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Tx/>
              <a:buChar char="•"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Ban on sluicing Voice mismatches</a:t>
            </a:r>
          </a:p>
          <a:p>
            <a:pPr marL="609600" indent="-609600" eaLnBrk="1" hangingPunct="1">
              <a:buFontTx/>
              <a:buChar char="•"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Ban on VP argument structure mismatches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(13)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391400" cy="38862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Sluicing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Voice mismatches: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(28)	 *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Someone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murdered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Joe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but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I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don’t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know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by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who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400" dirty="0" smtClean="0">
                <a:solidFill>
                  <a:schemeClr val="tx2"/>
                </a:solidFill>
                <a:latin typeface="Arial" pitchFamily="-110" charset="0"/>
                <a:sym typeface="Wingdings" pitchFamily="-110" charset="2"/>
              </a:rPr>
              <a:t> 	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dirty="0" err="1" smtClean="0">
                <a:solidFill>
                  <a:schemeClr val="tx2"/>
                </a:solidFill>
              </a:rPr>
              <a:t>x</a:t>
            </a:r>
            <a:r>
              <a:rPr lang="en-US" sz="2200" dirty="0" smtClean="0">
                <a:solidFill>
                  <a:schemeClr val="tx2"/>
                </a:solidFill>
              </a:rPr>
              <a:t> murdered </a:t>
            </a:r>
            <a:r>
              <a:rPr lang="en-US" sz="2200" dirty="0" err="1" smtClean="0">
                <a:solidFill>
                  <a:schemeClr val="tx2"/>
                </a:solidFill>
              </a:rPr>
              <a:t>y</a:t>
            </a:r>
            <a:r>
              <a:rPr lang="en-US" sz="2200" dirty="0" smtClean="0">
                <a:solidFill>
                  <a:schemeClr val="tx2"/>
                </a:solidFill>
              </a:rPr>
              <a:t>] mutually entails [</a:t>
            </a:r>
            <a:r>
              <a:rPr lang="en-US" sz="2200" dirty="0" err="1" smtClean="0">
                <a:solidFill>
                  <a:schemeClr val="tx2"/>
                </a:solidFill>
              </a:rPr>
              <a:t>y</a:t>
            </a:r>
            <a:r>
              <a:rPr lang="en-US" sz="2200" dirty="0" smtClean="0">
                <a:solidFill>
                  <a:schemeClr val="tx2"/>
                </a:solidFill>
              </a:rPr>
              <a:t> was murdered by </a:t>
            </a:r>
            <a:r>
              <a:rPr lang="en-US" sz="2200" dirty="0" err="1" smtClean="0">
                <a:solidFill>
                  <a:schemeClr val="tx2"/>
                </a:solidFill>
              </a:rPr>
              <a:t>x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Semantic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identity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condition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rules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this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in.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(14)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391400" cy="40386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Mismatches: problem for both approaches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Another problem for both syntactic and semantic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approach: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Non-linguistic antecedents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(29)		(Jen and Morris are both looking at a man 	standing on the roof of a high building, 	ready to jump. Jen shouts:)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	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Don’t</a:t>
            </a:r>
            <a:r>
              <a:rPr lang="nl-NL" sz="2200" dirty="0" smtClean="0">
                <a:latin typeface="Arial" pitchFamily="-110" charset="0"/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E 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  <p:bldP spid="100355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Restrictions on ellipsis (1)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362200"/>
            <a:ext cx="7313612" cy="357981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nl-BE">
                <a:solidFill>
                  <a:schemeClr val="tx2"/>
                </a:solidFill>
                <a:sym typeface="Wingdings" pitchFamily="-110" charset="2"/>
              </a:rPr>
              <a:t>Two restrictions on ellipsis</a:t>
            </a:r>
            <a:endParaRPr lang="nl-NL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Tx/>
              <a:buNone/>
            </a:pPr>
            <a:endParaRPr lang="nl-NL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Tx/>
              <a:buNone/>
            </a:pPr>
            <a:r>
              <a:rPr lang="nl-NL">
                <a:solidFill>
                  <a:schemeClr val="tx2"/>
                </a:solidFill>
                <a:sym typeface="Wingdings" pitchFamily="-110" charset="2"/>
              </a:rPr>
              <a:t>	Recoverability</a:t>
            </a:r>
          </a:p>
          <a:p>
            <a:pPr marL="609600" indent="-609600" eaLnBrk="1" hangingPunct="1">
              <a:buFontTx/>
              <a:buNone/>
            </a:pPr>
            <a:r>
              <a:rPr lang="nl-NL">
                <a:solidFill>
                  <a:schemeClr val="tx2"/>
                </a:solidFill>
                <a:sym typeface="Wingdings" pitchFamily="-110" charset="2"/>
              </a:rPr>
              <a:t>	Syntactic licensing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92987" cy="1143000"/>
          </a:xfrm>
        </p:spPr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Semantic identity (15)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391400" cy="38862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Possible solutions: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Tx/>
              <a:buChar char="•"/>
            </a:pP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Implicit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semantics</a:t>
            </a:r>
            <a:endParaRPr lang="nl-NL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609600" indent="-609600" eaLnBrk="1" hangingPunct="1">
              <a:buFontTx/>
              <a:buChar char="•"/>
            </a:pP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Ellipsis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of a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light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verb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 plus a dummy </a:t>
            </a:r>
            <a:r>
              <a:rPr lang="nl-NL" sz="2200" dirty="0" err="1" smtClean="0">
                <a:solidFill>
                  <a:srgbClr val="006666"/>
                </a:solidFill>
                <a:sym typeface="Wingdings" pitchFamily="-110" charset="2"/>
              </a:rPr>
              <a:t>pronoun</a:t>
            </a:r>
            <a:r>
              <a:rPr lang="nl-NL" sz="2200" dirty="0" smtClean="0">
                <a:solidFill>
                  <a:srgbClr val="006666"/>
                </a:solidFill>
                <a:sym typeface="Wingdings" pitchFamily="-110" charset="2"/>
              </a:rPr>
              <a:t>: </a:t>
            </a:r>
            <a:r>
              <a:rPr lang="nl-NL" sz="2400" dirty="0" smtClean="0">
                <a:solidFill>
                  <a:srgbClr val="006666"/>
                </a:solidFill>
                <a:latin typeface="Arial" pitchFamily="-110" charset="0"/>
              </a:rPr>
              <a:t> </a:t>
            </a:r>
            <a:r>
              <a:rPr lang="en-US" sz="2200" dirty="0" smtClean="0">
                <a:solidFill>
                  <a:srgbClr val="006666"/>
                </a:solidFill>
              </a:rPr>
              <a:t>[do it] (Merchant 2004)</a:t>
            </a:r>
          </a:p>
          <a:p>
            <a:pPr marL="609600" indent="-609600" eaLnBrk="1" hangingPunct="1">
              <a:buNone/>
            </a:pPr>
            <a:endParaRPr lang="en-US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609600" indent="-609600" eaLnBrk="1" hangingPunct="1">
              <a:buNone/>
            </a:pP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Fairly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ad hoc</a:t>
            </a:r>
          </a:p>
          <a:p>
            <a:pPr marL="609600" indent="-609600" eaLnBrk="1" hangingPunct="1">
              <a:buNone/>
            </a:pP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Controversial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data</a:t>
            </a:r>
            <a:endParaRPr lang="nl-NL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 (5)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514600"/>
            <a:ext cx="7313612" cy="342741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nl-BE" sz="2800" smtClean="0">
                <a:solidFill>
                  <a:schemeClr val="tx2"/>
                </a:solidFill>
              </a:rPr>
              <a:t>Structural identity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smtClean="0">
                <a:solidFill>
                  <a:schemeClr val="tx2"/>
                </a:solidFill>
              </a:rPr>
              <a:t>Semantic identity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smtClean="0">
                <a:solidFill>
                  <a:schemeClr val="tx2"/>
                </a:solidFill>
              </a:rPr>
              <a:t>Voice mismatches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Voice mismatches (1)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40386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Recall this puzzle: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Sluicing does not allow for Voice mismatches: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(30) 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*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Someone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murdered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Joe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but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I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don’t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know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by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who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Joe was murdered </a:t>
            </a:r>
            <a:r>
              <a:rPr lang="en-US" sz="22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chemeClr val="tx2"/>
                </a:solidFill>
              </a:rPr>
              <a:t>by</a:t>
            </a:r>
            <a:r>
              <a:rPr lang="en-US" sz="2200" strike="sngStrike" baseline="-25000" dirty="0" smtClean="0">
                <a:solidFill>
                  <a:schemeClr val="tx2"/>
                </a:solidFill>
              </a:rPr>
              <a:t> who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VP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does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allow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for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Voice mismatches: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(31)		The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janitor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takes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out the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trash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whenever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it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is 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apparent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that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it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should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be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taken out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Recoverability: Voice mismatches (2)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40386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Merchant’s solution (Merchant 2007, 2008):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The availability of Voice mismatches depends on the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size of the ellipsis site.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Sluicing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= high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ellipsis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	Voice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head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included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and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cannot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differ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from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Voice in the antecedent.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5" grpI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Recoverability: Voice mismatches (3)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315200" cy="41910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Someone murdered Joe…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TP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0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DP           T’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i="1" dirty="0" smtClean="0">
                <a:solidFill>
                  <a:schemeClr val="tx2"/>
                </a:solidFill>
              </a:rPr>
              <a:t>Someone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T          VoiceP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0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   Voice            vP</a:t>
            </a:r>
          </a:p>
          <a:p>
            <a:pPr marL="609600" indent="-609600" eaLnBrk="1" hangingPunct="1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          [active]</a:t>
            </a:r>
            <a:endParaRPr lang="nl-BE" sz="20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              </a:t>
            </a:r>
            <a:r>
              <a:rPr lang="nl-BE" sz="2000" i="1" dirty="0" smtClean="0">
                <a:solidFill>
                  <a:schemeClr val="tx2"/>
                </a:solidFill>
              </a:rPr>
              <a:t>murdered Joe        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114800" y="5562600"/>
            <a:ext cx="1676400" cy="1524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438400" y="3352800"/>
            <a:ext cx="792163" cy="144463"/>
            <a:chOff x="2064" y="2160"/>
            <a:chExt cx="635" cy="91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3048000" y="4038600"/>
            <a:ext cx="792163" cy="144463"/>
            <a:chOff x="2064" y="2160"/>
            <a:chExt cx="635" cy="91"/>
          </a:xfrm>
        </p:grpSpPr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3962400" y="4800600"/>
            <a:ext cx="792163" cy="144463"/>
            <a:chOff x="2064" y="2160"/>
            <a:chExt cx="635" cy="91"/>
          </a:xfrm>
        </p:grpSpPr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8" name="Ovaal 17"/>
          <p:cNvSpPr/>
          <p:nvPr/>
        </p:nvSpPr>
        <p:spPr>
          <a:xfrm>
            <a:off x="2743200" y="4953000"/>
            <a:ext cx="1219200" cy="9906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Recoverability: Voice mismatches (4)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772400" cy="48006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*but I don’t know by who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Joe was murdered </a:t>
            </a:r>
            <a:r>
              <a:rPr lang="en-US" sz="22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chemeClr val="tx2"/>
                </a:solidFill>
              </a:rPr>
              <a:t>by</a:t>
            </a:r>
            <a:r>
              <a:rPr lang="en-US" sz="2200" strike="sngStrike" baseline="-25000" dirty="0" smtClean="0">
                <a:solidFill>
                  <a:schemeClr val="tx2"/>
                </a:solidFill>
              </a:rPr>
              <a:t> who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CP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i="1" dirty="0" smtClean="0">
                <a:solidFill>
                  <a:schemeClr val="tx2"/>
                </a:solidFill>
              </a:rPr>
              <a:t>by who          </a:t>
            </a:r>
            <a:r>
              <a:rPr lang="nl-BE" sz="2000" dirty="0" smtClean="0">
                <a:solidFill>
                  <a:schemeClr val="tx2"/>
                </a:solidFill>
              </a:rPr>
              <a:t>C’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C         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         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               </a:t>
            </a:r>
          </a:p>
          <a:p>
            <a:pPr marL="609600" indent="-609600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                                 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953000" y="5715000"/>
            <a:ext cx="1676400" cy="1524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895600" y="3352800"/>
            <a:ext cx="792163" cy="144463"/>
            <a:chOff x="2064" y="2160"/>
            <a:chExt cx="635" cy="91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29000" y="3962400"/>
            <a:ext cx="792163" cy="144463"/>
            <a:chOff x="2064" y="2160"/>
            <a:chExt cx="635" cy="91"/>
          </a:xfrm>
        </p:grpSpPr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962400" y="4572000"/>
            <a:ext cx="792163" cy="144463"/>
            <a:chOff x="2064" y="2160"/>
            <a:chExt cx="635" cy="91"/>
          </a:xfrm>
        </p:grpSpPr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2286000" y="2667000"/>
            <a:ext cx="792163" cy="144463"/>
            <a:chOff x="2064" y="2160"/>
            <a:chExt cx="635" cy="91"/>
          </a:xfrm>
        </p:grpSpPr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4724400" y="5181600"/>
            <a:ext cx="792163" cy="144463"/>
            <a:chOff x="2064" y="2160"/>
            <a:chExt cx="635" cy="91"/>
          </a:xfrm>
        </p:grpSpPr>
        <p:sp>
          <p:nvSpPr>
            <p:cNvPr id="21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3" name="Vrije vorm 22"/>
          <p:cNvSpPr/>
          <p:nvPr/>
        </p:nvSpPr>
        <p:spPr>
          <a:xfrm>
            <a:off x="2705100" y="3352800"/>
            <a:ext cx="1624355" cy="1464236"/>
          </a:xfrm>
          <a:custGeom>
            <a:avLst/>
            <a:gdLst>
              <a:gd name="connsiteX0" fmla="*/ 1586255 w 1586255"/>
              <a:gd name="connsiteY0" fmla="*/ 0 h 1464236"/>
              <a:gd name="connsiteX1" fmla="*/ 226608 w 1586255"/>
              <a:gd name="connsiteY1" fmla="*/ 448236 h 1464236"/>
              <a:gd name="connsiteX2" fmla="*/ 226608 w 1586255"/>
              <a:gd name="connsiteY2" fmla="*/ 1464236 h 1464236"/>
              <a:gd name="connsiteX0" fmla="*/ 1624355 w 1624355"/>
              <a:gd name="connsiteY0" fmla="*/ 0 h 1464236"/>
              <a:gd name="connsiteX1" fmla="*/ 264708 w 1624355"/>
              <a:gd name="connsiteY1" fmla="*/ 448236 h 1464236"/>
              <a:gd name="connsiteX2" fmla="*/ 36108 w 1624355"/>
              <a:gd name="connsiteY2" fmla="*/ 1464236 h 1464236"/>
              <a:gd name="connsiteX0" fmla="*/ 1624355 w 1624355"/>
              <a:gd name="connsiteY0" fmla="*/ 0 h 1464236"/>
              <a:gd name="connsiteX1" fmla="*/ 264708 w 1624355"/>
              <a:gd name="connsiteY1" fmla="*/ 448236 h 1464236"/>
              <a:gd name="connsiteX2" fmla="*/ 36108 w 1624355"/>
              <a:gd name="connsiteY2" fmla="*/ 1464236 h 146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4355" h="1464236">
                <a:moveTo>
                  <a:pt x="1624355" y="0"/>
                </a:moveTo>
                <a:cubicBezTo>
                  <a:pt x="1057835" y="102098"/>
                  <a:pt x="529416" y="204197"/>
                  <a:pt x="264708" y="448236"/>
                </a:cubicBezTo>
                <a:cubicBezTo>
                  <a:pt x="0" y="692275"/>
                  <a:pt x="36108" y="1464236"/>
                  <a:pt x="36108" y="1464236"/>
                </a:cubicBezTo>
              </a:path>
            </a:pathLst>
          </a:cu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2743200" y="3581400"/>
            <a:ext cx="419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dirty="0" smtClean="0"/>
              <a:t>           </a:t>
            </a:r>
            <a:r>
              <a:rPr lang="nl-BE" sz="2000" dirty="0" smtClean="0">
                <a:solidFill>
                  <a:schemeClr val="tx2"/>
                </a:solidFill>
              </a:rPr>
              <a:t>TP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4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</a:t>
            </a:r>
            <a:r>
              <a:rPr lang="nl-BE" sz="2000" i="1" dirty="0" smtClean="0">
                <a:solidFill>
                  <a:schemeClr val="tx2"/>
                </a:solidFill>
              </a:rPr>
              <a:t>Joe</a:t>
            </a:r>
            <a:r>
              <a:rPr lang="nl-BE" sz="2000" dirty="0" smtClean="0">
                <a:solidFill>
                  <a:schemeClr val="tx2"/>
                </a:solidFill>
              </a:rPr>
              <a:t>           T’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0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T          VoiceP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</a:t>
            </a:r>
            <a:r>
              <a:rPr lang="nl-BE" sz="2000" i="1" dirty="0" smtClean="0">
                <a:solidFill>
                  <a:schemeClr val="tx2"/>
                </a:solidFill>
              </a:rPr>
              <a:t>was</a:t>
            </a:r>
          </a:p>
          <a:p>
            <a:pPr marL="609600" indent="-609600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Voice          vP    </a:t>
            </a:r>
          </a:p>
          <a:p>
            <a:pPr marL="609600" indent="-609600" eaLnBrk="1" hangingPunct="1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    [passive]</a:t>
            </a:r>
            <a:endParaRPr lang="nl-BE" sz="2000" dirty="0" smtClean="0">
              <a:solidFill>
                <a:schemeClr val="tx2"/>
              </a:solidFill>
            </a:endParaRPr>
          </a:p>
          <a:p>
            <a:r>
              <a:rPr lang="nl-NL" sz="2000" dirty="0" smtClean="0">
                <a:solidFill>
                  <a:schemeClr val="tx2"/>
                </a:solidFill>
              </a:rPr>
              <a:t>                        </a:t>
            </a:r>
            <a:r>
              <a:rPr lang="nl-BE" sz="2000" i="1" dirty="0" smtClean="0">
                <a:solidFill>
                  <a:schemeClr val="tx2"/>
                </a:solidFill>
              </a:rPr>
              <a:t>murdered</a:t>
            </a:r>
            <a:r>
              <a:rPr lang="nl-BE" sz="2000" dirty="0" smtClean="0">
                <a:solidFill>
                  <a:schemeClr val="tx2"/>
                </a:solidFill>
              </a:rPr>
              <a:t> t</a:t>
            </a:r>
            <a:r>
              <a:rPr lang="nl-BE" sz="2000" baseline="-25000" dirty="0" smtClean="0">
                <a:solidFill>
                  <a:schemeClr val="tx2"/>
                </a:solidFill>
              </a:rPr>
              <a:t>Joe</a:t>
            </a:r>
            <a:endParaRPr lang="nl-NL" sz="2000" dirty="0"/>
          </a:p>
        </p:txBody>
      </p:sp>
      <p:sp>
        <p:nvSpPr>
          <p:cNvPr id="25" name="Ovaal 24"/>
          <p:cNvSpPr/>
          <p:nvPr/>
        </p:nvSpPr>
        <p:spPr>
          <a:xfrm>
            <a:off x="3581400" y="5257800"/>
            <a:ext cx="1371600" cy="9906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4" grpId="0"/>
      <p:bldP spid="25" grpId="0" animBg="1"/>
      <p:bldP spid="25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Recoverability: Voice mismatches (5)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667000"/>
            <a:ext cx="7315200" cy="36576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VP ellipsis = low ellipsis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	Voice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head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not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included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and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can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hence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differ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from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Voice in the antecedent.</a:t>
            </a: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Recoverability: Voice mismatches (6)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315200" cy="41910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The janitor takes out the trash…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TP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0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DP           T’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i="1" dirty="0" smtClean="0">
                <a:solidFill>
                  <a:schemeClr val="tx2"/>
                </a:solidFill>
              </a:rPr>
              <a:t>The janitor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T          VoiceP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0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   Voice                vP</a:t>
            </a:r>
          </a:p>
          <a:p>
            <a:pPr marL="609600" indent="-609600" eaLnBrk="1" hangingPunct="1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          [active]</a:t>
            </a:r>
            <a:endParaRPr lang="nl-BE" sz="20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              </a:t>
            </a:r>
            <a:r>
              <a:rPr lang="nl-BE" sz="2000" i="1" dirty="0" smtClean="0">
                <a:solidFill>
                  <a:schemeClr val="tx2"/>
                </a:solidFill>
              </a:rPr>
              <a:t>takes out the trash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114800" y="5562600"/>
            <a:ext cx="2438400" cy="1524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38400" y="3352800"/>
            <a:ext cx="792163" cy="144463"/>
            <a:chOff x="2064" y="2160"/>
            <a:chExt cx="635" cy="91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48000" y="4038600"/>
            <a:ext cx="792163" cy="144463"/>
            <a:chOff x="2064" y="2160"/>
            <a:chExt cx="635" cy="91"/>
          </a:xfrm>
        </p:grpSpPr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6" name="Line 11"/>
          <p:cNvSpPr>
            <a:spLocks noChangeShapeType="1"/>
          </p:cNvSpPr>
          <p:nvPr/>
        </p:nvSpPr>
        <p:spPr bwMode="auto">
          <a:xfrm flipH="1">
            <a:off x="3962400" y="4800600"/>
            <a:ext cx="395458" cy="1444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4357858" y="4800600"/>
            <a:ext cx="671342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2743200" y="4953000"/>
            <a:ext cx="1219200" cy="9906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Recoverability: Voice mismatches (7)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772400" cy="48006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nl-BE" sz="2200" dirty="0" smtClean="0">
                <a:solidFill>
                  <a:schemeClr val="tx2"/>
                </a:solidFill>
              </a:rPr>
              <a:t>…it should be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taken out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TP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</a:t>
            </a:r>
            <a:r>
              <a:rPr lang="nl-BE" sz="2000" i="1" dirty="0" smtClean="0">
                <a:solidFill>
                  <a:schemeClr val="tx2"/>
                </a:solidFill>
              </a:rPr>
              <a:t>it</a:t>
            </a:r>
            <a:r>
              <a:rPr lang="nl-BE" sz="2000" dirty="0" smtClean="0">
                <a:solidFill>
                  <a:schemeClr val="tx2"/>
                </a:solidFill>
              </a:rPr>
              <a:t>          T’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T           VoiceP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</a:t>
            </a:r>
            <a:r>
              <a:rPr lang="nl-BE" sz="2000" i="1" dirty="0" smtClean="0">
                <a:solidFill>
                  <a:schemeClr val="tx2"/>
                </a:solidFill>
              </a:rPr>
              <a:t>should</a:t>
            </a:r>
          </a:p>
          <a:p>
            <a:pPr marL="609600" indent="-609600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  Voice            </a:t>
            </a:r>
          </a:p>
          <a:p>
            <a:pPr marL="609600" indent="-609600" eaLnBrk="1" hangingPunct="1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              </a:t>
            </a:r>
            <a:r>
              <a:rPr lang="en-US" sz="2000" i="1" dirty="0" smtClean="0">
                <a:solidFill>
                  <a:schemeClr val="tx2"/>
                </a:solidFill>
              </a:rPr>
              <a:t>be</a:t>
            </a:r>
          </a:p>
          <a:p>
            <a:pPr marL="609600" indent="-609600" eaLnBrk="1" hangingPunct="1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         [passive]</a:t>
            </a:r>
            <a:endParaRPr lang="nl-BE" sz="20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                                          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962400" y="4572000"/>
            <a:ext cx="1295400" cy="228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43200" y="3276600"/>
            <a:ext cx="792163" cy="144463"/>
            <a:chOff x="2064" y="2160"/>
            <a:chExt cx="635" cy="91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581400" y="3962400"/>
            <a:ext cx="792163" cy="144463"/>
            <a:chOff x="2064" y="2160"/>
            <a:chExt cx="635" cy="91"/>
          </a:xfrm>
        </p:grpSpPr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286000" y="2667000"/>
            <a:ext cx="792163" cy="144463"/>
            <a:chOff x="2064" y="2160"/>
            <a:chExt cx="635" cy="91"/>
          </a:xfrm>
        </p:grpSpPr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H="1">
              <a:off x="2064" y="2160"/>
              <a:ext cx="317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2381" y="2160"/>
              <a:ext cx="318" cy="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3" name="Vrije vorm 22"/>
          <p:cNvSpPr/>
          <p:nvPr/>
        </p:nvSpPr>
        <p:spPr>
          <a:xfrm>
            <a:off x="3733800" y="3886200"/>
            <a:ext cx="1586255" cy="1464236"/>
          </a:xfrm>
          <a:custGeom>
            <a:avLst/>
            <a:gdLst>
              <a:gd name="connsiteX0" fmla="*/ 1586255 w 1586255"/>
              <a:gd name="connsiteY0" fmla="*/ 0 h 1464236"/>
              <a:gd name="connsiteX1" fmla="*/ 226608 w 1586255"/>
              <a:gd name="connsiteY1" fmla="*/ 448236 h 1464236"/>
              <a:gd name="connsiteX2" fmla="*/ 226608 w 1586255"/>
              <a:gd name="connsiteY2" fmla="*/ 1464236 h 146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6255" h="1464236">
                <a:moveTo>
                  <a:pt x="1586255" y="0"/>
                </a:moveTo>
                <a:cubicBezTo>
                  <a:pt x="1019735" y="102098"/>
                  <a:pt x="453216" y="204197"/>
                  <a:pt x="226608" y="448236"/>
                </a:cubicBezTo>
                <a:cubicBezTo>
                  <a:pt x="0" y="692275"/>
                  <a:pt x="226608" y="1464236"/>
                  <a:pt x="226608" y="1464236"/>
                </a:cubicBezTo>
              </a:path>
            </a:pathLst>
          </a:cu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3733800" y="41148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      </a:t>
            </a:r>
            <a:r>
              <a:rPr lang="nl-NL" sz="2000" dirty="0" err="1" smtClean="0">
                <a:solidFill>
                  <a:schemeClr val="tx2"/>
                </a:solidFill>
              </a:rPr>
              <a:t>vP</a:t>
            </a:r>
            <a:endParaRPr lang="nl-NL" sz="2000" dirty="0" smtClean="0">
              <a:solidFill>
                <a:schemeClr val="tx2"/>
              </a:solidFill>
            </a:endParaRPr>
          </a:p>
          <a:p>
            <a:endParaRPr lang="nl-NL" sz="2000" dirty="0" smtClean="0"/>
          </a:p>
          <a:p>
            <a:r>
              <a:rPr lang="nl-BE" sz="2000" i="1" dirty="0" smtClean="0">
                <a:solidFill>
                  <a:schemeClr val="tx2"/>
                </a:solidFill>
              </a:rPr>
              <a:t>  taken out</a:t>
            </a:r>
            <a:endParaRPr lang="nl-NL" sz="2000" dirty="0"/>
          </a:p>
        </p:txBody>
      </p:sp>
      <p:sp>
        <p:nvSpPr>
          <p:cNvPr id="25" name="Ovaal 24"/>
          <p:cNvSpPr/>
          <p:nvPr/>
        </p:nvSpPr>
        <p:spPr>
          <a:xfrm>
            <a:off x="2438400" y="4114800"/>
            <a:ext cx="1371600" cy="12954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4" grpId="0"/>
      <p:bldP spid="2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Recoverability: Voice mismatches (8)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667000"/>
            <a:ext cx="7315200" cy="36576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400" dirty="0" smtClean="0">
                <a:solidFill>
                  <a:schemeClr val="tx2"/>
                </a:solidFill>
              </a:rPr>
              <a:t>! This solution implies that the recoverability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400" dirty="0" smtClean="0">
                <a:solidFill>
                  <a:schemeClr val="tx2"/>
                </a:solidFill>
              </a:rPr>
              <a:t>  condition on ellipsis is syntactic.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Restrictions on ellipsis (2)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286000"/>
            <a:ext cx="7313612" cy="365601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628650" algn="l"/>
              </a:tabLst>
            </a:pPr>
            <a:r>
              <a:rPr lang="nl-NL">
                <a:solidFill>
                  <a:schemeClr val="tx2"/>
                </a:solidFill>
                <a:sym typeface="Wingdings" pitchFamily="-110" charset="2"/>
              </a:rPr>
              <a:t>	Recoverability</a:t>
            </a:r>
          </a:p>
          <a:p>
            <a:pPr marL="0" indent="0" eaLnBrk="1" hangingPunct="1">
              <a:buFontTx/>
              <a:buNone/>
              <a:tabLst>
                <a:tab pos="628650" algn="l"/>
              </a:tabLst>
            </a:pPr>
            <a:endParaRPr lang="nl-NL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buFontTx/>
              <a:buNone/>
              <a:tabLst>
                <a:tab pos="628650" algn="l"/>
              </a:tabLst>
            </a:pPr>
            <a:r>
              <a:rPr lang="en-US" sz="2400">
                <a:solidFill>
                  <a:schemeClr val="tx2"/>
                </a:solidFill>
              </a:rPr>
              <a:t>Ellipsis needs an antecedent; otherwise it is impossible for the hearer to interpret the ellipsis site.</a:t>
            </a:r>
          </a:p>
          <a:p>
            <a:pPr marL="0" indent="0" eaLnBrk="1" hangingPunct="1">
              <a:buFontTx/>
              <a:buNone/>
              <a:tabLst>
                <a:tab pos="628650" algn="l"/>
              </a:tabLst>
            </a:pPr>
            <a:endParaRPr lang="en-US" sz="2400">
              <a:solidFill>
                <a:schemeClr val="tx2"/>
              </a:solidFill>
            </a:endParaRPr>
          </a:p>
          <a:p>
            <a:pPr marL="0" indent="0" eaLnBrk="1" hangingPunct="1">
              <a:buFontTx/>
              <a:buNone/>
              <a:tabLst>
                <a:tab pos="628650" algn="l"/>
              </a:tabLst>
            </a:pPr>
            <a:r>
              <a:rPr lang="en-US" sz="2400">
                <a:solidFill>
                  <a:schemeClr val="tx2"/>
                </a:solidFill>
              </a:rPr>
              <a:t>(</a:t>
            </a:r>
            <a:r>
              <a:rPr lang="en-US" sz="2400" smtClean="0">
                <a:solidFill>
                  <a:schemeClr val="tx2"/>
                </a:solidFill>
              </a:rPr>
              <a:t>1) 	[</a:t>
            </a:r>
            <a:r>
              <a:rPr lang="en-US" sz="2400">
                <a:solidFill>
                  <a:schemeClr val="tx2"/>
                </a:solidFill>
              </a:rPr>
              <a:t>uttered out of the blue]</a:t>
            </a:r>
          </a:p>
          <a:p>
            <a:pPr marL="0" indent="0" eaLnBrk="1" hangingPunct="1">
              <a:buFontTx/>
              <a:buNone/>
              <a:tabLst>
                <a:tab pos="628650" algn="l"/>
              </a:tabLst>
            </a:pPr>
            <a:r>
              <a:rPr lang="en-US" sz="2400" smtClean="0">
                <a:solidFill>
                  <a:schemeClr val="tx2"/>
                </a:solidFill>
              </a:rPr>
              <a:t>	*</a:t>
            </a:r>
            <a:r>
              <a:rPr lang="en-US" sz="2400">
                <a:solidFill>
                  <a:schemeClr val="tx2"/>
                </a:solidFill>
              </a:rPr>
              <a:t>Jasmin has, too.</a:t>
            </a:r>
            <a:endParaRPr lang="nl-NL" sz="240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buFontTx/>
              <a:buNone/>
              <a:tabLst>
                <a:tab pos="628650" algn="l"/>
              </a:tabLst>
            </a:pPr>
            <a:endParaRPr lang="nl-NL" sz="240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Restrictions on ellipsis (9)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590800"/>
            <a:ext cx="7313612" cy="335121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nl-BE" sz="2800" smtClean="0">
                <a:solidFill>
                  <a:schemeClr val="tx2"/>
                </a:solidFill>
              </a:rPr>
              <a:t>Recoverability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b="1" smtClean="0">
                <a:solidFill>
                  <a:schemeClr val="tx2"/>
                </a:solidFill>
              </a:rPr>
              <a:t>Syntactic licensing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Syntactic licensing (1)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286000"/>
            <a:ext cx="7313612" cy="3656013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</a:rPr>
              <a:t>Even </a:t>
            </a:r>
            <a:r>
              <a:rPr lang="nl-NL" sz="2200" dirty="0" err="1" smtClean="0">
                <a:solidFill>
                  <a:schemeClr val="tx2"/>
                </a:solidFill>
              </a:rPr>
              <a:t>with</a:t>
            </a:r>
            <a:r>
              <a:rPr lang="nl-NL" sz="2200" dirty="0" smtClean="0">
                <a:solidFill>
                  <a:schemeClr val="tx2"/>
                </a:solidFill>
              </a:rPr>
              <a:t> a </a:t>
            </a:r>
            <a:r>
              <a:rPr lang="nl-NL" sz="2200" dirty="0" err="1" smtClean="0">
                <a:solidFill>
                  <a:schemeClr val="tx2"/>
                </a:solidFill>
              </a:rPr>
              <a:t>syntactically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identical</a:t>
            </a:r>
            <a:r>
              <a:rPr lang="nl-NL" sz="2200" dirty="0" smtClean="0">
                <a:solidFill>
                  <a:schemeClr val="tx2"/>
                </a:solidFill>
              </a:rPr>
              <a:t> antecedent, </a:t>
            </a:r>
            <a:r>
              <a:rPr lang="nl-NL" sz="2200" dirty="0" err="1" smtClean="0">
                <a:solidFill>
                  <a:schemeClr val="tx2"/>
                </a:solidFill>
              </a:rPr>
              <a:t>not</a:t>
            </a: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</a:rPr>
              <a:t>all </a:t>
            </a:r>
            <a:r>
              <a:rPr lang="nl-NL" sz="2200" dirty="0" err="1" smtClean="0">
                <a:solidFill>
                  <a:schemeClr val="tx2"/>
                </a:solidFill>
              </a:rPr>
              <a:t>ellipses</a:t>
            </a:r>
            <a:r>
              <a:rPr lang="nl-NL" sz="2200" dirty="0" smtClean="0">
                <a:solidFill>
                  <a:schemeClr val="tx2"/>
                </a:solidFill>
              </a:rPr>
              <a:t> are </a:t>
            </a:r>
            <a:r>
              <a:rPr lang="nl-NL" sz="2200" dirty="0" err="1" smtClean="0">
                <a:solidFill>
                  <a:schemeClr val="tx2"/>
                </a:solidFill>
              </a:rPr>
              <a:t>possible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needs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to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be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licensed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in the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syntactic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structure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  <a:endParaRPr lang="nl-NL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Syntactic licensing (2)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133600"/>
            <a:ext cx="7313612" cy="4114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Sluicing: only a specific set of IPs can be elided.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(24)	a.	 Someone was singing, but I don’t know 	 who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strike="sngStrike" dirty="0" smtClean="0">
                <a:solidFill>
                  <a:schemeClr val="tx2"/>
                </a:solidFill>
              </a:rPr>
              <a:t>t</a:t>
            </a:r>
            <a:r>
              <a:rPr lang="nl-BE" sz="2200" strike="sngStrike" baseline="-25000" dirty="0" smtClean="0">
                <a:solidFill>
                  <a:schemeClr val="tx2"/>
                </a:solidFill>
              </a:rPr>
              <a:t>who</a:t>
            </a:r>
            <a:r>
              <a:rPr lang="nl-BE" sz="2200" strike="sngStrike" dirty="0" smtClean="0">
                <a:solidFill>
                  <a:schemeClr val="tx2"/>
                </a:solidFill>
              </a:rPr>
              <a:t> was singing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	</a:t>
            </a:r>
            <a:r>
              <a:rPr lang="nl-NL" sz="2200" dirty="0" err="1" smtClean="0">
                <a:solidFill>
                  <a:schemeClr val="tx2"/>
                </a:solidFill>
              </a:rPr>
              <a:t>b</a:t>
            </a:r>
            <a:r>
              <a:rPr lang="nl-NL" sz="2200" dirty="0" smtClean="0">
                <a:solidFill>
                  <a:schemeClr val="tx2"/>
                </a:solidFill>
              </a:rPr>
              <a:t>.	 The </a:t>
            </a:r>
            <a:r>
              <a:rPr lang="nl-NL" sz="2200" dirty="0" err="1" smtClean="0">
                <a:solidFill>
                  <a:schemeClr val="tx2"/>
                </a:solidFill>
              </a:rPr>
              <a:t>cat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broke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something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it’s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not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clear</a:t>
            </a:r>
            <a:r>
              <a:rPr lang="nl-NL" sz="2200" dirty="0" smtClean="0">
                <a:solidFill>
                  <a:schemeClr val="tx2"/>
                </a:solidFill>
              </a:rPr>
              <a:t> 	 </a:t>
            </a:r>
            <a:r>
              <a:rPr lang="nl-NL" sz="2200" dirty="0" err="1" smtClean="0">
                <a:solidFill>
                  <a:schemeClr val="tx2"/>
                </a:solidFill>
              </a:rPr>
              <a:t>what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the cat broke </a:t>
            </a:r>
            <a:r>
              <a:rPr lang="en-US" sz="22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chemeClr val="tx2"/>
                </a:solidFill>
              </a:rPr>
              <a:t>what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c</a:t>
            </a:r>
            <a:r>
              <a:rPr lang="en-US" sz="2200" dirty="0" smtClean="0">
                <a:solidFill>
                  <a:schemeClr val="tx2"/>
                </a:solidFill>
              </a:rPr>
              <a:t>.	 She was talking to someone, but I couldn’t 	 see (to) who [</a:t>
            </a:r>
            <a:r>
              <a:rPr lang="en-US" sz="2200" strike="sngStrike" dirty="0" smtClean="0">
                <a:solidFill>
                  <a:schemeClr val="tx2"/>
                </a:solidFill>
              </a:rPr>
              <a:t>she was talking </a:t>
            </a:r>
            <a:r>
              <a:rPr lang="en-US" sz="22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chemeClr val="tx2"/>
                </a:solidFill>
              </a:rPr>
              <a:t>(to</a:t>
            </a:r>
            <a:r>
              <a:rPr lang="en-US" sz="2200" strike="sngStrike" baseline="-25000" dirty="0" smtClean="0">
                <a:solidFill>
                  <a:schemeClr val="tx2"/>
                </a:solidFill>
              </a:rPr>
              <a:t>) who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d</a:t>
            </a:r>
            <a:r>
              <a:rPr lang="en-US" sz="2200" dirty="0" smtClean="0">
                <a:solidFill>
                  <a:schemeClr val="tx2"/>
                </a:solidFill>
              </a:rPr>
              <a:t>.	 He really wanted to go outside, but it’s a 	 mystery why [</a:t>
            </a:r>
            <a:r>
              <a:rPr lang="en-US" sz="2200" strike="sngStrike" dirty="0" smtClean="0">
                <a:solidFill>
                  <a:schemeClr val="tx2"/>
                </a:solidFill>
              </a:rPr>
              <a:t>he really wanted to go 	 </a:t>
            </a:r>
            <a:r>
              <a:rPr lang="en-US" sz="2200" dirty="0" smtClean="0">
                <a:solidFill>
                  <a:schemeClr val="tx2"/>
                </a:solidFill>
              </a:rPr>
              <a:t>	 </a:t>
            </a:r>
            <a:r>
              <a:rPr lang="en-US" sz="2200" strike="sngStrike" dirty="0" smtClean="0">
                <a:solidFill>
                  <a:schemeClr val="tx2"/>
                </a:solidFill>
              </a:rPr>
              <a:t>outside </a:t>
            </a:r>
            <a:r>
              <a:rPr lang="en-US" sz="22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chemeClr val="tx2"/>
                </a:solidFill>
              </a:rPr>
              <a:t>why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  <a:endParaRPr lang="nl-NL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Syntactic licensing (3)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438400"/>
            <a:ext cx="7313612" cy="38100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Not without a </a:t>
            </a:r>
            <a:r>
              <a:rPr lang="nl-BE" sz="2200" i="1" dirty="0" smtClean="0">
                <a:solidFill>
                  <a:schemeClr val="tx2"/>
                </a:solidFill>
              </a:rPr>
              <a:t>wh</a:t>
            </a:r>
            <a:r>
              <a:rPr lang="nl-BE" sz="2200" dirty="0" smtClean="0">
                <a:solidFill>
                  <a:schemeClr val="tx2"/>
                </a:solidFill>
              </a:rPr>
              <a:t> element: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(25)	a.*It was painted, but it wasn’t obvious that 	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strike="sngStrike" dirty="0" smtClean="0">
                <a:solidFill>
                  <a:schemeClr val="tx2"/>
                </a:solidFill>
              </a:rPr>
              <a:t>it was painted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	</a:t>
            </a:r>
            <a:r>
              <a:rPr lang="nl-NL" sz="2200" dirty="0" err="1" smtClean="0">
                <a:solidFill>
                  <a:schemeClr val="tx2"/>
                </a:solidFill>
              </a:rPr>
              <a:t>b</a:t>
            </a:r>
            <a:r>
              <a:rPr lang="nl-NL" sz="2200" dirty="0" smtClean="0">
                <a:solidFill>
                  <a:schemeClr val="tx2"/>
                </a:solidFill>
              </a:rPr>
              <a:t>.*I </a:t>
            </a:r>
            <a:r>
              <a:rPr lang="nl-NL" sz="2200" dirty="0" err="1" smtClean="0">
                <a:solidFill>
                  <a:schemeClr val="tx2"/>
                </a:solidFill>
              </a:rPr>
              <a:t>wanted</a:t>
            </a:r>
            <a:r>
              <a:rPr lang="nl-NL" sz="2200" dirty="0" smtClean="0">
                <a:solidFill>
                  <a:schemeClr val="tx2"/>
                </a:solidFill>
              </a:rPr>
              <a:t> her to live,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for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her to live</a:t>
            </a:r>
            <a:r>
              <a:rPr lang="en-US" sz="2200" dirty="0" smtClean="0">
                <a:solidFill>
                  <a:schemeClr val="tx2"/>
                </a:solidFill>
              </a:rPr>
              <a:t>] 	 would be a miracle.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c</a:t>
            </a:r>
            <a:r>
              <a:rPr lang="en-US" sz="2200" dirty="0" smtClean="0">
                <a:solidFill>
                  <a:schemeClr val="tx2"/>
                </a:solidFill>
              </a:rPr>
              <a:t>.*The octopus predicted that Spain would 	 win, but no-one knew for sure yet if/	 	 whether [</a:t>
            </a:r>
            <a:r>
              <a:rPr lang="en-US" sz="2200" strike="sngStrike" dirty="0" smtClean="0">
                <a:solidFill>
                  <a:schemeClr val="tx2"/>
                </a:solidFill>
              </a:rPr>
              <a:t>Spain would win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endParaRPr lang="nl-NL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Syntactic licensing (4)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2" y="2438400"/>
            <a:ext cx="7773987" cy="36576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Not in relative clauses or clefts: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(26)	a.*Someone was singing, but I couldn’t find 	 	 the person who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strike="sngStrike" dirty="0" smtClean="0">
                <a:solidFill>
                  <a:schemeClr val="tx2"/>
                </a:solidFill>
              </a:rPr>
              <a:t>was singing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	</a:t>
            </a:r>
            <a:r>
              <a:rPr lang="nl-NL" sz="2200" dirty="0" err="1" smtClean="0">
                <a:solidFill>
                  <a:schemeClr val="tx2"/>
                </a:solidFill>
              </a:rPr>
              <a:t>b</a:t>
            </a:r>
            <a:r>
              <a:rPr lang="nl-NL" sz="2200" dirty="0" smtClean="0">
                <a:solidFill>
                  <a:schemeClr val="tx2"/>
                </a:solidFill>
              </a:rPr>
              <a:t>.*</a:t>
            </a:r>
            <a:r>
              <a:rPr lang="nl-NL" sz="2200" dirty="0" err="1" smtClean="0">
                <a:solidFill>
                  <a:schemeClr val="tx2"/>
                </a:solidFill>
              </a:rPr>
              <a:t>She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said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Jeff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asked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for</a:t>
            </a:r>
            <a:r>
              <a:rPr lang="nl-NL" sz="2200" dirty="0" smtClean="0">
                <a:solidFill>
                  <a:schemeClr val="tx2"/>
                </a:solidFill>
              </a:rPr>
              <a:t> her </a:t>
            </a:r>
            <a:r>
              <a:rPr lang="nl-NL" sz="2200" dirty="0" err="1" smtClean="0">
                <a:solidFill>
                  <a:schemeClr val="tx2"/>
                </a:solidFill>
              </a:rPr>
              <a:t>phone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number</a:t>
            </a:r>
            <a:r>
              <a:rPr lang="nl-NL" sz="2200" dirty="0" smtClean="0">
                <a:solidFill>
                  <a:schemeClr val="tx2"/>
                </a:solidFill>
              </a:rPr>
              <a:t>, 	 	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it</a:t>
            </a:r>
            <a:r>
              <a:rPr lang="nl-NL" sz="2200" dirty="0" smtClean="0">
                <a:solidFill>
                  <a:schemeClr val="tx2"/>
                </a:solidFill>
              </a:rPr>
              <a:t> was Patrick </a:t>
            </a:r>
            <a:r>
              <a:rPr lang="nl-NL" sz="2200" dirty="0" err="1" smtClean="0">
                <a:solidFill>
                  <a:schemeClr val="tx2"/>
                </a:solidFill>
              </a:rPr>
              <a:t>who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asked for her</a:t>
            </a:r>
            <a:r>
              <a:rPr lang="en-US" sz="2200" dirty="0" smtClean="0">
                <a:solidFill>
                  <a:schemeClr val="tx2"/>
                </a:solidFill>
              </a:rPr>
              <a:t> 	 	 	 </a:t>
            </a:r>
            <a:r>
              <a:rPr lang="en-US" sz="2200" strike="sngStrike" dirty="0" smtClean="0">
                <a:solidFill>
                  <a:schemeClr val="tx2"/>
                </a:solidFill>
              </a:rPr>
              <a:t>phone number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(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English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)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Sluicing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only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allowed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in </a:t>
            </a:r>
            <a:r>
              <a:rPr lang="nl-NL" sz="2200" i="1" dirty="0" err="1" smtClean="0">
                <a:solidFill>
                  <a:schemeClr val="tx2"/>
                </a:solidFill>
                <a:sym typeface="Wingdings"/>
              </a:rPr>
              <a:t>wh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questions</a:t>
            </a: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3" grpId="1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Syntactic licensing (5)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313612" cy="36576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NP ellipsis: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(27)	a.	 Jeff’s alibi was much more credible than 	 Steve’s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strike="sngStrike" dirty="0" smtClean="0">
                <a:solidFill>
                  <a:schemeClr val="tx2"/>
                </a:solidFill>
              </a:rPr>
              <a:t>alibi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	</a:t>
            </a:r>
            <a:r>
              <a:rPr lang="nl-NL" sz="2200" dirty="0" err="1" smtClean="0">
                <a:solidFill>
                  <a:schemeClr val="tx2"/>
                </a:solidFill>
              </a:rPr>
              <a:t>b</a:t>
            </a:r>
            <a:r>
              <a:rPr lang="nl-NL" sz="2200" dirty="0" smtClean="0">
                <a:solidFill>
                  <a:schemeClr val="tx2"/>
                </a:solidFill>
              </a:rPr>
              <a:t>.	 The bands at </a:t>
            </a:r>
            <a:r>
              <a:rPr lang="nl-NL" sz="2200" dirty="0" err="1" smtClean="0">
                <a:solidFill>
                  <a:schemeClr val="tx2"/>
                </a:solidFill>
              </a:rPr>
              <a:t>this</a:t>
            </a:r>
            <a:r>
              <a:rPr lang="nl-NL" sz="2200" dirty="0" smtClean="0">
                <a:solidFill>
                  <a:schemeClr val="tx2"/>
                </a:solidFill>
              </a:rPr>
              <a:t> festival are </a:t>
            </a:r>
            <a:r>
              <a:rPr lang="nl-NL" sz="2200" dirty="0" err="1" smtClean="0">
                <a:solidFill>
                  <a:schemeClr val="tx2"/>
                </a:solidFill>
              </a:rPr>
              <a:t>very</a:t>
            </a:r>
            <a:r>
              <a:rPr lang="nl-NL" sz="2200" dirty="0" smtClean="0">
                <a:solidFill>
                  <a:schemeClr val="tx2"/>
                </a:solidFill>
              </a:rPr>
              <a:t> diverse. 	 </a:t>
            </a:r>
            <a:r>
              <a:rPr lang="nl-NL" sz="2200" dirty="0" err="1" smtClean="0">
                <a:solidFill>
                  <a:schemeClr val="tx2"/>
                </a:solidFill>
              </a:rPr>
              <a:t>Some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bands</a:t>
            </a:r>
            <a:r>
              <a:rPr lang="en-US" sz="2200" dirty="0" smtClean="0">
                <a:solidFill>
                  <a:schemeClr val="tx2"/>
                </a:solidFill>
              </a:rPr>
              <a:t>] play reggae, but many more 	 [</a:t>
            </a:r>
            <a:r>
              <a:rPr lang="en-US" sz="2200" strike="sngStrike" dirty="0" smtClean="0">
                <a:solidFill>
                  <a:schemeClr val="tx2"/>
                </a:solidFill>
              </a:rPr>
              <a:t>bands</a:t>
            </a:r>
            <a:r>
              <a:rPr lang="en-US" sz="2200" dirty="0" smtClean="0">
                <a:solidFill>
                  <a:schemeClr val="tx2"/>
                </a:solidFill>
              </a:rPr>
              <a:t>] play rock. Several [</a:t>
            </a:r>
            <a:r>
              <a:rPr lang="en-US" sz="2200" strike="sngStrike" dirty="0" smtClean="0">
                <a:solidFill>
                  <a:schemeClr val="tx2"/>
                </a:solidFill>
              </a:rPr>
              <a:t>bands</a:t>
            </a:r>
            <a:r>
              <a:rPr lang="en-US" sz="2200" dirty="0" smtClean="0">
                <a:solidFill>
                  <a:schemeClr val="tx2"/>
                </a:solidFill>
              </a:rPr>
              <a:t>] are 	 difficult to class with a musical style.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Syntactic licensing (6)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467600" cy="39624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(28)	a.*The alibi that Jeff gave was much more 	 credible than the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strike="sngStrike" dirty="0" smtClean="0">
                <a:solidFill>
                  <a:schemeClr val="tx2"/>
                </a:solidFill>
              </a:rPr>
              <a:t>alibi</a:t>
            </a:r>
            <a:r>
              <a:rPr lang="en-US" sz="2200" dirty="0" smtClean="0">
                <a:solidFill>
                  <a:schemeClr val="tx2"/>
                </a:solidFill>
              </a:rPr>
              <a:t>] that Steve gave</a:t>
            </a:r>
            <a:r>
              <a:rPr lang="nl-BE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	</a:t>
            </a:r>
            <a:r>
              <a:rPr lang="nl-NL" sz="2200" dirty="0" err="1" smtClean="0">
                <a:solidFill>
                  <a:schemeClr val="tx2"/>
                </a:solidFill>
              </a:rPr>
              <a:t>b</a:t>
            </a:r>
            <a:r>
              <a:rPr lang="nl-NL" sz="2200" dirty="0" smtClean="0">
                <a:solidFill>
                  <a:schemeClr val="tx2"/>
                </a:solidFill>
              </a:rPr>
              <a:t>.*The smaller festivals are more </a:t>
            </a:r>
            <a:r>
              <a:rPr lang="nl-NL" sz="2200" dirty="0" err="1" smtClean="0">
                <a:solidFill>
                  <a:schemeClr val="tx2"/>
                </a:solidFill>
              </a:rPr>
              <a:t>fun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than</a:t>
            </a:r>
            <a:r>
              <a:rPr lang="nl-NL" sz="2200" dirty="0" smtClean="0">
                <a:solidFill>
                  <a:schemeClr val="tx2"/>
                </a:solidFill>
              </a:rPr>
              <a:t> the 	  big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festivals</a:t>
            </a:r>
            <a:r>
              <a:rPr lang="en-US" sz="2200" dirty="0" smtClean="0">
                <a:solidFill>
                  <a:schemeClr val="tx2"/>
                </a:solidFill>
              </a:rPr>
              <a:t>].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c</a:t>
            </a:r>
            <a:r>
              <a:rPr lang="en-US" sz="2200" dirty="0" smtClean="0">
                <a:solidFill>
                  <a:schemeClr val="tx2"/>
                </a:solidFill>
              </a:rPr>
              <a:t>.*A small festival is more fun than a big 	 [</a:t>
            </a:r>
            <a:r>
              <a:rPr lang="en-US" sz="2200" strike="sngStrike" dirty="0" smtClean="0">
                <a:solidFill>
                  <a:schemeClr val="tx2"/>
                </a:solidFill>
              </a:rPr>
              <a:t>festival</a:t>
            </a:r>
            <a:r>
              <a:rPr lang="en-US" sz="2200" dirty="0" smtClean="0">
                <a:solidFill>
                  <a:schemeClr val="tx2"/>
                </a:solidFill>
              </a:rPr>
              <a:t>].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d</a:t>
            </a:r>
            <a:r>
              <a:rPr lang="en-US" sz="2200" dirty="0" smtClean="0">
                <a:solidFill>
                  <a:schemeClr val="tx2"/>
                </a:solidFill>
              </a:rPr>
              <a:t>.*This festival is more fun than that [</a:t>
            </a:r>
            <a:r>
              <a:rPr lang="en-US" sz="2200" strike="sngStrike" dirty="0" smtClean="0">
                <a:solidFill>
                  <a:schemeClr val="tx2"/>
                </a:solidFill>
              </a:rPr>
              <a:t>festival</a:t>
            </a:r>
            <a:r>
              <a:rPr lang="en-US" sz="2200" dirty="0" smtClean="0">
                <a:solidFill>
                  <a:schemeClr val="tx2"/>
                </a:solidFill>
              </a:rPr>
              <a:t>].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	(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English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) NP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only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allowed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with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pos-sessors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quantifiers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and plural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demonstratives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3" grpId="1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Syntactic licensing (7)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543800" cy="39624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VP ellipsis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(29)	a.	 I wear colors and he does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strike="sngStrike" dirty="0" smtClean="0">
                <a:solidFill>
                  <a:schemeClr val="tx2"/>
                </a:solidFill>
              </a:rPr>
              <a:t>wear colors</a:t>
            </a:r>
            <a:r>
              <a:rPr lang="en-US" sz="2200" dirty="0" smtClean="0">
                <a:solidFill>
                  <a:schemeClr val="tx2"/>
                </a:solidFill>
              </a:rPr>
              <a:t>], too.</a:t>
            </a:r>
            <a:endParaRPr lang="nl-BE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	</a:t>
            </a:r>
            <a:r>
              <a:rPr lang="nl-NL" sz="2200" dirty="0" err="1" smtClean="0">
                <a:solidFill>
                  <a:schemeClr val="tx2"/>
                </a:solidFill>
              </a:rPr>
              <a:t>b</a:t>
            </a:r>
            <a:r>
              <a:rPr lang="nl-NL" sz="2200" dirty="0" smtClean="0">
                <a:solidFill>
                  <a:schemeClr val="tx2"/>
                </a:solidFill>
              </a:rPr>
              <a:t>.	 I </a:t>
            </a:r>
            <a:r>
              <a:rPr lang="nl-NL" sz="2200" dirty="0" err="1" smtClean="0">
                <a:solidFill>
                  <a:schemeClr val="tx2"/>
                </a:solidFill>
              </a:rPr>
              <a:t>visited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Romania</a:t>
            </a:r>
            <a:r>
              <a:rPr lang="nl-NL" sz="2200" dirty="0" smtClean="0">
                <a:solidFill>
                  <a:schemeClr val="tx2"/>
                </a:solidFill>
              </a:rPr>
              <a:t> and </a:t>
            </a:r>
            <a:r>
              <a:rPr lang="nl-NL" sz="2200" dirty="0" err="1" smtClean="0">
                <a:solidFill>
                  <a:schemeClr val="tx2"/>
                </a:solidFill>
              </a:rPr>
              <a:t>you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should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visit</a:t>
            </a:r>
            <a:r>
              <a:rPr lang="en-US" sz="2200" dirty="0" smtClean="0">
                <a:solidFill>
                  <a:schemeClr val="tx2"/>
                </a:solidFill>
              </a:rPr>
              <a:t> 	</a:t>
            </a:r>
            <a:r>
              <a:rPr lang="en-US" sz="2200" strike="sngStrike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	 </a:t>
            </a:r>
            <a:r>
              <a:rPr lang="en-US" sz="2200" strike="sngStrike" dirty="0" smtClean="0">
                <a:solidFill>
                  <a:schemeClr val="tx2"/>
                </a:solidFill>
              </a:rPr>
              <a:t>Romania</a:t>
            </a:r>
            <a:r>
              <a:rPr lang="en-US" sz="2200" dirty="0" smtClean="0">
                <a:solidFill>
                  <a:schemeClr val="tx2"/>
                </a:solidFill>
              </a:rPr>
              <a:t>], too.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c</a:t>
            </a:r>
            <a:r>
              <a:rPr lang="en-US" sz="2200" dirty="0" smtClean="0">
                <a:solidFill>
                  <a:schemeClr val="tx2"/>
                </a:solidFill>
              </a:rPr>
              <a:t>.	 She said she wasn’t sleeping, but she might 	 have been [</a:t>
            </a:r>
            <a:r>
              <a:rPr lang="en-US" sz="2200" strike="sngStrike" dirty="0" smtClean="0">
                <a:solidFill>
                  <a:schemeClr val="tx2"/>
                </a:solidFill>
              </a:rPr>
              <a:t>sleeping</a:t>
            </a:r>
            <a:r>
              <a:rPr lang="en-US" sz="2200" dirty="0" smtClean="0">
                <a:solidFill>
                  <a:schemeClr val="tx2"/>
                </a:solidFill>
              </a:rPr>
              <a:t>].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d</a:t>
            </a:r>
            <a:r>
              <a:rPr lang="en-US" sz="2200" dirty="0" smtClean="0">
                <a:solidFill>
                  <a:schemeClr val="tx2"/>
                </a:solidFill>
              </a:rPr>
              <a:t>.	 They’d eaten already, but I hadn’t [</a:t>
            </a:r>
            <a:r>
              <a:rPr lang="en-US" sz="2200" strike="sngStrike" dirty="0" smtClean="0">
                <a:solidFill>
                  <a:schemeClr val="tx2"/>
                </a:solidFill>
              </a:rPr>
              <a:t>eaten</a:t>
            </a:r>
            <a:r>
              <a:rPr lang="en-US" sz="2200" dirty="0" smtClean="0">
                <a:solidFill>
                  <a:schemeClr val="tx2"/>
                </a:solidFill>
              </a:rPr>
              <a:t>]. 	 	 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e</a:t>
            </a:r>
            <a:r>
              <a:rPr lang="en-US" sz="2200" dirty="0" smtClean="0">
                <a:solidFill>
                  <a:schemeClr val="tx2"/>
                </a:solidFill>
              </a:rPr>
              <a:t>. You shouldn’t play with rifles, because it’s 	 	 dangerous to [</a:t>
            </a:r>
            <a:r>
              <a:rPr lang="en-US" sz="2200" strike="sngStrike" dirty="0" smtClean="0">
                <a:solidFill>
                  <a:schemeClr val="tx2"/>
                </a:solidFill>
              </a:rPr>
              <a:t>play with rifles</a:t>
            </a:r>
            <a:r>
              <a:rPr lang="en-US" sz="2200" dirty="0" smtClean="0">
                <a:solidFill>
                  <a:schemeClr val="tx2"/>
                </a:solidFill>
              </a:rPr>
              <a:t>]. 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Syntactic licensing (8)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467600" cy="39624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200" dirty="0" smtClean="0">
                <a:solidFill>
                  <a:schemeClr val="tx2"/>
                </a:solidFill>
              </a:rPr>
              <a:t>(30)	a.*That student looks rather tired, and those 	 students seem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tired</a:t>
            </a:r>
            <a:r>
              <a:rPr lang="en-US" sz="2200" dirty="0" smtClean="0">
                <a:solidFill>
                  <a:schemeClr val="tx2"/>
                </a:solidFill>
              </a:rPr>
              <a:t>], too</a:t>
            </a:r>
            <a:r>
              <a:rPr lang="nl-BE" sz="2200" dirty="0" smtClean="0">
                <a:solidFill>
                  <a:schemeClr val="tx2"/>
                </a:solidFill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</a:rPr>
              <a:t>	</a:t>
            </a:r>
            <a:r>
              <a:rPr lang="nl-NL" sz="2200" dirty="0" err="1" smtClean="0">
                <a:solidFill>
                  <a:schemeClr val="tx2"/>
                </a:solidFill>
              </a:rPr>
              <a:t>b</a:t>
            </a:r>
            <a:r>
              <a:rPr lang="nl-NL" sz="2200" dirty="0" smtClean="0">
                <a:solidFill>
                  <a:schemeClr val="tx2"/>
                </a:solidFill>
              </a:rPr>
              <a:t>.*First </a:t>
            </a:r>
            <a:r>
              <a:rPr lang="nl-NL" sz="2200" dirty="0" err="1" smtClean="0">
                <a:solidFill>
                  <a:schemeClr val="tx2"/>
                </a:solidFill>
              </a:rPr>
              <a:t>fire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began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pouring</a:t>
            </a:r>
            <a:r>
              <a:rPr lang="nl-NL" sz="2200" dirty="0" smtClean="0">
                <a:solidFill>
                  <a:schemeClr val="tx2"/>
                </a:solidFill>
              </a:rPr>
              <a:t> out of the building, 	 and </a:t>
            </a:r>
            <a:r>
              <a:rPr lang="nl-NL" sz="2200" dirty="0" err="1" smtClean="0">
                <a:solidFill>
                  <a:schemeClr val="tx2"/>
                </a:solidFill>
              </a:rPr>
              <a:t>then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smoke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began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chemeClr val="tx2"/>
                </a:solidFill>
              </a:rPr>
              <a:t>pouring out of the </a:t>
            </a:r>
            <a:r>
              <a:rPr lang="en-US" sz="2200" dirty="0" smtClean="0">
                <a:solidFill>
                  <a:schemeClr val="tx2"/>
                </a:solidFill>
              </a:rPr>
              <a:t>	 </a:t>
            </a:r>
            <a:r>
              <a:rPr lang="en-US" sz="2200" strike="sngStrike" dirty="0" smtClean="0">
                <a:solidFill>
                  <a:schemeClr val="tx2"/>
                </a:solidFill>
              </a:rPr>
              <a:t>building</a:t>
            </a:r>
            <a:r>
              <a:rPr lang="en-US" sz="2200" dirty="0" smtClean="0">
                <a:solidFill>
                  <a:schemeClr val="tx2"/>
                </a:solidFill>
              </a:rPr>
              <a:t>].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c</a:t>
            </a:r>
            <a:r>
              <a:rPr lang="en-US" sz="2200" dirty="0" smtClean="0">
                <a:solidFill>
                  <a:schemeClr val="tx2"/>
                </a:solidFill>
              </a:rPr>
              <a:t>.*You shouldn’t play with rifles, because to 	 [</a:t>
            </a:r>
            <a:r>
              <a:rPr lang="en-US" sz="2200" strike="sngStrike" dirty="0" smtClean="0">
                <a:solidFill>
                  <a:schemeClr val="tx2"/>
                </a:solidFill>
              </a:rPr>
              <a:t>play with rifles</a:t>
            </a:r>
            <a:r>
              <a:rPr lang="en-US" sz="2200" dirty="0" smtClean="0">
                <a:solidFill>
                  <a:schemeClr val="tx2"/>
                </a:solidFill>
              </a:rPr>
              <a:t>] is dangerous.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	(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English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) VP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only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allowed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with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finite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auxiliary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infinitival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marker </a:t>
            </a:r>
            <a:r>
              <a:rPr lang="nl-NL" sz="2200" i="1" dirty="0" smtClean="0">
                <a:solidFill>
                  <a:schemeClr val="tx2"/>
                </a:solidFill>
                <a:sym typeface="Wingdings"/>
              </a:rPr>
              <a:t>to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3" grpId="1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Syntactic licensing (9)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895600"/>
            <a:ext cx="7467600" cy="32766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Several accounts for syntactic licensing:</a:t>
            </a:r>
          </a:p>
          <a:p>
            <a:pPr marL="609600" indent="-609600" eaLnBrk="1" hangingPunct="1"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Tx/>
              <a:buChar char="•"/>
            </a:pPr>
            <a:r>
              <a:rPr lang="en-US" sz="2200" dirty="0" err="1" smtClean="0">
                <a:solidFill>
                  <a:schemeClr val="tx2"/>
                </a:solidFill>
              </a:rPr>
              <a:t>Lobeck</a:t>
            </a:r>
            <a:r>
              <a:rPr lang="en-US" sz="2200" dirty="0" smtClean="0">
                <a:solidFill>
                  <a:schemeClr val="tx2"/>
                </a:solidFill>
              </a:rPr>
              <a:t> (1995)</a:t>
            </a:r>
          </a:p>
          <a:p>
            <a:pPr marL="609600" indent="-609600" eaLnBrk="1" hangingPunct="1">
              <a:buFontTx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Merchant (2001)</a:t>
            </a:r>
          </a:p>
          <a:p>
            <a:pPr marL="609600" indent="-609600" eaLnBrk="1" hangingPunct="1">
              <a:buFontTx/>
              <a:buChar char="•"/>
            </a:pPr>
            <a:r>
              <a:rPr lang="en-US" sz="2200" dirty="0" err="1" smtClean="0">
                <a:solidFill>
                  <a:schemeClr val="tx2"/>
                </a:solidFill>
              </a:rPr>
              <a:t>Gengel</a:t>
            </a:r>
            <a:r>
              <a:rPr lang="en-US" sz="2200" dirty="0" smtClean="0">
                <a:solidFill>
                  <a:schemeClr val="tx2"/>
                </a:solidFill>
              </a:rPr>
              <a:t> (2007)/Gallego (2009)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Restrictions on ellipsis (3)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514600"/>
            <a:ext cx="7313612" cy="3427412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Tx/>
              <a:buNone/>
              <a:tabLst>
                <a:tab pos="628650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(2) 	I found three old coins, and Oliver found two. 	</a:t>
            </a:r>
          </a:p>
          <a:p>
            <a:pPr marL="0" indent="0" eaLnBrk="1" hangingPunct="1">
              <a:buFontTx/>
              <a:buNone/>
              <a:tabLst>
                <a:tab pos="628650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a.	  I found three old coins, and Oliver found</a:t>
            </a:r>
          </a:p>
          <a:p>
            <a:pPr marL="0" indent="0" eaLnBrk="1" hangingPunct="1">
              <a:buFontTx/>
              <a:buNone/>
              <a:tabLst>
                <a:tab pos="628650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 		  two </a:t>
            </a:r>
            <a:r>
              <a:rPr lang="en-US" sz="2200" strike="sngStrike" dirty="0" smtClean="0">
                <a:solidFill>
                  <a:schemeClr val="tx2"/>
                </a:solidFill>
              </a:rPr>
              <a:t>old coins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0" indent="0" eaLnBrk="1" hangingPunct="1">
              <a:spcAft>
                <a:spcPts val="0"/>
              </a:spcAft>
              <a:buFontTx/>
              <a:buNone/>
              <a:tabLst>
                <a:tab pos="628650" algn="l"/>
              </a:tabLst>
              <a:defRPr/>
            </a:pPr>
            <a:r>
              <a:rPr lang="nl-NL" sz="2400" dirty="0" smtClean="0">
                <a:solidFill>
                  <a:schemeClr val="tx2"/>
                </a:solidFill>
                <a:sym typeface="Wingdings" charset="2"/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  <a:sym typeface="Wingdings" charset="2"/>
              </a:rPr>
              <a:t>b</a:t>
            </a:r>
            <a:r>
              <a:rPr lang="en-US" sz="2200" dirty="0" smtClean="0">
                <a:solidFill>
                  <a:schemeClr val="tx2"/>
                </a:solidFill>
              </a:rPr>
              <a:t>.*I found three old coins, and Oliver found</a:t>
            </a:r>
          </a:p>
          <a:p>
            <a:pPr marL="0" indent="0" eaLnBrk="1" hangingPunct="1">
              <a:spcAft>
                <a:spcPts val="600"/>
              </a:spcAft>
              <a:buFontTx/>
              <a:buNone/>
              <a:tabLst>
                <a:tab pos="628650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 		  two </a:t>
            </a:r>
            <a:r>
              <a:rPr lang="en-US" sz="2200" strike="sngStrike" dirty="0" smtClean="0">
                <a:solidFill>
                  <a:schemeClr val="tx2"/>
                </a:solidFill>
              </a:rPr>
              <a:t>small sculptures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  <a:endParaRPr lang="nl-NL" sz="2200" dirty="0">
              <a:solidFill>
                <a:schemeClr val="tx2"/>
              </a:solidFill>
              <a:sym typeface="Wingding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(10)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7467600" cy="3733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Lobeck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(1995) –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proform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approach: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An empty, non-arbitrary pronominal must be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properly head-governed, and governed by an X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specified for strong agreement.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	ECP +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strong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agreement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		    licensing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				   identification</a:t>
            </a:r>
          </a:p>
        </p:txBody>
      </p:sp>
      <p:sp>
        <p:nvSpPr>
          <p:cNvPr id="4" name="Vrije vorm 3"/>
          <p:cNvSpPr/>
          <p:nvPr/>
        </p:nvSpPr>
        <p:spPr>
          <a:xfrm>
            <a:off x="2330450" y="4886325"/>
            <a:ext cx="298450" cy="223838"/>
          </a:xfrm>
          <a:custGeom>
            <a:avLst/>
            <a:gdLst>
              <a:gd name="connsiteX0" fmla="*/ 49804 w 348627"/>
              <a:gd name="connsiteY0" fmla="*/ 0 h 261470"/>
              <a:gd name="connsiteX1" fmla="*/ 49804 w 348627"/>
              <a:gd name="connsiteY1" fmla="*/ 224117 h 261470"/>
              <a:gd name="connsiteX2" fmla="*/ 348627 w 348627"/>
              <a:gd name="connsiteY2" fmla="*/ 224117 h 261470"/>
              <a:gd name="connsiteX0" fmla="*/ 0 w 298823"/>
              <a:gd name="connsiteY0" fmla="*/ 0 h 261470"/>
              <a:gd name="connsiteX1" fmla="*/ 0 w 298823"/>
              <a:gd name="connsiteY1" fmla="*/ 224117 h 261470"/>
              <a:gd name="connsiteX2" fmla="*/ 298823 w 298823"/>
              <a:gd name="connsiteY2" fmla="*/ 224117 h 261470"/>
              <a:gd name="connsiteX0" fmla="*/ 0 w 298823"/>
              <a:gd name="connsiteY0" fmla="*/ 0 h 224117"/>
              <a:gd name="connsiteX1" fmla="*/ 0 w 298823"/>
              <a:gd name="connsiteY1" fmla="*/ 224117 h 224117"/>
              <a:gd name="connsiteX2" fmla="*/ 298823 w 298823"/>
              <a:gd name="connsiteY2" fmla="*/ 224117 h 22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823" h="224117">
                <a:moveTo>
                  <a:pt x="0" y="0"/>
                </a:moveTo>
                <a:lnTo>
                  <a:pt x="0" y="224117"/>
                </a:lnTo>
                <a:lnTo>
                  <a:pt x="298823" y="224117"/>
                </a:lnTo>
              </a:path>
            </a:pathLst>
          </a:custGeom>
          <a:ln w="28575">
            <a:solidFill>
              <a:schemeClr val="tx2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Vrije vorm 4"/>
          <p:cNvSpPr/>
          <p:nvPr/>
        </p:nvSpPr>
        <p:spPr>
          <a:xfrm>
            <a:off x="4168775" y="4900613"/>
            <a:ext cx="254000" cy="598487"/>
          </a:xfrm>
          <a:custGeom>
            <a:avLst/>
            <a:gdLst>
              <a:gd name="connsiteX0" fmla="*/ 42333 w 296333"/>
              <a:gd name="connsiteY0" fmla="*/ 0 h 682314"/>
              <a:gd name="connsiteX1" fmla="*/ 42333 w 296333"/>
              <a:gd name="connsiteY1" fmla="*/ 582706 h 682314"/>
              <a:gd name="connsiteX2" fmla="*/ 296333 w 296333"/>
              <a:gd name="connsiteY2" fmla="*/ 597647 h 682314"/>
              <a:gd name="connsiteX0" fmla="*/ 0 w 254000"/>
              <a:gd name="connsiteY0" fmla="*/ 0 h 682314"/>
              <a:gd name="connsiteX1" fmla="*/ 0 w 254000"/>
              <a:gd name="connsiteY1" fmla="*/ 582706 h 682314"/>
              <a:gd name="connsiteX2" fmla="*/ 254000 w 254000"/>
              <a:gd name="connsiteY2" fmla="*/ 597647 h 682314"/>
              <a:gd name="connsiteX0" fmla="*/ 0 w 254000"/>
              <a:gd name="connsiteY0" fmla="*/ 0 h 597647"/>
              <a:gd name="connsiteX1" fmla="*/ 0 w 254000"/>
              <a:gd name="connsiteY1" fmla="*/ 582706 h 597647"/>
              <a:gd name="connsiteX2" fmla="*/ 254000 w 254000"/>
              <a:gd name="connsiteY2" fmla="*/ 597647 h 59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" h="597647">
                <a:moveTo>
                  <a:pt x="0" y="0"/>
                </a:moveTo>
                <a:lnTo>
                  <a:pt x="0" y="582706"/>
                </a:lnTo>
                <a:lnTo>
                  <a:pt x="254000" y="597647"/>
                </a:lnTo>
              </a:path>
            </a:pathLst>
          </a:custGeom>
          <a:ln w="28575">
            <a:solidFill>
              <a:schemeClr val="tx2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3" grpId="1" build="p"/>
      <p:bldP spid="97283" grpId="2" build="p"/>
      <p:bldP spid="4" grpId="0" animBg="1"/>
      <p:bldP spid="5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(11)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7315200" cy="3733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</a:rPr>
              <a:t>An X is specified for strong agreement iff X, or the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</a:rPr>
              <a:t>phrase or head with which X agrees, morphologi-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</a:rPr>
              <a:t>cally realizes agreement in a productive number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</a:rPr>
              <a:t>of cases.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 	Strong agreement in NP: </a:t>
            </a:r>
            <a:r>
              <a:rPr lang="en-US" sz="2200" smtClean="0">
                <a:solidFill>
                  <a:schemeClr val="tx2"/>
                </a:solidFill>
              </a:rPr>
              <a:t>[+poss] or [+plural]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</a:rPr>
              <a:t>	Strong agreement in INFL: [(+Agr), +tense]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</a:rPr>
              <a:t>	Strong agreement in COMP: [+WH]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(12)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315200" cy="3352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</a:rPr>
              <a:t>VP ellipsis: licensed by strong agreement in I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 	Auxiliaries, modals, infinitival </a:t>
            </a:r>
            <a:r>
              <a:rPr lang="nl-NL" sz="2200" i="1" smtClean="0">
                <a:solidFill>
                  <a:schemeClr val="tx2"/>
                </a:solidFill>
                <a:sym typeface="Wingdings" pitchFamily="-110" charset="2"/>
              </a:rPr>
              <a:t>to</a:t>
            </a: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, dummy </a:t>
            </a:r>
            <a:r>
              <a:rPr lang="nl-NL" sz="2200" i="1" smtClean="0">
                <a:solidFill>
                  <a:schemeClr val="tx2"/>
                </a:solidFill>
                <a:sym typeface="Wingdings" pitchFamily="-110" charset="2"/>
              </a:rPr>
              <a:t>do </a:t>
            </a: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all sit in I in English: strong agreement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 	English main verbs don’t raise to I: no strong agreement</a:t>
            </a:r>
            <a:endParaRPr lang="en-US" sz="22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(13)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315200" cy="4114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Problem: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German, Dutch and French (and many other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languages) have richer morphological agreement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on finite verbs than English, and their main verbs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also raise to I (</a:t>
            </a:r>
            <a:r>
              <a:rPr lang="en-US" sz="2200" dirty="0" err="1" smtClean="0">
                <a:solidFill>
                  <a:schemeClr val="tx2"/>
                </a:solidFill>
              </a:rPr>
              <a:t>Emonds</a:t>
            </a:r>
            <a:r>
              <a:rPr lang="en-US" sz="2200" dirty="0" smtClean="0">
                <a:solidFill>
                  <a:schemeClr val="tx2"/>
                </a:solidFill>
              </a:rPr>
              <a:t> 1976,1978; Pollock 1989).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	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Lobeck’s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theory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predicts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these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languages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to have VP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with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all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verbs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	In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fact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, these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don’t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have VP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at all!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3" grpId="1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(14)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315200" cy="3733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rgbClr val="269999"/>
                </a:solidFill>
              </a:rPr>
              <a:t>Merchant (2001):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Minimalist approach to ellipsis licensing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	No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notion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of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government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anymore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 	E(</a:t>
            </a:r>
            <a:r>
              <a:rPr lang="nl-NL" sz="2200" dirty="0" err="1" smtClean="0">
                <a:solidFill>
                  <a:schemeClr val="tx2"/>
                </a:solidFill>
                <a:sym typeface="Wingdings" pitchFamily="-110" charset="2"/>
              </a:rPr>
              <a:t>llipsis</a:t>
            </a: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)-feature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3" grpId="1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(15)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315200" cy="4114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E-feature for sluicing: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en-US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(31)		a.   The syntax of </a:t>
            </a:r>
            <a:r>
              <a:rPr lang="en-US" sz="2200" dirty="0" smtClean="0">
                <a:solidFill>
                  <a:schemeClr val="tx2"/>
                </a:solidFill>
              </a:rPr>
              <a:t>[E]</a:t>
            </a:r>
            <a:r>
              <a:rPr lang="en-US" sz="2200" baseline="-25000" dirty="0" smtClean="0">
                <a:solidFill>
                  <a:schemeClr val="tx2"/>
                </a:solidFill>
              </a:rPr>
              <a:t>S</a:t>
            </a:r>
            <a:r>
              <a:rPr lang="en-US" sz="2200" dirty="0" smtClean="0">
                <a:solidFill>
                  <a:schemeClr val="tx2"/>
                </a:solidFill>
              </a:rPr>
              <a:t>:</a:t>
            </a:r>
          </a:p>
          <a:p>
            <a:pPr marL="609600" indent="-609600" eaLnBrk="1" hangingPunct="1">
              <a:spcAft>
                <a:spcPts val="600"/>
              </a:spcAft>
              <a:buFont typeface="Wingdings" pitchFamily="-110" charset="2"/>
              <a:buNone/>
              <a:defRPr/>
            </a:pPr>
            <a:r>
              <a:rPr lang="nl-NL" sz="2200" dirty="0" smtClean="0">
                <a:latin typeface="Arial" pitchFamily="-110" charset="0"/>
              </a:rPr>
              <a:t>		</a:t>
            </a:r>
            <a:r>
              <a:rPr lang="nl-NL" sz="2200" dirty="0" smtClean="0">
                <a:cs typeface="Verdana"/>
              </a:rPr>
              <a:t>      </a:t>
            </a:r>
            <a:r>
              <a:rPr lang="nl-NL" sz="2200" dirty="0" smtClean="0">
                <a:solidFill>
                  <a:schemeClr val="tx2"/>
                </a:solidFill>
                <a:cs typeface="Verdana"/>
              </a:rPr>
              <a:t>E</a:t>
            </a:r>
            <a:r>
              <a:rPr lang="en-US" sz="2200" baseline="-25000" dirty="0" smtClean="0">
                <a:solidFill>
                  <a:schemeClr val="tx2"/>
                </a:solidFill>
                <a:cs typeface="Verdana"/>
              </a:rPr>
              <a:t>[</a:t>
            </a:r>
            <a:r>
              <a:rPr lang="en-US" sz="2200" i="1" baseline="-25000" dirty="0" err="1" smtClean="0">
                <a:solidFill>
                  <a:schemeClr val="tx2"/>
                </a:solidFill>
                <a:cs typeface="Verdana"/>
              </a:rPr>
              <a:t>u</a:t>
            </a:r>
            <a:r>
              <a:rPr lang="en-US" sz="2200" baseline="-25000" dirty="0" err="1" smtClean="0">
                <a:solidFill>
                  <a:schemeClr val="tx2"/>
                </a:solidFill>
                <a:cs typeface="Verdana"/>
              </a:rPr>
              <a:t>wh</a:t>
            </a:r>
            <a:r>
              <a:rPr lang="en-US" sz="2200" baseline="-25000" dirty="0" smtClean="0">
                <a:solidFill>
                  <a:schemeClr val="tx2"/>
                </a:solidFill>
                <a:cs typeface="Verdana"/>
              </a:rPr>
              <a:t>*,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 </a:t>
            </a:r>
            <a:r>
              <a:rPr lang="en-US" sz="2200" i="1" baseline="-25000" dirty="0" err="1" smtClean="0">
                <a:solidFill>
                  <a:schemeClr val="tx2"/>
                </a:solidFill>
                <a:cs typeface="Verdana"/>
              </a:rPr>
              <a:t>u</a:t>
            </a:r>
            <a:r>
              <a:rPr lang="en-US" sz="2200" baseline="-25000" dirty="0" err="1" smtClean="0">
                <a:solidFill>
                  <a:schemeClr val="tx2"/>
                </a:solidFill>
                <a:cs typeface="Verdana"/>
              </a:rPr>
              <a:t>Q</a:t>
            </a:r>
            <a:r>
              <a:rPr lang="en-US" sz="2200" baseline="-25000" dirty="0" smtClean="0">
                <a:solidFill>
                  <a:schemeClr val="tx2"/>
                </a:solidFill>
                <a:cs typeface="Verdana"/>
              </a:rPr>
              <a:t>*]</a:t>
            </a:r>
            <a:endParaRPr lang="nl-NL" sz="2200" baseline="-25000" dirty="0" smtClean="0">
              <a:cs typeface="Verdana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cs typeface="Verdana"/>
              </a:rPr>
              <a:t>		</a:t>
            </a:r>
            <a:r>
              <a:rPr lang="nl-NL" sz="2200" dirty="0" err="1" smtClean="0">
                <a:solidFill>
                  <a:schemeClr val="tx2"/>
                </a:solidFill>
                <a:cs typeface="Verdana"/>
              </a:rPr>
              <a:t>b</a:t>
            </a:r>
            <a:r>
              <a:rPr lang="nl-NL" sz="2200" dirty="0" smtClean="0">
                <a:solidFill>
                  <a:schemeClr val="tx2"/>
                </a:solidFill>
                <a:cs typeface="Verdana"/>
              </a:rPr>
              <a:t>.   The </a:t>
            </a:r>
            <a:r>
              <a:rPr lang="nl-NL" sz="2200" dirty="0" err="1" smtClean="0">
                <a:solidFill>
                  <a:schemeClr val="tx2"/>
                </a:solidFill>
                <a:cs typeface="Verdana"/>
              </a:rPr>
              <a:t>phonology</a:t>
            </a:r>
            <a:r>
              <a:rPr lang="nl-NL" sz="2200" dirty="0" smtClean="0">
                <a:solidFill>
                  <a:schemeClr val="tx2"/>
                </a:solidFill>
                <a:cs typeface="Verdana"/>
              </a:rPr>
              <a:t> of 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[E]:</a:t>
            </a:r>
          </a:p>
          <a:p>
            <a:pPr marL="609600" indent="-609600" eaLnBrk="1" hangingPunct="1">
              <a:spcAft>
                <a:spcPts val="600"/>
              </a:spcAft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  <a:cs typeface="Verdana"/>
              </a:rPr>
              <a:t>		      φ</a:t>
            </a:r>
            <a:r>
              <a:rPr lang="en-US" sz="2200" baseline="-25000" dirty="0" smtClean="0">
                <a:solidFill>
                  <a:schemeClr val="tx2"/>
                </a:solidFill>
                <a:cs typeface="Verdana"/>
              </a:rPr>
              <a:t>IP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 </a:t>
            </a:r>
            <a:r>
              <a:rPr lang="nl-NL" sz="2200" dirty="0" smtClean="0">
                <a:solidFill>
                  <a:schemeClr val="tx2"/>
                </a:solidFill>
                <a:cs typeface="Verdana"/>
                <a:sym typeface="Wingdings"/>
              </a:rPr>
              <a:t> Ø / E_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cs typeface="Verdana"/>
                <a:sym typeface="Wingdings"/>
              </a:rPr>
              <a:t>		</a:t>
            </a:r>
            <a:r>
              <a:rPr lang="nl-NL" sz="2200" dirty="0" err="1" smtClean="0">
                <a:solidFill>
                  <a:schemeClr val="tx2"/>
                </a:solidFill>
                <a:cs typeface="Verdana"/>
                <a:sym typeface="Wingdings"/>
              </a:rPr>
              <a:t>c</a:t>
            </a:r>
            <a:r>
              <a:rPr lang="nl-NL" sz="2200" dirty="0" smtClean="0">
                <a:solidFill>
                  <a:schemeClr val="tx2"/>
                </a:solidFill>
                <a:cs typeface="Verdana"/>
                <a:sym typeface="Wingdings"/>
              </a:rPr>
              <a:t>.   The </a:t>
            </a:r>
            <a:r>
              <a:rPr lang="nl-NL" sz="2200" dirty="0" err="1" smtClean="0">
                <a:solidFill>
                  <a:schemeClr val="tx2"/>
                </a:solidFill>
                <a:cs typeface="Verdana"/>
                <a:sym typeface="Wingdings"/>
              </a:rPr>
              <a:t>semantics</a:t>
            </a:r>
            <a:r>
              <a:rPr lang="nl-NL" sz="2200" dirty="0" smtClean="0">
                <a:solidFill>
                  <a:schemeClr val="tx2"/>
                </a:solidFill>
                <a:cs typeface="Verdana"/>
                <a:sym typeface="Wingdings"/>
              </a:rPr>
              <a:t> of 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[E]: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  <a:cs typeface="Verdana"/>
              </a:rPr>
              <a:t>		      </a:t>
            </a:r>
            <a:r>
              <a:rPr lang="en-US" sz="2200" spc="-600" dirty="0" smtClean="0">
                <a:solidFill>
                  <a:schemeClr val="tx2"/>
                </a:solidFill>
                <a:cs typeface="Verdana"/>
              </a:rPr>
              <a:t>[[ 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E</a:t>
            </a:r>
            <a:r>
              <a:rPr lang="en-US" sz="2200" spc="-600" dirty="0" smtClean="0">
                <a:solidFill>
                  <a:schemeClr val="tx2"/>
                </a:solidFill>
                <a:cs typeface="Verdana"/>
              </a:rPr>
              <a:t>]]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 = </a:t>
            </a:r>
            <a:r>
              <a:rPr lang="en-US" sz="2200" dirty="0" err="1" smtClean="0">
                <a:solidFill>
                  <a:schemeClr val="tx2"/>
                </a:solidFill>
                <a:cs typeface="Verdana"/>
              </a:rPr>
              <a:t>λp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: </a:t>
            </a:r>
            <a:r>
              <a:rPr lang="en-US" sz="2200" dirty="0" err="1" smtClean="0">
                <a:solidFill>
                  <a:schemeClr val="tx2"/>
                </a:solidFill>
                <a:cs typeface="Verdana"/>
              </a:rPr>
              <a:t>e-</a:t>
            </a:r>
            <a:r>
              <a:rPr lang="en-US" sz="2200" cap="small" dirty="0" err="1" smtClean="0">
                <a:solidFill>
                  <a:schemeClr val="tx2"/>
                </a:solidFill>
                <a:cs typeface="Verdana"/>
              </a:rPr>
              <a:t>given</a:t>
            </a:r>
            <a:r>
              <a:rPr lang="en-US" sz="2200" dirty="0" err="1" smtClean="0">
                <a:solidFill>
                  <a:schemeClr val="tx2"/>
                </a:solidFill>
                <a:cs typeface="Verdana"/>
              </a:rPr>
              <a:t>(p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) [</a:t>
            </a:r>
            <a:r>
              <a:rPr lang="en-US" sz="2200" dirty="0" err="1" smtClean="0">
                <a:solidFill>
                  <a:schemeClr val="tx2"/>
                </a:solidFill>
                <a:cs typeface="Verdana"/>
              </a:rPr>
              <a:t>p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]</a:t>
            </a:r>
            <a:endParaRPr lang="nl-NL" sz="2200" dirty="0" smtClean="0">
              <a:solidFill>
                <a:schemeClr val="tx2"/>
              </a:solidFill>
              <a:cs typeface="Verdana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(16)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315200" cy="4114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  <a:sym typeface="Wingdings" pitchFamily="-110" charset="2"/>
              </a:rPr>
              <a:t>The syntax of </a:t>
            </a:r>
            <a:r>
              <a:rPr lang="en-US" sz="2200" smtClean="0">
                <a:solidFill>
                  <a:schemeClr val="tx2"/>
                </a:solidFill>
              </a:rPr>
              <a:t>[E]</a:t>
            </a:r>
            <a:r>
              <a:rPr lang="en-US" sz="2200" baseline="-25000" smtClean="0">
                <a:solidFill>
                  <a:schemeClr val="tx2"/>
                </a:solidFill>
              </a:rPr>
              <a:t>S</a:t>
            </a:r>
            <a:r>
              <a:rPr lang="en-US" sz="2200" smtClean="0">
                <a:solidFill>
                  <a:schemeClr val="tx2"/>
                </a:solidFill>
              </a:rPr>
              <a:t>: </a:t>
            </a:r>
            <a:r>
              <a:rPr lang="nl-NL" sz="2200" smtClean="0">
                <a:solidFill>
                  <a:schemeClr val="tx2"/>
                </a:solidFill>
                <a:latin typeface="Arial" pitchFamily="-110" charset="0"/>
              </a:rPr>
              <a:t>E</a:t>
            </a:r>
            <a:r>
              <a:rPr lang="en-US" sz="2200" baseline="-25000" smtClean="0">
                <a:solidFill>
                  <a:schemeClr val="tx2"/>
                </a:solidFill>
              </a:rPr>
              <a:t>[</a:t>
            </a:r>
            <a:r>
              <a:rPr lang="en-US" sz="2200" i="1" baseline="-25000" smtClean="0">
                <a:solidFill>
                  <a:schemeClr val="tx2"/>
                </a:solidFill>
              </a:rPr>
              <a:t>u</a:t>
            </a:r>
            <a:r>
              <a:rPr lang="en-US" sz="2200" baseline="-25000" smtClean="0">
                <a:solidFill>
                  <a:schemeClr val="tx2"/>
                </a:solidFill>
              </a:rPr>
              <a:t>wh*,</a:t>
            </a:r>
            <a:r>
              <a:rPr lang="en-US" sz="2200" smtClean="0">
                <a:solidFill>
                  <a:schemeClr val="tx2"/>
                </a:solidFill>
              </a:rPr>
              <a:t> </a:t>
            </a:r>
            <a:r>
              <a:rPr lang="en-US" sz="2200" i="1" baseline="-25000" smtClean="0">
                <a:solidFill>
                  <a:schemeClr val="tx2"/>
                </a:solidFill>
              </a:rPr>
              <a:t>u</a:t>
            </a:r>
            <a:r>
              <a:rPr lang="en-US" sz="2200" baseline="-25000" smtClean="0">
                <a:solidFill>
                  <a:schemeClr val="tx2"/>
                </a:solidFill>
              </a:rPr>
              <a:t>Q*]</a:t>
            </a:r>
            <a:endParaRPr lang="nl-NL" sz="2200" baseline="-25000" smtClean="0">
              <a:latin typeface="Arial" pitchFamily="-110" charset="0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latin typeface="Arial" pitchFamily="-110" charset="0"/>
              </a:rPr>
              <a:t>	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latin typeface="Arial" pitchFamily="-110" charset="0"/>
                <a:sym typeface="Wingdings" pitchFamily="-110" charset="2"/>
              </a:rPr>
              <a:t>= 	The </a:t>
            </a:r>
            <a:r>
              <a:rPr lang="en-US" sz="2200" smtClean="0">
                <a:solidFill>
                  <a:schemeClr val="tx2"/>
                </a:solidFill>
              </a:rPr>
              <a:t>[E]-feature for sluicing needs a [wh, Q] head to check its strong uninterpretable features.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  <a:sym typeface="Wingdings" pitchFamily="-110" charset="2"/>
              </a:rPr>
              <a:t>=	The </a:t>
            </a:r>
            <a:r>
              <a:rPr lang="en-US" sz="2200" smtClean="0">
                <a:solidFill>
                  <a:schemeClr val="tx2"/>
                </a:solidFill>
              </a:rPr>
              <a:t>[E]-feature for sluicing</a:t>
            </a:r>
            <a:r>
              <a:rPr lang="en-US" sz="2200" smtClean="0">
                <a:solidFill>
                  <a:schemeClr val="tx2"/>
                </a:solidFill>
                <a:sym typeface="Wingdings" pitchFamily="-110" charset="2"/>
              </a:rPr>
              <a:t> can only occur on the C head we find in constituent questions.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 Sluicing is only possible in </a:t>
            </a:r>
            <a:r>
              <a:rPr lang="nl-NL" sz="2200" i="1" smtClean="0">
                <a:solidFill>
                  <a:schemeClr val="tx2"/>
                </a:solidFill>
                <a:sym typeface="Wingdings" pitchFamily="-110" charset="2"/>
              </a:rPr>
              <a:t>wh</a:t>
            </a:r>
            <a:r>
              <a:rPr lang="nl-NL" sz="2200" smtClean="0">
                <a:solidFill>
                  <a:schemeClr val="tx2"/>
                </a:solidFill>
                <a:sym typeface="Wingdings" pitchFamily="-110" charset="2"/>
              </a:rPr>
              <a:t> questions</a:t>
            </a:r>
            <a:endParaRPr lang="en-US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(17)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467600" cy="4114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The phonology of </a:t>
            </a:r>
            <a:r>
              <a:rPr lang="en-US" sz="22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[E]: φ</a:t>
            </a:r>
            <a:r>
              <a:rPr lang="en-US" sz="2200" baseline="-250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IP</a:t>
            </a:r>
            <a:r>
              <a:rPr lang="en-US" sz="22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 </a:t>
            </a:r>
            <a:r>
              <a:rPr lang="nl-NL" sz="22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 Ø / E_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		</a:t>
            </a:r>
            <a:endParaRPr lang="nl-BE" sz="2200" smtClean="0">
              <a:solidFill>
                <a:schemeClr val="tx2"/>
              </a:solidFill>
              <a:ea typeface="Verdana" pitchFamily="-110" charset="0"/>
              <a:cs typeface="Verdana" pitchFamily="-110" charset="0"/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= 	the phonological representation of the material dominated by the IP node (</a:t>
            </a:r>
            <a:r>
              <a:rPr lang="en-US" sz="22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φ</a:t>
            </a:r>
            <a:r>
              <a:rPr lang="en-US" sz="2200" baseline="-250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IP</a:t>
            </a:r>
            <a:r>
              <a:rPr lang="nl-BE" sz="22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) is null when it follows an </a:t>
            </a:r>
            <a:r>
              <a:rPr lang="en-US" sz="22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[E]-feature.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1200" smtClean="0">
              <a:solidFill>
                <a:schemeClr val="tx2"/>
              </a:solidFill>
              <a:ea typeface="Verdana" pitchFamily="-110" charset="0"/>
              <a:cs typeface="Verdana" pitchFamily="-110" charset="0"/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= 	</a:t>
            </a:r>
            <a:r>
              <a:rPr lang="en-GB" sz="2200" smtClean="0">
                <a:solidFill>
                  <a:srgbClr val="006666"/>
                </a:solidFill>
                <a:ea typeface="Verdana" pitchFamily="-110" charset="0"/>
                <a:cs typeface="Verdana" pitchFamily="-110" charset="0"/>
              </a:rPr>
              <a:t>a familiar kind of morphologically triggered syncope: the morphological trigger is E and the syncopated element is TP.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GB" sz="1200" smtClean="0">
              <a:solidFill>
                <a:srgbClr val="006666"/>
              </a:solidFill>
              <a:ea typeface="Verdana" pitchFamily="-110" charset="0"/>
              <a:cs typeface="Verdana" pitchFamily="-110" charset="0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rgbClr val="006666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 	</a:t>
            </a:r>
            <a:r>
              <a:rPr lang="en-GB" sz="2200" smtClean="0">
                <a:solidFill>
                  <a:srgbClr val="006666"/>
                </a:solidFill>
                <a:ea typeface="Verdana" pitchFamily="-110" charset="0"/>
                <a:cs typeface="Verdana" pitchFamily="-110" charset="0"/>
              </a:rPr>
              <a:t>The non-pronunciation is entirely controlled by the </a:t>
            </a:r>
            <a:r>
              <a:rPr lang="en-GB" sz="2200" i="1" smtClean="0">
                <a:solidFill>
                  <a:srgbClr val="006666"/>
                </a:solidFill>
                <a:ea typeface="Verdana" pitchFamily="-110" charset="0"/>
                <a:cs typeface="Verdana" pitchFamily="-110" charset="0"/>
              </a:rPr>
              <a:t>actual </a:t>
            </a:r>
            <a:r>
              <a:rPr lang="en-GB" sz="2200" smtClean="0">
                <a:solidFill>
                  <a:srgbClr val="006666"/>
                </a:solidFill>
                <a:ea typeface="Verdana" pitchFamily="-110" charset="0"/>
                <a:cs typeface="Verdana" pitchFamily="-110" charset="0"/>
              </a:rPr>
              <a:t>phonology</a:t>
            </a:r>
            <a:r>
              <a:rPr lang="en-US" sz="2200" smtClean="0">
                <a:solidFill>
                  <a:srgbClr val="006666"/>
                </a:solidFill>
                <a:ea typeface="Verdana" pitchFamily="-110" charset="0"/>
                <a:cs typeface="Verdana" pitchFamily="-110" charset="0"/>
              </a:rPr>
              <a:t> </a:t>
            </a:r>
            <a:endParaRPr lang="nl-NL" sz="2200" smtClean="0">
              <a:solidFill>
                <a:srgbClr val="006666"/>
              </a:solidFill>
              <a:ea typeface="Verdana" pitchFamily="-110" charset="0"/>
              <a:cs typeface="Verdana" pitchFamily="-110" charset="0"/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(18)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315200" cy="4114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cs typeface="Verdana"/>
                <a:sym typeface="Wingdings"/>
              </a:rPr>
              <a:t>The </a:t>
            </a:r>
            <a:r>
              <a:rPr lang="nl-NL" sz="2200" dirty="0" err="1" smtClean="0">
                <a:solidFill>
                  <a:schemeClr val="tx2"/>
                </a:solidFill>
                <a:cs typeface="Verdana"/>
                <a:sym typeface="Wingdings"/>
              </a:rPr>
              <a:t>semantics</a:t>
            </a:r>
            <a:r>
              <a:rPr lang="nl-NL" sz="2200" dirty="0" smtClean="0">
                <a:solidFill>
                  <a:schemeClr val="tx2"/>
                </a:solidFill>
                <a:cs typeface="Verdana"/>
                <a:sym typeface="Wingdings"/>
              </a:rPr>
              <a:t> of 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[E]: </a:t>
            </a:r>
            <a:r>
              <a:rPr lang="en-US" sz="2200" spc="-600" dirty="0" smtClean="0">
                <a:solidFill>
                  <a:schemeClr val="tx2"/>
                </a:solidFill>
                <a:cs typeface="Verdana"/>
              </a:rPr>
              <a:t>[[ 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E</a:t>
            </a:r>
            <a:r>
              <a:rPr lang="en-US" sz="2200" spc="-600" dirty="0" smtClean="0">
                <a:solidFill>
                  <a:schemeClr val="tx2"/>
                </a:solidFill>
                <a:cs typeface="Verdana"/>
              </a:rPr>
              <a:t>]]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 = </a:t>
            </a:r>
            <a:r>
              <a:rPr lang="en-US" sz="2200" dirty="0" err="1" smtClean="0">
                <a:solidFill>
                  <a:schemeClr val="tx2"/>
                </a:solidFill>
                <a:cs typeface="Verdana"/>
              </a:rPr>
              <a:t>λp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: </a:t>
            </a:r>
            <a:r>
              <a:rPr lang="en-US" sz="2200" dirty="0" err="1" smtClean="0">
                <a:solidFill>
                  <a:schemeClr val="tx2"/>
                </a:solidFill>
                <a:cs typeface="Verdana"/>
              </a:rPr>
              <a:t>e-</a:t>
            </a:r>
            <a:r>
              <a:rPr lang="en-US" sz="2200" cap="small" dirty="0" err="1" smtClean="0">
                <a:solidFill>
                  <a:schemeClr val="tx2"/>
                </a:solidFill>
                <a:cs typeface="Verdana"/>
              </a:rPr>
              <a:t>given</a:t>
            </a:r>
            <a:r>
              <a:rPr lang="en-US" sz="2200" dirty="0" err="1" smtClean="0">
                <a:solidFill>
                  <a:schemeClr val="tx2"/>
                </a:solidFill>
                <a:cs typeface="Verdana"/>
              </a:rPr>
              <a:t>(p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) [</a:t>
            </a:r>
            <a:r>
              <a:rPr lang="en-US" sz="2200" dirty="0" err="1" smtClean="0">
                <a:solidFill>
                  <a:schemeClr val="tx2"/>
                </a:solidFill>
                <a:cs typeface="Verdana"/>
              </a:rPr>
              <a:t>p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]</a:t>
            </a:r>
            <a:endParaRPr lang="nl-NL" sz="2200" dirty="0" smtClean="0">
              <a:solidFill>
                <a:schemeClr val="tx2"/>
              </a:solidFill>
              <a:cs typeface="Verdana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en-US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= 	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[E] can only occur on a constituent </a:t>
            </a:r>
            <a:r>
              <a:rPr lang="en-US" sz="2200" dirty="0" err="1" smtClean="0">
                <a:solidFill>
                  <a:schemeClr val="tx2"/>
                </a:solidFill>
                <a:cs typeface="Verdana"/>
              </a:rPr>
              <a:t>p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 if </a:t>
            </a:r>
            <a:r>
              <a:rPr lang="en-US" sz="2200" dirty="0" err="1" smtClean="0">
                <a:solidFill>
                  <a:schemeClr val="tx2"/>
                </a:solidFill>
                <a:cs typeface="Verdana"/>
              </a:rPr>
              <a:t>p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 is </a:t>
            </a:r>
            <a:r>
              <a:rPr lang="en-US" sz="2200" dirty="0" err="1" smtClean="0">
                <a:solidFill>
                  <a:schemeClr val="tx2"/>
                </a:solidFill>
                <a:cs typeface="Verdana"/>
              </a:rPr>
              <a:t>e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-</a:t>
            </a:r>
            <a:r>
              <a:rPr lang="en-US" sz="2200" cap="small" dirty="0" smtClean="0">
                <a:solidFill>
                  <a:schemeClr val="tx2"/>
                </a:solidFill>
                <a:cs typeface="Verdana"/>
              </a:rPr>
              <a:t>given</a:t>
            </a:r>
            <a:r>
              <a:rPr lang="en-US" sz="2200" dirty="0" smtClean="0">
                <a:solidFill>
                  <a:schemeClr val="tx2"/>
                </a:solidFill>
                <a:cs typeface="Verdana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en-US" sz="2200" dirty="0" smtClean="0">
              <a:solidFill>
                <a:schemeClr val="tx2"/>
              </a:solidFill>
              <a:cs typeface="Verdana"/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NL" sz="2200" dirty="0" smtClean="0">
                <a:solidFill>
                  <a:schemeClr val="tx2"/>
                </a:solidFill>
                <a:cs typeface="Verdana"/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cs typeface="Verdana"/>
                <a:sym typeface="Wingdings"/>
              </a:rPr>
              <a:t>See</a:t>
            </a:r>
            <a:r>
              <a:rPr lang="nl-NL" sz="2200" dirty="0" smtClean="0">
                <a:solidFill>
                  <a:schemeClr val="tx2"/>
                </a:solidFill>
                <a:cs typeface="Verdana"/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cs typeface="Verdana"/>
                <a:sym typeface="Wingdings"/>
              </a:rPr>
              <a:t>recoverability</a:t>
            </a:r>
            <a:r>
              <a:rPr lang="nl-NL" sz="2200" dirty="0" smtClean="0">
                <a:solidFill>
                  <a:schemeClr val="tx2"/>
                </a:solidFill>
                <a:cs typeface="Verdana"/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cs typeface="Verdana"/>
                <a:sym typeface="Wingdings"/>
              </a:rPr>
              <a:t>condition</a:t>
            </a:r>
            <a:endParaRPr lang="en-US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(19)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315200" cy="4114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(32)		Someone was singing, but I don’t know 	who.</a:t>
            </a:r>
            <a:endParaRPr lang="nl-NL" sz="2200" dirty="0" smtClean="0">
              <a:solidFill>
                <a:schemeClr val="tx2"/>
              </a:solidFill>
              <a:ea typeface="Verdana" pitchFamily="-110" charset="0"/>
              <a:cs typeface="Verdana" pitchFamily="-110" charset="0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…, </a:t>
            </a:r>
            <a:r>
              <a:rPr lang="nl-BE" sz="2200" i="1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but I don’t know</a:t>
            </a:r>
            <a:r>
              <a:rPr lang="nl-BE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    CP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			    </a:t>
            </a:r>
            <a:r>
              <a:rPr lang="nl-BE" sz="2200" i="1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who</a:t>
            </a:r>
            <a:r>
              <a:rPr lang="nl-BE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          C’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      		</a:t>
            </a:r>
            <a:endParaRPr lang="en-US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				    C          IP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 pitchFamily="-110" charset="2"/>
              </a:rPr>
              <a:t>			      </a:t>
            </a:r>
            <a:r>
              <a:rPr lang="en-US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[+</a:t>
            </a:r>
            <a:r>
              <a:rPr lang="en-US" sz="2200" dirty="0" err="1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wh,+Q</a:t>
            </a:r>
            <a:r>
              <a:rPr lang="en-US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]</a:t>
            </a:r>
            <a:r>
              <a:rPr lang="nl-BE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 </a:t>
            </a: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                         </a:t>
            </a:r>
            <a:r>
              <a:rPr lang="en-US" sz="2200" dirty="0" err="1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E</a:t>
            </a:r>
            <a:r>
              <a:rPr lang="en-US" sz="2200" baseline="-25000" dirty="0" err="1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[+wh,+Q</a:t>
            </a:r>
            <a:r>
              <a:rPr lang="en-US" sz="2200" baseline="-250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]</a:t>
            </a:r>
            <a:r>
              <a:rPr lang="nl-BE" sz="2200" baseline="-250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 </a:t>
            </a:r>
            <a:r>
              <a:rPr lang="nl-BE" sz="22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       …</a:t>
            </a:r>
            <a:endParaRPr lang="nl-NL" sz="2200" baseline="-25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grpSp>
        <p:nvGrpSpPr>
          <p:cNvPr id="2" name="Groeperen 19"/>
          <p:cNvGrpSpPr>
            <a:grpSpLocks/>
          </p:cNvGrpSpPr>
          <p:nvPr/>
        </p:nvGrpSpPr>
        <p:grpSpPr bwMode="auto">
          <a:xfrm>
            <a:off x="4267200" y="3733800"/>
            <a:ext cx="914400" cy="457200"/>
            <a:chOff x="4267200" y="3733800"/>
            <a:chExt cx="914400" cy="457200"/>
          </a:xfrm>
        </p:grpSpPr>
        <p:cxnSp>
          <p:nvCxnSpPr>
            <p:cNvPr id="5" name="Rechte verbindingslijn 4"/>
            <p:cNvCxnSpPr/>
            <p:nvPr/>
          </p:nvCxnSpPr>
          <p:spPr>
            <a:xfrm rot="16200000" flipH="1">
              <a:off x="4724400" y="3733800"/>
              <a:ext cx="457200" cy="45720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rot="5400000">
              <a:off x="4267200" y="3733800"/>
              <a:ext cx="457200" cy="45720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eperen 20"/>
          <p:cNvGrpSpPr>
            <a:grpSpLocks/>
          </p:cNvGrpSpPr>
          <p:nvPr/>
        </p:nvGrpSpPr>
        <p:grpSpPr bwMode="auto">
          <a:xfrm>
            <a:off x="4953000" y="4572000"/>
            <a:ext cx="762000" cy="381000"/>
            <a:chOff x="4953000" y="4572000"/>
            <a:chExt cx="762000" cy="381000"/>
          </a:xfrm>
        </p:grpSpPr>
        <p:cxnSp>
          <p:nvCxnSpPr>
            <p:cNvPr id="12" name="Rechte verbindingslijn 11"/>
            <p:cNvCxnSpPr/>
            <p:nvPr/>
          </p:nvCxnSpPr>
          <p:spPr>
            <a:xfrm rot="16200000" flipH="1">
              <a:off x="5334000" y="4572000"/>
              <a:ext cx="381000" cy="38100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5400000">
              <a:off x="4953000" y="4572000"/>
              <a:ext cx="381000" cy="38100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Gelijkbenige driehoek 17"/>
          <p:cNvSpPr/>
          <p:nvPr/>
        </p:nvSpPr>
        <p:spPr>
          <a:xfrm>
            <a:off x="5562600" y="5334000"/>
            <a:ext cx="685800" cy="457200"/>
          </a:xfrm>
          <a:prstGeom prst="triangle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Vrije vorm 18"/>
          <p:cNvSpPr/>
          <p:nvPr/>
        </p:nvSpPr>
        <p:spPr>
          <a:xfrm>
            <a:off x="5299075" y="4467225"/>
            <a:ext cx="976313" cy="1852613"/>
          </a:xfrm>
          <a:custGeom>
            <a:avLst/>
            <a:gdLst>
              <a:gd name="connsiteX0" fmla="*/ 976156 w 976156"/>
              <a:gd name="connsiteY0" fmla="*/ 0 h 1852706"/>
              <a:gd name="connsiteX1" fmla="*/ 94627 w 976156"/>
              <a:gd name="connsiteY1" fmla="*/ 687294 h 1852706"/>
              <a:gd name="connsiteX2" fmla="*/ 408391 w 976156"/>
              <a:gd name="connsiteY2" fmla="*/ 1852706 h 185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6156" h="1852706">
                <a:moveTo>
                  <a:pt x="976156" y="0"/>
                </a:moveTo>
                <a:cubicBezTo>
                  <a:pt x="582705" y="189255"/>
                  <a:pt x="189254" y="378510"/>
                  <a:pt x="94627" y="687294"/>
                </a:cubicBezTo>
                <a:cubicBezTo>
                  <a:pt x="0" y="996078"/>
                  <a:pt x="408391" y="1852706"/>
                  <a:pt x="408391" y="1852706"/>
                </a:cubicBezTo>
              </a:path>
            </a:pathLst>
          </a:custGeom>
          <a:ln w="381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Restrictions on ellipsis (4)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362200"/>
            <a:ext cx="7450137" cy="35798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l-NL">
                <a:solidFill>
                  <a:schemeClr val="tx2"/>
                </a:solidFill>
                <a:sym typeface="Wingdings" pitchFamily="-110" charset="2"/>
              </a:rPr>
              <a:t>	Syntactic licensing</a:t>
            </a:r>
          </a:p>
          <a:p>
            <a:pPr marL="0" indent="0" eaLnBrk="1" hangingPunct="1">
              <a:buFontTx/>
              <a:buNone/>
            </a:pPr>
            <a:endParaRPr lang="nl-BE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(Semantic) recoverability of the ellipsis site is not enough.</a:t>
            </a:r>
          </a:p>
          <a:p>
            <a:pPr marL="0" indent="0" eaLnBrk="1" hangingPunct="1">
              <a:buFontTx/>
              <a:buNone/>
            </a:pPr>
            <a:endParaRPr lang="en-US" sz="240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buFontTx/>
              <a:buNone/>
            </a:pPr>
            <a:r>
              <a:rPr lang="en-US" sz="2400">
                <a:solidFill>
                  <a:schemeClr val="tx2"/>
                </a:solidFill>
                <a:sym typeface="Wingdings" pitchFamily="-110" charset="2"/>
              </a:rPr>
              <a:t></a:t>
            </a:r>
            <a:r>
              <a:rPr lang="en-US" sz="2400">
                <a:solidFill>
                  <a:schemeClr val="tx2"/>
                </a:solidFill>
              </a:rPr>
              <a:t> The syntactic environment also plays a role.</a:t>
            </a:r>
            <a:endParaRPr lang="nl-NL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(20)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315200" cy="3733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err="1" smtClean="0">
                <a:solidFill>
                  <a:srgbClr val="269999"/>
                </a:solidFill>
              </a:rPr>
              <a:t>Gengel</a:t>
            </a:r>
            <a:r>
              <a:rPr lang="en-US" sz="2200" dirty="0" smtClean="0">
                <a:solidFill>
                  <a:srgbClr val="269999"/>
                </a:solidFill>
              </a:rPr>
              <a:t> (2007)/Gallego (2009):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Ellipsis licensing and phases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Ellipsis is licensed by phase heads.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Phase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Theory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A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phase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head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sends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off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its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domain (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i.e.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its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complement) to PF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for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Spell-Out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1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(21)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5200" cy="42672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en-US" sz="2200" dirty="0" smtClean="0">
                <a:solidFill>
                  <a:srgbClr val="269999"/>
                </a:solidFill>
              </a:rPr>
              <a:t>Ellipsis and phases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rgbClr val="269999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	</a:t>
            </a:r>
            <a:r>
              <a:rPr lang="nl-BE" sz="2200" dirty="0" smtClean="0">
                <a:solidFill>
                  <a:schemeClr val="tx2"/>
                </a:solidFill>
                <a:sym typeface="Wingdings"/>
              </a:rPr>
              <a:t>A phase head can send off its domain to PF for pronunciation </a:t>
            </a:r>
            <a:r>
              <a:rPr lang="nl-BE" sz="2200" b="1" dirty="0" smtClean="0">
                <a:solidFill>
                  <a:schemeClr val="tx2"/>
                </a:solidFill>
                <a:sym typeface="Wingdings"/>
              </a:rPr>
              <a:t>or for non-pronunciation.</a:t>
            </a:r>
            <a:endParaRPr lang="nl-BE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b="1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b="1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b="1" dirty="0" smtClean="0">
                <a:solidFill>
                  <a:schemeClr val="tx2"/>
                </a:solidFill>
                <a:sym typeface="Wingdings" pitchFamily="-110" charset="2"/>
              </a:rPr>
              <a:t>                  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Phase                     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BE" sz="2200" b="1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Phase head          Domain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grpSp>
        <p:nvGrpSpPr>
          <p:cNvPr id="4" name="Groeperen 19"/>
          <p:cNvGrpSpPr>
            <a:grpSpLocks/>
          </p:cNvGrpSpPr>
          <p:nvPr/>
        </p:nvGrpSpPr>
        <p:grpSpPr bwMode="auto">
          <a:xfrm>
            <a:off x="3200400" y="4876800"/>
            <a:ext cx="914400" cy="304800"/>
            <a:chOff x="4267200" y="3733800"/>
            <a:chExt cx="914400" cy="457200"/>
          </a:xfrm>
        </p:grpSpPr>
        <p:cxnSp>
          <p:nvCxnSpPr>
            <p:cNvPr id="5" name="Rechte verbindingslijn 4"/>
            <p:cNvCxnSpPr/>
            <p:nvPr/>
          </p:nvCxnSpPr>
          <p:spPr>
            <a:xfrm rot="16200000" flipH="1">
              <a:off x="4724400" y="3733800"/>
              <a:ext cx="457200" cy="457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rot="5400000">
              <a:off x="4267200" y="3733800"/>
              <a:ext cx="457200" cy="457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eperen 19"/>
          <p:cNvGrpSpPr>
            <a:grpSpLocks/>
          </p:cNvGrpSpPr>
          <p:nvPr/>
        </p:nvGrpSpPr>
        <p:grpSpPr bwMode="auto">
          <a:xfrm>
            <a:off x="4114800" y="5715000"/>
            <a:ext cx="914400" cy="304800"/>
            <a:chOff x="4267200" y="3733800"/>
            <a:chExt cx="914400" cy="457200"/>
          </a:xfrm>
        </p:grpSpPr>
        <p:cxnSp>
          <p:nvCxnSpPr>
            <p:cNvPr id="8" name="Rechte verbindingslijn 7"/>
            <p:cNvCxnSpPr/>
            <p:nvPr/>
          </p:nvCxnSpPr>
          <p:spPr>
            <a:xfrm rot="16200000" flipH="1">
              <a:off x="4724400" y="3733800"/>
              <a:ext cx="457200" cy="457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 rot="5400000">
              <a:off x="4267200" y="3733800"/>
              <a:ext cx="457200" cy="457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eperen 19"/>
          <p:cNvGrpSpPr>
            <a:grpSpLocks/>
          </p:cNvGrpSpPr>
          <p:nvPr/>
        </p:nvGrpSpPr>
        <p:grpSpPr bwMode="auto">
          <a:xfrm>
            <a:off x="2743200" y="4114800"/>
            <a:ext cx="914400" cy="304800"/>
            <a:chOff x="4267200" y="3733800"/>
            <a:chExt cx="914400" cy="457200"/>
          </a:xfrm>
        </p:grpSpPr>
        <p:cxnSp>
          <p:nvCxnSpPr>
            <p:cNvPr id="11" name="Rechte verbindingslijn 10"/>
            <p:cNvCxnSpPr/>
            <p:nvPr/>
          </p:nvCxnSpPr>
          <p:spPr>
            <a:xfrm rot="16200000" flipH="1">
              <a:off x="4724400" y="3733800"/>
              <a:ext cx="457200" cy="457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 rot="5400000">
              <a:off x="4267200" y="3733800"/>
              <a:ext cx="457200" cy="457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Rechte verbindingslijn met pijl 13"/>
          <p:cNvCxnSpPr/>
          <p:nvPr/>
        </p:nvCxnSpPr>
        <p:spPr>
          <a:xfrm flipV="1">
            <a:off x="5334000" y="4876800"/>
            <a:ext cx="762000" cy="5334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5334000" y="5410200"/>
            <a:ext cx="762000" cy="5334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6172200" y="5638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269999"/>
                </a:solidFill>
              </a:rPr>
              <a:t>To PF </a:t>
            </a:r>
            <a:r>
              <a:rPr lang="nl-NL" sz="2000" dirty="0" err="1" smtClean="0">
                <a:solidFill>
                  <a:srgbClr val="269999"/>
                </a:solidFill>
              </a:rPr>
              <a:t>for</a:t>
            </a:r>
            <a:r>
              <a:rPr lang="nl-NL" sz="2000" dirty="0" smtClean="0">
                <a:solidFill>
                  <a:srgbClr val="269999"/>
                </a:solidFill>
              </a:rPr>
              <a:t> non- </a:t>
            </a:r>
            <a:r>
              <a:rPr lang="nl-NL" sz="2000" dirty="0" err="1" smtClean="0">
                <a:solidFill>
                  <a:srgbClr val="269999"/>
                </a:solidFill>
              </a:rPr>
              <a:t>pronunciation</a:t>
            </a:r>
            <a:endParaRPr lang="nl-NL" sz="2000" dirty="0">
              <a:solidFill>
                <a:srgbClr val="269999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096000" y="44196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269999"/>
                </a:solidFill>
              </a:rPr>
              <a:t>To PF </a:t>
            </a:r>
            <a:r>
              <a:rPr lang="nl-NL" sz="2000" dirty="0" err="1" smtClean="0">
                <a:solidFill>
                  <a:srgbClr val="269999"/>
                </a:solidFill>
              </a:rPr>
              <a:t>for</a:t>
            </a:r>
            <a:r>
              <a:rPr lang="nl-NL" sz="2000" dirty="0" smtClean="0">
                <a:solidFill>
                  <a:srgbClr val="269999"/>
                </a:solidFill>
              </a:rPr>
              <a:t> </a:t>
            </a:r>
            <a:r>
              <a:rPr lang="nl-NL" sz="2000" dirty="0" err="1" smtClean="0">
                <a:solidFill>
                  <a:srgbClr val="269999"/>
                </a:solidFill>
              </a:rPr>
              <a:t>pronunciation</a:t>
            </a:r>
            <a:endParaRPr lang="nl-NL" sz="2000" dirty="0">
              <a:solidFill>
                <a:srgbClr val="26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20" grpId="0"/>
      <p:bldP spid="21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(22)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315200" cy="3733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Head-complement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relation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in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	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site is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phasal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domain.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Sluicing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 IP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	=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of the domain of the C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phase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head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NP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	=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of the domain of the D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phase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head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(23)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315200" cy="3733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VP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 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	=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of the domain of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v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phase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head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!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Discussion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whether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VP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deletes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the VP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vP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Consequences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for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Phase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Theory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</a:t>
            </a: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	Voice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might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clause-internal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Phase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head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instead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of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v.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Syntactic licensing (24)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315200" cy="3733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Class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4: counterargument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against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this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approach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28" charset="2"/>
              <a:buChar char="à"/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and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non-ellipsis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behave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differently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when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comes to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extraction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possibilities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This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unexpected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if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just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non-pronunciation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at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Spell-out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nl-NL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609600" indent="-609600" eaLnBrk="1" hangingPunct="1">
              <a:buFont typeface="Wingdings" pitchFamily="-110" charset="2"/>
              <a:buNone/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Condition on ellipsis: Summing up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2"/>
            <a:ext cx="7316787" cy="4878388"/>
          </a:xfrm>
        </p:spPr>
        <p:txBody>
          <a:bodyPr/>
          <a:lstStyle/>
          <a:p>
            <a:pPr marL="271463" indent="-271463" eaLnBrk="1" hangingPunct="1"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Ellipsis </a:t>
            </a:r>
            <a:r>
              <a:rPr lang="nl-BE" sz="2000" dirty="0">
                <a:solidFill>
                  <a:schemeClr val="tx2"/>
                </a:solidFill>
              </a:rPr>
              <a:t>is subject to two restrictions: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>
                <a:solidFill>
                  <a:schemeClr val="tx2"/>
                </a:solidFill>
              </a:rPr>
              <a:t>		</a:t>
            </a:r>
            <a:r>
              <a:rPr lang="nl-BE" sz="2000" dirty="0">
                <a:solidFill>
                  <a:schemeClr val="tx2"/>
                </a:solidFill>
                <a:sym typeface="Wingdings" pitchFamily="-110" charset="2"/>
              </a:rPr>
              <a:t> </a:t>
            </a:r>
            <a:r>
              <a:rPr lang="nl-BE" sz="2000" dirty="0">
                <a:solidFill>
                  <a:schemeClr val="tx2"/>
                </a:solidFill>
              </a:rPr>
              <a:t>recoverability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>
                <a:solidFill>
                  <a:schemeClr val="tx2"/>
                </a:solidFill>
              </a:rPr>
              <a:t>		</a:t>
            </a:r>
            <a:r>
              <a:rPr lang="nl-BE" sz="2000" dirty="0">
                <a:solidFill>
                  <a:schemeClr val="tx2"/>
                </a:solidFill>
                <a:sym typeface="Wingdings" pitchFamily="-110" charset="2"/>
              </a:rPr>
              <a:t> </a:t>
            </a:r>
            <a:r>
              <a:rPr lang="nl-BE" sz="2000" dirty="0">
                <a:solidFill>
                  <a:schemeClr val="tx2"/>
                </a:solidFill>
              </a:rPr>
              <a:t>syntactic </a:t>
            </a:r>
            <a:r>
              <a:rPr lang="nl-BE" sz="2000" dirty="0" smtClean="0">
                <a:solidFill>
                  <a:schemeClr val="tx2"/>
                </a:solidFill>
              </a:rPr>
              <a:t>licensing</a:t>
            </a:r>
          </a:p>
          <a:p>
            <a:pPr marL="271463" indent="-271463" eaLnBrk="1" hangingPunct="1">
              <a:buFontTx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271463" indent="-271463" eaLnBrk="1" hangingPunct="1"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Recoverability can be syntactic or semantic.</a:t>
            </a:r>
          </a:p>
          <a:p>
            <a:pPr marL="271463" indent="-271463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   Syntactic: Fiengo &amp; May (1994)</a:t>
            </a:r>
          </a:p>
          <a:p>
            <a:pPr marL="271463" indent="-271463" eaLnBrk="1" hangingPunct="1">
              <a:buFont typeface="Wingdings" pitchFamily="-110" charset="2"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   Semantic:+ proform </a:t>
            </a:r>
            <a:r>
              <a:rPr lang="nl-NL" sz="2000" dirty="0" smtClean="0">
                <a:solidFill>
                  <a:schemeClr val="tx2"/>
                </a:solidFill>
                <a:sym typeface="Wingdings" pitchFamily="-110" charset="2"/>
              </a:rPr>
              <a:t> Hardt (1993)</a:t>
            </a:r>
          </a:p>
          <a:p>
            <a:pPr marL="271463" indent="-271463" eaLnBrk="1" hangingPunct="1">
              <a:buFont typeface="Wingdings" pitchFamily="-110" charset="2"/>
              <a:buNone/>
            </a:pPr>
            <a:r>
              <a:rPr lang="nl-NL" sz="2000" dirty="0" smtClean="0">
                <a:solidFill>
                  <a:schemeClr val="tx2"/>
                </a:solidFill>
                <a:sym typeface="Wingdings" pitchFamily="-110" charset="2"/>
              </a:rPr>
              <a:t>		          + </a:t>
            </a:r>
            <a:r>
              <a:rPr lang="nl-NL" sz="2000" dirty="0" err="1" smtClean="0">
                <a:solidFill>
                  <a:schemeClr val="tx2"/>
                </a:solidFill>
                <a:sym typeface="Wingdings" pitchFamily="-110" charset="2"/>
              </a:rPr>
              <a:t>syntactic</a:t>
            </a:r>
            <a:r>
              <a:rPr lang="nl-NL" sz="20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  <a:sym typeface="Wingdings" pitchFamily="-110" charset="2"/>
              </a:rPr>
              <a:t>structure</a:t>
            </a:r>
            <a:r>
              <a:rPr lang="nl-NL" sz="2000" dirty="0" smtClean="0">
                <a:solidFill>
                  <a:schemeClr val="tx2"/>
                </a:solidFill>
                <a:sym typeface="Wingdings" pitchFamily="-110" charset="2"/>
              </a:rPr>
              <a:t>  Merchant (2001)</a:t>
            </a:r>
          </a:p>
          <a:p>
            <a:pPr marL="271463" indent="-271463" eaLnBrk="1" hangingPunct="1">
              <a:buFont typeface="Wingdings" pitchFamily="-110" charset="2"/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271463" indent="-271463" eaLnBrk="1" hangingPunct="1"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Syntactic licensing: </a:t>
            </a:r>
          </a:p>
          <a:p>
            <a:pPr marL="271463" indent="-271463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	   Lobeck (1995): Strong agreement</a:t>
            </a:r>
          </a:p>
          <a:p>
            <a:pPr marL="271463" indent="-271463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      Merchant (2001): </a:t>
            </a:r>
            <a:r>
              <a:rPr lang="en-US" sz="20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</a:rPr>
              <a:t>[E]-feature</a:t>
            </a:r>
            <a:r>
              <a:rPr lang="nl-BE" sz="2000" dirty="0" smtClean="0">
                <a:solidFill>
                  <a:schemeClr val="tx2"/>
                </a:solidFill>
                <a:ea typeface="Verdana" pitchFamily="-110" charset="0"/>
                <a:cs typeface="Verdana" pitchFamily="-110" charset="0"/>
                <a:sym typeface="Wingdings" pitchFamily="-110" charset="2"/>
              </a:rPr>
              <a:t> </a:t>
            </a:r>
            <a:endParaRPr lang="nl-BE" sz="2000" dirty="0" smtClean="0">
              <a:solidFill>
                <a:schemeClr val="tx2"/>
              </a:solidFill>
            </a:endParaRPr>
          </a:p>
          <a:p>
            <a:pPr marL="271463" indent="-271463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   Gengel (2007)/Gallego (2009): Phases and ellipsis</a:t>
            </a:r>
          </a:p>
          <a:p>
            <a:pPr marL="271463" indent="-271463" eaLnBrk="1" hangingPunct="1">
              <a:buFontTx/>
              <a:buChar char="•"/>
            </a:pPr>
            <a:endParaRPr lang="nl-NL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l-BE" sz="3400" smtClean="0">
                <a:solidFill>
                  <a:schemeClr val="accent1"/>
                </a:solidFill>
              </a:rPr>
              <a:t>“Silence is golden”</a:t>
            </a:r>
            <a:r>
              <a:rPr lang="nl-BE" sz="3200" smtClean="0">
                <a:solidFill>
                  <a:schemeClr val="accent1"/>
                </a:solidFill>
              </a:rPr>
              <a:t/>
            </a:r>
            <a:br>
              <a:rPr lang="nl-BE" sz="3200" smtClean="0">
                <a:solidFill>
                  <a:schemeClr val="accent1"/>
                </a:solidFill>
              </a:rPr>
            </a:br>
            <a:r>
              <a:rPr lang="nl-BE" sz="3200" smtClean="0">
                <a:solidFill>
                  <a:schemeClr val="accent1"/>
                </a:solidFill>
              </a:rPr>
              <a:t/>
            </a:r>
            <a:br>
              <a:rPr lang="nl-BE" sz="3200" smtClean="0">
                <a:solidFill>
                  <a:schemeClr val="accent1"/>
                </a:solidFill>
              </a:rPr>
            </a:br>
            <a:r>
              <a:rPr lang="nl-BE" sz="2400" smtClean="0">
                <a:solidFill>
                  <a:schemeClr val="accent1"/>
                </a:solidFill>
              </a:rPr>
              <a:t>The syntax of ellipsis</a:t>
            </a:r>
            <a:endParaRPr lang="nl-NL" sz="2400" smtClean="0">
              <a:solidFill>
                <a:schemeClr val="accent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3201987"/>
          </a:xfrm>
        </p:spPr>
        <p:txBody>
          <a:bodyPr/>
          <a:lstStyle/>
          <a:p>
            <a:pPr algn="ctr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</a:rPr>
              <a:t>Lobke Aelbrecht</a:t>
            </a:r>
          </a:p>
          <a:p>
            <a:pPr algn="ctr" eaLnBrk="1" hangingPunct="1">
              <a:buFont typeface="Wingdings" pitchFamily="-110" charset="2"/>
              <a:buNone/>
            </a:pPr>
            <a:endParaRPr lang="nl-BE" sz="220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</a:rPr>
              <a:t>GIST, Ghent University</a:t>
            </a:r>
          </a:p>
          <a:p>
            <a:pPr algn="ctr" eaLnBrk="1" hangingPunct="1">
              <a:buFont typeface="Wingdings" pitchFamily="-110" charset="2"/>
              <a:buNone/>
            </a:pPr>
            <a:endParaRPr lang="nl-BE" sz="220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-110" charset="2"/>
              <a:buNone/>
            </a:pPr>
            <a:endParaRPr lang="nl-BE" sz="220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</a:rPr>
              <a:t>                        </a:t>
            </a:r>
          </a:p>
        </p:txBody>
      </p:sp>
      <p:pic>
        <p:nvPicPr>
          <p:cNvPr id="15364" name="Afbeelding 3" descr="logo fw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715000"/>
            <a:ext cx="1206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Afbeelding 4" descr="logo odysseus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953000"/>
            <a:ext cx="19812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Afbeelding 5" descr="logo universiteit gent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5105400"/>
            <a:ext cx="1371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Restrictions on ellipsis (5)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438400"/>
            <a:ext cx="7351712" cy="3727450"/>
          </a:xfrm>
        </p:spPr>
        <p:txBody>
          <a:bodyPr/>
          <a:lstStyle/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err="1" smtClean="0">
                <a:solidFill>
                  <a:schemeClr val="tx2"/>
                </a:solidFill>
                <a:sym typeface="Wingdings" charset="2"/>
              </a:rPr>
              <a:t></a:t>
            </a:r>
            <a:r>
              <a:rPr lang="en-US" sz="2200" dirty="0" smtClean="0">
                <a:solidFill>
                  <a:schemeClr val="tx2"/>
                </a:solidFill>
                <a:sym typeface="Wingdings" charset="2"/>
              </a:rPr>
              <a:t> </a:t>
            </a:r>
            <a:r>
              <a:rPr lang="en-US" sz="2200" dirty="0">
                <a:solidFill>
                  <a:schemeClr val="tx2"/>
                </a:solidFill>
                <a:sym typeface="Wingdings" charset="2"/>
              </a:rPr>
              <a:t>Not all recoverable elements are </a:t>
            </a:r>
            <a:r>
              <a:rPr lang="en-US" sz="2200" dirty="0" err="1">
                <a:solidFill>
                  <a:schemeClr val="tx2"/>
                </a:solidFill>
                <a:sym typeface="Wingdings" charset="2"/>
              </a:rPr>
              <a:t>elidable</a:t>
            </a:r>
            <a:r>
              <a:rPr lang="en-US" sz="2200" dirty="0">
                <a:solidFill>
                  <a:schemeClr val="tx2"/>
                </a:solidFill>
                <a:sym typeface="Wingdings" charset="2"/>
              </a:rPr>
              <a:t>.</a:t>
            </a:r>
          </a:p>
          <a:p>
            <a:pPr marL="1074738" indent="-1074738" eaLnBrk="1" hangingPunct="1">
              <a:lnSpc>
                <a:spcPct val="90000"/>
              </a:lnSpc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1074738" indent="-1074738"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(3)  a.*Ryan </a:t>
            </a:r>
            <a:r>
              <a:rPr lang="en-US" sz="2200" dirty="0">
                <a:solidFill>
                  <a:schemeClr val="tx2"/>
                </a:solidFill>
              </a:rPr>
              <a:t>can make </a:t>
            </a:r>
            <a:r>
              <a:rPr lang="en-US" sz="2200" u="sng" dirty="0">
                <a:solidFill>
                  <a:schemeClr val="tx2"/>
                </a:solidFill>
              </a:rPr>
              <a:t>a</a:t>
            </a:r>
            <a:r>
              <a:rPr lang="en-US" sz="2200" u="sng" dirty="0" smtClean="0">
                <a:solidFill>
                  <a:schemeClr val="tx2"/>
                </a:solidFill>
              </a:rPr>
              <a:t> good cocktail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</a:rPr>
              <a:t>and </a:t>
            </a:r>
            <a:r>
              <a:rPr lang="en-US" sz="2200" dirty="0" err="1" smtClean="0">
                <a:solidFill>
                  <a:schemeClr val="tx2"/>
                </a:solidFill>
              </a:rPr>
              <a:t>Jasmin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1074738" indent="-1074738"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 			knows [</a:t>
            </a:r>
            <a:r>
              <a:rPr lang="en-US" sz="2200" baseline="-25000" dirty="0" smtClean="0">
                <a:solidFill>
                  <a:schemeClr val="tx2"/>
                </a:solidFill>
              </a:rPr>
              <a:t>DP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strike="sngStrike" dirty="0" smtClean="0">
                <a:solidFill>
                  <a:schemeClr val="tx2"/>
                </a:solidFill>
              </a:rPr>
              <a:t>a good cocktail</a:t>
            </a:r>
            <a:r>
              <a:rPr lang="en-US" sz="2200" dirty="0" smtClean="0">
                <a:solidFill>
                  <a:schemeClr val="tx2"/>
                </a:solidFill>
              </a:rPr>
              <a:t>], </a:t>
            </a:r>
            <a:r>
              <a:rPr lang="en-US" sz="2200" dirty="0">
                <a:solidFill>
                  <a:schemeClr val="tx2"/>
                </a:solidFill>
              </a:rPr>
              <a:t>too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1074738" indent="-1074738"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	</a:t>
            </a:r>
            <a:r>
              <a:rPr lang="en-US" sz="2200" dirty="0" err="1" smtClean="0">
                <a:solidFill>
                  <a:schemeClr val="tx2"/>
                </a:solidFill>
              </a:rPr>
              <a:t>b</a:t>
            </a:r>
            <a:r>
              <a:rPr lang="en-US" sz="2200" dirty="0" smtClean="0">
                <a:solidFill>
                  <a:schemeClr val="tx2"/>
                </a:solidFill>
              </a:rPr>
              <a:t>.*</a:t>
            </a:r>
            <a:r>
              <a:rPr lang="en-US" sz="2200" u="sng" dirty="0" smtClean="0">
                <a:solidFill>
                  <a:schemeClr val="tx2"/>
                </a:solidFill>
              </a:rPr>
              <a:t>It was painted</a:t>
            </a:r>
            <a:r>
              <a:rPr lang="en-US" sz="2200" dirty="0" smtClean="0">
                <a:solidFill>
                  <a:schemeClr val="tx2"/>
                </a:solidFill>
              </a:rPr>
              <a:t>, but it was not obvious that</a:t>
            </a:r>
          </a:p>
          <a:p>
            <a:pPr marL="1074738" indent="-1074738"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  <a:tabLst>
                <a:tab pos="357188" algn="l"/>
                <a:tab pos="623888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		[</a:t>
            </a:r>
            <a:r>
              <a:rPr lang="en-US" sz="2200" baseline="-25000" dirty="0" smtClean="0">
                <a:solidFill>
                  <a:schemeClr val="tx2"/>
                </a:solidFill>
              </a:rPr>
              <a:t>IP </a:t>
            </a:r>
            <a:r>
              <a:rPr lang="en-US" sz="2200" strike="sngStrike" dirty="0" smtClean="0">
                <a:solidFill>
                  <a:srgbClr val="006666"/>
                </a:solidFill>
              </a:rPr>
              <a:t>it was painted</a:t>
            </a:r>
            <a:r>
              <a:rPr lang="en-US" sz="2200" dirty="0" smtClean="0">
                <a:solidFill>
                  <a:schemeClr val="tx2"/>
                </a:solidFill>
              </a:rPr>
              <a:t>]. 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Arial"/>
        <a:cs typeface="Arial"/>
      </a:majorFont>
      <a:minorFont>
        <a:latin typeface="Verdana"/>
        <a:ea typeface="Arial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>
              <a:lumMod val="75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12555</TotalTime>
  <Words>5428</Words>
  <Application>Microsoft Macintosh PowerPoint</Application>
  <PresentationFormat>Diavoorstelling (4:3)</PresentationFormat>
  <Paragraphs>905</Paragraphs>
  <Slides>86</Slides>
  <Notes>86</Notes>
  <HiddenSlides>3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86</vt:i4>
      </vt:variant>
    </vt:vector>
  </HeadingPairs>
  <TitlesOfParts>
    <vt:vector size="87" baseType="lpstr">
      <vt:lpstr>Eclipse</vt:lpstr>
      <vt:lpstr>“Silence is golden”  The syntax of ellipsis</vt:lpstr>
      <vt:lpstr>Yesterday’s class</vt:lpstr>
      <vt:lpstr>Overview</vt:lpstr>
      <vt:lpstr>“It’s a great thing to know the season for speech and the season for silence”</vt:lpstr>
      <vt:lpstr>Restrictions on ellipsis (1)</vt:lpstr>
      <vt:lpstr>Restrictions on ellipsis (2)</vt:lpstr>
      <vt:lpstr>Restrictions on ellipsis (3)</vt:lpstr>
      <vt:lpstr>Restrictions on ellipsis (4)</vt:lpstr>
      <vt:lpstr>Restrictions on ellipsis (5)</vt:lpstr>
      <vt:lpstr>Restrictions on ellipsis (6)</vt:lpstr>
      <vt:lpstr>Restrictions on ellipsis (7)</vt:lpstr>
      <vt:lpstr>Restrictions on ellipsis (8)</vt:lpstr>
      <vt:lpstr>Recoverability (1)</vt:lpstr>
      <vt:lpstr>Recoverability (2)</vt:lpstr>
      <vt:lpstr>Recoverability (3)</vt:lpstr>
      <vt:lpstr>Recoverability (4)</vt:lpstr>
      <vt:lpstr>Recoverability (5)</vt:lpstr>
      <vt:lpstr>Recoverability (5)</vt:lpstr>
      <vt:lpstr>Recoverability: Structural identity (1)</vt:lpstr>
      <vt:lpstr>Recoverability: Structural identity (2)</vt:lpstr>
      <vt:lpstr>Recoverability: Structural identity (3)</vt:lpstr>
      <vt:lpstr>Recoverability: Structural identity (4)</vt:lpstr>
      <vt:lpstr>Recoverability: Structural identity (5)</vt:lpstr>
      <vt:lpstr>Recoverability: Structural identity (6)</vt:lpstr>
      <vt:lpstr>Recoverability: Structural identity (7)</vt:lpstr>
      <vt:lpstr>Recoverability: Structural identity (8)</vt:lpstr>
      <vt:lpstr>Recoverability: Structural identity (9)</vt:lpstr>
      <vt:lpstr>Recoverability: Structural identity (10)</vt:lpstr>
      <vt:lpstr>Recoverability: Structural identity (11)</vt:lpstr>
      <vt:lpstr>Recoverability: Structural identity (12)</vt:lpstr>
      <vt:lpstr>Recoverability: Structural identity (13)</vt:lpstr>
      <vt:lpstr>Recoverability (4)</vt:lpstr>
      <vt:lpstr>Recoverability: Semantic identity (1)</vt:lpstr>
      <vt:lpstr>Recoverability: Semantic identity (2)</vt:lpstr>
      <vt:lpstr>Recoverability: Semantic identity (3)</vt:lpstr>
      <vt:lpstr>Recoverability: Semantic identity (4)</vt:lpstr>
      <vt:lpstr>Recoverability: Semantic identity (5)</vt:lpstr>
      <vt:lpstr>Recoverability: Semantic identity (5b)</vt:lpstr>
      <vt:lpstr>Recoverability: Semantic identity (5c)</vt:lpstr>
      <vt:lpstr>Recoverability: Semantic identity (5d)</vt:lpstr>
      <vt:lpstr>Recoverability: Semantic identity (6)</vt:lpstr>
      <vt:lpstr>Recoverability: Semantic identity (7)</vt:lpstr>
      <vt:lpstr>Recoverability: Semantic identity (8)</vt:lpstr>
      <vt:lpstr>Recoverability: Semantic identity (9)</vt:lpstr>
      <vt:lpstr>Recoverability: Semantic identity (10)</vt:lpstr>
      <vt:lpstr>Recoverability: Semantic identity (11)</vt:lpstr>
      <vt:lpstr>Recoverability: Semantic identity (12)</vt:lpstr>
      <vt:lpstr>Recoverability: Semantic identity (13)</vt:lpstr>
      <vt:lpstr>Recoverability: Semantic identity (14)</vt:lpstr>
      <vt:lpstr>Recoverability: Semantic identity (15)</vt:lpstr>
      <vt:lpstr>Recoverability (5)</vt:lpstr>
      <vt:lpstr>Recoverability: Voice mismatches (1)</vt:lpstr>
      <vt:lpstr>Recoverability: Voice mismatches (2)</vt:lpstr>
      <vt:lpstr>Recoverability: Voice mismatches (3)</vt:lpstr>
      <vt:lpstr>Recoverability: Voice mismatches (4)</vt:lpstr>
      <vt:lpstr>Recoverability: Voice mismatches (5)</vt:lpstr>
      <vt:lpstr>Recoverability: Voice mismatches (6)</vt:lpstr>
      <vt:lpstr>Recoverability: Voice mismatches (7)</vt:lpstr>
      <vt:lpstr>Recoverability: Voice mismatches (8)</vt:lpstr>
      <vt:lpstr>Restrictions on ellipsis (9)</vt:lpstr>
      <vt:lpstr>Syntactic licensing (1)</vt:lpstr>
      <vt:lpstr>Syntactic licensing (2)</vt:lpstr>
      <vt:lpstr>Syntactic licensing (3)</vt:lpstr>
      <vt:lpstr>Syntactic licensing (4)</vt:lpstr>
      <vt:lpstr>Syntactic licensing (5)</vt:lpstr>
      <vt:lpstr>Syntactic licensing (6)</vt:lpstr>
      <vt:lpstr>Syntactic licensing (7)</vt:lpstr>
      <vt:lpstr>Syntactic licensing (8)</vt:lpstr>
      <vt:lpstr>Syntactic licensing (9)</vt:lpstr>
      <vt:lpstr>Syntactic licensing (10)</vt:lpstr>
      <vt:lpstr>Syntactic licensing (11)</vt:lpstr>
      <vt:lpstr>Syntactic licensing (12)</vt:lpstr>
      <vt:lpstr>Syntactic licensing (13)</vt:lpstr>
      <vt:lpstr>Syntactic licensing (14)</vt:lpstr>
      <vt:lpstr>Syntactic licensing (15)</vt:lpstr>
      <vt:lpstr>Syntactic licensing (16)</vt:lpstr>
      <vt:lpstr>Syntactic licensing (17)</vt:lpstr>
      <vt:lpstr>Syntactic licensing (18)</vt:lpstr>
      <vt:lpstr>Syntactic licensing (19)</vt:lpstr>
      <vt:lpstr>Syntactic licensing (20)</vt:lpstr>
      <vt:lpstr>Syntactic licensing (21)</vt:lpstr>
      <vt:lpstr>Syntactic licensing (22)</vt:lpstr>
      <vt:lpstr>Syntactic licensing (23)</vt:lpstr>
      <vt:lpstr>Syntactic licensing (24)</vt:lpstr>
      <vt:lpstr>Condition on ellipsis: Summing up</vt:lpstr>
      <vt:lpstr>“Silence is golden”  The syntax of ellipsis</vt:lpstr>
    </vt:vector>
  </TitlesOfParts>
  <Company>kubrussel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“You have the right to remain silent” The syntactic licensing of ellipsis</dc:title>
  <dc:creator>p01514</dc:creator>
  <cp:lastModifiedBy>Lobke Aelbrecht</cp:lastModifiedBy>
  <cp:revision>250</cp:revision>
  <cp:lastPrinted>2010-05-25T15:21:47Z</cp:lastPrinted>
  <dcterms:created xsi:type="dcterms:W3CDTF">2010-07-28T14:15:38Z</dcterms:created>
  <dcterms:modified xsi:type="dcterms:W3CDTF">2010-07-28T14:17:29Z</dcterms:modified>
</cp:coreProperties>
</file>