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31.xml" ContentType="application/vnd.openxmlformats-officedocument.presentationml.notesSlide+xml"/>
  <Override PartName="/ppt/notesSlides/notesSlide179.xml" ContentType="application/vnd.openxmlformats-officedocument.presentationml.notesSlide+xml"/>
  <Override PartName="/ppt/notesSlides/notesSlide74.xml" ContentType="application/vnd.openxmlformats-officedocument.presentationml.notesSlide+xml"/>
  <Override PartName="/ppt/notesSlides/notesSlide174.xml" ContentType="application/vnd.openxmlformats-officedocument.presentationml.notesSlide+xml"/>
  <Override PartName="/ppt/slides/slide66.xml" ContentType="application/vnd.openxmlformats-officedocument.presentationml.slide+xml"/>
  <Override PartName="/ppt/slides/slide180.xml" ContentType="application/vnd.openxmlformats-officedocument.presentationml.slide+xml"/>
  <Override PartName="/ppt/notesSlides/notesSlide9.xml" ContentType="application/vnd.openxmlformats-officedocument.presentationml.notesSlide+xml"/>
  <Override PartName="/ppt/notesSlides/notesSlide73.xml" ContentType="application/vnd.openxmlformats-officedocument.presentationml.notesSlide+xml"/>
  <Override PartName="/ppt/notesSlides/notesSlide32.xml" ContentType="application/vnd.openxmlformats-officedocument.presentationml.notesSlide+xml"/>
  <Override PartName="/ppt/slides/slide11.xml" ContentType="application/vnd.openxmlformats-officedocument.presentationml.slide+xml"/>
  <Override PartName="/ppt/slides/slide174.xml" ContentType="application/vnd.openxmlformats-officedocument.presentationml.slide+xml"/>
  <Override PartName="/ppt/slides/slide118.xml" ContentType="application/vnd.openxmlformats-officedocument.presentationml.slide+xml"/>
  <Override PartName="/ppt/notesSlides/notesSlide148.xml" ContentType="application/vnd.openxmlformats-officedocument.presentationml.notesSlide+xml"/>
  <Override PartName="/ppt/slideLayouts/slideLayout3.xml" ContentType="application/vnd.openxmlformats-officedocument.presentationml.slideLayout+xml"/>
  <Override PartName="/ppt/slides/slide153.xml" ContentType="application/vnd.openxmlformats-officedocument.presentationml.slide+xml"/>
  <Override PartName="/ppt/slides/slide1.xml" ContentType="application/vnd.openxmlformats-officedocument.presentationml.slide+xml"/>
  <Override PartName="/ppt/tableStyles.xml" ContentType="application/vnd.openxmlformats-officedocument.presentationml.tableStyles+xml"/>
  <Override PartName="/ppt/notesSlides/notesSlide71.xml" ContentType="application/vnd.openxmlformats-officedocument.presentationml.notesSlide+xml"/>
  <Override PartName="/ppt/notesSlides/notesSlide133.xml" ContentType="application/vnd.openxmlformats-officedocument.presentationml.notesSlide+xml"/>
  <Override PartName="/ppt/slides/slide94.xml" ContentType="application/vnd.openxmlformats-officedocument.presentationml.slide+xml"/>
  <Override PartName="/ppt/notesSlides/notesSlide122.xml" ContentType="application/vnd.openxmlformats-officedocument.presentationml.notesSlide+xml"/>
  <Override PartName="/ppt/notesSlides/notesSlide42.xml" ContentType="application/vnd.openxmlformats-officedocument.presentationml.notesSlide+xml"/>
  <Override PartName="/ppt/notesSlides/notesSlide178.xml" ContentType="application/vnd.openxmlformats-officedocument.presentationml.notesSlide+xml"/>
  <Override PartName="/ppt/notesSlides/notesSlide113.xml" ContentType="application/vnd.openxmlformats-officedocument.presentationml.notesSlide+xml"/>
  <Override PartName="/ppt/notesSlides/notesSlide35.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notesSlides/notesSlide125.xml" ContentType="application/vnd.openxmlformats-officedocument.presentationml.notesSlide+xml"/>
  <Override PartName="/ppt/slides/slide37.xml" ContentType="application/vnd.openxmlformats-officedocument.presentationml.slide+xml"/>
  <Override PartName="/ppt/slides/slide104.xml" ContentType="application/vnd.openxmlformats-officedocument.presentationml.slide+xml"/>
  <Override PartName="/ppt/slides/slide10.xml" ContentType="application/vnd.openxmlformats-officedocument.presentationml.slide+xml"/>
  <Override PartName="/ppt/slides/slide148.xml" ContentType="application/vnd.openxmlformats-officedocument.presentationml.slide+xml"/>
  <Override PartName="/ppt/slides/slide33.xml" ContentType="application/vnd.openxmlformats-officedocument.presentationml.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142.xml" ContentType="application/vnd.openxmlformats-officedocument.presentationml.notesSlide+xml"/>
  <Override PartName="/ppt/slides/slide172.xml" ContentType="application/vnd.openxmlformats-officedocument.presentationml.slide+xml"/>
  <Override PartName="/ppt/notesSlides/notesSlide96.xml" ContentType="application/vnd.openxmlformats-officedocument.presentationml.notesSlide+xml"/>
  <Override PartName="/ppt/slides/slide142.xml" ContentType="application/vnd.openxmlformats-officedocument.presentationml.slide+xml"/>
  <Override PartName="/ppt/slides/slide56.xml" ContentType="application/vnd.openxmlformats-officedocument.presentationml.slide+xml"/>
  <Override PartName="/ppt/slides/slide154.xml" ContentType="application/vnd.openxmlformats-officedocument.presentationml.slide+xml"/>
  <Override PartName="/ppt/notesSlides/notesSlide173.xml" ContentType="application/vnd.openxmlformats-officedocument.presentationml.notesSlide+xml"/>
  <Override PartName="/ppt/notesSlides/notesSlide149.xml" ContentType="application/vnd.openxmlformats-officedocument.presentationml.notesSlide+xml"/>
  <Override PartName="/ppt/slides/slide175.xml" ContentType="application/vnd.openxmlformats-officedocument.presentationml.slide+xml"/>
  <Override PartName="/ppt/slides/slide53.xml" ContentType="application/vnd.openxmlformats-officedocument.presentationml.slide+xml"/>
  <Override PartName="/ppt/slides/slide76.xml" ContentType="application/vnd.openxmlformats-officedocument.presentationml.slide+xml"/>
  <Override PartName="/ppt/slides/slide163.xml" ContentType="application/vnd.openxmlformats-officedocument.presentationml.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19.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slides/slide166.xml" ContentType="application/vnd.openxmlformats-officedocument.presentationml.slide+xml"/>
  <Override PartName="/ppt/slides/slide155.xml" ContentType="application/vnd.openxmlformats-officedocument.presentationml.slide+xml"/>
  <Override PartName="/ppt/notesSlides/notesSlide157.xml" ContentType="application/vnd.openxmlformats-officedocument.presentationml.notesSlide+xml"/>
  <Override PartName="/ppt/slides/slide152.xml" ContentType="application/vnd.openxmlformats-officedocument.presentationml.slide+xml"/>
  <Override PartName="/ppt/slides/slide80.xml" ContentType="application/vnd.openxmlformats-officedocument.presentationml.slide+xml"/>
  <Override PartName="/ppt/notesSlides/notesSlide25.xml" ContentType="application/vnd.openxmlformats-officedocument.presentationml.notesSlide+xml"/>
  <Override PartName="/ppt/slides/slide177.xml" ContentType="application/vnd.openxmlformats-officedocument.presentationml.slide+xml"/>
  <Override PartName="/ppt/notesSlides/notesSlide135.xml" ContentType="application/vnd.openxmlformats-officedocument.presentationml.notesSlide+xml"/>
  <Override PartName="/ppt/notesSlides/notesSlide40.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slides/slide137.xml" ContentType="application/vnd.openxmlformats-officedocument.presentationml.slide+xml"/>
  <Override PartName="/ppt/slides/slide165.xml" ContentType="application/vnd.openxmlformats-officedocument.presentationml.slide+xml"/>
  <Override PartName="/ppt/notesSlides/notesSlide38.xml" ContentType="application/vnd.openxmlformats-officedocument.presentationml.notesSlide+xml"/>
  <Override PartName="/ppt/slideLayouts/slideLayout10.xml" ContentType="application/vnd.openxmlformats-officedocument.presentationml.slideLayout+xml"/>
  <Override PartName="/ppt/slides/slide54.xml" ContentType="application/vnd.openxmlformats-officedocument.presentationml.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63.xml" ContentType="application/vnd.openxmlformats-officedocument.presentationml.notesSlide+xml"/>
  <Override PartName="/ppt/slides/slide93.xml" ContentType="application/vnd.openxmlformats-officedocument.presentationml.slide+xml"/>
  <Override PartName="/ppt/slides/slide40.xml" ContentType="application/vnd.openxmlformats-officedocument.presentationml.slide+xml"/>
  <Override PartName="/ppt/slides/slide105.xml" ContentType="application/vnd.openxmlformats-officedocument.presentationml.slide+xml"/>
  <Override PartName="/ppt/notesSlides/notesSlide37.xml" ContentType="application/vnd.openxmlformats-officedocument.presentationml.notesSlide+xml"/>
  <Override PartName="/ppt/slides/slide103.xml" ContentType="application/vnd.openxmlformats-officedocument.presentationml.slide+xml"/>
  <Override PartName="/ppt/slides/slide129.xml" ContentType="application/vnd.openxmlformats-officedocument.presentationml.slide+xml"/>
  <Override PartName="/ppt/slides/slide125.xml" ContentType="application/vnd.openxmlformats-officedocument.presentationml.slide+xml"/>
  <Default Extension="jpeg" ContentType="image/jpeg"/>
  <Override PartName="/ppt/notesSlides/notesSlide171.xml" ContentType="application/vnd.openxmlformats-officedocument.presentationml.notesSlide+xml"/>
  <Override PartName="/ppt/notesSlides/notesSlide83.xml" ContentType="application/vnd.openxmlformats-officedocument.presentationml.notesSlide+xml"/>
  <Override PartName="/ppt/slides/slide3.xml" ContentType="application/vnd.openxmlformats-officedocument.presentationml.slide+xml"/>
  <Override PartName="/ppt/slides/slide144.xml" ContentType="application/vnd.openxmlformats-officedocument.presentationml.slide+xml"/>
  <Override PartName="/ppt/slides/slide96.xml" ContentType="application/vnd.openxmlformats-officedocument.presentationml.slide+xml"/>
  <Override PartName="/ppt/notesSlides/notesSlide80.xml" ContentType="application/vnd.openxmlformats-officedocument.presentationml.notesSlide+xml"/>
  <Override PartName="/ppt/slides/slide75.xml" ContentType="application/vnd.openxmlformats-officedocument.presentationml.slide+xml"/>
  <Override PartName="/ppt/notesSlides/notesSlide64.xml" ContentType="application/vnd.openxmlformats-officedocument.presentationml.notesSlide+xml"/>
  <Override PartName="/ppt/slides/slide143.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39.xml" ContentType="application/vnd.openxmlformats-officedocument.presentationml.slide+xml"/>
  <Override PartName="/ppt/slides/slide158.xml" ContentType="application/vnd.openxmlformats-officedocument.presentationml.slide+xml"/>
  <Override PartName="/ppt/slides/slide117.xml" ContentType="application/vnd.openxmlformats-officedocument.presentationml.slide+xml"/>
  <Override PartName="/ppt/slides/slide111.xml" ContentType="application/vnd.openxmlformats-officedocument.presentationml.slide+xml"/>
  <Override PartName="/ppt/slides/slide178.xml" ContentType="application/vnd.openxmlformats-officedocument.presentationml.slide+xml"/>
  <Override PartName="/ppt/slides/slide108.xml" ContentType="application/vnd.openxmlformats-officedocument.presentationml.slide+xml"/>
  <Override PartName="/ppt/slides/slide29.xml" ContentType="application/vnd.openxmlformats-officedocument.presentationml.slide+xml"/>
  <Override PartName="/ppt/notesSlides/notesSlide180.xml" ContentType="application/vnd.openxmlformats-officedocument.presentationml.notes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6.xml" ContentType="application/vnd.openxmlformats-officedocument.presentationml.slide+xml"/>
  <Override PartName="/ppt/slides/slide18.xml" ContentType="application/vnd.openxmlformats-officedocument.presentationml.slide+xml"/>
  <Override PartName="/ppt/notesSlides/notesSlide167.xml" ContentType="application/vnd.openxmlformats-officedocument.presentationml.notesSlide+xml"/>
  <Override PartName="/ppt/notesSlides/notesSlide16.xml" ContentType="application/vnd.openxmlformats-officedocument.presentationml.notesSlide+xml"/>
  <Override PartName="/ppt/notesSlides/notesSlide139.xml" ContentType="application/vnd.openxmlformats-officedocument.presentationml.notesSlide+xml"/>
  <Override PartName="/ppt/notesMasters/notesMaster1.xml" ContentType="application/vnd.openxmlformats-officedocument.presentationml.notesMaster+xml"/>
  <Override PartName="/ppt/slides/slide62.xml" ContentType="application/vnd.openxmlformats-officedocument.presentationml.slide+xml"/>
  <Override PartName="/ppt/viewProps.xml" ContentType="application/vnd.openxmlformats-officedocument.presentationml.viewProps+xml"/>
  <Override PartName="/ppt/notesSlides/notesSlide176.xml" ContentType="application/vnd.openxmlformats-officedocument.presentationml.notesSlide+xml"/>
  <Override PartName="/ppt/slides/slide13.xml" ContentType="application/vnd.openxmlformats-officedocument.presentationml.slide+xml"/>
  <Override PartName="/ppt/notesSlides/notesSlide86.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97.xml" ContentType="application/vnd.openxmlformats-officedocument.presentationml.notesSlide+xml"/>
  <Override PartName="/ppt/notesSlides/notesSlide166.xml" ContentType="application/vnd.openxmlformats-officedocument.presentationml.notesSlide+xml"/>
  <Override PartName="/ppt/notesSlides/notesSlide161.xml" ContentType="application/vnd.openxmlformats-officedocument.presentationml.notesSlide+xml"/>
  <Override PartName="/ppt/slides/slide131.xml" ContentType="application/vnd.openxmlformats-officedocument.presentationml.slide+xml"/>
  <Override PartName="/ppt/slides/slide169.xml" ContentType="application/vnd.openxmlformats-officedocument.presentationml.slide+xml"/>
  <Override PartName="/ppt/slides/slide127.xml" ContentType="application/vnd.openxmlformats-officedocument.presentationml.slide+xml"/>
  <Override PartName="/ppt/notesSlides/notesSlide147.xml" ContentType="application/vnd.openxmlformats-officedocument.presentationml.notesSlide+xml"/>
  <Override PartName="/ppt/notesSlides/notesSlide107.xml" ContentType="application/vnd.openxmlformats-officedocument.presentationml.notesSlide+xml"/>
  <Override PartName="/ppt/notesSlides/notesSlide94.xml" ContentType="application/vnd.openxmlformats-officedocument.presentationml.notesSlide+xml"/>
  <Override PartName="/ppt/notesSlides/notesSlide172.xml" ContentType="application/vnd.openxmlformats-officedocument.presentationml.notesSlide+xml"/>
  <Override PartName="/ppt/slides/slide170.xml" ContentType="application/vnd.openxmlformats-officedocument.presentationml.slide+xml"/>
  <Override PartName="/ppt/slides/slide168.xml" ContentType="application/vnd.openxmlformats-officedocument.presentationml.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slides/slide100.xml" ContentType="application/vnd.openxmlformats-officedocument.presentationml.slide+xml"/>
  <Override PartName="/ppt/slides/slide12.xml" ContentType="application/vnd.openxmlformats-officedocument.presentationml.slide+xml"/>
  <Override PartName="/ppt/notesSlides/notesSlide130.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slides/slide84.xml" ContentType="application/vnd.openxmlformats-officedocument.presentationml.slide+xml"/>
  <Override PartName="/ppt/slides/slide69.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130.xml" ContentType="application/vnd.openxmlformats-officedocument.presentationml.slide+xml"/>
  <Override PartName="/ppt/slides/slide145.xml" ContentType="application/vnd.openxmlformats-officedocument.presentationml.slide+xml"/>
  <Override PartName="/ppt/slides/slide50.xml" ContentType="application/vnd.openxmlformats-officedocument.presentationml.slide+xml"/>
  <Override PartName="/ppt/slides/slide57.xml" ContentType="application/vnd.openxmlformats-officedocument.presentationml.slide+xml"/>
  <Override PartName="/ppt/notesSlides/notesSlide29.xml" ContentType="application/vnd.openxmlformats-officedocument.presentationml.notesSlide+xml"/>
  <Override PartName="/ppt/slides/slide116.xml" ContentType="application/vnd.openxmlformats-officedocument.presentationml.slide+xml"/>
  <Override PartName="/ppt/notesSlides/notesSlide106.xml" ContentType="application/vnd.openxmlformats-officedocument.presentationml.notesSlide+xml"/>
  <Override PartName="/ppt/notesSlides/notesSlide7.xml" ContentType="application/vnd.openxmlformats-officedocument.presentationml.notesSlide+xml"/>
  <Override PartName="/ppt/slides/slide171.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s/slide34.xml" ContentType="application/vnd.openxmlformats-officedocument.presentationml.slide+xml"/>
  <Override PartName="/ppt/slides/slide112.xml" ContentType="application/vnd.openxmlformats-officedocument.presentationml.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159.xml" ContentType="application/vnd.openxmlformats-officedocument.presentationml.notesSlide+xml"/>
  <Override PartName="/ppt/slides/slide88.xml" ContentType="application/vnd.openxmlformats-officedocument.presentationml.slide+xml"/>
  <Override PartName="/ppt/slides/slide99.xml" ContentType="application/vnd.openxmlformats-officedocument.presentationml.slide+xml"/>
  <Override PartName="/ppt/slides/slide5.xml" ContentType="application/vnd.openxmlformats-officedocument.presentationml.slide+xml"/>
  <Override PartName="/ppt/slides/slide160.xml" ContentType="application/vnd.openxmlformats-officedocument.presentationml.slide+xml"/>
  <Override PartName="/ppt/slides/slide59.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134.xml" ContentType="application/vnd.openxmlformats-officedocument.presentationml.notesSlide+xml"/>
  <Override PartName="/ppt/notesSlides/notesSlide67.xml" ContentType="application/vnd.openxmlformats-officedocument.presentationml.notesSlide+xml"/>
  <Override PartName="/ppt/slides/slide157.xml" ContentType="application/vnd.openxmlformats-officedocument.presentationml.slide+xml"/>
  <Override PartName="/ppt/notesSlides/notesSlide72.xml" ContentType="application/vnd.openxmlformats-officedocument.presentationml.notesSlide+xml"/>
  <Override PartName="/ppt/slides/slide149.xml" ContentType="application/vnd.openxmlformats-officedocument.presentationml.slide+xml"/>
  <Override PartName="/ppt/slides/slide72.xml" ContentType="application/vnd.openxmlformats-officedocument.presentationml.slide+xml"/>
  <Override PartName="/ppt/notesSlides/notesSlide70.xml" ContentType="application/vnd.openxmlformats-officedocument.presentationml.notesSlide+xml"/>
  <Override PartName="/ppt/slides/slide8.xml" ContentType="application/vnd.openxmlformats-officedocument.presentationml.slide+xml"/>
  <Override PartName="/ppt/notesSlides/notesSlide112.xml" ContentType="application/vnd.openxmlformats-officedocument.presentationml.notesSlide+xml"/>
  <Override PartName="/ppt/slides/slide162.xml" ContentType="application/vnd.openxmlformats-officedocument.presentationml.slide+xml"/>
  <Override PartName="/ppt/slides/slide164.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notesSlides/notesSlide100.xml" ContentType="application/vnd.openxmlformats-officedocument.presentationml.notesSlide+xml"/>
  <Override PartName="/ppt/notesSlides/notesSlide20.xml" ContentType="application/vnd.openxmlformats-officedocument.presentationml.notesSlide+xml"/>
  <Override PartName="/ppt/slides/slide135.xml" ContentType="application/vnd.openxmlformats-officedocument.presentationml.slide+xml"/>
  <Override PartName="/ppt/slides/slide28.xml" ContentType="application/vnd.openxmlformats-officedocument.presentationml.slide+xml"/>
  <Override PartName="/ppt/notesSlides/notesSlide88.xml" ContentType="application/vnd.openxmlformats-officedocument.presentationml.notesSlide+xml"/>
  <Override PartName="/docProps/app.xml" ContentType="application/vnd.openxmlformats-officedocument.extended-properties+xml"/>
  <Override PartName="/ppt/notesSlides/notesSlide131.xml" ContentType="application/vnd.openxmlformats-officedocument.presentationml.notesSlide+xml"/>
  <Override PartName="/ppt/notesSlides/notesSlide115.xml" ContentType="application/vnd.openxmlformats-officedocument.presentationml.notesSlide+xml"/>
  <Override PartName="/ppt/slides/slide47.xml" ContentType="application/vnd.openxmlformats-officedocument.presentationml.slide+xml"/>
  <Override PartName="/ppt/notesSlides/notesSlide136.xml" ContentType="application/vnd.openxmlformats-officedocument.presentationml.notesSlide+xml"/>
  <Override PartName="/ppt/notesSlides/notesSlide52.xml" ContentType="application/vnd.openxmlformats-officedocument.presentationml.notesSlide+xml"/>
  <Override PartName="/ppt/notesSlides/notesSlide165.xml" ContentType="application/vnd.openxmlformats-officedocument.presentationml.notesSlide+xml"/>
  <Override PartName="/ppt/slides/slide141.xml" ContentType="application/vnd.openxmlformats-officedocument.presentationml.slide+xml"/>
  <Override PartName="/ppt/notesSlides/notesSlide160.xml" ContentType="application/vnd.openxmlformats-officedocument.presentationml.notesSlide+xml"/>
  <Override PartName="/ppt/slides/slide97.xml" ContentType="application/vnd.openxmlformats-officedocument.presentationml.slide+xml"/>
  <Override PartName="/ppt/slides/slide161.xml" ContentType="application/vnd.openxmlformats-officedocument.presentationml.slide+xml"/>
  <Override PartName="/ppt/notesSlides/notesSlide15.xml" ContentType="application/vnd.openxmlformats-officedocument.presentationml.notesSlide+xml"/>
  <Override PartName="/ppt/notesSlides/notesSlide156.xml" ContentType="application/vnd.openxmlformats-officedocument.presentationml.notesSlide+xml"/>
  <Override PartName="/ppt/notesSlides/notesSlide170.xml" ContentType="application/vnd.openxmlformats-officedocument.presentationml.notesSlide+xml"/>
  <Override PartName="/ppt/slides/slide92.xml" ContentType="application/vnd.openxmlformats-officedocument.presentationml.slide+xml"/>
  <Override PartName="/ppt/slides/slide124.xml" ContentType="application/vnd.openxmlformats-officedocument.presentationml.slide+xml"/>
  <Override PartName="/ppt/slides/slide167.xml" ContentType="application/vnd.openxmlformats-officedocument.presentationml.slide+xml"/>
  <Override PartName="/ppt/notesSlides/notesSlide119.xml" ContentType="application/vnd.openxmlformats-officedocument.presentationml.notesSlide+xml"/>
  <Override PartName="/ppt/handoutMasters/handoutMaster1.xml" ContentType="application/vnd.openxmlformats-officedocument.presentationml.handoutMaster+xml"/>
  <Override PartName="/ppt/notesSlides/notesSlide23.xml" ContentType="application/vnd.openxmlformats-officedocument.presentationml.notesSlide+xml"/>
  <Override PartName="/ppt/notesSlides/notesSlide51.xml" ContentType="application/vnd.openxmlformats-officedocument.presentationml.notesSlide+xml"/>
  <Override PartName="/ppt/slides/slide115.xml" ContentType="application/vnd.openxmlformats-officedocument.presentationml.slide+xml"/>
  <Override PartName="/ppt/notesSlides/notesSlide13.xml" ContentType="application/vnd.openxmlformats-officedocument.presentationml.notesSlide+xml"/>
  <Override PartName="/ppt/slides/slide78.xml" ContentType="application/vnd.openxmlformats-officedocument.presentationml.slide+xml"/>
  <Override PartName="/ppt/slides/slide43.xml" ContentType="application/vnd.openxmlformats-officedocument.presentationml.slide+xml"/>
  <Override PartName="/ppt/notesSlides/notesSlide145.xml" ContentType="application/vnd.openxmlformats-officedocument.presentationml.notesSlide+xml"/>
  <Override PartName="/ppt/slides/slide133.xml" ContentType="application/vnd.openxmlformats-officedocument.presentationml.slide+xml"/>
  <Override PartName="/ppt/notesSlides/notesSlide90.xml" ContentType="application/vnd.openxmlformats-officedocument.presentationml.notesSlide+xml"/>
  <Override PartName="/ppt/notesSlides/notesSlide137.xml" ContentType="application/vnd.openxmlformats-officedocument.presentationml.notesSlide+xml"/>
  <Override PartName="/ppt/notesSlides/notesSlide168.xml" ContentType="application/vnd.openxmlformats-officedocument.presentationml.notesSlide+xml"/>
  <Default Extension="png" ContentType="image/png"/>
  <Override PartName="/ppt/notesSlides/notesSlide84.xml" ContentType="application/vnd.openxmlformats-officedocument.presentationml.notesSlide+xml"/>
  <Override PartName="/ppt/slides/slide83.xml" ContentType="application/vnd.openxmlformats-officedocument.presentationml.slide+xml"/>
  <Override PartName="/docProps/core.xml" ContentType="application/vnd.openxmlformats-package.core-properties+xml"/>
  <Override PartName="/ppt/notesSlides/notesSlide108.xml" ContentType="application/vnd.openxmlformats-officedocument.presentationml.notesSlide+xml"/>
  <Override PartName="/ppt/slides/slide31.xml" ContentType="application/vnd.openxmlformats-officedocument.presentationml.slide+xml"/>
  <Default Extension="bin" ContentType="application/vnd.openxmlformats-officedocument.presentationml.printerSettings"/>
  <Override PartName="/ppt/notesSlides/notesSlide24.xml" ContentType="application/vnd.openxmlformats-officedocument.presentationml.notesSlide+xml"/>
  <Override PartName="/ppt/notesSlides/notesSlide104.xml" ContentType="application/vnd.openxmlformats-officedocument.presentationml.notesSlide+xml"/>
  <Override PartName="/ppt/notesSlides/notesSlide98.xml" ContentType="application/vnd.openxmlformats-officedocument.presentationml.notesSlide+xml"/>
  <Override PartName="/ppt/notesSlides/notesSlide120.xml" ContentType="application/vnd.openxmlformats-officedocument.presentationml.notesSlide+xml"/>
  <Override PartName="/ppt/slides/slide41.xml" ContentType="application/vnd.openxmlformats-officedocument.presentationml.slide+xml"/>
  <Override PartName="/ppt/slides/slide132.xml" ContentType="application/vnd.openxmlformats-officedocument.presentationml.slide+xml"/>
  <Override PartName="/ppt/notesSlides/notesSlide164.xml" ContentType="application/vnd.openxmlformats-officedocument.presentationml.notesSlide+xml"/>
  <Override PartName="/ppt/notesSlides/notesSlide14.xml" ContentType="application/vnd.openxmlformats-officedocument.presentationml.notesSlide+xml"/>
  <Override PartName="/ppt/notesSlides/notesSlide114.xml" ContentType="application/vnd.openxmlformats-officedocument.presentationml.notesSlide+xml"/>
  <Override PartName="/ppt/theme/theme2.xml" ContentType="application/vnd.openxmlformats-officedocument.theme+xml"/>
  <Override PartName="/ppt/notesSlides/notesSlide75.xml" ContentType="application/vnd.openxmlformats-officedocument.presentationml.notesSlide+xml"/>
  <Override PartName="/ppt/notesSlides/notesSlide150.xml" ContentType="application/vnd.openxmlformats-officedocument.presentationml.notesSlide+xml"/>
  <Override PartName="/ppt/slides/slide2.xml" ContentType="application/vnd.openxmlformats-officedocument.presentationml.slide+xml"/>
  <Override PartName="/ppt/notesSlides/notesSlide132.xml" ContentType="application/vnd.openxmlformats-officedocument.presentationml.notesSlide+xml"/>
  <Override PartName="/ppt/notesSlides/notesSlide175.xml" ContentType="application/vnd.openxmlformats-officedocument.presentationml.notesSlide+xml"/>
  <Override PartName="/ppt/notesSlides/notesSlide69.xml" ContentType="application/vnd.openxmlformats-officedocument.presentationml.notesSlide+xml"/>
  <Override PartName="/ppt/notesSlides/notesSlide109.xml" ContentType="application/vnd.openxmlformats-officedocument.presentationml.notesSlide+xml"/>
  <Override PartName="/ppt/slides/slide128.xml" ContentType="application/vnd.openxmlformats-officedocument.presentationml.slide+xml"/>
  <Override PartName="/ppt/notesSlides/notesSlide65.xml" ContentType="application/vnd.openxmlformats-officedocument.presentationml.notesSlide+xml"/>
  <Override PartName="/ppt/notesSlides/notesSlide102.xml" ContentType="application/vnd.openxmlformats-officedocument.presentationml.notesSlide+xml"/>
  <Override PartName="/ppt/slides/slide147.xml" ContentType="application/vnd.openxmlformats-officedocument.presentationml.slide+xml"/>
  <Override PartName="/ppt/notesSlides/notesSlide21.xml" ContentType="application/vnd.openxmlformats-officedocument.presentationml.notesSlide+xml"/>
  <Override PartName="/ppt/notesSlides/notesSlide123.xml" ContentType="application/vnd.openxmlformats-officedocument.presentationml.notesSlide+xml"/>
  <Override PartName="/ppt/notesSlides/notesSlide143.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86.xml" ContentType="application/vnd.openxmlformats-officedocument.presentationml.slide+xml"/>
  <Override PartName="/ppt/notesSlides/notesSlide151.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notesSlides/notesSlide93.xml" ContentType="application/vnd.openxmlformats-officedocument.presentationml.notesSlide+xml"/>
  <Override PartName="/ppt/slides/slide14.xml" ContentType="application/vnd.openxmlformats-officedocument.presentationml.slide+xml"/>
  <Override PartName="/ppt/notesSlides/notesSlide50.xml" ContentType="application/vnd.openxmlformats-officedocument.presentationml.notesSlide+xml"/>
  <Override PartName="/ppt/notesSlides/notesSlide91.xml" ContentType="application/vnd.openxmlformats-officedocument.presentationml.notes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63.xml" ContentType="application/vnd.openxmlformats-officedocument.presentationml.notesSlide+xml"/>
  <Override PartName="/ppt/notesSlides/notesSlide60.xml" ContentType="application/vnd.openxmlformats-officedocument.presentationml.notesSlide+xml"/>
  <Override PartName="/ppt/slides/slide49.xml" ContentType="application/vnd.openxmlformats-officedocument.presentationml.slide+xml"/>
  <Override PartName="/ppt/slides/slide70.xml" ContentType="application/vnd.openxmlformats-officedocument.presentationml.slide+xml"/>
  <Override PartName="/ppt/slides/slide48.xml" ContentType="application/vnd.openxmlformats-officedocument.presentationml.slide+xml"/>
  <Override PartName="/ppt/slides/slide120.xml" ContentType="application/vnd.openxmlformats-officedocument.presentationml.slide+xml"/>
  <Override PartName="/ppt/notesSlides/notesSlide78.xml" ContentType="application/vnd.openxmlformats-officedocument.presentationml.notesSlide+xml"/>
  <Override PartName="/ppt/presentation.xml" ContentType="application/vnd.openxmlformats-officedocument.presentationml.presentation.main+xml"/>
  <Override PartName="/ppt/slides/slide122.xml" ContentType="application/vnd.openxmlformats-officedocument.presentationml.slide+xml"/>
  <Override PartName="/ppt/slides/slide77.xml" ContentType="application/vnd.openxmlformats-officedocument.presentationml.slide+xml"/>
  <Override PartName="/ppt/slides/slide173.xml" ContentType="application/vnd.openxmlformats-officedocument.presentationml.slide+xml"/>
  <Override PartName="/ppt/notesSlides/notesSlide154.xml" ContentType="application/vnd.openxmlformats-officedocument.presentationml.notesSlide+xml"/>
  <Override PartName="/ppt/slides/slide79.xml" ContentType="application/vnd.openxmlformats-officedocument.presentationml.slide+xml"/>
  <Override PartName="/ppt/slides/slide95.xml" ContentType="application/vnd.openxmlformats-officedocument.presentationml.slide+xml"/>
  <Override PartName="/ppt/slides/slide159.xml" ContentType="application/vnd.openxmlformats-officedocument.presentationml.slide+xml"/>
  <Override PartName="/ppt/notesSlides/notesSlide121.xml" ContentType="application/vnd.openxmlformats-officedocument.presentationml.notesSlide+xml"/>
  <Override PartName="/ppt/notesSlides/notesSlide95.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74.xml" ContentType="application/vnd.openxmlformats-officedocument.presentationml.slide+xml"/>
  <Override PartName="/ppt/slides/slide15.xml" ContentType="application/vnd.openxmlformats-officedocument.presentationml.slide+xml"/>
  <Override PartName="/ppt/slides/slide140.xml" ContentType="application/vnd.openxmlformats-officedocument.presentationml.slide+xml"/>
  <Override PartName="/ppt/notesSlides/notesSlide49.xml" ContentType="application/vnd.openxmlformats-officedocument.presentationml.notesSlide+xml"/>
  <Override PartName="/ppt/slides/slide73.xml" ContentType="application/vnd.openxmlformats-officedocument.presentationml.slide+xml"/>
  <Override PartName="/ppt/notesSlides/notesSlide129.xml" ContentType="application/vnd.openxmlformats-officedocument.presentationml.notesSlide+xml"/>
  <Override PartName="/ppt/slides/slide32.xml" ContentType="application/vnd.openxmlformats-officedocument.presentationml.slide+xml"/>
  <Override PartName="/ppt/slides/slide17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13.xml" ContentType="application/vnd.openxmlformats-officedocument.presentationml.slide+xml"/>
  <Override PartName="/ppt/notesSlides/notesSlide118.xml" ContentType="application/vnd.openxmlformats-officedocument.presentationml.notesSlide+xml"/>
  <Override PartName="/ppt/notesSlides/notesSlide146.xml" ContentType="application/vnd.openxmlformats-officedocument.presentationml.notesSlide+xml"/>
  <Override PartName="/ppt/notesSlides/notesSlide22.xml" ContentType="application/vnd.openxmlformats-officedocument.presentationml.notesSlide+xml"/>
  <Override PartName="/ppt/slides/slide126.xml" ContentType="application/vnd.openxmlformats-officedocument.presentationml.slide+xml"/>
  <Override PartName="/ppt/slides/slide22.xml" ContentType="application/vnd.openxmlformats-officedocument.presentationml.slide+xml"/>
  <Override PartName="/ppt/notesSlides/notesSlide92.xml" ContentType="application/vnd.openxmlformats-officedocument.presentationml.notesSlide+xml"/>
  <Override PartName="/ppt/slides/slide30.xml" ContentType="application/vnd.openxmlformats-officedocument.presentationml.slide+xml"/>
  <Override PartName="/ppt/notesSlides/notesSlide162.xml" ContentType="application/vnd.openxmlformats-officedocument.presentationml.notesSlide+xml"/>
  <Override PartName="/ppt/theme/theme3.xml" ContentType="application/vnd.openxmlformats-officedocument.theme+xml"/>
  <Override PartName="/ppt/notesSlides/notesSlide61.xml" ContentType="application/vnd.openxmlformats-officedocument.presentationml.notesSlide+xml"/>
  <Override PartName="/ppt/notesSlides/notesSlide56.xml" ContentType="application/vnd.openxmlformats-officedocument.presentationml.notesSlide+xml"/>
  <Override PartName="/ppt/slides/slide90.xml" ContentType="application/vnd.openxmlformats-officedocument.presentationml.slide+xml"/>
  <Override PartName="/ppt/slides/slide21.xml" ContentType="application/vnd.openxmlformats-officedocument.presentationml.slide+xml"/>
  <Override PartName="/ppt/slides/slide107.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123.xml" ContentType="application/vnd.openxmlformats-officedocument.presentationml.slide+xml"/>
  <Override PartName="/ppt/notesSlides/notesSlide117.xml" ContentType="application/vnd.openxmlformats-officedocument.presentationml.notesSlide+xml"/>
  <Override PartName="/ppt/slides/slide52.xml" ContentType="application/vnd.openxmlformats-officedocument.presentationml.slide+xml"/>
  <Override PartName="/ppt/slides/slide51.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151.xml" ContentType="application/vnd.openxmlformats-officedocument.presentationml.slide+xml"/>
  <Override PartName="/ppt/notesSlides/notesSlide153.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notesSlides/notesSlide103.xml" ContentType="application/vnd.openxmlformats-officedocument.presentationml.notesSlide+xml"/>
  <Override PartName="/ppt/notesSlides/notesSlide158.xml" ContentType="application/vnd.openxmlformats-officedocument.presentationml.notesSlide+xml"/>
  <Override PartName="/ppt/slides/slide121.xml" ContentType="application/vnd.openxmlformats-officedocument.presentationml.slide+xml"/>
  <Override PartName="/ppt/notesSlides/notesSlide17.xml" ContentType="application/vnd.openxmlformats-officedocument.presentationml.notesSlide+xml"/>
  <Override PartName="/ppt/slides/slide87.xml" ContentType="application/vnd.openxmlformats-officedocument.presentationml.slide+xml"/>
  <Override PartName="/ppt/notesSlides/notesSlide87.xml" ContentType="application/vnd.openxmlformats-officedocument.presentationml.notesSlide+xml"/>
  <Override PartName="/ppt/notesSlides/notesSlide57.xml" ContentType="application/vnd.openxmlformats-officedocument.presentationml.notesSlide+xml"/>
  <Override PartName="/ppt/notesSlides/notesSlide99.xml" ContentType="application/vnd.openxmlformats-officedocument.presentationml.notesSlide+xml"/>
  <Override PartName="/ppt/slideLayouts/slideLayout4.xml" ContentType="application/vnd.openxmlformats-officedocument.presentationml.slideLayout+xml"/>
  <Override PartName="/ppt/notesSlides/notesSlide126.xml" ContentType="application/vnd.openxmlformats-officedocument.presentationml.notesSlide+xml"/>
  <Override PartName="/ppt/notesSlides/notesSlide177.xml" ContentType="application/vnd.openxmlformats-officedocument.presentationml.notesSlide+xml"/>
  <Override PartName="/ppt/slides/slide89.xml" ContentType="application/vnd.openxmlformats-officedocument.presentationml.slide+xml"/>
  <Override PartName="/ppt/notesSlides/notesSlide169.xml" ContentType="application/vnd.openxmlformats-officedocument.presentationml.notesSlide+xml"/>
  <Override PartName="/ppt/slideLayouts/slideLayout6.xml" ContentType="application/vnd.openxmlformats-officedocument.presentationml.slideLayout+xml"/>
  <Override PartName="/ppt/notesSlides/notesSlide43.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79.xml" ContentType="application/vnd.openxmlformats-officedocument.presentationml.notesSlide+xml"/>
  <Override PartName="/ppt/slides/slide27.xml" ContentType="application/vnd.openxmlformats-officedocument.presentationml.slide+xml"/>
  <Override PartName="/ppt/notesSlides/notesSlide101.xml" ContentType="application/vnd.openxmlformats-officedocument.presentationml.notesSlide+xml"/>
  <Override PartName="/ppt/notesSlides/notesSlide152.xml" ContentType="application/vnd.openxmlformats-officedocument.presentationml.notesSlide+xml"/>
  <Override PartName="/ppt/slides/slide138.xml" ContentType="application/vnd.openxmlformats-officedocument.presentationml.slide+xml"/>
  <Override PartName="/ppt/notesSlides/notesSlide10.xml" ContentType="application/vnd.openxmlformats-officedocument.presentationml.notesSlide+xml"/>
  <Override PartName="/ppt/notesSlides/notesSlide55.xml" ContentType="application/vnd.openxmlformats-officedocument.presentationml.notesSlide+xml"/>
  <Override PartName="/ppt/slides/slide150.xml" ContentType="application/vnd.openxmlformats-officedocument.presentationml.slide+xml"/>
  <Override PartName="/ppt/notesSlides/notesSlide77.xml" ContentType="application/vnd.openxmlformats-officedocument.presentationml.notesSlide+xml"/>
  <Override PartName="/ppt/slides/slide67.xml" ContentType="application/vnd.openxmlformats-officedocument.presentationml.slide+xml"/>
  <Override PartName="/ppt/slides/slide46.xml" ContentType="application/vnd.openxmlformats-officedocument.presentationml.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134.xml" ContentType="application/vnd.openxmlformats-officedocument.presentationml.slide+xml"/>
  <Override PartName="/ppt/notesSlides/notesSlide140.xml" ContentType="application/vnd.openxmlformats-officedocument.presentationml.notesSlide+xml"/>
  <Override PartName="/ppt/notesSlides/notesSlide144.xml" ContentType="application/vnd.openxmlformats-officedocument.presentationml.notesSlide+xml"/>
  <Override PartName="/ppt/notesSlides/notesSlide116.xml" ContentType="application/vnd.openxmlformats-officedocument.presentationml.notesSlide+xml"/>
  <Override PartName="/ppt/notesSlides/notesSlide34.xml" ContentType="application/vnd.openxmlformats-officedocument.presentationml.notesSlide+xml"/>
  <Override PartName="/ppt/slideLayouts/slideLayout5.xml" ContentType="application/vnd.openxmlformats-officedocument.presentationml.slideLayout+xml"/>
  <Override PartName="/ppt/notesSlides/notesSlide138.xml" ContentType="application/vnd.openxmlformats-officedocument.presentationml.notesSlide+xml"/>
  <Override PartName="/ppt/notesSlides/notesSlide111.xml" ContentType="application/vnd.openxmlformats-officedocument.presentationml.notesSlide+xml"/>
  <Override PartName="/ppt/slides/slide119.xml" ContentType="application/vnd.openxmlformats-officedocument.presentationml.slide+xml"/>
  <Override PartName="/ppt/slides/slide136.xml" ContentType="application/vnd.openxmlformats-officedocument.presentationml.slide+xml"/>
  <Override PartName="/ppt/slides/slide139.xml" ContentType="application/vnd.openxmlformats-officedocument.presentationml.slide+xml"/>
  <Override PartName="/ppt/notesSlides/notesSlide105.xml" ContentType="application/vnd.openxmlformats-officedocument.presentationml.notesSlide+xml"/>
  <Override PartName="/ppt/notesSlides/notesSlide127.xml" ContentType="application/vnd.openxmlformats-officedocument.presentationml.notesSlide+xml"/>
  <Override PartName="/ppt/slides/slide106.xml" ContentType="application/vnd.openxmlformats-officedocument.presentationml.slide+xml"/>
  <Override PartName="/ppt/notesSlides/notesSlide12.xml" ContentType="application/vnd.openxmlformats-officedocument.presentationml.notesSlide+xml"/>
  <Override PartName="/ppt/notesSlides/notesSlide128.xml" ContentType="application/vnd.openxmlformats-officedocument.presentationml.notesSlide+xml"/>
  <Override PartName="/ppt/slides/slide179.xml" ContentType="application/vnd.openxmlformats-officedocument.presentationml.slide+xml"/>
  <Override PartName="/ppt/slideLayouts/slideLayout1.xml" ContentType="application/vnd.openxmlformats-officedocument.presentationml.slideLayout+xml"/>
  <Override PartName="/ppt/slides/slide156.xml" ContentType="application/vnd.openxmlformats-officedocument.presentationml.slide+xml"/>
  <Override PartName="/ppt/theme/theme1.xml" ContentType="application/vnd.openxmlformats-officedocument.theme+xml"/>
  <Override PartName="/ppt/slides/slide109.xml" ContentType="application/vnd.openxmlformats-officedocument.presentationml.slide+xml"/>
  <Override PartName="/ppt/notesSlides/notesSlide59.xml" ContentType="application/vnd.openxmlformats-officedocument.presentationml.notesSlide+xml"/>
  <Override PartName="/ppt/notesSlides/notesSlide89.xml" ContentType="application/vnd.openxmlformats-officedocument.presentationml.notesSlide+xml"/>
  <Override PartName="/ppt/notesSlides/notesSlide46.xml" ContentType="application/vnd.openxmlformats-officedocument.presentationml.notesSlide+xml"/>
  <Override PartName="/ppt/slides/slide110.xml" ContentType="application/vnd.openxmlformats-officedocument.presentationml.slide+xml"/>
  <Override PartName="/ppt/slides/slide4.xml" ContentType="application/vnd.openxmlformats-officedocument.presentationml.slide+xml"/>
  <Override PartName="/ppt/notesSlides/notesSlide155.xml" ContentType="application/vnd.openxmlformats-officedocument.presentationml.notesSlide+xml"/>
  <Override PartName="/ppt/notesSlides/notesSlide141.xml" ContentType="application/vnd.openxmlformats-officedocument.presentationml.notesSlide+xml"/>
  <Override PartName="/ppt/notesSlides/notesSlide54.xml" ContentType="application/vnd.openxmlformats-officedocument.presentationml.notesSlide+xml"/>
  <Override PartName="/ppt/notesSlides/notesSlide81.xml" ContentType="application/vnd.openxmlformats-officedocument.presentationml.notesSlide+xml"/>
  <Override PartName="/ppt/slides/slide98.xml" ContentType="application/vnd.openxmlformats-officedocument.presentationml.slide+xml"/>
  <Override PartName="/ppt/slides/slide102.xml" ContentType="application/vnd.openxmlformats-officedocument.presentationml.slide+xml"/>
  <Override PartName="/ppt/slides/slide146.xml" ContentType="application/vnd.openxmlformats-officedocument.presentationml.slide+xml"/>
  <Override PartName="/ppt/notesSlides/notesSlide82.xml" ContentType="application/vnd.openxmlformats-officedocument.presentationml.notesSlide+xml"/>
  <Override PartName="/ppt/notesSlides/notesSlide85.xml" ContentType="application/vnd.openxmlformats-officedocument.presentationml.notesSlide+xml"/>
  <Override PartName="/ppt/notesSlides/notesSlide68.xml" ContentType="application/vnd.openxmlformats-officedocument.presentationml.notesSlide+xml"/>
  <Override PartName="/ppt/notesSlides/notesSlide110.xml" ContentType="application/vnd.openxmlformats-officedocument.presentationml.notesSlide+xml"/>
  <Override PartName="/ppt/slides/slide60.xml" ContentType="application/vnd.openxmlformats-officedocument.presentationml.slide+xml"/>
  <Override PartName="/ppt/slides/slide24.xml" ContentType="application/vnd.openxmlformats-officedocument.presentationml.slide+xml"/>
  <Override PartName="/ppt/slides/slide6.xml" ContentType="application/vnd.openxmlformats-officedocument.presentationml.slide+xml"/>
  <Override PartName="/ppt/notesSlides/notesSlide124.xml" ContentType="application/vnd.openxmlformats-officedocument.presentationml.notes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Lst>
  <p:notesMasterIdLst>
    <p:notesMasterId r:id="rId182"/>
  </p:notesMasterIdLst>
  <p:handoutMasterIdLst>
    <p:handoutMasterId r:id="rId183"/>
  </p:handoutMasterIdLst>
  <p:sldIdLst>
    <p:sldId id="256" r:id="rId2"/>
    <p:sldId id="257" r:id="rId3"/>
    <p:sldId id="568" r:id="rId4"/>
    <p:sldId id="396" r:id="rId5"/>
    <p:sldId id="323" r:id="rId6"/>
    <p:sldId id="405" r:id="rId7"/>
    <p:sldId id="415" r:id="rId8"/>
    <p:sldId id="408" r:id="rId9"/>
    <p:sldId id="409" r:id="rId10"/>
    <p:sldId id="410" r:id="rId11"/>
    <p:sldId id="411" r:id="rId12"/>
    <p:sldId id="416" r:id="rId13"/>
    <p:sldId id="402" r:id="rId14"/>
    <p:sldId id="417" r:id="rId15"/>
    <p:sldId id="403" r:id="rId16"/>
    <p:sldId id="418" r:id="rId17"/>
    <p:sldId id="400" r:id="rId18"/>
    <p:sldId id="344" r:id="rId19"/>
    <p:sldId id="419" r:id="rId20"/>
    <p:sldId id="335" r:id="rId21"/>
    <p:sldId id="293" r:id="rId22"/>
    <p:sldId id="383" r:id="rId23"/>
    <p:sldId id="420" r:id="rId24"/>
    <p:sldId id="421" r:id="rId25"/>
    <p:sldId id="337" r:id="rId26"/>
    <p:sldId id="422" r:id="rId27"/>
    <p:sldId id="338" r:id="rId28"/>
    <p:sldId id="391" r:id="rId29"/>
    <p:sldId id="339" r:id="rId30"/>
    <p:sldId id="501" r:id="rId31"/>
    <p:sldId id="502" r:id="rId32"/>
    <p:sldId id="336" r:id="rId33"/>
    <p:sldId id="294" r:id="rId34"/>
    <p:sldId id="423" r:id="rId35"/>
    <p:sldId id="425" r:id="rId36"/>
    <p:sldId id="426" r:id="rId37"/>
    <p:sldId id="427" r:id="rId38"/>
    <p:sldId id="428" r:id="rId39"/>
    <p:sldId id="429" r:id="rId40"/>
    <p:sldId id="430" r:id="rId41"/>
    <p:sldId id="433" r:id="rId42"/>
    <p:sldId id="431" r:id="rId43"/>
    <p:sldId id="434" r:id="rId44"/>
    <p:sldId id="432" r:id="rId45"/>
    <p:sldId id="444" r:id="rId46"/>
    <p:sldId id="435" r:id="rId47"/>
    <p:sldId id="424" r:id="rId48"/>
    <p:sldId id="437" r:id="rId49"/>
    <p:sldId id="439" r:id="rId50"/>
    <p:sldId id="440" r:id="rId51"/>
    <p:sldId id="441" r:id="rId52"/>
    <p:sldId id="503" r:id="rId53"/>
    <p:sldId id="436" r:id="rId54"/>
    <p:sldId id="291" r:id="rId55"/>
    <p:sldId id="445" r:id="rId56"/>
    <p:sldId id="442" r:id="rId57"/>
    <p:sldId id="446" r:id="rId58"/>
    <p:sldId id="447" r:id="rId59"/>
    <p:sldId id="358" r:id="rId60"/>
    <p:sldId id="412" r:id="rId61"/>
    <p:sldId id="359" r:id="rId62"/>
    <p:sldId id="448" r:id="rId63"/>
    <p:sldId id="272" r:id="rId64"/>
    <p:sldId id="449" r:id="rId65"/>
    <p:sldId id="451" r:id="rId66"/>
    <p:sldId id="450" r:id="rId67"/>
    <p:sldId id="452" r:id="rId68"/>
    <p:sldId id="276" r:id="rId69"/>
    <p:sldId id="277" r:id="rId70"/>
    <p:sldId id="393" r:id="rId71"/>
    <p:sldId id="453" r:id="rId72"/>
    <p:sldId id="454" r:id="rId73"/>
    <p:sldId id="456" r:id="rId74"/>
    <p:sldId id="457" r:id="rId75"/>
    <p:sldId id="458" r:id="rId76"/>
    <p:sldId id="459" r:id="rId77"/>
    <p:sldId id="460" r:id="rId78"/>
    <p:sldId id="468" r:id="rId79"/>
    <p:sldId id="461" r:id="rId80"/>
    <p:sldId id="455" r:id="rId81"/>
    <p:sldId id="288" r:id="rId82"/>
    <p:sldId id="289" r:id="rId83"/>
    <p:sldId id="364" r:id="rId84"/>
    <p:sldId id="463" r:id="rId85"/>
    <p:sldId id="365" r:id="rId86"/>
    <p:sldId id="465" r:id="rId87"/>
    <p:sldId id="366" r:id="rId88"/>
    <p:sldId id="464" r:id="rId89"/>
    <p:sldId id="363" r:id="rId90"/>
    <p:sldId id="466" r:id="rId91"/>
    <p:sldId id="469" r:id="rId92"/>
    <p:sldId id="462" r:id="rId93"/>
    <p:sldId id="367" r:id="rId94"/>
    <p:sldId id="467" r:id="rId95"/>
    <p:sldId id="470" r:id="rId96"/>
    <p:sldId id="472" r:id="rId97"/>
    <p:sldId id="473" r:id="rId98"/>
    <p:sldId id="471" r:id="rId99"/>
    <p:sldId id="413" r:id="rId100"/>
    <p:sldId id="474" r:id="rId101"/>
    <p:sldId id="368" r:id="rId102"/>
    <p:sldId id="475" r:id="rId103"/>
    <p:sldId id="476" r:id="rId104"/>
    <p:sldId id="477" r:id="rId105"/>
    <p:sldId id="478" r:id="rId106"/>
    <p:sldId id="369" r:id="rId107"/>
    <p:sldId id="479" r:id="rId108"/>
    <p:sldId id="500" r:id="rId109"/>
    <p:sldId id="414" r:id="rId110"/>
    <p:sldId id="480" r:id="rId111"/>
    <p:sldId id="481" r:id="rId112"/>
    <p:sldId id="489" r:id="rId113"/>
    <p:sldId id="487" r:id="rId114"/>
    <p:sldId id="493" r:id="rId115"/>
    <p:sldId id="494" r:id="rId116"/>
    <p:sldId id="491" r:id="rId117"/>
    <p:sldId id="492" r:id="rId118"/>
    <p:sldId id="495" r:id="rId119"/>
    <p:sldId id="490" r:id="rId120"/>
    <p:sldId id="497" r:id="rId121"/>
    <p:sldId id="498" r:id="rId122"/>
    <p:sldId id="504" r:id="rId123"/>
    <p:sldId id="496" r:id="rId124"/>
    <p:sldId id="499" r:id="rId125"/>
    <p:sldId id="482" r:id="rId126"/>
    <p:sldId id="508" r:id="rId127"/>
    <p:sldId id="509" r:id="rId128"/>
    <p:sldId id="510" r:id="rId129"/>
    <p:sldId id="522" r:id="rId130"/>
    <p:sldId id="523" r:id="rId131"/>
    <p:sldId id="513" r:id="rId132"/>
    <p:sldId id="514" r:id="rId133"/>
    <p:sldId id="515" r:id="rId134"/>
    <p:sldId id="516" r:id="rId135"/>
    <p:sldId id="524" r:id="rId136"/>
    <p:sldId id="517" r:id="rId137"/>
    <p:sldId id="519" r:id="rId138"/>
    <p:sldId id="520" r:id="rId139"/>
    <p:sldId id="521" r:id="rId140"/>
    <p:sldId id="484" r:id="rId141"/>
    <p:sldId id="525" r:id="rId142"/>
    <p:sldId id="526" r:id="rId143"/>
    <p:sldId id="540" r:id="rId144"/>
    <p:sldId id="532" r:id="rId145"/>
    <p:sldId id="543" r:id="rId146"/>
    <p:sldId id="539" r:id="rId147"/>
    <p:sldId id="527" r:id="rId148"/>
    <p:sldId id="528" r:id="rId149"/>
    <p:sldId id="530" r:id="rId150"/>
    <p:sldId id="531" r:id="rId151"/>
    <p:sldId id="542" r:id="rId152"/>
    <p:sldId id="533" r:id="rId153"/>
    <p:sldId id="536" r:id="rId154"/>
    <p:sldId id="537" r:id="rId155"/>
    <p:sldId id="538" r:id="rId156"/>
    <p:sldId id="483" r:id="rId157"/>
    <p:sldId id="544" r:id="rId158"/>
    <p:sldId id="559" r:id="rId159"/>
    <p:sldId id="545" r:id="rId160"/>
    <p:sldId id="560" r:id="rId161"/>
    <p:sldId id="561" r:id="rId162"/>
    <p:sldId id="562" r:id="rId163"/>
    <p:sldId id="549" r:id="rId164"/>
    <p:sldId id="550" r:id="rId165"/>
    <p:sldId id="564" r:id="rId166"/>
    <p:sldId id="551" r:id="rId167"/>
    <p:sldId id="552" r:id="rId168"/>
    <p:sldId id="553" r:id="rId169"/>
    <p:sldId id="554" r:id="rId170"/>
    <p:sldId id="565" r:id="rId171"/>
    <p:sldId id="555" r:id="rId172"/>
    <p:sldId id="556" r:id="rId173"/>
    <p:sldId id="567" r:id="rId174"/>
    <p:sldId id="566" r:id="rId175"/>
    <p:sldId id="558" r:id="rId176"/>
    <p:sldId id="505" r:id="rId177"/>
    <p:sldId id="370" r:id="rId178"/>
    <p:sldId id="506" r:id="rId179"/>
    <p:sldId id="507" r:id="rId180"/>
    <p:sldId id="394" r:id="rId181"/>
  </p:sldIdLst>
  <p:sldSz cx="9144000" cy="6858000" type="screen4x3"/>
  <p:notesSz cx="6797675" cy="9874250"/>
  <p:defaultTextStyle>
    <a:defPPr>
      <a:defRPr lang="nl-NL"/>
    </a:defPPr>
    <a:lvl1pPr algn="l" rtl="0" fontAlgn="base">
      <a:spcBef>
        <a:spcPct val="0"/>
      </a:spcBef>
      <a:spcAft>
        <a:spcPct val="0"/>
      </a:spcAft>
      <a:defRPr kern="1200">
        <a:solidFill>
          <a:schemeClr val="tx1"/>
        </a:solidFill>
        <a:latin typeface="Verdana" pitchFamily="-110" charset="0"/>
        <a:ea typeface="Arial" pitchFamily="-110" charset="0"/>
        <a:cs typeface="Arial" pitchFamily="-110" charset="0"/>
      </a:defRPr>
    </a:lvl1pPr>
    <a:lvl2pPr marL="457200" algn="l" rtl="0" fontAlgn="base">
      <a:spcBef>
        <a:spcPct val="0"/>
      </a:spcBef>
      <a:spcAft>
        <a:spcPct val="0"/>
      </a:spcAft>
      <a:defRPr kern="1200">
        <a:solidFill>
          <a:schemeClr val="tx1"/>
        </a:solidFill>
        <a:latin typeface="Verdana" pitchFamily="-110" charset="0"/>
        <a:ea typeface="Arial" pitchFamily="-110" charset="0"/>
        <a:cs typeface="Arial" pitchFamily="-110" charset="0"/>
      </a:defRPr>
    </a:lvl2pPr>
    <a:lvl3pPr marL="914400" algn="l" rtl="0" fontAlgn="base">
      <a:spcBef>
        <a:spcPct val="0"/>
      </a:spcBef>
      <a:spcAft>
        <a:spcPct val="0"/>
      </a:spcAft>
      <a:defRPr kern="1200">
        <a:solidFill>
          <a:schemeClr val="tx1"/>
        </a:solidFill>
        <a:latin typeface="Verdana" pitchFamily="-110" charset="0"/>
        <a:ea typeface="Arial" pitchFamily="-110" charset="0"/>
        <a:cs typeface="Arial" pitchFamily="-110" charset="0"/>
      </a:defRPr>
    </a:lvl3pPr>
    <a:lvl4pPr marL="1371600" algn="l" rtl="0" fontAlgn="base">
      <a:spcBef>
        <a:spcPct val="0"/>
      </a:spcBef>
      <a:spcAft>
        <a:spcPct val="0"/>
      </a:spcAft>
      <a:defRPr kern="1200">
        <a:solidFill>
          <a:schemeClr val="tx1"/>
        </a:solidFill>
        <a:latin typeface="Verdana" pitchFamily="-110" charset="0"/>
        <a:ea typeface="Arial" pitchFamily="-110" charset="0"/>
        <a:cs typeface="Arial" pitchFamily="-110" charset="0"/>
      </a:defRPr>
    </a:lvl4pPr>
    <a:lvl5pPr marL="1828800" algn="l" rtl="0" fontAlgn="base">
      <a:spcBef>
        <a:spcPct val="0"/>
      </a:spcBef>
      <a:spcAft>
        <a:spcPct val="0"/>
      </a:spcAft>
      <a:defRPr kern="1200">
        <a:solidFill>
          <a:schemeClr val="tx1"/>
        </a:solidFill>
        <a:latin typeface="Verdana" pitchFamily="-110" charset="0"/>
        <a:ea typeface="Arial" pitchFamily="-110" charset="0"/>
        <a:cs typeface="Arial" pitchFamily="-110" charset="0"/>
      </a:defRPr>
    </a:lvl5pPr>
    <a:lvl6pPr marL="2286000" algn="l" defTabSz="457200" rtl="0" eaLnBrk="1" latinLnBrk="0" hangingPunct="1">
      <a:defRPr kern="1200">
        <a:solidFill>
          <a:schemeClr val="tx1"/>
        </a:solidFill>
        <a:latin typeface="Verdana" pitchFamily="-110" charset="0"/>
        <a:ea typeface="Arial" pitchFamily="-110" charset="0"/>
        <a:cs typeface="Arial" pitchFamily="-110" charset="0"/>
      </a:defRPr>
    </a:lvl6pPr>
    <a:lvl7pPr marL="2743200" algn="l" defTabSz="457200" rtl="0" eaLnBrk="1" latinLnBrk="0" hangingPunct="1">
      <a:defRPr kern="1200">
        <a:solidFill>
          <a:schemeClr val="tx1"/>
        </a:solidFill>
        <a:latin typeface="Verdana" pitchFamily="-110" charset="0"/>
        <a:ea typeface="Arial" pitchFamily="-110" charset="0"/>
        <a:cs typeface="Arial" pitchFamily="-110" charset="0"/>
      </a:defRPr>
    </a:lvl7pPr>
    <a:lvl8pPr marL="3200400" algn="l" defTabSz="457200" rtl="0" eaLnBrk="1" latinLnBrk="0" hangingPunct="1">
      <a:defRPr kern="1200">
        <a:solidFill>
          <a:schemeClr val="tx1"/>
        </a:solidFill>
        <a:latin typeface="Verdana" pitchFamily="-110" charset="0"/>
        <a:ea typeface="Arial" pitchFamily="-110" charset="0"/>
        <a:cs typeface="Arial" pitchFamily="-110" charset="0"/>
      </a:defRPr>
    </a:lvl8pPr>
    <a:lvl9pPr marL="3657600" algn="l" defTabSz="457200" rtl="0" eaLnBrk="1" latinLnBrk="0" hangingPunct="1">
      <a:defRPr kern="1200">
        <a:solidFill>
          <a:schemeClr val="tx1"/>
        </a:solidFill>
        <a:latin typeface="Verdana" pitchFamily="-110" charset="0"/>
        <a:ea typeface="Arial" pitchFamily="-110" charset="0"/>
        <a:cs typeface="Arial" pitchFamily="-110"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85" d="100"/>
          <a:sy n="85" d="100"/>
        </p:scale>
        <p:origin x="-10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121" Type="http://schemas.openxmlformats.org/officeDocument/2006/relationships/slide" Target="slides/slide120.xml"/><Relationship Id="rId133" Type="http://schemas.openxmlformats.org/officeDocument/2006/relationships/slide" Target="slides/slide132.xml"/><Relationship Id="rId178" Type="http://schemas.openxmlformats.org/officeDocument/2006/relationships/slide" Target="slides/slide177.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25" Type="http://schemas.openxmlformats.org/officeDocument/2006/relationships/slide" Target="slides/slide24.xml"/><Relationship Id="rId169" Type="http://schemas.openxmlformats.org/officeDocument/2006/relationships/slide" Target="slides/slide168.xml"/><Relationship Id="rId106" Type="http://schemas.openxmlformats.org/officeDocument/2006/relationships/slide" Target="slides/slide105.xml"/><Relationship Id="rId122" Type="http://schemas.openxmlformats.org/officeDocument/2006/relationships/slide" Target="slides/slide121.xml"/><Relationship Id="rId116" Type="http://schemas.openxmlformats.org/officeDocument/2006/relationships/slide" Target="slides/slide115.xml"/><Relationship Id="rId119" Type="http://schemas.openxmlformats.org/officeDocument/2006/relationships/slide" Target="slides/slide118.xml"/><Relationship Id="rId96" Type="http://schemas.openxmlformats.org/officeDocument/2006/relationships/slide" Target="slides/slide95.xml"/><Relationship Id="rId183" Type="http://schemas.openxmlformats.org/officeDocument/2006/relationships/handoutMaster" Target="handoutMasters/handoutMaster1.xml"/><Relationship Id="rId10" Type="http://schemas.openxmlformats.org/officeDocument/2006/relationships/slide" Target="slides/slide9.xml"/><Relationship Id="rId138" Type="http://schemas.openxmlformats.org/officeDocument/2006/relationships/slide" Target="slides/slide137.xml"/><Relationship Id="rId50" Type="http://schemas.openxmlformats.org/officeDocument/2006/relationships/slide" Target="slides/slide49.xml"/><Relationship Id="rId118" Type="http://schemas.openxmlformats.org/officeDocument/2006/relationships/slide" Target="slides/slide117.xml"/><Relationship Id="rId128" Type="http://schemas.openxmlformats.org/officeDocument/2006/relationships/slide" Target="slides/slide127.xml"/><Relationship Id="rId180" Type="http://schemas.openxmlformats.org/officeDocument/2006/relationships/slide" Target="slides/slide179.xml"/><Relationship Id="rId17" Type="http://schemas.openxmlformats.org/officeDocument/2006/relationships/slide" Target="slides/slide16.xml"/><Relationship Id="rId181" Type="http://schemas.openxmlformats.org/officeDocument/2006/relationships/slide" Target="slides/slide180.xml"/><Relationship Id="rId188" Type="http://schemas.openxmlformats.org/officeDocument/2006/relationships/tableStyles" Target="tableStyles.xml"/><Relationship Id="rId107" Type="http://schemas.openxmlformats.org/officeDocument/2006/relationships/slide" Target="slides/slide106.xml"/><Relationship Id="rId71" Type="http://schemas.openxmlformats.org/officeDocument/2006/relationships/slide" Target="slides/slide70.xml"/><Relationship Id="rId142" Type="http://schemas.openxmlformats.org/officeDocument/2006/relationships/slide" Target="slides/slide141.xml"/><Relationship Id="rId160" Type="http://schemas.openxmlformats.org/officeDocument/2006/relationships/slide" Target="slides/slide159.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114" Type="http://schemas.openxmlformats.org/officeDocument/2006/relationships/slide" Target="slides/slide113.xml"/><Relationship Id="rId185" Type="http://schemas.openxmlformats.org/officeDocument/2006/relationships/presProps" Target="presProps.xml"/><Relationship Id="rId88" Type="http://schemas.openxmlformats.org/officeDocument/2006/relationships/slide" Target="slides/slide87.xml"/><Relationship Id="rId82" Type="http://schemas.openxmlformats.org/officeDocument/2006/relationships/slide" Target="slides/slide81.xml"/><Relationship Id="rId124" Type="http://schemas.openxmlformats.org/officeDocument/2006/relationships/slide" Target="slides/slide123.xml"/><Relationship Id="rId69" Type="http://schemas.openxmlformats.org/officeDocument/2006/relationships/slide" Target="slides/slide68.xml"/><Relationship Id="rId148" Type="http://schemas.openxmlformats.org/officeDocument/2006/relationships/slide" Target="slides/slide147.xml"/><Relationship Id="rId147" Type="http://schemas.openxmlformats.org/officeDocument/2006/relationships/slide" Target="slides/slide146.xml"/><Relationship Id="rId38" Type="http://schemas.openxmlformats.org/officeDocument/2006/relationships/slide" Target="slides/slide37.xml"/><Relationship Id="rId159" Type="http://schemas.openxmlformats.org/officeDocument/2006/relationships/slide" Target="slides/slide158.xml"/><Relationship Id="rId176" Type="http://schemas.openxmlformats.org/officeDocument/2006/relationships/slide" Target="slides/slide175.xml"/><Relationship Id="rId20" Type="http://schemas.openxmlformats.org/officeDocument/2006/relationships/slide" Target="slides/slide19.xml"/><Relationship Id="rId2" Type="http://schemas.openxmlformats.org/officeDocument/2006/relationships/slide" Target="slides/slide1.xml"/><Relationship Id="rId140" Type="http://schemas.openxmlformats.org/officeDocument/2006/relationships/slide" Target="slides/slide139.xml"/><Relationship Id="rId144" Type="http://schemas.openxmlformats.org/officeDocument/2006/relationships/slide" Target="slides/slide143.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111" Type="http://schemas.openxmlformats.org/officeDocument/2006/relationships/slide" Target="slides/slide110.xml"/><Relationship Id="rId98" Type="http://schemas.openxmlformats.org/officeDocument/2006/relationships/slide" Target="slides/slide97.xml"/><Relationship Id="rId152" Type="http://schemas.openxmlformats.org/officeDocument/2006/relationships/slide" Target="slides/slide15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132" Type="http://schemas.openxmlformats.org/officeDocument/2006/relationships/slide" Target="slides/slide131.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157" Type="http://schemas.openxmlformats.org/officeDocument/2006/relationships/slide" Target="slides/slide156.xml"/><Relationship Id="rId170" Type="http://schemas.openxmlformats.org/officeDocument/2006/relationships/slide" Target="slides/slide169.xml"/><Relationship Id="rId177" Type="http://schemas.openxmlformats.org/officeDocument/2006/relationships/slide" Target="slides/slide176.xml"/><Relationship Id="rId54" Type="http://schemas.openxmlformats.org/officeDocument/2006/relationships/slide" Target="slides/slide53.xml"/><Relationship Id="rId101" Type="http://schemas.openxmlformats.org/officeDocument/2006/relationships/slide" Target="slides/slide100.xml"/><Relationship Id="rId155" Type="http://schemas.openxmlformats.org/officeDocument/2006/relationships/slide" Target="slides/slide154.xml"/><Relationship Id="rId163" Type="http://schemas.openxmlformats.org/officeDocument/2006/relationships/slide" Target="slides/slide162.xml"/><Relationship Id="rId23" Type="http://schemas.openxmlformats.org/officeDocument/2006/relationships/slide" Target="slides/slide22.xml"/><Relationship Id="rId136" Type="http://schemas.openxmlformats.org/officeDocument/2006/relationships/slide" Target="slides/slide135.xml"/><Relationship Id="rId166" Type="http://schemas.openxmlformats.org/officeDocument/2006/relationships/slide" Target="slides/slide165.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146" Type="http://schemas.openxmlformats.org/officeDocument/2006/relationships/slide" Target="slides/slide145.xml"/><Relationship Id="rId30" Type="http://schemas.openxmlformats.org/officeDocument/2006/relationships/slide" Target="slides/slide29.xml"/><Relationship Id="rId186" Type="http://schemas.openxmlformats.org/officeDocument/2006/relationships/viewProps" Target="viewProps.xml"/><Relationship Id="rId29" Type="http://schemas.openxmlformats.org/officeDocument/2006/relationships/slide" Target="slides/slide28.xml"/><Relationship Id="rId184" Type="http://schemas.openxmlformats.org/officeDocument/2006/relationships/printerSettings" Target="printerSettings/printerSettings1.bin"/><Relationship Id="rId83" Type="http://schemas.openxmlformats.org/officeDocument/2006/relationships/slide" Target="slides/slide82.xml"/><Relationship Id="rId171" Type="http://schemas.openxmlformats.org/officeDocument/2006/relationships/slide" Target="slides/slide170.xml"/><Relationship Id="rId173" Type="http://schemas.openxmlformats.org/officeDocument/2006/relationships/slide" Target="slides/slide172.xml"/><Relationship Id="rId41" Type="http://schemas.openxmlformats.org/officeDocument/2006/relationships/slide" Target="slides/slide40.xml"/><Relationship Id="rId5" Type="http://schemas.openxmlformats.org/officeDocument/2006/relationships/slide" Target="slides/slide4.xml"/><Relationship Id="rId172" Type="http://schemas.openxmlformats.org/officeDocument/2006/relationships/slide" Target="slides/slide171.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79" Type="http://schemas.openxmlformats.org/officeDocument/2006/relationships/slide" Target="slides/slide178.xml"/><Relationship Id="rId104" Type="http://schemas.openxmlformats.org/officeDocument/2006/relationships/slide" Target="slides/slide103.xml"/><Relationship Id="rId130" Type="http://schemas.openxmlformats.org/officeDocument/2006/relationships/slide" Target="slides/slide129.xml"/><Relationship Id="rId165" Type="http://schemas.openxmlformats.org/officeDocument/2006/relationships/slide" Target="slides/slide164.xml"/><Relationship Id="rId156" Type="http://schemas.openxmlformats.org/officeDocument/2006/relationships/slide" Target="slides/slide155.xml"/><Relationship Id="rId187" Type="http://schemas.openxmlformats.org/officeDocument/2006/relationships/theme" Target="theme/theme1.xml"/><Relationship Id="rId90" Type="http://schemas.openxmlformats.org/officeDocument/2006/relationships/slide" Target="slides/slide89.xml"/><Relationship Id="rId153" Type="http://schemas.openxmlformats.org/officeDocument/2006/relationships/slide" Target="slides/slide152.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slide" Target="slides/slide104.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slide" Target="slides/slide102.xml"/><Relationship Id="rId127" Type="http://schemas.openxmlformats.org/officeDocument/2006/relationships/slide" Target="slides/slide126.xml"/><Relationship Id="rId158" Type="http://schemas.openxmlformats.org/officeDocument/2006/relationships/slide" Target="slides/slide157.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150" Type="http://schemas.openxmlformats.org/officeDocument/2006/relationships/slide" Target="slides/slide149.xml"/><Relationship Id="rId145" Type="http://schemas.openxmlformats.org/officeDocument/2006/relationships/slide" Target="slides/slide144.xml"/><Relationship Id="rId161" Type="http://schemas.openxmlformats.org/officeDocument/2006/relationships/slide" Target="slides/slide160.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17" Type="http://schemas.openxmlformats.org/officeDocument/2006/relationships/slide" Target="slides/slide116.xml"/><Relationship Id="rId129" Type="http://schemas.openxmlformats.org/officeDocument/2006/relationships/slide" Target="slides/slide128.xml"/><Relationship Id="rId134" Type="http://schemas.openxmlformats.org/officeDocument/2006/relationships/slide" Target="slides/slide133.xml"/><Relationship Id="rId149" Type="http://schemas.openxmlformats.org/officeDocument/2006/relationships/slide" Target="slides/slide148.xml"/><Relationship Id="rId112" Type="http://schemas.openxmlformats.org/officeDocument/2006/relationships/slide" Target="slides/slide111.xml"/><Relationship Id="rId182" Type="http://schemas.openxmlformats.org/officeDocument/2006/relationships/notesMaster" Target="notesMasters/notesMaster1.xml"/><Relationship Id="rId19" Type="http://schemas.openxmlformats.org/officeDocument/2006/relationships/slide" Target="slides/slide18.xml"/><Relationship Id="rId120" Type="http://schemas.openxmlformats.org/officeDocument/2006/relationships/slide" Target="slides/slide119.xml"/><Relationship Id="rId126" Type="http://schemas.openxmlformats.org/officeDocument/2006/relationships/slide" Target="slides/slide125.xml"/><Relationship Id="rId57" Type="http://schemas.openxmlformats.org/officeDocument/2006/relationships/slide" Target="slides/slide56.xml"/><Relationship Id="rId109" Type="http://schemas.openxmlformats.org/officeDocument/2006/relationships/slide" Target="slides/slide108.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135" Type="http://schemas.openxmlformats.org/officeDocument/2006/relationships/slide" Target="slides/slide134.xml"/><Relationship Id="rId36" Type="http://schemas.openxmlformats.org/officeDocument/2006/relationships/slide" Target="slides/slide35.xml"/><Relationship Id="rId125" Type="http://schemas.openxmlformats.org/officeDocument/2006/relationships/slide" Target="slides/slide124.xml"/><Relationship Id="rId139" Type="http://schemas.openxmlformats.org/officeDocument/2006/relationships/slide" Target="slides/slide138.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41" Type="http://schemas.openxmlformats.org/officeDocument/2006/relationships/slide" Target="slides/slide140.xml"/><Relationship Id="rId174" Type="http://schemas.openxmlformats.org/officeDocument/2006/relationships/slide" Target="slides/slide173.xml"/><Relationship Id="rId110" Type="http://schemas.openxmlformats.org/officeDocument/2006/relationships/slide" Target="slides/slide109.xml"/><Relationship Id="rId113" Type="http://schemas.openxmlformats.org/officeDocument/2006/relationships/slide" Target="slides/slide112.xml"/><Relationship Id="rId12" Type="http://schemas.openxmlformats.org/officeDocument/2006/relationships/slide" Target="slides/slide11.xml"/><Relationship Id="rId164" Type="http://schemas.openxmlformats.org/officeDocument/2006/relationships/slide" Target="slides/slide163.xml"/><Relationship Id="rId108" Type="http://schemas.openxmlformats.org/officeDocument/2006/relationships/slide" Target="slides/slide107.xml"/><Relationship Id="rId137" Type="http://schemas.openxmlformats.org/officeDocument/2006/relationships/slide" Target="slides/slide136.xml"/><Relationship Id="rId3" Type="http://schemas.openxmlformats.org/officeDocument/2006/relationships/slide" Target="slides/slide2.xml"/><Relationship Id="rId123" Type="http://schemas.openxmlformats.org/officeDocument/2006/relationships/slide" Target="slides/slide122.xml"/><Relationship Id="rId151" Type="http://schemas.openxmlformats.org/officeDocument/2006/relationships/slide" Target="slides/slide150.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143" Type="http://schemas.openxmlformats.org/officeDocument/2006/relationships/slide" Target="slides/slide142.xml"/><Relationship Id="rId68" Type="http://schemas.openxmlformats.org/officeDocument/2006/relationships/slide" Target="slides/slide67.xml"/><Relationship Id="rId115" Type="http://schemas.openxmlformats.org/officeDocument/2006/relationships/slide" Target="slides/slide114.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131" Type="http://schemas.openxmlformats.org/officeDocument/2006/relationships/slide" Target="slides/slide130.xml"/><Relationship Id="rId162" Type="http://schemas.openxmlformats.org/officeDocument/2006/relationships/slide" Target="slides/slide161.xml"/><Relationship Id="rId78" Type="http://schemas.openxmlformats.org/officeDocument/2006/relationships/slide" Target="slides/slide77.xml"/><Relationship Id="rId15" Type="http://schemas.openxmlformats.org/officeDocument/2006/relationships/slide" Target="slides/slide14.xml"/><Relationship Id="rId154" Type="http://schemas.openxmlformats.org/officeDocument/2006/relationships/slide" Target="slides/slide153.xml"/><Relationship Id="rId167" Type="http://schemas.openxmlformats.org/officeDocument/2006/relationships/slide" Target="slides/slide166.xml"/><Relationship Id="rId168" Type="http://schemas.openxmlformats.org/officeDocument/2006/relationships/slide" Target="slides/slide167.xml"/><Relationship Id="rId175" Type="http://schemas.openxmlformats.org/officeDocument/2006/relationships/slide" Target="slides/slide174.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nl-NL"/>
          </a:p>
        </p:txBody>
      </p:sp>
      <p:sp>
        <p:nvSpPr>
          <p:cNvPr id="172035"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endParaRPr lang="nl-NL"/>
          </a:p>
        </p:txBody>
      </p:sp>
      <p:sp>
        <p:nvSpPr>
          <p:cNvPr id="172036"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nl-NL"/>
          </a:p>
        </p:txBody>
      </p:sp>
      <p:sp>
        <p:nvSpPr>
          <p:cNvPr id="172037"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fld id="{B26BF911-03C6-3B44-8856-7106077DA450}" type="slidenum">
              <a:rPr lang="nl-NL"/>
              <a:pPr>
                <a:defRPr/>
              </a:pPr>
              <a:t>‹nr.›</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nl-NL"/>
          </a:p>
        </p:txBody>
      </p:sp>
      <p:sp>
        <p:nvSpPr>
          <p:cNvPr id="38915"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endParaRPr lang="nl-NL"/>
          </a:p>
        </p:txBody>
      </p:sp>
      <p:sp>
        <p:nvSpPr>
          <p:cNvPr id="14340"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38918"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2" charset="0"/>
                <a:ea typeface="Arial" pitchFamily="-112" charset="0"/>
                <a:cs typeface="Arial" pitchFamily="-112" charset="0"/>
              </a:defRPr>
            </a:lvl1pPr>
          </a:lstStyle>
          <a:p>
            <a:pPr>
              <a:defRPr/>
            </a:pPr>
            <a:endParaRPr lang="nl-NL"/>
          </a:p>
        </p:txBody>
      </p:sp>
      <p:sp>
        <p:nvSpPr>
          <p:cNvPr id="38919"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12" charset="0"/>
                <a:ea typeface="Arial" pitchFamily="-112" charset="0"/>
                <a:cs typeface="Arial" pitchFamily="-112" charset="0"/>
              </a:defRPr>
            </a:lvl1pPr>
          </a:lstStyle>
          <a:p>
            <a:pPr>
              <a:defRPr/>
            </a:pPr>
            <a:fld id="{10EFCD51-9DA5-EC4C-AD16-EC8ADFC4B402}"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1pPr>
    <a:lvl2pPr marL="4572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Arial" pitchFamily="-112" charset="0"/>
        <a:ea typeface="Arial" pitchFamily="-112" charset="0"/>
        <a:cs typeface="Arial" pitchFamily="-112"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B6D26C3-D0BB-2849-ADFF-B6BE19AD4463}" type="slidenum">
              <a:rPr lang="nl-NL">
                <a:latin typeface="Arial" pitchFamily="-110" charset="0"/>
                <a:ea typeface="Arial" pitchFamily="-110" charset="0"/>
                <a:cs typeface="Arial" pitchFamily="-110" charset="0"/>
              </a:rPr>
              <a:pPr/>
              <a:t>1</a:t>
            </a:fld>
            <a:endParaRPr lang="nl-NL">
              <a:latin typeface="Arial" pitchFamily="-110" charset="0"/>
              <a:ea typeface="Arial" pitchFamily="-110" charset="0"/>
              <a:cs typeface="Arial" pitchFamily="-110"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nl-NL" dirty="0">
              <a:latin typeface="Arial" pitchFamily="-110" charset="0"/>
              <a:ea typeface="Arial" pitchFamily="-110" charset="0"/>
              <a:cs typeface="Arial" pitchFamily="-110"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D8D88DB-A59A-314D-A700-9272427566F7}" type="slidenum">
              <a:rPr lang="nl-NL">
                <a:latin typeface="Arial" pitchFamily="-110" charset="0"/>
                <a:ea typeface="Arial" pitchFamily="-110" charset="0"/>
                <a:cs typeface="Arial" pitchFamily="-110" charset="0"/>
              </a:rPr>
              <a:pPr/>
              <a:t>10</a:t>
            </a:fld>
            <a:endParaRPr lang="nl-NL">
              <a:latin typeface="Arial" pitchFamily="-110" charset="0"/>
              <a:ea typeface="Arial" pitchFamily="-110" charset="0"/>
              <a:cs typeface="Arial" pitchFamily="-110"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67AEFD48-3F2A-484D-B34B-AD5BDB345BF9}" type="slidenum">
              <a:rPr lang="nl-NL">
                <a:latin typeface="Arial" pitchFamily="-110" charset="0"/>
                <a:ea typeface="Arial" pitchFamily="-110" charset="0"/>
                <a:cs typeface="Arial" pitchFamily="-110" charset="0"/>
              </a:rPr>
              <a:pPr/>
              <a:t>100</a:t>
            </a:fld>
            <a:endParaRPr lang="nl-NL">
              <a:latin typeface="Arial" pitchFamily="-110" charset="0"/>
              <a:ea typeface="Arial" pitchFamily="-110" charset="0"/>
              <a:cs typeface="Arial" pitchFamily="-110"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0B77B85E-3B7E-9342-B171-EAF0DD2702F3}" type="slidenum">
              <a:rPr lang="nl-NL">
                <a:latin typeface="Arial" pitchFamily="-110" charset="0"/>
                <a:ea typeface="Arial" pitchFamily="-110" charset="0"/>
                <a:cs typeface="Arial" pitchFamily="-110" charset="0"/>
              </a:rPr>
              <a:pPr/>
              <a:t>101</a:t>
            </a:fld>
            <a:endParaRPr lang="nl-NL">
              <a:latin typeface="Arial" pitchFamily="-110" charset="0"/>
              <a:ea typeface="Arial" pitchFamily="-110" charset="0"/>
              <a:cs typeface="Arial" pitchFamily="-110"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0911921E-8F2F-4F4C-901D-080278BEC79B}" type="slidenum">
              <a:rPr lang="nl-NL">
                <a:latin typeface="Arial" pitchFamily="-110" charset="0"/>
                <a:ea typeface="Arial" pitchFamily="-110" charset="0"/>
                <a:cs typeface="Arial" pitchFamily="-110" charset="0"/>
              </a:rPr>
              <a:pPr/>
              <a:t>102</a:t>
            </a:fld>
            <a:endParaRPr lang="nl-NL">
              <a:latin typeface="Arial" pitchFamily="-110" charset="0"/>
              <a:ea typeface="Arial" pitchFamily="-110" charset="0"/>
              <a:cs typeface="Arial" pitchFamily="-110"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69517A15-A7F7-654A-A54C-823AD73296DF}" type="slidenum">
              <a:rPr lang="nl-NL">
                <a:latin typeface="Arial" pitchFamily="-110" charset="0"/>
                <a:ea typeface="Arial" pitchFamily="-110" charset="0"/>
                <a:cs typeface="Arial" pitchFamily="-110" charset="0"/>
              </a:rPr>
              <a:pPr/>
              <a:t>103</a:t>
            </a:fld>
            <a:endParaRPr lang="nl-NL">
              <a:latin typeface="Arial" pitchFamily="-110" charset="0"/>
              <a:ea typeface="Arial" pitchFamily="-110" charset="0"/>
              <a:cs typeface="Arial" pitchFamily="-110"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4E042D38-3BAE-C84D-BB0C-FDB888C3DFCC}" type="slidenum">
              <a:rPr lang="nl-NL">
                <a:latin typeface="Arial" pitchFamily="-110" charset="0"/>
                <a:ea typeface="Arial" pitchFamily="-110" charset="0"/>
                <a:cs typeface="Arial" pitchFamily="-110" charset="0"/>
              </a:rPr>
              <a:pPr/>
              <a:t>104</a:t>
            </a:fld>
            <a:endParaRPr lang="nl-NL">
              <a:latin typeface="Arial" pitchFamily="-110" charset="0"/>
              <a:ea typeface="Arial" pitchFamily="-110" charset="0"/>
              <a:cs typeface="Arial" pitchFamily="-110"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4FA8A7F9-6C6E-8245-98C0-37CA4F2BCEC6}" type="slidenum">
              <a:rPr lang="nl-NL">
                <a:latin typeface="Arial" pitchFamily="-110" charset="0"/>
                <a:ea typeface="Arial" pitchFamily="-110" charset="0"/>
                <a:cs typeface="Arial" pitchFamily="-110" charset="0"/>
              </a:rPr>
              <a:pPr/>
              <a:t>105</a:t>
            </a:fld>
            <a:endParaRPr lang="nl-NL">
              <a:latin typeface="Arial" pitchFamily="-110" charset="0"/>
              <a:ea typeface="Arial" pitchFamily="-110" charset="0"/>
              <a:cs typeface="Arial" pitchFamily="-110"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8973D14F-9119-9D4E-8315-85C9BD0AA519}" type="slidenum">
              <a:rPr lang="nl-NL">
                <a:latin typeface="Arial" pitchFamily="-110" charset="0"/>
                <a:ea typeface="Arial" pitchFamily="-110" charset="0"/>
                <a:cs typeface="Arial" pitchFamily="-110" charset="0"/>
              </a:rPr>
              <a:pPr/>
              <a:t>106</a:t>
            </a:fld>
            <a:endParaRPr lang="nl-NL">
              <a:latin typeface="Arial" pitchFamily="-110" charset="0"/>
              <a:ea typeface="Arial" pitchFamily="-110" charset="0"/>
              <a:cs typeface="Arial" pitchFamily="-110"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8C6F4FA9-6DBD-754A-BF92-DD63B2507B5F}" type="slidenum">
              <a:rPr lang="nl-NL">
                <a:latin typeface="Arial" pitchFamily="-110" charset="0"/>
                <a:ea typeface="Arial" pitchFamily="-110" charset="0"/>
                <a:cs typeface="Arial" pitchFamily="-110" charset="0"/>
              </a:rPr>
              <a:pPr/>
              <a:t>107</a:t>
            </a:fld>
            <a:endParaRPr lang="nl-NL">
              <a:latin typeface="Arial" pitchFamily="-110" charset="0"/>
              <a:ea typeface="Arial" pitchFamily="-110" charset="0"/>
              <a:cs typeface="Arial" pitchFamily="-110"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8C6F4FA9-6DBD-754A-BF92-DD63B2507B5F}" type="slidenum">
              <a:rPr lang="nl-NL">
                <a:latin typeface="Arial" pitchFamily="-110" charset="0"/>
                <a:ea typeface="Arial" pitchFamily="-110" charset="0"/>
                <a:cs typeface="Arial" pitchFamily="-110" charset="0"/>
              </a:rPr>
              <a:pPr/>
              <a:t>108</a:t>
            </a:fld>
            <a:endParaRPr lang="nl-NL">
              <a:latin typeface="Arial" pitchFamily="-110" charset="0"/>
              <a:ea typeface="Arial" pitchFamily="-110" charset="0"/>
              <a:cs typeface="Arial" pitchFamily="-110"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098737A7-696F-2741-9376-97710BD9CD26}" type="slidenum">
              <a:rPr lang="nl-NL">
                <a:latin typeface="Arial" pitchFamily="-110" charset="0"/>
                <a:ea typeface="Arial" pitchFamily="-110" charset="0"/>
                <a:cs typeface="Arial" pitchFamily="-110" charset="0"/>
              </a:rPr>
              <a:pPr/>
              <a:t>109</a:t>
            </a:fld>
            <a:endParaRPr lang="nl-NL">
              <a:latin typeface="Arial" pitchFamily="-110" charset="0"/>
              <a:ea typeface="Arial" pitchFamily="-110" charset="0"/>
              <a:cs typeface="Arial" pitchFamily="-110"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8DBD3A8-505F-7248-B3FB-89B3CC4DF855}" type="slidenum">
              <a:rPr lang="nl-NL">
                <a:latin typeface="Arial" pitchFamily="-110" charset="0"/>
                <a:ea typeface="Arial" pitchFamily="-110" charset="0"/>
                <a:cs typeface="Arial" pitchFamily="-110" charset="0"/>
              </a:rPr>
              <a:pPr/>
              <a:t>11</a:t>
            </a:fld>
            <a:endParaRPr lang="nl-NL">
              <a:latin typeface="Arial" pitchFamily="-110" charset="0"/>
              <a:ea typeface="Arial" pitchFamily="-110" charset="0"/>
              <a:cs typeface="Arial" pitchFamily="-110"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1C8656B4-89B7-794C-87E6-54F9DB39A462}" type="slidenum">
              <a:rPr lang="nl-NL">
                <a:latin typeface="Arial" pitchFamily="-110" charset="0"/>
                <a:ea typeface="Arial" pitchFamily="-110" charset="0"/>
                <a:cs typeface="Arial" pitchFamily="-110" charset="0"/>
              </a:rPr>
              <a:pPr/>
              <a:t>110</a:t>
            </a:fld>
            <a:endParaRPr lang="nl-NL">
              <a:latin typeface="Arial" pitchFamily="-110" charset="0"/>
              <a:ea typeface="Arial" pitchFamily="-110" charset="0"/>
              <a:cs typeface="Arial" pitchFamily="-110"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BCECBA0E-91C5-F54C-91C5-D3FB2E32E1F0}" type="slidenum">
              <a:rPr lang="nl-NL">
                <a:latin typeface="Arial" pitchFamily="-110" charset="0"/>
                <a:ea typeface="Arial" pitchFamily="-110" charset="0"/>
                <a:cs typeface="Arial" pitchFamily="-110" charset="0"/>
              </a:rPr>
              <a:pPr/>
              <a:t>111</a:t>
            </a:fld>
            <a:endParaRPr lang="nl-NL">
              <a:latin typeface="Arial" pitchFamily="-110" charset="0"/>
              <a:ea typeface="Arial" pitchFamily="-110" charset="0"/>
              <a:cs typeface="Arial" pitchFamily="-110"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r>
              <a:rPr lang="nl-NL" dirty="0" err="1" smtClean="0">
                <a:latin typeface="Arial" pitchFamily="-110" charset="0"/>
                <a:ea typeface="Arial" pitchFamily="-110" charset="0"/>
                <a:cs typeface="Arial" pitchFamily="-110" charset="0"/>
              </a:rPr>
              <a:t>Remember</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Merchant’s</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analysis</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for</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sluicing</a:t>
            </a:r>
            <a:r>
              <a:rPr lang="nl-NL" dirty="0" smtClean="0">
                <a:latin typeface="Arial" pitchFamily="-110" charset="0"/>
                <a:ea typeface="Arial" pitchFamily="-110" charset="0"/>
                <a:cs typeface="Arial" pitchFamily="-110" charset="0"/>
              </a:rPr>
              <a:t>? As </a:t>
            </a:r>
            <a:r>
              <a:rPr lang="nl-NL" dirty="0" err="1" smtClean="0">
                <a:latin typeface="Arial" pitchFamily="-110" charset="0"/>
                <a:ea typeface="Arial" pitchFamily="-110" charset="0"/>
                <a:cs typeface="Arial" pitchFamily="-110" charset="0"/>
              </a:rPr>
              <a:t>he</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didn’t</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specify</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when</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ellipsis</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takes</a:t>
            </a:r>
            <a:r>
              <a:rPr lang="nl-NL" dirty="0" smtClean="0">
                <a:latin typeface="Arial" pitchFamily="-110" charset="0"/>
                <a:ea typeface="Arial" pitchFamily="-110" charset="0"/>
                <a:cs typeface="Arial" pitchFamily="-110" charset="0"/>
              </a:rPr>
              <a:t> place, </a:t>
            </a:r>
            <a:r>
              <a:rPr lang="nl-NL" dirty="0" err="1" smtClean="0">
                <a:latin typeface="Arial" pitchFamily="-110" charset="0"/>
                <a:ea typeface="Arial" pitchFamily="-110" charset="0"/>
                <a:cs typeface="Arial" pitchFamily="-110" charset="0"/>
              </a:rPr>
              <a:t>it</a:t>
            </a:r>
            <a:r>
              <a:rPr lang="nl-NL" dirty="0" smtClean="0">
                <a:latin typeface="Arial" pitchFamily="-110" charset="0"/>
                <a:ea typeface="Arial" pitchFamily="-110" charset="0"/>
                <a:cs typeface="Arial" pitchFamily="-110" charset="0"/>
              </a:rPr>
              <a:t> has been </a:t>
            </a:r>
            <a:r>
              <a:rPr lang="nl-NL" dirty="0" err="1" smtClean="0">
                <a:latin typeface="Arial" pitchFamily="-110" charset="0"/>
                <a:ea typeface="Arial" pitchFamily="-110" charset="0"/>
                <a:cs typeface="Arial" pitchFamily="-110" charset="0"/>
              </a:rPr>
              <a:t>assumed</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that</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it</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just</a:t>
            </a:r>
            <a:r>
              <a:rPr lang="nl-NL" dirty="0" smtClean="0">
                <a:latin typeface="Arial" pitchFamily="-110" charset="0"/>
                <a:ea typeface="Arial" pitchFamily="-110" charset="0"/>
                <a:cs typeface="Arial" pitchFamily="-110" charset="0"/>
              </a:rPr>
              <a:t> happens </a:t>
            </a:r>
            <a:r>
              <a:rPr lang="nl-NL" dirty="0" err="1" smtClean="0">
                <a:latin typeface="Arial" pitchFamily="-110" charset="0"/>
                <a:ea typeface="Arial" pitchFamily="-110" charset="0"/>
                <a:cs typeface="Arial" pitchFamily="-110" charset="0"/>
              </a:rPr>
              <a:t>after</a:t>
            </a:r>
            <a:r>
              <a:rPr lang="nl-NL" dirty="0" smtClean="0">
                <a:latin typeface="Arial" pitchFamily="-110" charset="0"/>
                <a:ea typeface="Arial" pitchFamily="-110" charset="0"/>
                <a:cs typeface="Arial" pitchFamily="-110" charset="0"/>
              </a:rPr>
              <a:t> the </a:t>
            </a:r>
            <a:r>
              <a:rPr lang="nl-NL" dirty="0" err="1" smtClean="0">
                <a:latin typeface="Arial" pitchFamily="-110" charset="0"/>
                <a:ea typeface="Arial" pitchFamily="-110" charset="0"/>
                <a:cs typeface="Arial" pitchFamily="-110" charset="0"/>
              </a:rPr>
              <a:t>derivation</a:t>
            </a:r>
            <a:r>
              <a:rPr lang="nl-NL" dirty="0" smtClean="0">
                <a:latin typeface="Arial" pitchFamily="-110" charset="0"/>
                <a:ea typeface="Arial" pitchFamily="-110" charset="0"/>
                <a:cs typeface="Arial" pitchFamily="-110" charset="0"/>
              </a:rPr>
              <a:t> is </a:t>
            </a:r>
            <a:r>
              <a:rPr lang="nl-NL" dirty="0" err="1" smtClean="0">
                <a:latin typeface="Arial" pitchFamily="-110" charset="0"/>
                <a:ea typeface="Arial" pitchFamily="-110" charset="0"/>
                <a:cs typeface="Arial" pitchFamily="-110" charset="0"/>
              </a:rPr>
              <a:t>finished</a:t>
            </a:r>
            <a:r>
              <a:rPr lang="nl-NL" dirty="0" smtClean="0">
                <a:latin typeface="Arial" pitchFamily="-110" charset="0"/>
                <a:ea typeface="Arial" pitchFamily="-110" charset="0"/>
                <a:cs typeface="Arial" pitchFamily="-110" charset="0"/>
              </a:rPr>
              <a:t>, and </a:t>
            </a:r>
            <a:r>
              <a:rPr lang="nl-NL" dirty="0" err="1" smtClean="0">
                <a:latin typeface="Arial" pitchFamily="-110" charset="0"/>
                <a:ea typeface="Arial" pitchFamily="-110" charset="0"/>
                <a:cs typeface="Arial" pitchFamily="-110" charset="0"/>
              </a:rPr>
              <a:t>for</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sluicing</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this</a:t>
            </a:r>
            <a:r>
              <a:rPr lang="nl-NL" dirty="0" smtClean="0">
                <a:latin typeface="Arial" pitchFamily="-110" charset="0"/>
                <a:ea typeface="Arial" pitchFamily="-110" charset="0"/>
                <a:cs typeface="Arial" pitchFamily="-110" charset="0"/>
              </a:rPr>
              <a:t> has </a:t>
            </a:r>
            <a:r>
              <a:rPr lang="nl-NL" dirty="0" err="1" smtClean="0">
                <a:latin typeface="Arial" pitchFamily="-110" charset="0"/>
                <a:ea typeface="Arial" pitchFamily="-110" charset="0"/>
                <a:cs typeface="Arial" pitchFamily="-110" charset="0"/>
              </a:rPr>
              <a:t>worked</a:t>
            </a:r>
            <a:r>
              <a:rPr lang="nl-NL" dirty="0" smtClean="0">
                <a:latin typeface="Arial" pitchFamily="-110" charset="0"/>
                <a:ea typeface="Arial" pitchFamily="-110" charset="0"/>
                <a:cs typeface="Arial" pitchFamily="-110" charset="0"/>
              </a:rPr>
              <a:t> fine. </a:t>
            </a:r>
            <a:r>
              <a:rPr lang="nl-NL" dirty="0" err="1" smtClean="0">
                <a:latin typeface="Arial" pitchFamily="-110" charset="0"/>
                <a:ea typeface="Arial" pitchFamily="-110" charset="0"/>
                <a:cs typeface="Arial" pitchFamily="-110" charset="0"/>
              </a:rPr>
              <a:t>But</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can</a:t>
            </a:r>
            <a:r>
              <a:rPr lang="nl-NL" dirty="0" smtClean="0">
                <a:latin typeface="Arial" pitchFamily="-110" charset="0"/>
                <a:ea typeface="Arial" pitchFamily="-110" charset="0"/>
                <a:cs typeface="Arial" pitchFamily="-110" charset="0"/>
              </a:rPr>
              <a:t> the </a:t>
            </a:r>
            <a:r>
              <a:rPr lang="nl-NL" dirty="0" err="1" smtClean="0">
                <a:latin typeface="Arial" pitchFamily="-110" charset="0"/>
                <a:ea typeface="Arial" pitchFamily="-110" charset="0"/>
                <a:cs typeface="Arial" pitchFamily="-110" charset="0"/>
              </a:rPr>
              <a:t>Agree</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analysis</a:t>
            </a:r>
            <a:r>
              <a:rPr lang="nl-NL" dirty="0" smtClean="0">
                <a:latin typeface="Arial" pitchFamily="-110" charset="0"/>
                <a:ea typeface="Arial" pitchFamily="-110" charset="0"/>
                <a:cs typeface="Arial" pitchFamily="-110" charset="0"/>
              </a:rPr>
              <a:t> account </a:t>
            </a:r>
            <a:r>
              <a:rPr lang="nl-NL" dirty="0" err="1" smtClean="0">
                <a:latin typeface="Arial" pitchFamily="-110" charset="0"/>
                <a:ea typeface="Arial" pitchFamily="-110" charset="0"/>
                <a:cs typeface="Arial" pitchFamily="-110" charset="0"/>
              </a:rPr>
              <a:t>for</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sluicing</a:t>
            </a:r>
            <a:r>
              <a:rPr lang="nl-NL" dirty="0" smtClean="0">
                <a:latin typeface="Arial" pitchFamily="-110" charset="0"/>
                <a:ea typeface="Arial" pitchFamily="-110" charset="0"/>
                <a:cs typeface="Arial" pitchFamily="-110" charset="0"/>
              </a:rPr>
              <a:t>?</a:t>
            </a: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112</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93EC20A-E8BE-3B4E-AEE5-B86638E889F7}" type="slidenum">
              <a:rPr lang="nl-NL">
                <a:latin typeface="Arial" pitchFamily="-110" charset="0"/>
                <a:ea typeface="Arial" pitchFamily="-110" charset="0"/>
                <a:cs typeface="Arial" pitchFamily="-110" charset="0"/>
              </a:rPr>
              <a:pPr/>
              <a:t>113</a:t>
            </a:fld>
            <a:endParaRPr lang="nl-NL">
              <a:latin typeface="Arial" pitchFamily="-110" charset="0"/>
              <a:ea typeface="Arial" pitchFamily="-110" charset="0"/>
              <a:cs typeface="Arial" pitchFamily="-110"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8875CA1F-B00B-6C48-B386-8EFC411883ED}" type="slidenum">
              <a:rPr lang="nl-NL">
                <a:latin typeface="Arial" pitchFamily="-110" charset="0"/>
                <a:ea typeface="Arial" pitchFamily="-110" charset="0"/>
                <a:cs typeface="Arial" pitchFamily="-110" charset="0"/>
              </a:rPr>
              <a:pPr/>
              <a:t>114</a:t>
            </a:fld>
            <a:endParaRPr lang="nl-NL">
              <a:latin typeface="Arial" pitchFamily="-110" charset="0"/>
              <a:ea typeface="Arial" pitchFamily="-110" charset="0"/>
              <a:cs typeface="Arial" pitchFamily="-110"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endParaRPr lang="nl-NL" dirty="0" smtClean="0">
              <a:latin typeface="Verdana" pitchFamily="-110" charset="0"/>
              <a:ea typeface="Verdana" pitchFamily="-110" charset="0"/>
              <a:cs typeface="Verdana" pitchFamily="-110"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CABD454A-1495-974B-B742-2867C4622662}" type="slidenum">
              <a:rPr lang="nl-NL">
                <a:latin typeface="Arial" pitchFamily="-110" charset="0"/>
                <a:ea typeface="Arial" pitchFamily="-110" charset="0"/>
                <a:cs typeface="Arial" pitchFamily="-110" charset="0"/>
              </a:rPr>
              <a:pPr/>
              <a:t>115</a:t>
            </a:fld>
            <a:endParaRPr lang="nl-NL">
              <a:latin typeface="Arial" pitchFamily="-110" charset="0"/>
              <a:ea typeface="Arial" pitchFamily="-110" charset="0"/>
              <a:cs typeface="Arial" pitchFamily="-110"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2C224647-5F87-BD45-A32D-62E29CDC2F0A}" type="slidenum">
              <a:rPr lang="nl-NL">
                <a:latin typeface="Arial" pitchFamily="-110" charset="0"/>
                <a:ea typeface="Arial" pitchFamily="-110" charset="0"/>
                <a:cs typeface="Arial" pitchFamily="-110" charset="0"/>
              </a:rPr>
              <a:pPr/>
              <a:t>116</a:t>
            </a:fld>
            <a:endParaRPr lang="nl-NL">
              <a:latin typeface="Arial" pitchFamily="-110" charset="0"/>
              <a:ea typeface="Arial" pitchFamily="-110" charset="0"/>
              <a:cs typeface="Arial" pitchFamily="-110"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r>
              <a:rPr lang="en-US" dirty="0" smtClean="0">
                <a:solidFill>
                  <a:schemeClr val="tx2"/>
                </a:solidFill>
                <a:latin typeface="Verdana" pitchFamily="-110" charset="0"/>
                <a:ea typeface="Verdana" pitchFamily="-110" charset="0"/>
                <a:cs typeface="Verdana" pitchFamily="-110" charset="0"/>
              </a:rPr>
              <a:t>Arguments </a:t>
            </a:r>
            <a:r>
              <a:rPr lang="en-US" dirty="0" smtClean="0">
                <a:solidFill>
                  <a:schemeClr val="tx2"/>
                </a:solidFill>
                <a:latin typeface="Verdana" pitchFamily="-110" charset="0"/>
                <a:ea typeface="Verdana" pitchFamily="-110" charset="0"/>
                <a:cs typeface="Verdana" pitchFamily="-110" charset="0"/>
              </a:rPr>
              <a:t>for why sluicing elides IP:</a:t>
            </a:r>
          </a:p>
          <a:p>
            <a:pPr eaLnBrk="1" hangingPunct="1">
              <a:buFontTx/>
              <a:buChar char="•"/>
            </a:pPr>
            <a:r>
              <a:rPr lang="en-US" dirty="0" smtClean="0">
                <a:solidFill>
                  <a:schemeClr val="tx2"/>
                </a:solidFill>
                <a:latin typeface="Verdana" pitchFamily="-110" charset="0"/>
                <a:ea typeface="Verdana" pitchFamily="-110" charset="0"/>
                <a:cs typeface="Verdana" pitchFamily="-110" charset="0"/>
              </a:rPr>
              <a:t>It elides the subject</a:t>
            </a:r>
          </a:p>
          <a:p>
            <a:pPr eaLnBrk="1" hangingPunct="1">
              <a:buFontTx/>
              <a:buChar char="•"/>
            </a:pPr>
            <a:r>
              <a:rPr lang="en-US" dirty="0" smtClean="0">
                <a:solidFill>
                  <a:schemeClr val="tx2"/>
                </a:solidFill>
                <a:latin typeface="Verdana" pitchFamily="-110" charset="0"/>
                <a:ea typeface="Verdana" pitchFamily="-110" charset="0"/>
                <a:cs typeface="Verdana" pitchFamily="-110" charset="0"/>
              </a:rPr>
              <a:t>It doesn’t elide the lower CP because there can be material in the lower spec, CP: swiping, spading…</a:t>
            </a:r>
            <a:endParaRPr lang="nl-NL" dirty="0" smtClean="0">
              <a:latin typeface="Verdana" pitchFamily="-110" charset="0"/>
              <a:ea typeface="Verdana" pitchFamily="-110" charset="0"/>
              <a:cs typeface="Verdana" pitchFamily="-110"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31A6E519-9479-9842-BC54-896D889056A3}" type="slidenum">
              <a:rPr lang="nl-NL">
                <a:latin typeface="Arial" pitchFamily="-110" charset="0"/>
                <a:ea typeface="Arial" pitchFamily="-110" charset="0"/>
                <a:cs typeface="Arial" pitchFamily="-110" charset="0"/>
              </a:rPr>
              <a:pPr/>
              <a:t>117</a:t>
            </a:fld>
            <a:endParaRPr lang="nl-NL">
              <a:latin typeface="Arial" pitchFamily="-110" charset="0"/>
              <a:ea typeface="Arial" pitchFamily="-110" charset="0"/>
              <a:cs typeface="Arial" pitchFamily="-110"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6EE9C2F-BD8F-6E44-8B70-4C4C329E8AFE}" type="slidenum">
              <a:rPr lang="nl-NL">
                <a:latin typeface="Arial" pitchFamily="-110" charset="0"/>
                <a:ea typeface="Arial" pitchFamily="-110" charset="0"/>
                <a:cs typeface="Arial" pitchFamily="-110" charset="0"/>
              </a:rPr>
              <a:pPr/>
              <a:t>118</a:t>
            </a:fld>
            <a:endParaRPr lang="nl-NL">
              <a:latin typeface="Arial" pitchFamily="-110" charset="0"/>
              <a:ea typeface="Arial" pitchFamily="-110" charset="0"/>
              <a:cs typeface="Arial" pitchFamily="-110"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76B3DDA7-A5CA-7149-BF79-185BCA693088}" type="slidenum">
              <a:rPr lang="nl-NL">
                <a:latin typeface="Arial" pitchFamily="-110" charset="0"/>
                <a:ea typeface="Arial" pitchFamily="-110" charset="0"/>
                <a:cs typeface="Arial" pitchFamily="-110" charset="0"/>
              </a:rPr>
              <a:pPr/>
              <a:t>119</a:t>
            </a:fld>
            <a:endParaRPr lang="nl-NL">
              <a:latin typeface="Arial" pitchFamily="-110" charset="0"/>
              <a:ea typeface="Arial" pitchFamily="-110" charset="0"/>
              <a:cs typeface="Arial" pitchFamily="-110"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7E501C2-A4A7-CA43-A352-0C6DBB221EAB}" type="slidenum">
              <a:rPr lang="nl-NL">
                <a:latin typeface="Arial" pitchFamily="-110" charset="0"/>
                <a:ea typeface="Arial" pitchFamily="-110" charset="0"/>
                <a:cs typeface="Arial" pitchFamily="-110" charset="0"/>
              </a:rPr>
              <a:pPr/>
              <a:t>12</a:t>
            </a:fld>
            <a:endParaRPr lang="nl-NL">
              <a:latin typeface="Arial" pitchFamily="-110" charset="0"/>
              <a:ea typeface="Arial" pitchFamily="-110" charset="0"/>
              <a:cs typeface="Arial" pitchFamily="-110"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1F856624-254C-F541-AE34-2EAB10FF6F37}" type="slidenum">
              <a:rPr lang="nl-NL">
                <a:latin typeface="Arial" pitchFamily="-110" charset="0"/>
                <a:ea typeface="Arial" pitchFamily="-110" charset="0"/>
                <a:cs typeface="Arial" pitchFamily="-110" charset="0"/>
              </a:rPr>
              <a:pPr/>
              <a:t>120</a:t>
            </a:fld>
            <a:endParaRPr lang="nl-NL">
              <a:latin typeface="Arial" pitchFamily="-110" charset="0"/>
              <a:ea typeface="Arial" pitchFamily="-110" charset="0"/>
              <a:cs typeface="Arial" pitchFamily="-110"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7ADD0120-6D1F-5F4E-89A0-B1C8DFDDFD7F}" type="slidenum">
              <a:rPr lang="nl-NL">
                <a:latin typeface="Arial" pitchFamily="-110" charset="0"/>
                <a:ea typeface="Arial" pitchFamily="-110" charset="0"/>
                <a:cs typeface="Arial" pitchFamily="-110" charset="0"/>
              </a:rPr>
              <a:pPr/>
              <a:t>121</a:t>
            </a:fld>
            <a:endParaRPr lang="nl-NL">
              <a:latin typeface="Arial" pitchFamily="-110" charset="0"/>
              <a:ea typeface="Arial" pitchFamily="-110" charset="0"/>
              <a:cs typeface="Arial" pitchFamily="-110"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7ADD0120-6D1F-5F4E-89A0-B1C8DFDDFD7F}" type="slidenum">
              <a:rPr lang="nl-NL">
                <a:latin typeface="Arial" pitchFamily="-110" charset="0"/>
                <a:ea typeface="Arial" pitchFamily="-110" charset="0"/>
                <a:cs typeface="Arial" pitchFamily="-110" charset="0"/>
              </a:rPr>
              <a:pPr/>
              <a:t>122</a:t>
            </a:fld>
            <a:endParaRPr lang="nl-NL">
              <a:latin typeface="Arial" pitchFamily="-110" charset="0"/>
              <a:ea typeface="Arial" pitchFamily="-110" charset="0"/>
              <a:cs typeface="Arial" pitchFamily="-110"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373915A0-C0C1-1F40-A8FB-81B257247264}" type="slidenum">
              <a:rPr lang="nl-NL">
                <a:latin typeface="Arial" pitchFamily="-110" charset="0"/>
                <a:ea typeface="Arial" pitchFamily="-110" charset="0"/>
                <a:cs typeface="Arial" pitchFamily="-110" charset="0"/>
              </a:rPr>
              <a:pPr/>
              <a:t>123</a:t>
            </a:fld>
            <a:endParaRPr lang="nl-NL">
              <a:latin typeface="Arial" pitchFamily="-110" charset="0"/>
              <a:ea typeface="Arial" pitchFamily="-110" charset="0"/>
              <a:cs typeface="Arial" pitchFamily="-110"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r>
              <a:rPr lang="en-GB" smtClean="0">
                <a:solidFill>
                  <a:schemeClr val="tx2"/>
                </a:solidFill>
                <a:latin typeface="Arial" pitchFamily="-110" charset="0"/>
                <a:ea typeface="Arial" pitchFamily="-110" charset="0"/>
                <a:cs typeface="Arial" pitchFamily="-110" charset="0"/>
              </a:rPr>
              <a:t>[E]</a:t>
            </a:r>
            <a:endParaRPr lang="nl-NL" smtClean="0">
              <a:latin typeface="Arial" pitchFamily="-110" charset="0"/>
              <a:ea typeface="Arial" pitchFamily="-110" charset="0"/>
              <a:cs typeface="Arial" pitchFamily="-110" charset="0"/>
            </a:endParaRPr>
          </a:p>
          <a:p>
            <a:pPr eaLnBrk="1" hangingPunct="1"/>
            <a:endParaRPr lang="nl-NL" smtClean="0">
              <a:latin typeface="Arial" pitchFamily="-110" charset="0"/>
              <a:ea typeface="Arial" pitchFamily="-110" charset="0"/>
              <a:cs typeface="Arial" pitchFamily="-110"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243B26CB-6BCE-0840-BFA9-46857ECAFF02}" type="slidenum">
              <a:rPr lang="nl-NL">
                <a:latin typeface="Arial" pitchFamily="-110" charset="0"/>
                <a:ea typeface="Arial" pitchFamily="-110" charset="0"/>
                <a:cs typeface="Arial" pitchFamily="-110" charset="0"/>
              </a:rPr>
              <a:pPr/>
              <a:t>124</a:t>
            </a:fld>
            <a:endParaRPr lang="nl-NL">
              <a:latin typeface="Arial" pitchFamily="-110" charset="0"/>
              <a:ea typeface="Arial" pitchFamily="-110" charset="0"/>
              <a:cs typeface="Arial" pitchFamily="-110"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p>
            <a:fld id="{0016CE71-B8A1-3A41-9422-9203BF779B3B}" type="slidenum">
              <a:rPr lang="nl-NL">
                <a:latin typeface="Arial" pitchFamily="-110" charset="0"/>
                <a:ea typeface="Arial" pitchFamily="-110" charset="0"/>
                <a:cs typeface="Arial" pitchFamily="-110" charset="0"/>
              </a:rPr>
              <a:pPr/>
              <a:t>125</a:t>
            </a:fld>
            <a:endParaRPr lang="nl-NL">
              <a:latin typeface="Arial" pitchFamily="-110" charset="0"/>
              <a:ea typeface="Arial" pitchFamily="-110" charset="0"/>
              <a:cs typeface="Arial" pitchFamily="-110"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BCECBA0E-91C5-F54C-91C5-D3FB2E32E1F0}" type="slidenum">
              <a:rPr lang="nl-NL">
                <a:latin typeface="Arial" pitchFamily="-110" charset="0"/>
                <a:ea typeface="Arial" pitchFamily="-110" charset="0"/>
                <a:cs typeface="Arial" pitchFamily="-110" charset="0"/>
              </a:rPr>
              <a:pPr/>
              <a:t>126</a:t>
            </a:fld>
            <a:endParaRPr lang="nl-NL">
              <a:latin typeface="Arial" pitchFamily="-110" charset="0"/>
              <a:ea typeface="Arial" pitchFamily="-110" charset="0"/>
              <a:cs typeface="Arial" pitchFamily="-110"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127</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93EC20A-E8BE-3B4E-AEE5-B86638E889F7}" type="slidenum">
              <a:rPr lang="nl-NL">
                <a:latin typeface="Arial" pitchFamily="-110" charset="0"/>
                <a:ea typeface="Arial" pitchFamily="-110" charset="0"/>
                <a:cs typeface="Arial" pitchFamily="-110" charset="0"/>
              </a:rPr>
              <a:pPr/>
              <a:t>128</a:t>
            </a:fld>
            <a:endParaRPr lang="nl-NL">
              <a:latin typeface="Arial" pitchFamily="-110" charset="0"/>
              <a:ea typeface="Arial" pitchFamily="-110" charset="0"/>
              <a:cs typeface="Arial" pitchFamily="-110"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129</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r>
              <a:rPr lang="nl-NL" dirty="0" err="1" smtClean="0">
                <a:latin typeface="Arial" pitchFamily="-110" charset="0"/>
                <a:ea typeface="Arial" pitchFamily="-110" charset="0"/>
                <a:cs typeface="Arial" pitchFamily="-110" charset="0"/>
              </a:rPr>
              <a:t>Remember</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also</a:t>
            </a:r>
            <a:r>
              <a:rPr lang="nl-NL" dirty="0" smtClean="0">
                <a:latin typeface="Arial" pitchFamily="-110" charset="0"/>
                <a:ea typeface="Arial" pitchFamily="-110" charset="0"/>
                <a:cs typeface="Arial" pitchFamily="-110" charset="0"/>
              </a:rPr>
              <a:t> the Voice mismatches:</a:t>
            </a:r>
            <a:r>
              <a:rPr lang="nl-NL" baseline="0" dirty="0" smtClean="0">
                <a:latin typeface="Arial" pitchFamily="-110" charset="0"/>
                <a:ea typeface="Arial" pitchFamily="-110" charset="0"/>
                <a:cs typeface="Arial" pitchFamily="-110" charset="0"/>
              </a:rPr>
              <a:t> Merchant (2008) </a:t>
            </a:r>
            <a:r>
              <a:rPr lang="nl-NL" baseline="0" dirty="0" err="1" smtClean="0">
                <a:latin typeface="Arial" pitchFamily="-110" charset="0"/>
                <a:ea typeface="Arial" pitchFamily="-110" charset="0"/>
                <a:cs typeface="Arial" pitchFamily="-110" charset="0"/>
              </a:rPr>
              <a:t>argued</a:t>
            </a:r>
            <a:r>
              <a:rPr lang="nl-NL" baseline="0" dirty="0" smtClean="0">
                <a:latin typeface="Arial" pitchFamily="-110" charset="0"/>
                <a:ea typeface="Arial" pitchFamily="-110" charset="0"/>
                <a:cs typeface="Arial" pitchFamily="-110" charset="0"/>
              </a:rPr>
              <a:t> </a:t>
            </a:r>
            <a:r>
              <a:rPr lang="nl-NL" baseline="0" dirty="0" err="1" smtClean="0">
                <a:latin typeface="Arial" pitchFamily="-110" charset="0"/>
                <a:ea typeface="Arial" pitchFamily="-110" charset="0"/>
                <a:cs typeface="Arial" pitchFamily="-110" charset="0"/>
              </a:rPr>
              <a:t>that</a:t>
            </a:r>
            <a:r>
              <a:rPr lang="nl-NL" baseline="0" dirty="0" smtClean="0">
                <a:latin typeface="Arial" pitchFamily="-110" charset="0"/>
                <a:ea typeface="Arial" pitchFamily="-110" charset="0"/>
                <a:cs typeface="Arial" pitchFamily="-110" charset="0"/>
              </a:rPr>
              <a:t> VP </a:t>
            </a:r>
            <a:r>
              <a:rPr lang="nl-NL" baseline="0" dirty="0" err="1" smtClean="0">
                <a:latin typeface="Arial" pitchFamily="-110" charset="0"/>
                <a:ea typeface="Arial" pitchFamily="-110" charset="0"/>
                <a:cs typeface="Arial" pitchFamily="-110" charset="0"/>
              </a:rPr>
              <a:t>ellipsis</a:t>
            </a:r>
            <a:r>
              <a:rPr lang="nl-NL" baseline="0" dirty="0" smtClean="0">
                <a:latin typeface="Arial" pitchFamily="-110" charset="0"/>
                <a:ea typeface="Arial" pitchFamily="-110" charset="0"/>
                <a:cs typeface="Arial" pitchFamily="-110" charset="0"/>
              </a:rPr>
              <a:t> does </a:t>
            </a:r>
            <a:r>
              <a:rPr lang="nl-NL" baseline="0" dirty="0" err="1" smtClean="0">
                <a:latin typeface="Arial" pitchFamily="-110" charset="0"/>
                <a:ea typeface="Arial" pitchFamily="-110" charset="0"/>
                <a:cs typeface="Arial" pitchFamily="-110" charset="0"/>
              </a:rPr>
              <a:t>not</a:t>
            </a:r>
            <a:r>
              <a:rPr lang="nl-NL" baseline="0" dirty="0" smtClean="0">
                <a:latin typeface="Arial" pitchFamily="-110" charset="0"/>
                <a:ea typeface="Arial" pitchFamily="-110" charset="0"/>
                <a:cs typeface="Arial" pitchFamily="-110" charset="0"/>
              </a:rPr>
              <a:t> </a:t>
            </a:r>
            <a:r>
              <a:rPr lang="nl-NL" baseline="0" dirty="0" err="1" smtClean="0">
                <a:latin typeface="Arial" pitchFamily="-110" charset="0"/>
                <a:ea typeface="Arial" pitchFamily="-110" charset="0"/>
                <a:cs typeface="Arial" pitchFamily="-110" charset="0"/>
              </a:rPr>
              <a:t>elide</a:t>
            </a:r>
            <a:r>
              <a:rPr lang="nl-NL" baseline="0" dirty="0" smtClean="0">
                <a:latin typeface="Arial" pitchFamily="-110" charset="0"/>
                <a:ea typeface="Arial" pitchFamily="-110" charset="0"/>
                <a:cs typeface="Arial" pitchFamily="-110" charset="0"/>
              </a:rPr>
              <a:t> Voice.</a:t>
            </a:r>
            <a:endParaRPr lang="nl-NL" dirty="0">
              <a:latin typeface="Arial" pitchFamily="-110" charset="0"/>
              <a:ea typeface="Arial" pitchFamily="-110" charset="0"/>
              <a:cs typeface="Arial"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48A3817-4A4A-324A-9052-0DFAD5BDDD21}" type="slidenum">
              <a:rPr lang="nl-NL">
                <a:latin typeface="Arial" pitchFamily="-110" charset="0"/>
                <a:ea typeface="Arial" pitchFamily="-110" charset="0"/>
                <a:cs typeface="Arial" pitchFamily="-110" charset="0"/>
              </a:rPr>
              <a:pPr/>
              <a:t>13</a:t>
            </a:fld>
            <a:endParaRPr lang="nl-NL">
              <a:latin typeface="Arial" pitchFamily="-110" charset="0"/>
              <a:ea typeface="Arial" pitchFamily="-110" charset="0"/>
              <a:cs typeface="Arial" pitchFamily="-110"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130</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r>
              <a:rPr lang="nl-NL" dirty="0" err="1" smtClean="0">
                <a:latin typeface="Arial" pitchFamily="-110" charset="0"/>
                <a:ea typeface="Arial" pitchFamily="-110" charset="0"/>
                <a:cs typeface="Arial" pitchFamily="-110" charset="0"/>
              </a:rPr>
              <a:t>Additional</a:t>
            </a:r>
            <a:r>
              <a:rPr lang="nl-NL" dirty="0" smtClean="0">
                <a:latin typeface="Arial" pitchFamily="-110" charset="0"/>
                <a:ea typeface="Arial" pitchFamily="-110" charset="0"/>
                <a:cs typeface="Arial" pitchFamily="-110" charset="0"/>
              </a:rPr>
              <a:t> argument: argument </a:t>
            </a:r>
            <a:r>
              <a:rPr lang="nl-NL" dirty="0" err="1" smtClean="0">
                <a:latin typeface="Arial" pitchFamily="-110" charset="0"/>
                <a:ea typeface="Arial" pitchFamily="-110" charset="0"/>
                <a:cs typeface="Arial" pitchFamily="-110" charset="0"/>
              </a:rPr>
              <a:t>structure</a:t>
            </a:r>
            <a:r>
              <a:rPr lang="nl-NL" dirty="0" smtClean="0">
                <a:latin typeface="Arial" pitchFamily="-110" charset="0"/>
                <a:ea typeface="Arial" pitchFamily="-110" charset="0"/>
                <a:cs typeface="Arial" pitchFamily="-110" charset="0"/>
              </a:rPr>
              <a:t> mismatches (Merchant 2007). </a:t>
            </a:r>
            <a:r>
              <a:rPr lang="nl-NL" dirty="0" err="1" smtClean="0">
                <a:latin typeface="Arial" pitchFamily="-110" charset="0"/>
                <a:ea typeface="Arial" pitchFamily="-110" charset="0"/>
                <a:cs typeface="Arial" pitchFamily="-110" charset="0"/>
              </a:rPr>
              <a:t>If</a:t>
            </a:r>
            <a:r>
              <a:rPr lang="nl-NL" baseline="0" dirty="0" smtClean="0">
                <a:latin typeface="Arial" pitchFamily="-110" charset="0"/>
                <a:ea typeface="Arial" pitchFamily="-110" charset="0"/>
                <a:cs typeface="Arial" pitchFamily="-110" charset="0"/>
              </a:rPr>
              <a:t> </a:t>
            </a:r>
            <a:r>
              <a:rPr lang="nl-NL" baseline="0" dirty="0" err="1" smtClean="0">
                <a:latin typeface="Arial" pitchFamily="-110" charset="0"/>
                <a:ea typeface="Arial" pitchFamily="-110" charset="0"/>
                <a:cs typeface="Arial" pitchFamily="-110" charset="0"/>
              </a:rPr>
              <a:t>you</a:t>
            </a:r>
            <a:r>
              <a:rPr lang="nl-NL" baseline="0" dirty="0" smtClean="0">
                <a:latin typeface="Arial" pitchFamily="-110" charset="0"/>
                <a:ea typeface="Arial" pitchFamily="-110" charset="0"/>
                <a:cs typeface="Arial" pitchFamily="-110" charset="0"/>
              </a:rPr>
              <a:t> </a:t>
            </a:r>
            <a:r>
              <a:rPr lang="nl-NL" baseline="0" dirty="0" err="1" smtClean="0">
                <a:latin typeface="Arial" pitchFamily="-110" charset="0"/>
                <a:ea typeface="Arial" pitchFamily="-110" charset="0"/>
                <a:cs typeface="Arial" pitchFamily="-110" charset="0"/>
              </a:rPr>
              <a:t>believe</a:t>
            </a:r>
            <a:r>
              <a:rPr lang="nl-NL" baseline="0" dirty="0" smtClean="0">
                <a:latin typeface="Arial" pitchFamily="-110" charset="0"/>
                <a:ea typeface="Arial" pitchFamily="-110" charset="0"/>
                <a:cs typeface="Arial" pitchFamily="-110" charset="0"/>
              </a:rPr>
              <a:t> in </a:t>
            </a:r>
            <a:r>
              <a:rPr lang="nl-NL" baseline="0" dirty="0" err="1" smtClean="0">
                <a:latin typeface="Arial" pitchFamily="-110" charset="0"/>
                <a:ea typeface="Arial" pitchFamily="-110" charset="0"/>
                <a:cs typeface="Arial" pitchFamily="-110" charset="0"/>
              </a:rPr>
              <a:t>syntactic</a:t>
            </a:r>
            <a:r>
              <a:rPr lang="nl-NL" baseline="0" dirty="0" smtClean="0">
                <a:latin typeface="Arial" pitchFamily="-110" charset="0"/>
                <a:ea typeface="Arial" pitchFamily="-110" charset="0"/>
                <a:cs typeface="Arial" pitchFamily="-110" charset="0"/>
              </a:rPr>
              <a:t> </a:t>
            </a:r>
            <a:r>
              <a:rPr lang="nl-NL" baseline="0" dirty="0" err="1" smtClean="0">
                <a:latin typeface="Arial" pitchFamily="-110" charset="0"/>
                <a:ea typeface="Arial" pitchFamily="-110" charset="0"/>
                <a:cs typeface="Arial" pitchFamily="-110" charset="0"/>
              </a:rPr>
              <a:t>isomorphism</a:t>
            </a:r>
            <a:r>
              <a:rPr lang="nl-NL" baseline="0" dirty="0" smtClean="0">
                <a:latin typeface="Arial" pitchFamily="-110" charset="0"/>
                <a:ea typeface="Arial" pitchFamily="-110" charset="0"/>
                <a:cs typeface="Arial" pitchFamily="-110" charset="0"/>
              </a:rPr>
              <a:t> as </a:t>
            </a:r>
            <a:r>
              <a:rPr lang="nl-NL" baseline="0" dirty="0" err="1" smtClean="0">
                <a:latin typeface="Arial" pitchFamily="-110" charset="0"/>
                <a:ea typeface="Arial" pitchFamily="-110" charset="0"/>
                <a:cs typeface="Arial" pitchFamily="-110" charset="0"/>
              </a:rPr>
              <a:t>recoverability</a:t>
            </a:r>
            <a:r>
              <a:rPr lang="nl-NL" baseline="0" dirty="0" smtClean="0">
                <a:latin typeface="Arial" pitchFamily="-110" charset="0"/>
                <a:ea typeface="Arial" pitchFamily="-110" charset="0"/>
                <a:cs typeface="Arial" pitchFamily="-110" charset="0"/>
              </a:rPr>
              <a:t> </a:t>
            </a:r>
            <a:r>
              <a:rPr lang="nl-NL" baseline="0" dirty="0" err="1" smtClean="0">
                <a:latin typeface="Arial" pitchFamily="-110" charset="0"/>
                <a:ea typeface="Arial" pitchFamily="-110" charset="0"/>
                <a:cs typeface="Arial" pitchFamily="-110" charset="0"/>
              </a:rPr>
              <a:t>condition</a:t>
            </a:r>
            <a:r>
              <a:rPr lang="nl-NL" baseline="0" dirty="0" smtClean="0">
                <a:latin typeface="Arial" pitchFamily="-110" charset="0"/>
                <a:ea typeface="Arial" pitchFamily="-110" charset="0"/>
                <a:cs typeface="Arial" pitchFamily="-110" charset="0"/>
              </a:rPr>
              <a:t>.</a:t>
            </a:r>
            <a:endParaRPr lang="nl-NL" dirty="0">
              <a:latin typeface="Arial" pitchFamily="-110" charset="0"/>
              <a:ea typeface="Arial" pitchFamily="-110" charset="0"/>
              <a:cs typeface="Arial" pitchFamily="-110"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2C224647-5F87-BD45-A32D-62E29CDC2F0A}" type="slidenum">
              <a:rPr lang="nl-NL">
                <a:latin typeface="Arial" pitchFamily="-110" charset="0"/>
                <a:ea typeface="Arial" pitchFamily="-110" charset="0"/>
                <a:cs typeface="Arial" pitchFamily="-110" charset="0"/>
              </a:rPr>
              <a:pPr/>
              <a:t>131</a:t>
            </a:fld>
            <a:endParaRPr lang="nl-NL">
              <a:latin typeface="Arial" pitchFamily="-110" charset="0"/>
              <a:ea typeface="Arial" pitchFamily="-110" charset="0"/>
              <a:cs typeface="Arial" pitchFamily="-110"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nl-NL" dirty="0" smtClean="0">
              <a:latin typeface="Verdana" pitchFamily="-110" charset="0"/>
              <a:ea typeface="Verdana" pitchFamily="-110" charset="0"/>
              <a:cs typeface="Verdana" pitchFamily="-110"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31A6E519-9479-9842-BC54-896D889056A3}" type="slidenum">
              <a:rPr lang="nl-NL">
                <a:latin typeface="Arial" pitchFamily="-110" charset="0"/>
                <a:ea typeface="Arial" pitchFamily="-110" charset="0"/>
                <a:cs typeface="Arial" pitchFamily="-110" charset="0"/>
              </a:rPr>
              <a:pPr/>
              <a:t>132</a:t>
            </a:fld>
            <a:endParaRPr lang="nl-NL">
              <a:latin typeface="Arial" pitchFamily="-110" charset="0"/>
              <a:ea typeface="Arial" pitchFamily="-110" charset="0"/>
              <a:cs typeface="Arial" pitchFamily="-110"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6EE9C2F-BD8F-6E44-8B70-4C4C329E8AFE}" type="slidenum">
              <a:rPr lang="nl-NL">
                <a:latin typeface="Arial" pitchFamily="-110" charset="0"/>
                <a:ea typeface="Arial" pitchFamily="-110" charset="0"/>
                <a:cs typeface="Arial" pitchFamily="-110" charset="0"/>
              </a:rPr>
              <a:pPr/>
              <a:t>133</a:t>
            </a:fld>
            <a:endParaRPr lang="nl-NL">
              <a:latin typeface="Arial" pitchFamily="-110" charset="0"/>
              <a:ea typeface="Arial" pitchFamily="-110" charset="0"/>
              <a:cs typeface="Arial" pitchFamily="-110"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76B3DDA7-A5CA-7149-BF79-185BCA693088}" type="slidenum">
              <a:rPr lang="nl-NL">
                <a:latin typeface="Arial" pitchFamily="-110" charset="0"/>
                <a:ea typeface="Arial" pitchFamily="-110" charset="0"/>
                <a:cs typeface="Arial" pitchFamily="-110" charset="0"/>
              </a:rPr>
              <a:pPr/>
              <a:t>134</a:t>
            </a:fld>
            <a:endParaRPr lang="nl-NL">
              <a:latin typeface="Arial" pitchFamily="-110" charset="0"/>
              <a:ea typeface="Arial" pitchFamily="-110" charset="0"/>
              <a:cs typeface="Arial" pitchFamily="-110"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76B3DDA7-A5CA-7149-BF79-185BCA693088}" type="slidenum">
              <a:rPr lang="nl-NL">
                <a:latin typeface="Arial" pitchFamily="-110" charset="0"/>
                <a:ea typeface="Arial" pitchFamily="-110" charset="0"/>
                <a:cs typeface="Arial" pitchFamily="-110" charset="0"/>
              </a:rPr>
              <a:pPr/>
              <a:t>135</a:t>
            </a:fld>
            <a:endParaRPr lang="nl-NL">
              <a:latin typeface="Arial" pitchFamily="-110" charset="0"/>
              <a:ea typeface="Arial" pitchFamily="-110" charset="0"/>
              <a:cs typeface="Arial" pitchFamily="-110"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p>
            <a:fld id="{1F856624-254C-F541-AE34-2EAB10FF6F37}" type="slidenum">
              <a:rPr lang="nl-NL">
                <a:latin typeface="Arial" pitchFamily="-110" charset="0"/>
                <a:ea typeface="Arial" pitchFamily="-110" charset="0"/>
                <a:cs typeface="Arial" pitchFamily="-110" charset="0"/>
              </a:rPr>
              <a:pPr/>
              <a:t>136</a:t>
            </a:fld>
            <a:endParaRPr lang="nl-NL">
              <a:latin typeface="Arial" pitchFamily="-110" charset="0"/>
              <a:ea typeface="Arial" pitchFamily="-110" charset="0"/>
              <a:cs typeface="Arial" pitchFamily="-110"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7ADD0120-6D1F-5F4E-89A0-B1C8DFDDFD7F}" type="slidenum">
              <a:rPr lang="nl-NL">
                <a:latin typeface="Arial" pitchFamily="-110" charset="0"/>
                <a:ea typeface="Arial" pitchFamily="-110" charset="0"/>
                <a:cs typeface="Arial" pitchFamily="-110" charset="0"/>
              </a:rPr>
              <a:pPr/>
              <a:t>137</a:t>
            </a:fld>
            <a:endParaRPr lang="nl-NL">
              <a:latin typeface="Arial" pitchFamily="-110" charset="0"/>
              <a:ea typeface="Arial" pitchFamily="-110" charset="0"/>
              <a:cs typeface="Arial" pitchFamily="-110"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373915A0-C0C1-1F40-A8FB-81B257247264}" type="slidenum">
              <a:rPr lang="nl-NL">
                <a:latin typeface="Arial" pitchFamily="-110" charset="0"/>
                <a:ea typeface="Arial" pitchFamily="-110" charset="0"/>
                <a:cs typeface="Arial" pitchFamily="-110" charset="0"/>
              </a:rPr>
              <a:pPr/>
              <a:t>138</a:t>
            </a:fld>
            <a:endParaRPr lang="nl-NL">
              <a:latin typeface="Arial" pitchFamily="-110" charset="0"/>
              <a:ea typeface="Arial" pitchFamily="-110" charset="0"/>
              <a:cs typeface="Arial" pitchFamily="-110"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243B26CB-6BCE-0840-BFA9-46857ECAFF02}" type="slidenum">
              <a:rPr lang="nl-NL">
                <a:latin typeface="Arial" pitchFamily="-110" charset="0"/>
                <a:ea typeface="Arial" pitchFamily="-110" charset="0"/>
                <a:cs typeface="Arial" pitchFamily="-110" charset="0"/>
              </a:rPr>
              <a:pPr/>
              <a:t>139</a:t>
            </a:fld>
            <a:endParaRPr lang="nl-NL">
              <a:latin typeface="Arial" pitchFamily="-110" charset="0"/>
              <a:ea typeface="Arial" pitchFamily="-110" charset="0"/>
              <a:cs typeface="Arial" pitchFamily="-110"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64D0C002-269A-B447-8C4C-B82AA214A34B}" type="slidenum">
              <a:rPr lang="nl-NL">
                <a:latin typeface="Arial" pitchFamily="-110" charset="0"/>
                <a:ea typeface="Arial" pitchFamily="-110" charset="0"/>
                <a:cs typeface="Arial" pitchFamily="-110" charset="0"/>
              </a:rPr>
              <a:pPr/>
              <a:t>14</a:t>
            </a:fld>
            <a:endParaRPr lang="nl-NL">
              <a:latin typeface="Arial" pitchFamily="-110" charset="0"/>
              <a:ea typeface="Arial" pitchFamily="-110" charset="0"/>
              <a:cs typeface="Arial" pitchFamily="-110"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8238945D-B9DF-674C-B4D4-614459C1BEE0}" type="slidenum">
              <a:rPr lang="nl-NL">
                <a:latin typeface="Arial" pitchFamily="-110" charset="0"/>
                <a:ea typeface="Arial" pitchFamily="-110" charset="0"/>
                <a:cs typeface="Arial" pitchFamily="-110" charset="0"/>
              </a:rPr>
              <a:pPr/>
              <a:t>140</a:t>
            </a:fld>
            <a:endParaRPr lang="nl-NL">
              <a:latin typeface="Arial" pitchFamily="-110" charset="0"/>
              <a:ea typeface="Arial" pitchFamily="-110" charset="0"/>
              <a:cs typeface="Arial" pitchFamily="-110" charset="0"/>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BCECBA0E-91C5-F54C-91C5-D3FB2E32E1F0}" type="slidenum">
              <a:rPr lang="nl-NL">
                <a:latin typeface="Arial" pitchFamily="-110" charset="0"/>
                <a:ea typeface="Arial" pitchFamily="-110" charset="0"/>
                <a:cs typeface="Arial" pitchFamily="-110" charset="0"/>
              </a:rPr>
              <a:pPr/>
              <a:t>141</a:t>
            </a:fld>
            <a:endParaRPr lang="nl-NL">
              <a:latin typeface="Arial" pitchFamily="-110" charset="0"/>
              <a:ea typeface="Arial" pitchFamily="-110" charset="0"/>
              <a:cs typeface="Arial" pitchFamily="-110"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142</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143</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b="1" dirty="0">
              <a:latin typeface="Arial" pitchFamily="-110" charset="0"/>
              <a:ea typeface="Arial" pitchFamily="-110" charset="0"/>
              <a:cs typeface="Arial" pitchFamily="-110"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6EE9C2F-BD8F-6E44-8B70-4C4C329E8AFE}" type="slidenum">
              <a:rPr lang="nl-NL">
                <a:latin typeface="Arial" pitchFamily="-110" charset="0"/>
                <a:ea typeface="Arial" pitchFamily="-110" charset="0"/>
                <a:cs typeface="Arial" pitchFamily="-110" charset="0"/>
              </a:rPr>
              <a:pPr/>
              <a:t>144</a:t>
            </a:fld>
            <a:endParaRPr lang="nl-NL">
              <a:latin typeface="Arial" pitchFamily="-110" charset="0"/>
              <a:ea typeface="Arial" pitchFamily="-110" charset="0"/>
              <a:cs typeface="Arial" pitchFamily="-110"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145</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b="1" dirty="0">
              <a:latin typeface="Arial" pitchFamily="-110" charset="0"/>
              <a:ea typeface="Arial" pitchFamily="-110" charset="0"/>
              <a:cs typeface="Arial" pitchFamily="-110"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146</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93EC20A-E8BE-3B4E-AEE5-B86638E889F7}" type="slidenum">
              <a:rPr lang="nl-NL">
                <a:latin typeface="Arial" pitchFamily="-110" charset="0"/>
                <a:ea typeface="Arial" pitchFamily="-110" charset="0"/>
                <a:cs typeface="Arial" pitchFamily="-110" charset="0"/>
              </a:rPr>
              <a:pPr/>
              <a:t>147</a:t>
            </a:fld>
            <a:endParaRPr lang="nl-NL">
              <a:latin typeface="Arial" pitchFamily="-110" charset="0"/>
              <a:ea typeface="Arial" pitchFamily="-110" charset="0"/>
              <a:cs typeface="Arial" pitchFamily="-110"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148</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r>
              <a:rPr lang="nl-NL" dirty="0" err="1" smtClean="0">
                <a:latin typeface="Arial" pitchFamily="-110" charset="0"/>
                <a:ea typeface="Arial" pitchFamily="-110" charset="0"/>
                <a:cs typeface="Arial" pitchFamily="-110" charset="0"/>
              </a:rPr>
              <a:t>Remember</a:t>
            </a:r>
            <a:r>
              <a:rPr lang="nl-NL" dirty="0" smtClean="0">
                <a:latin typeface="Arial" pitchFamily="-110" charset="0"/>
                <a:ea typeface="Arial" pitchFamily="-110" charset="0"/>
                <a:cs typeface="Arial" pitchFamily="-110" charset="0"/>
              </a:rPr>
              <a:t> </a:t>
            </a:r>
            <a:r>
              <a:rPr lang="nl-NL" dirty="0" err="1" smtClean="0">
                <a:latin typeface="Arial" pitchFamily="-110" charset="0"/>
                <a:ea typeface="Arial" pitchFamily="-110" charset="0"/>
                <a:cs typeface="Arial" pitchFamily="-110" charset="0"/>
              </a:rPr>
              <a:t>also</a:t>
            </a:r>
            <a:r>
              <a:rPr lang="nl-NL" dirty="0" smtClean="0">
                <a:latin typeface="Arial" pitchFamily="-110" charset="0"/>
                <a:ea typeface="Arial" pitchFamily="-110" charset="0"/>
                <a:cs typeface="Arial" pitchFamily="-110" charset="0"/>
              </a:rPr>
              <a:t> the Voice mismatches:</a:t>
            </a:r>
            <a:r>
              <a:rPr lang="nl-NL" baseline="0" dirty="0" smtClean="0">
                <a:latin typeface="Arial" pitchFamily="-110" charset="0"/>
                <a:ea typeface="Arial" pitchFamily="-110" charset="0"/>
                <a:cs typeface="Arial" pitchFamily="-110" charset="0"/>
              </a:rPr>
              <a:t> Merchant (2008) </a:t>
            </a:r>
            <a:r>
              <a:rPr lang="nl-NL" baseline="0" dirty="0" err="1" smtClean="0">
                <a:latin typeface="Arial" pitchFamily="-110" charset="0"/>
                <a:ea typeface="Arial" pitchFamily="-110" charset="0"/>
                <a:cs typeface="Arial" pitchFamily="-110" charset="0"/>
              </a:rPr>
              <a:t>argued</a:t>
            </a:r>
            <a:r>
              <a:rPr lang="nl-NL" baseline="0" dirty="0" smtClean="0">
                <a:latin typeface="Arial" pitchFamily="-110" charset="0"/>
                <a:ea typeface="Arial" pitchFamily="-110" charset="0"/>
                <a:cs typeface="Arial" pitchFamily="-110" charset="0"/>
              </a:rPr>
              <a:t> </a:t>
            </a:r>
            <a:r>
              <a:rPr lang="nl-NL" baseline="0" dirty="0" err="1" smtClean="0">
                <a:latin typeface="Arial" pitchFamily="-110" charset="0"/>
                <a:ea typeface="Arial" pitchFamily="-110" charset="0"/>
                <a:cs typeface="Arial" pitchFamily="-110" charset="0"/>
              </a:rPr>
              <a:t>that</a:t>
            </a:r>
            <a:r>
              <a:rPr lang="nl-NL" baseline="0" dirty="0" smtClean="0">
                <a:latin typeface="Arial" pitchFamily="-110" charset="0"/>
                <a:ea typeface="Arial" pitchFamily="-110" charset="0"/>
                <a:cs typeface="Arial" pitchFamily="-110" charset="0"/>
              </a:rPr>
              <a:t> VP </a:t>
            </a:r>
            <a:r>
              <a:rPr lang="nl-NL" baseline="0" dirty="0" err="1" smtClean="0">
                <a:latin typeface="Arial" pitchFamily="-110" charset="0"/>
                <a:ea typeface="Arial" pitchFamily="-110" charset="0"/>
                <a:cs typeface="Arial" pitchFamily="-110" charset="0"/>
              </a:rPr>
              <a:t>ellipsis</a:t>
            </a:r>
            <a:r>
              <a:rPr lang="nl-NL" baseline="0" dirty="0" smtClean="0">
                <a:latin typeface="Arial" pitchFamily="-110" charset="0"/>
                <a:ea typeface="Arial" pitchFamily="-110" charset="0"/>
                <a:cs typeface="Arial" pitchFamily="-110" charset="0"/>
              </a:rPr>
              <a:t> does </a:t>
            </a:r>
            <a:r>
              <a:rPr lang="nl-NL" baseline="0" dirty="0" err="1" smtClean="0">
                <a:latin typeface="Arial" pitchFamily="-110" charset="0"/>
                <a:ea typeface="Arial" pitchFamily="-110" charset="0"/>
                <a:cs typeface="Arial" pitchFamily="-110" charset="0"/>
              </a:rPr>
              <a:t>not</a:t>
            </a:r>
            <a:r>
              <a:rPr lang="nl-NL" baseline="0" dirty="0" smtClean="0">
                <a:latin typeface="Arial" pitchFamily="-110" charset="0"/>
                <a:ea typeface="Arial" pitchFamily="-110" charset="0"/>
                <a:cs typeface="Arial" pitchFamily="-110" charset="0"/>
              </a:rPr>
              <a:t> </a:t>
            </a:r>
            <a:r>
              <a:rPr lang="nl-NL" baseline="0" dirty="0" err="1" smtClean="0">
                <a:latin typeface="Arial" pitchFamily="-110" charset="0"/>
                <a:ea typeface="Arial" pitchFamily="-110" charset="0"/>
                <a:cs typeface="Arial" pitchFamily="-110" charset="0"/>
              </a:rPr>
              <a:t>elide</a:t>
            </a:r>
            <a:r>
              <a:rPr lang="nl-NL" baseline="0" dirty="0" smtClean="0">
                <a:latin typeface="Arial" pitchFamily="-110" charset="0"/>
                <a:ea typeface="Arial" pitchFamily="-110" charset="0"/>
                <a:cs typeface="Arial" pitchFamily="-110" charset="0"/>
              </a:rPr>
              <a:t> Voice.</a:t>
            </a:r>
            <a:endParaRPr lang="nl-NL" dirty="0">
              <a:latin typeface="Arial" pitchFamily="-110" charset="0"/>
              <a:ea typeface="Arial" pitchFamily="-110" charset="0"/>
              <a:cs typeface="Arial" pitchFamily="-110"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2C224647-5F87-BD45-A32D-62E29CDC2F0A}" type="slidenum">
              <a:rPr lang="nl-NL">
                <a:latin typeface="Arial" pitchFamily="-110" charset="0"/>
                <a:ea typeface="Arial" pitchFamily="-110" charset="0"/>
                <a:cs typeface="Arial" pitchFamily="-110" charset="0"/>
              </a:rPr>
              <a:pPr/>
              <a:t>149</a:t>
            </a:fld>
            <a:endParaRPr lang="nl-NL">
              <a:latin typeface="Arial" pitchFamily="-110" charset="0"/>
              <a:ea typeface="Arial" pitchFamily="-110" charset="0"/>
              <a:cs typeface="Arial" pitchFamily="-110"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nl-NL" dirty="0" smtClean="0">
              <a:latin typeface="Verdana" pitchFamily="-110" charset="0"/>
              <a:ea typeface="Verdana" pitchFamily="-110" charset="0"/>
              <a:cs typeface="Verdana" pitchFamily="-110"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1CF6E4D-DCB3-3942-BAA1-DCC124270F06}" type="slidenum">
              <a:rPr lang="nl-NL">
                <a:latin typeface="Arial" pitchFamily="-110" charset="0"/>
                <a:ea typeface="Arial" pitchFamily="-110" charset="0"/>
                <a:cs typeface="Arial" pitchFamily="-110" charset="0"/>
              </a:rPr>
              <a:pPr/>
              <a:t>15</a:t>
            </a:fld>
            <a:endParaRPr lang="nl-NL">
              <a:latin typeface="Arial" pitchFamily="-110" charset="0"/>
              <a:ea typeface="Arial" pitchFamily="-110" charset="0"/>
              <a:cs typeface="Arial" pitchFamily="-110"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31A6E519-9479-9842-BC54-896D889056A3}" type="slidenum">
              <a:rPr lang="nl-NL">
                <a:latin typeface="Arial" pitchFamily="-110" charset="0"/>
                <a:ea typeface="Arial" pitchFamily="-110" charset="0"/>
                <a:cs typeface="Arial" pitchFamily="-110" charset="0"/>
              </a:rPr>
              <a:pPr/>
              <a:t>150</a:t>
            </a:fld>
            <a:endParaRPr lang="nl-NL">
              <a:latin typeface="Arial" pitchFamily="-110" charset="0"/>
              <a:ea typeface="Arial" pitchFamily="-110" charset="0"/>
              <a:cs typeface="Arial" pitchFamily="-110"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r>
              <a:rPr lang="en-GB" smtClean="0">
                <a:solidFill>
                  <a:schemeClr val="tx2"/>
                </a:solidFill>
                <a:latin typeface="Arial" pitchFamily="-110" charset="0"/>
                <a:ea typeface="Arial" pitchFamily="-110" charset="0"/>
                <a:cs typeface="Arial" pitchFamily="-110" charset="0"/>
              </a:rPr>
              <a:t>[E]</a:t>
            </a:r>
            <a:endParaRPr lang="nl-NL" smtClean="0">
              <a:latin typeface="Arial" pitchFamily="-110" charset="0"/>
              <a:ea typeface="Arial" pitchFamily="-110" charset="0"/>
              <a:cs typeface="Arial" pitchFamily="-110"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6EE9C2F-BD8F-6E44-8B70-4C4C329E8AFE}" type="slidenum">
              <a:rPr lang="nl-NL">
                <a:latin typeface="Arial" pitchFamily="-110" charset="0"/>
                <a:ea typeface="Arial" pitchFamily="-110" charset="0"/>
                <a:cs typeface="Arial" pitchFamily="-110" charset="0"/>
              </a:rPr>
              <a:pPr/>
              <a:t>151</a:t>
            </a:fld>
            <a:endParaRPr lang="nl-NL">
              <a:latin typeface="Arial" pitchFamily="-110" charset="0"/>
              <a:ea typeface="Arial" pitchFamily="-110" charset="0"/>
              <a:cs typeface="Arial" pitchFamily="-110"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76B3DDA7-A5CA-7149-BF79-185BCA693088}" type="slidenum">
              <a:rPr lang="nl-NL">
                <a:latin typeface="Arial" pitchFamily="-110" charset="0"/>
                <a:ea typeface="Arial" pitchFamily="-110" charset="0"/>
                <a:cs typeface="Arial" pitchFamily="-110" charset="0"/>
              </a:rPr>
              <a:pPr/>
              <a:t>152</a:t>
            </a:fld>
            <a:endParaRPr lang="nl-NL">
              <a:latin typeface="Arial" pitchFamily="-110" charset="0"/>
              <a:ea typeface="Arial" pitchFamily="-110" charset="0"/>
              <a:cs typeface="Arial" pitchFamily="-110"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7ADD0120-6D1F-5F4E-89A0-B1C8DFDDFD7F}" type="slidenum">
              <a:rPr lang="nl-NL">
                <a:latin typeface="Arial" pitchFamily="-110" charset="0"/>
                <a:ea typeface="Arial" pitchFamily="-110" charset="0"/>
                <a:cs typeface="Arial" pitchFamily="-110" charset="0"/>
              </a:rPr>
              <a:pPr/>
              <a:t>153</a:t>
            </a:fld>
            <a:endParaRPr lang="nl-NL">
              <a:latin typeface="Arial" pitchFamily="-110" charset="0"/>
              <a:ea typeface="Arial" pitchFamily="-110" charset="0"/>
              <a:cs typeface="Arial" pitchFamily="-110"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373915A0-C0C1-1F40-A8FB-81B257247264}" type="slidenum">
              <a:rPr lang="nl-NL">
                <a:latin typeface="Arial" pitchFamily="-110" charset="0"/>
                <a:ea typeface="Arial" pitchFamily="-110" charset="0"/>
                <a:cs typeface="Arial" pitchFamily="-110" charset="0"/>
              </a:rPr>
              <a:pPr/>
              <a:t>154</a:t>
            </a:fld>
            <a:endParaRPr lang="nl-NL">
              <a:latin typeface="Arial" pitchFamily="-110" charset="0"/>
              <a:ea typeface="Arial" pitchFamily="-110" charset="0"/>
              <a:cs typeface="Arial" pitchFamily="-110"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243B26CB-6BCE-0840-BFA9-46857ECAFF02}" type="slidenum">
              <a:rPr lang="nl-NL">
                <a:latin typeface="Arial" pitchFamily="-110" charset="0"/>
                <a:ea typeface="Arial" pitchFamily="-110" charset="0"/>
                <a:cs typeface="Arial" pitchFamily="-110" charset="0"/>
              </a:rPr>
              <a:pPr/>
              <a:t>155</a:t>
            </a:fld>
            <a:endParaRPr lang="nl-NL">
              <a:latin typeface="Arial" pitchFamily="-110" charset="0"/>
              <a:ea typeface="Arial" pitchFamily="-110" charset="0"/>
              <a:cs typeface="Arial" pitchFamily="-110"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3F782969-1D31-5C4B-8D00-2FCD3637FF53}" type="slidenum">
              <a:rPr lang="nl-NL">
                <a:latin typeface="Arial" pitchFamily="-110" charset="0"/>
                <a:ea typeface="Arial" pitchFamily="-110" charset="0"/>
                <a:cs typeface="Arial" pitchFamily="-110" charset="0"/>
              </a:rPr>
              <a:pPr/>
              <a:t>156</a:t>
            </a:fld>
            <a:endParaRPr lang="nl-NL">
              <a:latin typeface="Arial" pitchFamily="-110" charset="0"/>
              <a:ea typeface="Arial" pitchFamily="-110" charset="0"/>
              <a:cs typeface="Arial" pitchFamily="-110"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BCECBA0E-91C5-F54C-91C5-D3FB2E32E1F0}" type="slidenum">
              <a:rPr lang="nl-NL">
                <a:latin typeface="Arial" pitchFamily="-110" charset="0"/>
                <a:ea typeface="Arial" pitchFamily="-110" charset="0"/>
                <a:cs typeface="Arial" pitchFamily="-110" charset="0"/>
              </a:rPr>
              <a:pPr/>
              <a:t>157</a:t>
            </a:fld>
            <a:endParaRPr lang="nl-NL">
              <a:latin typeface="Arial" pitchFamily="-110" charset="0"/>
              <a:ea typeface="Arial" pitchFamily="-110" charset="0"/>
              <a:cs typeface="Arial" pitchFamily="-110"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158</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159</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7B337E7-F9E7-C241-9F75-ED8E5B0D8BFF}" type="slidenum">
              <a:rPr lang="nl-NL">
                <a:latin typeface="Arial" pitchFamily="-110" charset="0"/>
                <a:ea typeface="Arial" pitchFamily="-110" charset="0"/>
                <a:cs typeface="Arial" pitchFamily="-110" charset="0"/>
              </a:rPr>
              <a:pPr/>
              <a:t>16</a:t>
            </a:fld>
            <a:endParaRPr lang="nl-NL">
              <a:latin typeface="Arial" pitchFamily="-110" charset="0"/>
              <a:ea typeface="Arial" pitchFamily="-110" charset="0"/>
              <a:cs typeface="Arial" pitchFamily="-110"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160</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161</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162</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163</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93EC20A-E8BE-3B4E-AEE5-B86638E889F7}" type="slidenum">
              <a:rPr lang="nl-NL">
                <a:latin typeface="Arial" pitchFamily="-110" charset="0"/>
                <a:ea typeface="Arial" pitchFamily="-110" charset="0"/>
                <a:cs typeface="Arial" pitchFamily="-110" charset="0"/>
              </a:rPr>
              <a:pPr/>
              <a:t>164</a:t>
            </a:fld>
            <a:endParaRPr lang="nl-NL">
              <a:latin typeface="Arial" pitchFamily="-110" charset="0"/>
              <a:ea typeface="Arial" pitchFamily="-110" charset="0"/>
              <a:cs typeface="Arial" pitchFamily="-110"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A93EC20A-E8BE-3B4E-AEE5-B86638E889F7}" type="slidenum">
              <a:rPr lang="nl-NL">
                <a:latin typeface="Arial" pitchFamily="-110" charset="0"/>
                <a:ea typeface="Arial" pitchFamily="-110" charset="0"/>
                <a:cs typeface="Arial" pitchFamily="-110" charset="0"/>
              </a:rPr>
              <a:pPr/>
              <a:t>165</a:t>
            </a:fld>
            <a:endParaRPr lang="nl-NL">
              <a:latin typeface="Arial" pitchFamily="-110" charset="0"/>
              <a:ea typeface="Arial" pitchFamily="-110" charset="0"/>
              <a:cs typeface="Arial" pitchFamily="-110"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166</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dirty="0">
              <a:latin typeface="Arial" pitchFamily="-110" charset="0"/>
              <a:ea typeface="Arial" pitchFamily="-110" charset="0"/>
              <a:cs typeface="Arial" pitchFamily="-110"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2C224647-5F87-BD45-A32D-62E29CDC2F0A}" type="slidenum">
              <a:rPr lang="nl-NL">
                <a:latin typeface="Arial" pitchFamily="-110" charset="0"/>
                <a:ea typeface="Arial" pitchFamily="-110" charset="0"/>
                <a:cs typeface="Arial" pitchFamily="-110" charset="0"/>
              </a:rPr>
              <a:pPr/>
              <a:t>167</a:t>
            </a:fld>
            <a:endParaRPr lang="nl-NL">
              <a:latin typeface="Arial" pitchFamily="-110" charset="0"/>
              <a:ea typeface="Arial" pitchFamily="-110" charset="0"/>
              <a:cs typeface="Arial" pitchFamily="-110"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nl-NL" dirty="0" smtClean="0">
              <a:latin typeface="Verdana" pitchFamily="-110" charset="0"/>
              <a:ea typeface="Verdana" pitchFamily="-110" charset="0"/>
              <a:cs typeface="Verdana" pitchFamily="-110"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p>
            <a:fld id="{31A6E519-9479-9842-BC54-896D889056A3}" type="slidenum">
              <a:rPr lang="nl-NL">
                <a:latin typeface="Arial" pitchFamily="-110" charset="0"/>
                <a:ea typeface="Arial" pitchFamily="-110" charset="0"/>
                <a:cs typeface="Arial" pitchFamily="-110" charset="0"/>
              </a:rPr>
              <a:pPr/>
              <a:t>168</a:t>
            </a:fld>
            <a:endParaRPr lang="nl-NL">
              <a:latin typeface="Arial" pitchFamily="-110" charset="0"/>
              <a:ea typeface="Arial" pitchFamily="-110" charset="0"/>
              <a:cs typeface="Arial" pitchFamily="-110"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6EE9C2F-BD8F-6E44-8B70-4C4C329E8AFE}" type="slidenum">
              <a:rPr lang="nl-NL">
                <a:latin typeface="Arial" pitchFamily="-110" charset="0"/>
                <a:ea typeface="Arial" pitchFamily="-110" charset="0"/>
                <a:cs typeface="Arial" pitchFamily="-110" charset="0"/>
              </a:rPr>
              <a:pPr/>
              <a:t>169</a:t>
            </a:fld>
            <a:endParaRPr lang="nl-NL">
              <a:latin typeface="Arial" pitchFamily="-110" charset="0"/>
              <a:ea typeface="Arial" pitchFamily="-110" charset="0"/>
              <a:cs typeface="Arial" pitchFamily="-110"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FCCFA9C2-3FC4-3C41-98C9-8024AAF50D82}" type="slidenum">
              <a:rPr lang="nl-NL">
                <a:latin typeface="Arial" pitchFamily="-110" charset="0"/>
                <a:ea typeface="Arial" pitchFamily="-110" charset="0"/>
                <a:cs typeface="Arial" pitchFamily="-110" charset="0"/>
              </a:rPr>
              <a:pPr/>
              <a:t>17</a:t>
            </a:fld>
            <a:endParaRPr lang="nl-NL">
              <a:latin typeface="Arial" pitchFamily="-110" charset="0"/>
              <a:ea typeface="Arial" pitchFamily="-110" charset="0"/>
              <a:cs typeface="Arial" pitchFamily="-110"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E4042F19-2181-9D4E-9BE4-2E9D13C7E1B2}" type="slidenum">
              <a:rPr lang="nl-NL">
                <a:latin typeface="Arial" pitchFamily="-110" charset="0"/>
                <a:ea typeface="Arial" pitchFamily="-110" charset="0"/>
                <a:cs typeface="Arial" pitchFamily="-110" charset="0"/>
              </a:rPr>
              <a:pPr/>
              <a:t>170</a:t>
            </a:fld>
            <a:endParaRPr lang="nl-NL">
              <a:latin typeface="Arial" pitchFamily="-110" charset="0"/>
              <a:ea typeface="Arial" pitchFamily="-110" charset="0"/>
              <a:cs typeface="Arial" pitchFamily="-110"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nl-NL" dirty="0">
              <a:latin typeface="Arial" pitchFamily="-110" charset="0"/>
              <a:ea typeface="Arial" pitchFamily="-110" charset="0"/>
              <a:cs typeface="Arial" pitchFamily="-110"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p>
            <a:fld id="{76B3DDA7-A5CA-7149-BF79-185BCA693088}" type="slidenum">
              <a:rPr lang="nl-NL">
                <a:latin typeface="Arial" pitchFamily="-110" charset="0"/>
                <a:ea typeface="Arial" pitchFamily="-110" charset="0"/>
                <a:cs typeface="Arial" pitchFamily="-110" charset="0"/>
              </a:rPr>
              <a:pPr/>
              <a:t>171</a:t>
            </a:fld>
            <a:endParaRPr lang="nl-NL">
              <a:latin typeface="Arial" pitchFamily="-110" charset="0"/>
              <a:ea typeface="Arial" pitchFamily="-110" charset="0"/>
              <a:cs typeface="Arial" pitchFamily="-110"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p>
            <a:fld id="{7ADD0120-6D1F-5F4E-89A0-B1C8DFDDFD7F}" type="slidenum">
              <a:rPr lang="nl-NL">
                <a:latin typeface="Arial" pitchFamily="-110" charset="0"/>
                <a:ea typeface="Arial" pitchFamily="-110" charset="0"/>
                <a:cs typeface="Arial" pitchFamily="-110" charset="0"/>
              </a:rPr>
              <a:pPr/>
              <a:t>172</a:t>
            </a:fld>
            <a:endParaRPr lang="nl-NL">
              <a:latin typeface="Arial" pitchFamily="-110" charset="0"/>
              <a:ea typeface="Arial" pitchFamily="-110" charset="0"/>
              <a:cs typeface="Arial" pitchFamily="-110" charset="0"/>
            </a:endParaRPr>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373915A0-C0C1-1F40-A8FB-81B257247264}" type="slidenum">
              <a:rPr lang="nl-NL">
                <a:latin typeface="Arial" pitchFamily="-110" charset="0"/>
                <a:ea typeface="Arial" pitchFamily="-110" charset="0"/>
                <a:cs typeface="Arial" pitchFamily="-110" charset="0"/>
              </a:rPr>
              <a:pPr/>
              <a:t>173</a:t>
            </a:fld>
            <a:endParaRPr lang="nl-NL">
              <a:latin typeface="Arial" pitchFamily="-110" charset="0"/>
              <a:ea typeface="Arial" pitchFamily="-110" charset="0"/>
              <a:cs typeface="Arial" pitchFamily="-110"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373915A0-C0C1-1F40-A8FB-81B257247264}" type="slidenum">
              <a:rPr lang="nl-NL">
                <a:latin typeface="Arial" pitchFamily="-110" charset="0"/>
                <a:ea typeface="Arial" pitchFamily="-110" charset="0"/>
                <a:cs typeface="Arial" pitchFamily="-110" charset="0"/>
              </a:rPr>
              <a:pPr/>
              <a:t>174</a:t>
            </a:fld>
            <a:endParaRPr lang="nl-NL">
              <a:latin typeface="Arial" pitchFamily="-110" charset="0"/>
              <a:ea typeface="Arial" pitchFamily="-110" charset="0"/>
              <a:cs typeface="Arial" pitchFamily="-110"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243B26CB-6BCE-0840-BFA9-46857ECAFF02}" type="slidenum">
              <a:rPr lang="nl-NL">
                <a:latin typeface="Arial" pitchFamily="-110" charset="0"/>
                <a:ea typeface="Arial" pitchFamily="-110" charset="0"/>
                <a:cs typeface="Arial" pitchFamily="-110" charset="0"/>
              </a:rPr>
              <a:pPr/>
              <a:t>175</a:t>
            </a:fld>
            <a:endParaRPr lang="nl-NL">
              <a:latin typeface="Arial" pitchFamily="-110" charset="0"/>
              <a:ea typeface="Arial" pitchFamily="-110" charset="0"/>
              <a:cs typeface="Arial" pitchFamily="-110"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p:spPr>
        <p:txBody>
          <a:bodyPr/>
          <a:lstStyle/>
          <a:p>
            <a:fld id="{3F782969-1D31-5C4B-8D00-2FCD3637FF53}" type="slidenum">
              <a:rPr lang="nl-NL">
                <a:latin typeface="Arial" pitchFamily="-110" charset="0"/>
                <a:ea typeface="Arial" pitchFamily="-110" charset="0"/>
                <a:cs typeface="Arial" pitchFamily="-110" charset="0"/>
              </a:rPr>
              <a:pPr/>
              <a:t>176</a:t>
            </a:fld>
            <a:endParaRPr lang="nl-NL">
              <a:latin typeface="Arial" pitchFamily="-110" charset="0"/>
              <a:ea typeface="Arial" pitchFamily="-110" charset="0"/>
              <a:cs typeface="Arial" pitchFamily="-110"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C785F078-530F-9344-9DB6-5A79E7FC9536}" type="slidenum">
              <a:rPr lang="nl-NL">
                <a:latin typeface="Arial" pitchFamily="-110" charset="0"/>
                <a:ea typeface="Arial" pitchFamily="-110" charset="0"/>
                <a:cs typeface="Arial" pitchFamily="-110" charset="0"/>
              </a:rPr>
              <a:pPr/>
              <a:t>177</a:t>
            </a:fld>
            <a:endParaRPr lang="nl-NL">
              <a:latin typeface="Arial" pitchFamily="-110" charset="0"/>
              <a:ea typeface="Arial" pitchFamily="-110" charset="0"/>
              <a:cs typeface="Arial" pitchFamily="-110"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C785F078-530F-9344-9DB6-5A79E7FC9536}" type="slidenum">
              <a:rPr lang="nl-NL">
                <a:latin typeface="Arial" pitchFamily="-110" charset="0"/>
                <a:ea typeface="Arial" pitchFamily="-110" charset="0"/>
                <a:cs typeface="Arial" pitchFamily="-110" charset="0"/>
              </a:rPr>
              <a:pPr/>
              <a:t>178</a:t>
            </a:fld>
            <a:endParaRPr lang="nl-NL">
              <a:latin typeface="Arial" pitchFamily="-110" charset="0"/>
              <a:ea typeface="Arial" pitchFamily="-110" charset="0"/>
              <a:cs typeface="Arial" pitchFamily="-110"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C785F078-530F-9344-9DB6-5A79E7FC9536}" type="slidenum">
              <a:rPr lang="nl-NL">
                <a:latin typeface="Arial" pitchFamily="-110" charset="0"/>
                <a:ea typeface="Arial" pitchFamily="-110" charset="0"/>
                <a:cs typeface="Arial" pitchFamily="-110" charset="0"/>
              </a:rPr>
              <a:pPr/>
              <a:t>179</a:t>
            </a:fld>
            <a:endParaRPr lang="nl-NL">
              <a:latin typeface="Arial" pitchFamily="-110" charset="0"/>
              <a:ea typeface="Arial" pitchFamily="-110" charset="0"/>
              <a:cs typeface="Arial" pitchFamily="-110" charset="0"/>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57935EB-4F5F-8B4D-83EB-434790D3358B}" type="slidenum">
              <a:rPr lang="nl-NL">
                <a:latin typeface="Arial" pitchFamily="-110" charset="0"/>
                <a:ea typeface="Arial" pitchFamily="-110" charset="0"/>
                <a:cs typeface="Arial" pitchFamily="-110" charset="0"/>
              </a:rPr>
              <a:pPr/>
              <a:t>18</a:t>
            </a:fld>
            <a:endParaRPr lang="nl-NL">
              <a:latin typeface="Arial" pitchFamily="-110" charset="0"/>
              <a:ea typeface="Arial" pitchFamily="-110" charset="0"/>
              <a:cs typeface="Arial" pitchFamily="-110"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p:spPr>
        <p:txBody>
          <a:bodyPr/>
          <a:lstStyle/>
          <a:p>
            <a:fld id="{F3328D36-27C1-E743-A53F-CAB8A5652409}" type="slidenum">
              <a:rPr lang="nl-NL">
                <a:latin typeface="Arial" pitchFamily="-110" charset="0"/>
                <a:ea typeface="Arial" pitchFamily="-110" charset="0"/>
                <a:cs typeface="Arial" pitchFamily="-110" charset="0"/>
              </a:rPr>
              <a:pPr/>
              <a:t>180</a:t>
            </a:fld>
            <a:endParaRPr lang="nl-NL">
              <a:latin typeface="Arial" pitchFamily="-110" charset="0"/>
              <a:ea typeface="Arial" pitchFamily="-110" charset="0"/>
              <a:cs typeface="Arial" pitchFamily="-110" charset="0"/>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EF9D863-27F4-6A46-9A00-274E4F451422}" type="slidenum">
              <a:rPr lang="nl-NL">
                <a:latin typeface="Arial" pitchFamily="-110" charset="0"/>
                <a:ea typeface="Arial" pitchFamily="-110" charset="0"/>
                <a:cs typeface="Arial" pitchFamily="-110" charset="0"/>
              </a:rPr>
              <a:pPr/>
              <a:t>19</a:t>
            </a:fld>
            <a:endParaRPr lang="nl-NL">
              <a:latin typeface="Arial" pitchFamily="-110" charset="0"/>
              <a:ea typeface="Arial" pitchFamily="-110" charset="0"/>
              <a:cs typeface="Arial" pitchFamily="-110"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4B145AF-71BB-C241-859A-5527F1092D13}" type="slidenum">
              <a:rPr lang="nl-NL">
                <a:latin typeface="Arial" pitchFamily="-110" charset="0"/>
                <a:ea typeface="Arial" pitchFamily="-110" charset="0"/>
                <a:cs typeface="Arial" pitchFamily="-110" charset="0"/>
              </a:rPr>
              <a:pPr/>
              <a:t>2</a:t>
            </a:fld>
            <a:endParaRPr lang="nl-NL">
              <a:latin typeface="Arial" pitchFamily="-110" charset="0"/>
              <a:ea typeface="Arial" pitchFamily="-110" charset="0"/>
              <a:cs typeface="Arial" pitchFamily="-110"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nl-NL" dirty="0">
              <a:latin typeface="Arial" pitchFamily="-110" charset="0"/>
              <a:ea typeface="Arial" pitchFamily="-110" charset="0"/>
              <a:cs typeface="Arial" pitchFamily="-110"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F7A9A2E-9549-724B-8837-2E63723C5A14}" type="slidenum">
              <a:rPr lang="nl-NL">
                <a:latin typeface="Arial" pitchFamily="-110" charset="0"/>
                <a:ea typeface="Arial" pitchFamily="-110" charset="0"/>
                <a:cs typeface="Arial" pitchFamily="-110" charset="0"/>
              </a:rPr>
              <a:pPr/>
              <a:t>20</a:t>
            </a:fld>
            <a:endParaRPr lang="nl-NL">
              <a:latin typeface="Arial" pitchFamily="-110" charset="0"/>
              <a:ea typeface="Arial" pitchFamily="-110" charset="0"/>
              <a:cs typeface="Arial" pitchFamily="-110"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FDAA8EB-8153-E745-A086-3C54186D5932}" type="slidenum">
              <a:rPr lang="nl-NL">
                <a:latin typeface="Arial" pitchFamily="-110" charset="0"/>
                <a:ea typeface="Arial" pitchFamily="-110" charset="0"/>
                <a:cs typeface="Arial" pitchFamily="-110" charset="0"/>
              </a:rPr>
              <a:pPr/>
              <a:t>21</a:t>
            </a:fld>
            <a:endParaRPr lang="nl-NL">
              <a:latin typeface="Arial" pitchFamily="-110" charset="0"/>
              <a:ea typeface="Arial" pitchFamily="-110" charset="0"/>
              <a:cs typeface="Arial" pitchFamily="-110"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BF53248-4150-5942-B65D-A103E03E5F1F}" type="slidenum">
              <a:rPr lang="nl-NL">
                <a:latin typeface="Arial" pitchFamily="-110" charset="0"/>
                <a:ea typeface="Arial" pitchFamily="-110" charset="0"/>
                <a:cs typeface="Arial" pitchFamily="-110" charset="0"/>
              </a:rPr>
              <a:pPr/>
              <a:t>22</a:t>
            </a:fld>
            <a:endParaRPr lang="nl-NL">
              <a:latin typeface="Arial" pitchFamily="-110" charset="0"/>
              <a:ea typeface="Arial" pitchFamily="-110" charset="0"/>
              <a:cs typeface="Arial" pitchFamily="-110"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718F0D1-ABAD-1C48-BA3D-392C1C857470}" type="slidenum">
              <a:rPr lang="nl-NL">
                <a:latin typeface="Arial" pitchFamily="-110" charset="0"/>
                <a:ea typeface="Arial" pitchFamily="-110" charset="0"/>
                <a:cs typeface="Arial" pitchFamily="-110" charset="0"/>
              </a:rPr>
              <a:pPr/>
              <a:t>23</a:t>
            </a:fld>
            <a:endParaRPr lang="nl-NL">
              <a:latin typeface="Arial" pitchFamily="-110" charset="0"/>
              <a:ea typeface="Arial" pitchFamily="-110" charset="0"/>
              <a:cs typeface="Arial" pitchFamily="-110"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492D781-71E5-6345-904C-DD2BA9F51E83}" type="slidenum">
              <a:rPr lang="nl-NL">
                <a:latin typeface="Arial" pitchFamily="-110" charset="0"/>
                <a:ea typeface="Arial" pitchFamily="-110" charset="0"/>
                <a:cs typeface="Arial" pitchFamily="-110" charset="0"/>
              </a:rPr>
              <a:pPr/>
              <a:t>24</a:t>
            </a:fld>
            <a:endParaRPr lang="nl-NL">
              <a:latin typeface="Arial" pitchFamily="-110" charset="0"/>
              <a:ea typeface="Arial" pitchFamily="-110" charset="0"/>
              <a:cs typeface="Arial" pitchFamily="-110"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A50F2AF-189E-8F48-BEBC-E4A24DBAC582}" type="slidenum">
              <a:rPr lang="nl-NL">
                <a:latin typeface="Arial" pitchFamily="-110" charset="0"/>
                <a:ea typeface="Arial" pitchFamily="-110" charset="0"/>
                <a:cs typeface="Arial" pitchFamily="-110" charset="0"/>
              </a:rPr>
              <a:pPr/>
              <a:t>25</a:t>
            </a:fld>
            <a:endParaRPr lang="nl-NL">
              <a:latin typeface="Arial" pitchFamily="-110" charset="0"/>
              <a:ea typeface="Arial" pitchFamily="-110" charset="0"/>
              <a:cs typeface="Arial" pitchFamily="-110"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C7239B8-7103-8846-B2C9-9D0CFF0D67FD}" type="slidenum">
              <a:rPr lang="nl-NL">
                <a:latin typeface="Arial" pitchFamily="-110" charset="0"/>
                <a:ea typeface="Arial" pitchFamily="-110" charset="0"/>
                <a:cs typeface="Arial" pitchFamily="-110" charset="0"/>
              </a:rPr>
              <a:pPr/>
              <a:t>26</a:t>
            </a:fld>
            <a:endParaRPr lang="nl-NL">
              <a:latin typeface="Arial" pitchFamily="-110" charset="0"/>
              <a:ea typeface="Arial" pitchFamily="-110" charset="0"/>
              <a:cs typeface="Arial" pitchFamily="-110"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E00756D-636D-F441-943D-1274915D1EC9}" type="slidenum">
              <a:rPr lang="nl-NL">
                <a:latin typeface="Arial" pitchFamily="-110" charset="0"/>
                <a:ea typeface="Arial" pitchFamily="-110" charset="0"/>
                <a:cs typeface="Arial" pitchFamily="-110" charset="0"/>
              </a:rPr>
              <a:pPr/>
              <a:t>27</a:t>
            </a:fld>
            <a:endParaRPr lang="nl-NL">
              <a:latin typeface="Arial" pitchFamily="-110" charset="0"/>
              <a:ea typeface="Arial" pitchFamily="-110" charset="0"/>
              <a:cs typeface="Arial" pitchFamily="-110"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626E00F-88AE-CD4B-873C-EA27A8979100}" type="slidenum">
              <a:rPr lang="nl-NL">
                <a:latin typeface="Arial" pitchFamily="-110" charset="0"/>
                <a:ea typeface="Arial" pitchFamily="-110" charset="0"/>
                <a:cs typeface="Arial" pitchFamily="-110" charset="0"/>
              </a:rPr>
              <a:pPr/>
              <a:t>28</a:t>
            </a:fld>
            <a:endParaRPr lang="nl-NL">
              <a:latin typeface="Arial" pitchFamily="-110" charset="0"/>
              <a:ea typeface="Arial" pitchFamily="-110" charset="0"/>
              <a:cs typeface="Arial" pitchFamily="-110"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FEDA64F-AA7A-8F46-89C5-1EF4A9049B44}" type="slidenum">
              <a:rPr lang="nl-NL">
                <a:latin typeface="Arial" pitchFamily="-110" charset="0"/>
                <a:ea typeface="Arial" pitchFamily="-110" charset="0"/>
                <a:cs typeface="Arial" pitchFamily="-110" charset="0"/>
              </a:rPr>
              <a:pPr/>
              <a:t>29</a:t>
            </a:fld>
            <a:endParaRPr lang="nl-NL">
              <a:latin typeface="Arial" pitchFamily="-110" charset="0"/>
              <a:ea typeface="Arial" pitchFamily="-110" charset="0"/>
              <a:cs typeface="Arial" pitchFamily="-110"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64B145AF-71BB-C241-859A-5527F1092D13}" type="slidenum">
              <a:rPr lang="nl-NL">
                <a:latin typeface="Arial" pitchFamily="-110" charset="0"/>
                <a:ea typeface="Arial" pitchFamily="-110" charset="0"/>
                <a:cs typeface="Arial" pitchFamily="-110" charset="0"/>
              </a:rPr>
              <a:pPr/>
              <a:t>3</a:t>
            </a:fld>
            <a:endParaRPr lang="nl-NL">
              <a:latin typeface="Arial" pitchFamily="-110" charset="0"/>
              <a:ea typeface="Arial" pitchFamily="-110" charset="0"/>
              <a:cs typeface="Arial" pitchFamily="-110"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nl-NL" dirty="0">
              <a:latin typeface="Arial" pitchFamily="-110" charset="0"/>
              <a:ea typeface="Arial" pitchFamily="-110" charset="0"/>
              <a:cs typeface="Arial"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BF53248-4150-5942-B65D-A103E03E5F1F}" type="slidenum">
              <a:rPr lang="nl-NL">
                <a:latin typeface="Arial" pitchFamily="-110" charset="0"/>
                <a:ea typeface="Arial" pitchFamily="-110" charset="0"/>
                <a:cs typeface="Arial" pitchFamily="-110" charset="0"/>
              </a:rPr>
              <a:pPr/>
              <a:t>30</a:t>
            </a:fld>
            <a:endParaRPr lang="nl-NL">
              <a:latin typeface="Arial" pitchFamily="-110" charset="0"/>
              <a:ea typeface="Arial" pitchFamily="-110" charset="0"/>
              <a:cs typeface="Arial" pitchFamily="-110"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9718F0D1-ABAD-1C48-BA3D-392C1C857470}" type="slidenum">
              <a:rPr lang="nl-NL">
                <a:latin typeface="Arial" pitchFamily="-110" charset="0"/>
                <a:ea typeface="Arial" pitchFamily="-110" charset="0"/>
                <a:cs typeface="Arial" pitchFamily="-110" charset="0"/>
              </a:rPr>
              <a:pPr/>
              <a:t>31</a:t>
            </a:fld>
            <a:endParaRPr lang="nl-NL">
              <a:latin typeface="Arial" pitchFamily="-110" charset="0"/>
              <a:ea typeface="Arial" pitchFamily="-110" charset="0"/>
              <a:cs typeface="Arial" pitchFamily="-110"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D898585-57B5-6D4E-88DE-FB5CD1DEA634}" type="slidenum">
              <a:rPr lang="nl-NL">
                <a:latin typeface="Arial" pitchFamily="-110" charset="0"/>
                <a:ea typeface="Arial" pitchFamily="-110" charset="0"/>
                <a:cs typeface="Arial" pitchFamily="-110" charset="0"/>
              </a:rPr>
              <a:pPr/>
              <a:t>32</a:t>
            </a:fld>
            <a:endParaRPr lang="nl-NL">
              <a:latin typeface="Arial" pitchFamily="-110" charset="0"/>
              <a:ea typeface="Arial" pitchFamily="-110" charset="0"/>
              <a:cs typeface="Arial" pitchFamily="-110"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467EFC0A-B752-9E4B-A786-1957350C8AA3}" type="slidenum">
              <a:rPr lang="nl-NL">
                <a:latin typeface="Arial" pitchFamily="-110" charset="0"/>
                <a:ea typeface="Arial" pitchFamily="-110" charset="0"/>
                <a:cs typeface="Arial" pitchFamily="-110" charset="0"/>
              </a:rPr>
              <a:pPr/>
              <a:t>33</a:t>
            </a:fld>
            <a:endParaRPr lang="nl-NL">
              <a:latin typeface="Arial" pitchFamily="-110" charset="0"/>
              <a:ea typeface="Arial" pitchFamily="-110" charset="0"/>
              <a:cs typeface="Arial" pitchFamily="-110"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B621211-D7DE-3E48-8E98-89A06E3D9017}" type="slidenum">
              <a:rPr lang="nl-NL">
                <a:latin typeface="Arial" pitchFamily="-110" charset="0"/>
                <a:ea typeface="Arial" pitchFamily="-110" charset="0"/>
                <a:cs typeface="Arial" pitchFamily="-110" charset="0"/>
              </a:rPr>
              <a:pPr/>
              <a:t>34</a:t>
            </a:fld>
            <a:endParaRPr lang="nl-NL">
              <a:latin typeface="Arial" pitchFamily="-110" charset="0"/>
              <a:ea typeface="Arial" pitchFamily="-110" charset="0"/>
              <a:cs typeface="Arial" pitchFamily="-110"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E87351D-9301-1446-8860-C6D1FB9922A4}" type="slidenum">
              <a:rPr lang="nl-NL">
                <a:latin typeface="Arial" pitchFamily="-110" charset="0"/>
                <a:ea typeface="Arial" pitchFamily="-110" charset="0"/>
                <a:cs typeface="Arial" pitchFamily="-110" charset="0"/>
              </a:rPr>
              <a:pPr/>
              <a:t>35</a:t>
            </a:fld>
            <a:endParaRPr lang="nl-NL">
              <a:latin typeface="Arial" pitchFamily="-110" charset="0"/>
              <a:ea typeface="Arial" pitchFamily="-110" charset="0"/>
              <a:cs typeface="Arial" pitchFamily="-110"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246A6BB-8BBF-2345-AA28-4F1F53604CED}" type="slidenum">
              <a:rPr lang="nl-NL">
                <a:latin typeface="Arial" pitchFamily="-110" charset="0"/>
                <a:ea typeface="Arial" pitchFamily="-110" charset="0"/>
                <a:cs typeface="Arial" pitchFamily="-110" charset="0"/>
              </a:rPr>
              <a:pPr/>
              <a:t>36</a:t>
            </a:fld>
            <a:endParaRPr lang="nl-NL">
              <a:latin typeface="Arial" pitchFamily="-110" charset="0"/>
              <a:ea typeface="Arial" pitchFamily="-110" charset="0"/>
              <a:cs typeface="Arial" pitchFamily="-110"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368E2266-AEB3-FB44-8884-5C2BB6BECB56}" type="slidenum">
              <a:rPr lang="nl-NL">
                <a:latin typeface="Arial" pitchFamily="-110" charset="0"/>
                <a:ea typeface="Arial" pitchFamily="-110" charset="0"/>
                <a:cs typeface="Arial" pitchFamily="-110" charset="0"/>
              </a:rPr>
              <a:pPr/>
              <a:t>37</a:t>
            </a:fld>
            <a:endParaRPr lang="nl-NL">
              <a:latin typeface="Arial" pitchFamily="-110" charset="0"/>
              <a:ea typeface="Arial" pitchFamily="-110" charset="0"/>
              <a:cs typeface="Arial" pitchFamily="-110"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9AAC81CA-28AB-374E-BED5-C75A7CAFBDD4}" type="slidenum">
              <a:rPr lang="nl-NL">
                <a:latin typeface="Arial" pitchFamily="-110" charset="0"/>
                <a:ea typeface="Arial" pitchFamily="-110" charset="0"/>
                <a:cs typeface="Arial" pitchFamily="-110" charset="0"/>
              </a:rPr>
              <a:pPr/>
              <a:t>38</a:t>
            </a:fld>
            <a:endParaRPr lang="nl-NL">
              <a:latin typeface="Arial" pitchFamily="-110" charset="0"/>
              <a:ea typeface="Arial" pitchFamily="-110" charset="0"/>
              <a:cs typeface="Arial" pitchFamily="-110"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24E9C23-DE3D-8043-A2DA-47D44695E764}" type="slidenum">
              <a:rPr lang="nl-NL">
                <a:latin typeface="Arial" pitchFamily="-110" charset="0"/>
                <a:ea typeface="Arial" pitchFamily="-110" charset="0"/>
                <a:cs typeface="Arial" pitchFamily="-110" charset="0"/>
              </a:rPr>
              <a:pPr/>
              <a:t>39</a:t>
            </a:fld>
            <a:endParaRPr lang="nl-NL">
              <a:latin typeface="Arial" pitchFamily="-110" charset="0"/>
              <a:ea typeface="Arial" pitchFamily="-110" charset="0"/>
              <a:cs typeface="Arial" pitchFamily="-110"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AD61BAB7-1058-1A48-B0D0-7B29FB74DC81}" type="slidenum">
              <a:rPr lang="nl-NL">
                <a:latin typeface="Arial" pitchFamily="-110" charset="0"/>
                <a:ea typeface="Arial" pitchFamily="-110" charset="0"/>
                <a:cs typeface="Arial" pitchFamily="-110" charset="0"/>
              </a:rPr>
              <a:pPr/>
              <a:t>4</a:t>
            </a:fld>
            <a:endParaRPr lang="nl-NL">
              <a:latin typeface="Arial" pitchFamily="-110" charset="0"/>
              <a:ea typeface="Arial" pitchFamily="-110" charset="0"/>
              <a:cs typeface="Arial" pitchFamily="-110"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9C9138A-2B54-8A43-8AB4-EA6EC3C3B604}" type="slidenum">
              <a:rPr lang="nl-NL">
                <a:latin typeface="Arial" pitchFamily="-110" charset="0"/>
                <a:ea typeface="Arial" pitchFamily="-110" charset="0"/>
                <a:cs typeface="Arial" pitchFamily="-110" charset="0"/>
              </a:rPr>
              <a:pPr/>
              <a:t>40</a:t>
            </a:fld>
            <a:endParaRPr lang="nl-NL">
              <a:latin typeface="Arial" pitchFamily="-110" charset="0"/>
              <a:ea typeface="Arial" pitchFamily="-110" charset="0"/>
              <a:cs typeface="Arial" pitchFamily="-110"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A555EB4-FDCA-5D4B-BFBA-249C233719E8}" type="slidenum">
              <a:rPr lang="nl-NL">
                <a:latin typeface="Arial" pitchFamily="-110" charset="0"/>
                <a:ea typeface="Arial" pitchFamily="-110" charset="0"/>
                <a:cs typeface="Arial" pitchFamily="-110" charset="0"/>
              </a:rPr>
              <a:pPr/>
              <a:t>41</a:t>
            </a:fld>
            <a:endParaRPr lang="nl-NL">
              <a:latin typeface="Arial" pitchFamily="-110" charset="0"/>
              <a:ea typeface="Arial" pitchFamily="-110" charset="0"/>
              <a:cs typeface="Arial" pitchFamily="-110"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9786F440-2A8D-3245-AAEC-3A498A4D94B3}" type="slidenum">
              <a:rPr lang="nl-NL">
                <a:latin typeface="Arial" pitchFamily="-110" charset="0"/>
                <a:ea typeface="Arial" pitchFamily="-110" charset="0"/>
                <a:cs typeface="Arial" pitchFamily="-110" charset="0"/>
              </a:rPr>
              <a:pPr/>
              <a:t>42</a:t>
            </a:fld>
            <a:endParaRPr lang="nl-NL">
              <a:latin typeface="Arial" pitchFamily="-110" charset="0"/>
              <a:ea typeface="Arial" pitchFamily="-110" charset="0"/>
              <a:cs typeface="Arial" pitchFamily="-110"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9F33CBB-B64C-8740-AF20-E4A237EFD2E0}" type="slidenum">
              <a:rPr lang="nl-NL">
                <a:latin typeface="Arial" pitchFamily="-110" charset="0"/>
                <a:ea typeface="Arial" pitchFamily="-110" charset="0"/>
                <a:cs typeface="Arial" pitchFamily="-110" charset="0"/>
              </a:rPr>
              <a:pPr/>
              <a:t>43</a:t>
            </a:fld>
            <a:endParaRPr lang="nl-NL">
              <a:latin typeface="Arial" pitchFamily="-110" charset="0"/>
              <a:ea typeface="Arial" pitchFamily="-110" charset="0"/>
              <a:cs typeface="Arial" pitchFamily="-110"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nl-NL" smtClean="0">
                <a:latin typeface="Arial" pitchFamily="-110" charset="0"/>
                <a:ea typeface="Arial" pitchFamily="-110" charset="0"/>
                <a:cs typeface="Arial" pitchFamily="-110" charset="0"/>
              </a:rPr>
              <a:t>Not a CP: no extraposition, no wh elements, no overt complementizers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2A6CF9B-5CEB-F04F-BBC7-EC05A88B5501}" type="slidenum">
              <a:rPr lang="nl-NL">
                <a:latin typeface="Arial" pitchFamily="-110" charset="0"/>
                <a:ea typeface="Arial" pitchFamily="-110" charset="0"/>
                <a:cs typeface="Arial" pitchFamily="-110" charset="0"/>
              </a:rPr>
              <a:pPr/>
              <a:t>44</a:t>
            </a:fld>
            <a:endParaRPr lang="nl-NL">
              <a:latin typeface="Arial" pitchFamily="-110" charset="0"/>
              <a:ea typeface="Arial" pitchFamily="-110" charset="0"/>
              <a:cs typeface="Arial" pitchFamily="-110"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nl-NL" smtClean="0">
                <a:latin typeface="Arial" pitchFamily="-110" charset="0"/>
                <a:ea typeface="Arial" pitchFamily="-110" charset="0"/>
                <a:cs typeface="Arial" pitchFamily="-110" charset="0"/>
              </a:rPr>
              <a:t>Not a CP: no extraposition, no wh elements, no overt complementizers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40B48EA4-ED32-B84B-894E-D45E7646CC6F}" type="slidenum">
              <a:rPr lang="nl-NL">
                <a:latin typeface="Arial" pitchFamily="-110" charset="0"/>
                <a:ea typeface="Arial" pitchFamily="-110" charset="0"/>
                <a:cs typeface="Arial" pitchFamily="-110" charset="0"/>
              </a:rPr>
              <a:pPr/>
              <a:t>45</a:t>
            </a:fld>
            <a:endParaRPr lang="nl-NL">
              <a:latin typeface="Arial" pitchFamily="-110" charset="0"/>
              <a:ea typeface="Arial" pitchFamily="-110" charset="0"/>
              <a:cs typeface="Arial" pitchFamily="-110"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D040CB4-4BC5-BC4B-BE24-D44E80E18708}" type="slidenum">
              <a:rPr lang="nl-NL">
                <a:latin typeface="Arial" pitchFamily="-110" charset="0"/>
                <a:ea typeface="Arial" pitchFamily="-110" charset="0"/>
                <a:cs typeface="Arial" pitchFamily="-110" charset="0"/>
              </a:rPr>
              <a:pPr/>
              <a:t>46</a:t>
            </a:fld>
            <a:endParaRPr lang="nl-NL">
              <a:latin typeface="Arial" pitchFamily="-110" charset="0"/>
              <a:ea typeface="Arial" pitchFamily="-110" charset="0"/>
              <a:cs typeface="Arial" pitchFamily="-110"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D36D2E5-A04B-344F-97A1-69C84F1FEFF3}" type="slidenum">
              <a:rPr lang="nl-NL">
                <a:latin typeface="Arial" pitchFamily="-110" charset="0"/>
                <a:ea typeface="Arial" pitchFamily="-110" charset="0"/>
                <a:cs typeface="Arial" pitchFamily="-110" charset="0"/>
              </a:rPr>
              <a:pPr/>
              <a:t>47</a:t>
            </a:fld>
            <a:endParaRPr lang="nl-NL">
              <a:latin typeface="Arial" pitchFamily="-110" charset="0"/>
              <a:ea typeface="Arial" pitchFamily="-110" charset="0"/>
              <a:cs typeface="Arial" pitchFamily="-110"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305A20E6-C5C3-8F46-AB40-A957E0D8C28D}" type="slidenum">
              <a:rPr lang="nl-NL">
                <a:latin typeface="Arial" pitchFamily="-110" charset="0"/>
                <a:ea typeface="Arial" pitchFamily="-110" charset="0"/>
                <a:cs typeface="Arial" pitchFamily="-110" charset="0"/>
              </a:rPr>
              <a:pPr/>
              <a:t>48</a:t>
            </a:fld>
            <a:endParaRPr lang="nl-NL">
              <a:latin typeface="Arial" pitchFamily="-110" charset="0"/>
              <a:ea typeface="Arial" pitchFamily="-110" charset="0"/>
              <a:cs typeface="Arial" pitchFamily="-110"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B919AA01-B57C-FF4C-81D1-D5B1A968E42B}" type="slidenum">
              <a:rPr lang="nl-NL">
                <a:latin typeface="Arial" pitchFamily="-110" charset="0"/>
                <a:ea typeface="Arial" pitchFamily="-110" charset="0"/>
                <a:cs typeface="Arial" pitchFamily="-110" charset="0"/>
              </a:rPr>
              <a:pPr/>
              <a:t>49</a:t>
            </a:fld>
            <a:endParaRPr lang="nl-NL">
              <a:latin typeface="Arial" pitchFamily="-110" charset="0"/>
              <a:ea typeface="Arial" pitchFamily="-110" charset="0"/>
              <a:cs typeface="Arial" pitchFamily="-110"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62573AF-70A7-1449-8DFC-4EDBD174491D}" type="slidenum">
              <a:rPr lang="nl-NL">
                <a:latin typeface="Arial" pitchFamily="-110" charset="0"/>
                <a:ea typeface="Arial" pitchFamily="-110" charset="0"/>
                <a:cs typeface="Arial" pitchFamily="-110" charset="0"/>
              </a:rPr>
              <a:pPr/>
              <a:t>5</a:t>
            </a:fld>
            <a:endParaRPr lang="nl-NL">
              <a:latin typeface="Arial" pitchFamily="-110" charset="0"/>
              <a:ea typeface="Arial" pitchFamily="-110" charset="0"/>
              <a:cs typeface="Arial" pitchFamily="-110"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7FBEB847-43AA-2F44-B43D-96B2339D5F4A}" type="slidenum">
              <a:rPr lang="nl-NL">
                <a:latin typeface="Arial" pitchFamily="-110" charset="0"/>
                <a:ea typeface="Arial" pitchFamily="-110" charset="0"/>
                <a:cs typeface="Arial" pitchFamily="-110" charset="0"/>
              </a:rPr>
              <a:pPr/>
              <a:t>50</a:t>
            </a:fld>
            <a:endParaRPr lang="nl-NL">
              <a:latin typeface="Arial" pitchFamily="-110" charset="0"/>
              <a:ea typeface="Arial" pitchFamily="-110" charset="0"/>
              <a:cs typeface="Arial" pitchFamily="-110"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9D3814C-DC96-BD4F-A35E-AC20174E897E}" type="slidenum">
              <a:rPr lang="nl-NL">
                <a:latin typeface="Arial" pitchFamily="-110" charset="0"/>
                <a:ea typeface="Arial" pitchFamily="-110" charset="0"/>
                <a:cs typeface="Arial" pitchFamily="-110" charset="0"/>
              </a:rPr>
              <a:pPr/>
              <a:t>51</a:t>
            </a:fld>
            <a:endParaRPr lang="nl-NL">
              <a:latin typeface="Arial" pitchFamily="-110" charset="0"/>
              <a:ea typeface="Arial" pitchFamily="-110" charset="0"/>
              <a:cs typeface="Arial" pitchFamily="-110"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9D3814C-DC96-BD4F-A35E-AC20174E897E}" type="slidenum">
              <a:rPr lang="nl-NL">
                <a:latin typeface="Arial" pitchFamily="-110" charset="0"/>
                <a:ea typeface="Arial" pitchFamily="-110" charset="0"/>
                <a:cs typeface="Arial" pitchFamily="-110" charset="0"/>
              </a:rPr>
              <a:pPr/>
              <a:t>52</a:t>
            </a:fld>
            <a:endParaRPr lang="nl-NL">
              <a:latin typeface="Arial" pitchFamily="-110" charset="0"/>
              <a:ea typeface="Arial" pitchFamily="-110" charset="0"/>
              <a:cs typeface="Arial" pitchFamily="-110"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9DC1E2-0454-3141-A6AF-733C5007A7AA}" type="slidenum">
              <a:rPr lang="nl-NL">
                <a:latin typeface="Arial" pitchFamily="-110" charset="0"/>
                <a:ea typeface="Arial" pitchFamily="-110" charset="0"/>
                <a:cs typeface="Arial" pitchFamily="-110" charset="0"/>
              </a:rPr>
              <a:pPr/>
              <a:t>53</a:t>
            </a:fld>
            <a:endParaRPr lang="nl-NL">
              <a:latin typeface="Arial" pitchFamily="-110" charset="0"/>
              <a:ea typeface="Arial" pitchFamily="-110" charset="0"/>
              <a:cs typeface="Arial" pitchFamily="-110"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DE7C1E1-6B04-AD4E-9340-5740FFC8644C}" type="slidenum">
              <a:rPr lang="nl-NL">
                <a:latin typeface="Arial" pitchFamily="-110" charset="0"/>
                <a:ea typeface="Arial" pitchFamily="-110" charset="0"/>
                <a:cs typeface="Arial" pitchFamily="-110" charset="0"/>
              </a:rPr>
              <a:pPr/>
              <a:t>54</a:t>
            </a:fld>
            <a:endParaRPr lang="nl-NL">
              <a:latin typeface="Arial" pitchFamily="-110" charset="0"/>
              <a:ea typeface="Arial" pitchFamily="-110" charset="0"/>
              <a:cs typeface="Arial" pitchFamily="-110"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246264F-0E2F-8D42-A13A-C5D2BE94BB1B}" type="slidenum">
              <a:rPr lang="nl-NL">
                <a:latin typeface="Arial" pitchFamily="-110" charset="0"/>
                <a:ea typeface="Arial" pitchFamily="-110" charset="0"/>
                <a:cs typeface="Arial" pitchFamily="-110" charset="0"/>
              </a:rPr>
              <a:pPr/>
              <a:t>55</a:t>
            </a:fld>
            <a:endParaRPr lang="nl-NL">
              <a:latin typeface="Arial" pitchFamily="-110" charset="0"/>
              <a:ea typeface="Arial" pitchFamily="-110" charset="0"/>
              <a:cs typeface="Arial" pitchFamily="-110"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4A1530AC-75A2-3043-845B-30A759E7D09D}" type="slidenum">
              <a:rPr lang="nl-NL">
                <a:latin typeface="Arial" pitchFamily="-110" charset="0"/>
                <a:ea typeface="Arial" pitchFamily="-110" charset="0"/>
                <a:cs typeface="Arial" pitchFamily="-110" charset="0"/>
              </a:rPr>
              <a:pPr/>
              <a:t>56</a:t>
            </a:fld>
            <a:endParaRPr lang="nl-NL">
              <a:latin typeface="Arial" pitchFamily="-110" charset="0"/>
              <a:ea typeface="Arial" pitchFamily="-110" charset="0"/>
              <a:cs typeface="Arial" pitchFamily="-110"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3913EE86-1D83-0C4E-8DE5-C7C9C41906A2}" type="slidenum">
              <a:rPr lang="nl-NL">
                <a:latin typeface="Arial" pitchFamily="-110" charset="0"/>
                <a:ea typeface="Arial" pitchFamily="-110" charset="0"/>
                <a:cs typeface="Arial" pitchFamily="-110" charset="0"/>
              </a:rPr>
              <a:pPr/>
              <a:t>57</a:t>
            </a:fld>
            <a:endParaRPr lang="nl-NL">
              <a:latin typeface="Arial" pitchFamily="-110" charset="0"/>
              <a:ea typeface="Arial" pitchFamily="-110" charset="0"/>
              <a:cs typeface="Arial" pitchFamily="-110"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C5F9963-12A4-6641-A2EE-3F1FAD2CB1B9}" type="slidenum">
              <a:rPr lang="nl-NL">
                <a:latin typeface="Arial" pitchFamily="-110" charset="0"/>
                <a:ea typeface="Arial" pitchFamily="-110" charset="0"/>
                <a:cs typeface="Arial" pitchFamily="-110" charset="0"/>
              </a:rPr>
              <a:pPr/>
              <a:t>58</a:t>
            </a:fld>
            <a:endParaRPr lang="nl-NL">
              <a:latin typeface="Arial" pitchFamily="-110" charset="0"/>
              <a:ea typeface="Arial" pitchFamily="-110" charset="0"/>
              <a:cs typeface="Arial" pitchFamily="-110"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C65ECCF-D3EA-CF43-87BF-3969414A7B8A}" type="slidenum">
              <a:rPr lang="nl-NL">
                <a:latin typeface="Arial" pitchFamily="-110" charset="0"/>
                <a:ea typeface="Arial" pitchFamily="-110" charset="0"/>
                <a:cs typeface="Arial" pitchFamily="-110" charset="0"/>
              </a:rPr>
              <a:pPr/>
              <a:t>59</a:t>
            </a:fld>
            <a:endParaRPr lang="nl-NL">
              <a:latin typeface="Arial" pitchFamily="-110" charset="0"/>
              <a:ea typeface="Arial" pitchFamily="-110" charset="0"/>
              <a:cs typeface="Arial" pitchFamily="-110"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FBFE39F-D10A-A244-83F3-BC76AD8B29A4}" type="slidenum">
              <a:rPr lang="nl-NL">
                <a:latin typeface="Arial" pitchFamily="-110" charset="0"/>
                <a:ea typeface="Arial" pitchFamily="-110" charset="0"/>
                <a:cs typeface="Arial" pitchFamily="-110" charset="0"/>
              </a:rPr>
              <a:pPr/>
              <a:t>6</a:t>
            </a:fld>
            <a:endParaRPr lang="nl-NL">
              <a:latin typeface="Arial" pitchFamily="-110" charset="0"/>
              <a:ea typeface="Arial" pitchFamily="-110" charset="0"/>
              <a:cs typeface="Arial" pitchFamily="-110"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66E6CD0-6007-EC44-B593-1DE90EFB4130}" type="slidenum">
              <a:rPr lang="nl-NL">
                <a:latin typeface="Arial" pitchFamily="-110" charset="0"/>
                <a:ea typeface="Arial" pitchFamily="-110" charset="0"/>
                <a:cs typeface="Arial" pitchFamily="-110" charset="0"/>
              </a:rPr>
              <a:pPr/>
              <a:t>60</a:t>
            </a:fld>
            <a:endParaRPr lang="nl-NL">
              <a:latin typeface="Arial" pitchFamily="-110" charset="0"/>
              <a:ea typeface="Arial" pitchFamily="-110" charset="0"/>
              <a:cs typeface="Arial" pitchFamily="-110"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AFD8FF8-893D-504E-9D2E-3A22F37E1054}" type="slidenum">
              <a:rPr lang="nl-NL">
                <a:latin typeface="Arial" pitchFamily="-110" charset="0"/>
                <a:ea typeface="Arial" pitchFamily="-110" charset="0"/>
                <a:cs typeface="Arial" pitchFamily="-110" charset="0"/>
              </a:rPr>
              <a:pPr/>
              <a:t>61</a:t>
            </a:fld>
            <a:endParaRPr lang="nl-NL">
              <a:latin typeface="Arial" pitchFamily="-110" charset="0"/>
              <a:ea typeface="Arial" pitchFamily="-110" charset="0"/>
              <a:cs typeface="Arial" pitchFamily="-110"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DF1690F5-ADB8-6C4D-9636-4CE88E6A7581}" type="slidenum">
              <a:rPr lang="nl-NL">
                <a:latin typeface="Arial" pitchFamily="-110" charset="0"/>
                <a:ea typeface="Arial" pitchFamily="-110" charset="0"/>
                <a:cs typeface="Arial" pitchFamily="-110" charset="0"/>
              </a:rPr>
              <a:pPr/>
              <a:t>62</a:t>
            </a:fld>
            <a:endParaRPr lang="nl-NL">
              <a:latin typeface="Arial" pitchFamily="-110" charset="0"/>
              <a:ea typeface="Arial" pitchFamily="-110" charset="0"/>
              <a:cs typeface="Arial" pitchFamily="-110"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DBC2836-11E5-A54C-B2EA-143297A2363B}" type="slidenum">
              <a:rPr lang="nl-NL">
                <a:latin typeface="Arial" pitchFamily="-110" charset="0"/>
                <a:ea typeface="Arial" pitchFamily="-110" charset="0"/>
                <a:cs typeface="Arial" pitchFamily="-110" charset="0"/>
              </a:rPr>
              <a:pPr/>
              <a:t>63</a:t>
            </a:fld>
            <a:endParaRPr lang="nl-NL">
              <a:latin typeface="Arial" pitchFamily="-110" charset="0"/>
              <a:ea typeface="Arial" pitchFamily="-110" charset="0"/>
              <a:cs typeface="Arial" pitchFamily="-110"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FC58071-8A44-AF4B-A09E-7A7743847049}" type="slidenum">
              <a:rPr lang="nl-NL">
                <a:latin typeface="Arial" pitchFamily="-110" charset="0"/>
                <a:ea typeface="Arial" pitchFamily="-110" charset="0"/>
                <a:cs typeface="Arial" pitchFamily="-110" charset="0"/>
              </a:rPr>
              <a:pPr/>
              <a:t>64</a:t>
            </a:fld>
            <a:endParaRPr lang="nl-NL">
              <a:latin typeface="Arial" pitchFamily="-110" charset="0"/>
              <a:ea typeface="Arial" pitchFamily="-110" charset="0"/>
              <a:cs typeface="Arial" pitchFamily="-110"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1D797AB1-970F-944B-98C8-5DFC4DA9CBDE}" type="slidenum">
              <a:rPr lang="nl-NL">
                <a:latin typeface="Arial" pitchFamily="-110" charset="0"/>
                <a:ea typeface="Arial" pitchFamily="-110" charset="0"/>
                <a:cs typeface="Arial" pitchFamily="-110" charset="0"/>
              </a:rPr>
              <a:pPr/>
              <a:t>65</a:t>
            </a:fld>
            <a:endParaRPr lang="nl-NL">
              <a:latin typeface="Arial" pitchFamily="-110" charset="0"/>
              <a:ea typeface="Arial" pitchFamily="-110" charset="0"/>
              <a:cs typeface="Arial" pitchFamily="-110"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D4F3702-9EC8-ED4A-A000-CC41326FDB60}" type="slidenum">
              <a:rPr lang="nl-NL">
                <a:latin typeface="Arial" pitchFamily="-110" charset="0"/>
                <a:ea typeface="Arial" pitchFamily="-110" charset="0"/>
                <a:cs typeface="Arial" pitchFamily="-110" charset="0"/>
              </a:rPr>
              <a:pPr/>
              <a:t>66</a:t>
            </a:fld>
            <a:endParaRPr lang="nl-NL">
              <a:latin typeface="Arial" pitchFamily="-110" charset="0"/>
              <a:ea typeface="Arial" pitchFamily="-110" charset="0"/>
              <a:cs typeface="Arial" pitchFamily="-110"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25E63DB1-9139-CA45-834A-329AFC0D32A2}" type="slidenum">
              <a:rPr lang="nl-NL">
                <a:latin typeface="Arial" pitchFamily="-110" charset="0"/>
                <a:ea typeface="Arial" pitchFamily="-110" charset="0"/>
                <a:cs typeface="Arial" pitchFamily="-110" charset="0"/>
              </a:rPr>
              <a:pPr/>
              <a:t>67</a:t>
            </a:fld>
            <a:endParaRPr lang="nl-NL">
              <a:latin typeface="Arial" pitchFamily="-110" charset="0"/>
              <a:ea typeface="Arial" pitchFamily="-110" charset="0"/>
              <a:cs typeface="Arial" pitchFamily="-110"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0412B1E8-0674-2247-8628-D3583F0C13CD}" type="slidenum">
              <a:rPr lang="nl-NL">
                <a:latin typeface="Arial" pitchFamily="-110" charset="0"/>
                <a:ea typeface="Arial" pitchFamily="-110" charset="0"/>
                <a:cs typeface="Arial" pitchFamily="-110" charset="0"/>
              </a:rPr>
              <a:pPr/>
              <a:t>68</a:t>
            </a:fld>
            <a:endParaRPr lang="nl-NL">
              <a:latin typeface="Arial" pitchFamily="-110" charset="0"/>
              <a:ea typeface="Arial" pitchFamily="-110" charset="0"/>
              <a:cs typeface="Arial" pitchFamily="-110"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8917FBD1-B126-624D-9E6A-35B64B3B1F3D}" type="slidenum">
              <a:rPr lang="nl-NL">
                <a:latin typeface="Arial" pitchFamily="-110" charset="0"/>
                <a:ea typeface="Arial" pitchFamily="-110" charset="0"/>
                <a:cs typeface="Arial" pitchFamily="-110" charset="0"/>
              </a:rPr>
              <a:pPr/>
              <a:t>69</a:t>
            </a:fld>
            <a:endParaRPr lang="nl-NL">
              <a:latin typeface="Arial" pitchFamily="-110" charset="0"/>
              <a:ea typeface="Arial" pitchFamily="-110" charset="0"/>
              <a:cs typeface="Arial" pitchFamily="-110"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A0DCEFE-DD19-A148-BE93-DF59C5373097}" type="slidenum">
              <a:rPr lang="nl-NL">
                <a:latin typeface="Arial" pitchFamily="-110" charset="0"/>
                <a:ea typeface="Arial" pitchFamily="-110" charset="0"/>
                <a:cs typeface="Arial" pitchFamily="-110" charset="0"/>
              </a:rPr>
              <a:pPr/>
              <a:t>7</a:t>
            </a:fld>
            <a:endParaRPr lang="nl-NL">
              <a:latin typeface="Arial" pitchFamily="-110" charset="0"/>
              <a:ea typeface="Arial" pitchFamily="-110" charset="0"/>
              <a:cs typeface="Arial" pitchFamily="-110"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7FD6FE3E-6B66-3249-ADBB-3D7C55C4BB9E}" type="slidenum">
              <a:rPr lang="nl-NL">
                <a:latin typeface="Arial" pitchFamily="-110" charset="0"/>
                <a:ea typeface="Arial" pitchFamily="-110" charset="0"/>
                <a:cs typeface="Arial" pitchFamily="-110" charset="0"/>
              </a:rPr>
              <a:pPr/>
              <a:t>70</a:t>
            </a:fld>
            <a:endParaRPr lang="nl-NL">
              <a:latin typeface="Arial" pitchFamily="-110" charset="0"/>
              <a:ea typeface="Arial" pitchFamily="-110" charset="0"/>
              <a:cs typeface="Arial" pitchFamily="-110"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DBD1F62A-6A1E-3146-9BEB-369A7103608F}" type="slidenum">
              <a:rPr lang="nl-NL">
                <a:latin typeface="Arial" pitchFamily="-110" charset="0"/>
                <a:ea typeface="Arial" pitchFamily="-110" charset="0"/>
                <a:cs typeface="Arial" pitchFamily="-110" charset="0"/>
              </a:rPr>
              <a:pPr/>
              <a:t>71</a:t>
            </a:fld>
            <a:endParaRPr lang="nl-NL">
              <a:latin typeface="Arial" pitchFamily="-110" charset="0"/>
              <a:ea typeface="Arial" pitchFamily="-110" charset="0"/>
              <a:cs typeface="Arial" pitchFamily="-110"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solidFill>
                  <a:schemeClr val="tx2"/>
                </a:solidFill>
                <a:latin typeface="Arial" pitchFamily="-110" charset="0"/>
                <a:ea typeface="Arial" pitchFamily="-110" charset="0"/>
                <a:cs typeface="Arial" pitchFamily="-110" charset="0"/>
              </a:rPr>
              <a:t>Other evidence: swiping, spading</a:t>
            </a:r>
            <a:endParaRPr lang="nl-NL" smtClean="0">
              <a:latin typeface="Arial" pitchFamily="-110" charset="0"/>
              <a:ea typeface="Arial" pitchFamily="-110" charset="0"/>
              <a:cs typeface="Arial" pitchFamily="-110"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DB1FF4F-85B1-214A-A22C-306AB4536BEC}" type="slidenum">
              <a:rPr lang="nl-NL">
                <a:latin typeface="Arial" pitchFamily="-110" charset="0"/>
                <a:ea typeface="Arial" pitchFamily="-110" charset="0"/>
                <a:cs typeface="Arial" pitchFamily="-110" charset="0"/>
              </a:rPr>
              <a:pPr/>
              <a:t>72</a:t>
            </a:fld>
            <a:endParaRPr lang="nl-NL">
              <a:latin typeface="Arial" pitchFamily="-110" charset="0"/>
              <a:ea typeface="Arial" pitchFamily="-110" charset="0"/>
              <a:cs typeface="Arial" pitchFamily="-110"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E42E2397-79AA-9941-AFA8-46435AD19FAE}" type="slidenum">
              <a:rPr lang="nl-NL">
                <a:latin typeface="Arial" pitchFamily="-110" charset="0"/>
                <a:ea typeface="Arial" pitchFamily="-110" charset="0"/>
                <a:cs typeface="Arial" pitchFamily="-110" charset="0"/>
              </a:rPr>
              <a:pPr/>
              <a:t>73</a:t>
            </a:fld>
            <a:endParaRPr lang="nl-NL">
              <a:latin typeface="Arial" pitchFamily="-110" charset="0"/>
              <a:ea typeface="Arial" pitchFamily="-110" charset="0"/>
              <a:cs typeface="Arial" pitchFamily="-110"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0F83B26-D5AE-1044-B789-3F8ED1025085}" type="slidenum">
              <a:rPr lang="nl-NL">
                <a:latin typeface="Arial" pitchFamily="-110" charset="0"/>
                <a:ea typeface="Arial" pitchFamily="-110" charset="0"/>
                <a:cs typeface="Arial" pitchFamily="-110" charset="0"/>
              </a:rPr>
              <a:pPr/>
              <a:t>74</a:t>
            </a:fld>
            <a:endParaRPr lang="nl-NL">
              <a:latin typeface="Arial" pitchFamily="-110" charset="0"/>
              <a:ea typeface="Arial" pitchFamily="-110" charset="0"/>
              <a:cs typeface="Arial" pitchFamily="-110"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E852340-8643-6546-9A59-574D6F6E5DAF}" type="slidenum">
              <a:rPr lang="nl-NL">
                <a:latin typeface="Arial" pitchFamily="-110" charset="0"/>
                <a:ea typeface="Arial" pitchFamily="-110" charset="0"/>
                <a:cs typeface="Arial" pitchFamily="-110" charset="0"/>
              </a:rPr>
              <a:pPr/>
              <a:t>75</a:t>
            </a:fld>
            <a:endParaRPr lang="nl-NL">
              <a:latin typeface="Arial" pitchFamily="-110" charset="0"/>
              <a:ea typeface="Arial" pitchFamily="-110" charset="0"/>
              <a:cs typeface="Arial" pitchFamily="-110"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7CB6A6D-2226-6E49-A1CD-DD305F6F98A4}" type="slidenum">
              <a:rPr lang="nl-NL">
                <a:latin typeface="Arial" pitchFamily="-110" charset="0"/>
                <a:ea typeface="Arial" pitchFamily="-110" charset="0"/>
                <a:cs typeface="Arial" pitchFamily="-110" charset="0"/>
              </a:rPr>
              <a:pPr/>
              <a:t>76</a:t>
            </a:fld>
            <a:endParaRPr lang="nl-NL">
              <a:latin typeface="Arial" pitchFamily="-110" charset="0"/>
              <a:ea typeface="Arial" pitchFamily="-110" charset="0"/>
              <a:cs typeface="Arial" pitchFamily="-110"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E08D677-EF8F-924D-AB2D-A053ED2A1035}" type="slidenum">
              <a:rPr lang="nl-NL">
                <a:latin typeface="Arial" pitchFamily="-110" charset="0"/>
                <a:ea typeface="Arial" pitchFamily="-110" charset="0"/>
                <a:cs typeface="Arial" pitchFamily="-110" charset="0"/>
              </a:rPr>
              <a:pPr/>
              <a:t>77</a:t>
            </a:fld>
            <a:endParaRPr lang="nl-NL">
              <a:latin typeface="Arial" pitchFamily="-110" charset="0"/>
              <a:ea typeface="Arial" pitchFamily="-110" charset="0"/>
              <a:cs typeface="Arial" pitchFamily="-110"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6CB62DAE-E31E-324B-B246-23FDE88B6780}" type="slidenum">
              <a:rPr lang="nl-NL">
                <a:latin typeface="Arial" pitchFamily="-110" charset="0"/>
                <a:ea typeface="Arial" pitchFamily="-110" charset="0"/>
                <a:cs typeface="Arial" pitchFamily="-110" charset="0"/>
              </a:rPr>
              <a:pPr/>
              <a:t>78</a:t>
            </a:fld>
            <a:endParaRPr lang="nl-NL">
              <a:latin typeface="Arial" pitchFamily="-110" charset="0"/>
              <a:ea typeface="Arial" pitchFamily="-110" charset="0"/>
              <a:cs typeface="Arial" pitchFamily="-110"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140E9C1F-DAB6-5F43-BD80-FA060BFEF74B}" type="slidenum">
              <a:rPr lang="nl-NL">
                <a:latin typeface="Arial" pitchFamily="-110" charset="0"/>
                <a:ea typeface="Arial" pitchFamily="-110" charset="0"/>
                <a:cs typeface="Arial" pitchFamily="-110" charset="0"/>
              </a:rPr>
              <a:pPr/>
              <a:t>79</a:t>
            </a:fld>
            <a:endParaRPr lang="nl-NL">
              <a:latin typeface="Arial" pitchFamily="-110" charset="0"/>
              <a:ea typeface="Arial" pitchFamily="-110" charset="0"/>
              <a:cs typeface="Arial" pitchFamily="-110"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C5F1FB9-4DC1-2841-8211-5CCBC680790E}" type="slidenum">
              <a:rPr lang="nl-NL">
                <a:latin typeface="Arial" pitchFamily="-110" charset="0"/>
                <a:ea typeface="Arial" pitchFamily="-110" charset="0"/>
                <a:cs typeface="Arial" pitchFamily="-110" charset="0"/>
              </a:rPr>
              <a:pPr/>
              <a:t>8</a:t>
            </a:fld>
            <a:endParaRPr lang="nl-NL">
              <a:latin typeface="Arial" pitchFamily="-110" charset="0"/>
              <a:ea typeface="Arial" pitchFamily="-110" charset="0"/>
              <a:cs typeface="Arial" pitchFamily="-110"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51790BD6-BEB8-CF49-A628-8704748022B0}" type="slidenum">
              <a:rPr lang="nl-NL">
                <a:latin typeface="Arial" pitchFamily="-110" charset="0"/>
                <a:ea typeface="Arial" pitchFamily="-110" charset="0"/>
                <a:cs typeface="Arial" pitchFamily="-110" charset="0"/>
              </a:rPr>
              <a:pPr/>
              <a:t>80</a:t>
            </a:fld>
            <a:endParaRPr lang="nl-NL">
              <a:latin typeface="Arial" pitchFamily="-110" charset="0"/>
              <a:ea typeface="Arial" pitchFamily="-110" charset="0"/>
              <a:cs typeface="Arial" pitchFamily="-110"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7900428D-3AC0-A94B-83D7-1A01798082E0}" type="slidenum">
              <a:rPr lang="nl-NL">
                <a:latin typeface="Arial" pitchFamily="-110" charset="0"/>
                <a:ea typeface="Arial" pitchFamily="-110" charset="0"/>
                <a:cs typeface="Arial" pitchFamily="-110" charset="0"/>
              </a:rPr>
              <a:pPr/>
              <a:t>81</a:t>
            </a:fld>
            <a:endParaRPr lang="nl-NL">
              <a:latin typeface="Arial" pitchFamily="-110" charset="0"/>
              <a:ea typeface="Arial" pitchFamily="-110" charset="0"/>
              <a:cs typeface="Arial" pitchFamily="-110"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DEF65516-8A5C-204A-9BA5-FEDFED76AF14}" type="slidenum">
              <a:rPr lang="nl-NL">
                <a:latin typeface="Arial" pitchFamily="-110" charset="0"/>
                <a:ea typeface="Arial" pitchFamily="-110" charset="0"/>
                <a:cs typeface="Arial" pitchFamily="-110" charset="0"/>
              </a:rPr>
              <a:pPr/>
              <a:t>82</a:t>
            </a:fld>
            <a:endParaRPr lang="nl-NL">
              <a:latin typeface="Arial" pitchFamily="-110" charset="0"/>
              <a:ea typeface="Arial" pitchFamily="-110" charset="0"/>
              <a:cs typeface="Arial" pitchFamily="-110"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257A4829-BA8B-9D42-BDD7-81A467968772}" type="slidenum">
              <a:rPr lang="nl-NL">
                <a:latin typeface="Arial" pitchFamily="-110" charset="0"/>
                <a:ea typeface="Arial" pitchFamily="-110" charset="0"/>
                <a:cs typeface="Arial" pitchFamily="-110" charset="0"/>
              </a:rPr>
              <a:pPr/>
              <a:t>83</a:t>
            </a:fld>
            <a:endParaRPr lang="nl-NL">
              <a:latin typeface="Arial" pitchFamily="-110" charset="0"/>
              <a:ea typeface="Arial" pitchFamily="-110" charset="0"/>
              <a:cs typeface="Arial" pitchFamily="-110"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B7416C7B-623A-874C-834B-2D9EB916407C}" type="slidenum">
              <a:rPr lang="nl-NL">
                <a:latin typeface="Arial" pitchFamily="-110" charset="0"/>
                <a:ea typeface="Arial" pitchFamily="-110" charset="0"/>
                <a:cs typeface="Arial" pitchFamily="-110" charset="0"/>
              </a:rPr>
              <a:pPr/>
              <a:t>84</a:t>
            </a:fld>
            <a:endParaRPr lang="nl-NL">
              <a:latin typeface="Arial" pitchFamily="-110" charset="0"/>
              <a:ea typeface="Arial" pitchFamily="-110" charset="0"/>
              <a:cs typeface="Arial" pitchFamily="-110"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749C824-87AA-BE4C-96CD-B09D1D0286EC}" type="slidenum">
              <a:rPr lang="nl-NL">
                <a:latin typeface="Arial" pitchFamily="-110" charset="0"/>
                <a:ea typeface="Arial" pitchFamily="-110" charset="0"/>
                <a:cs typeface="Arial" pitchFamily="-110" charset="0"/>
              </a:rPr>
              <a:pPr/>
              <a:t>85</a:t>
            </a:fld>
            <a:endParaRPr lang="nl-NL">
              <a:latin typeface="Arial" pitchFamily="-110" charset="0"/>
              <a:ea typeface="Arial" pitchFamily="-110" charset="0"/>
              <a:cs typeface="Arial" pitchFamily="-110"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406957E6-A868-9341-B37B-3E4B0C98C975}" type="slidenum">
              <a:rPr lang="nl-NL">
                <a:latin typeface="Arial" pitchFamily="-110" charset="0"/>
                <a:ea typeface="Arial" pitchFamily="-110" charset="0"/>
                <a:cs typeface="Arial" pitchFamily="-110" charset="0"/>
              </a:rPr>
              <a:pPr/>
              <a:t>86</a:t>
            </a:fld>
            <a:endParaRPr lang="nl-NL">
              <a:latin typeface="Arial" pitchFamily="-110" charset="0"/>
              <a:ea typeface="Arial" pitchFamily="-110" charset="0"/>
              <a:cs typeface="Arial" pitchFamily="-110"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DC08C963-577E-FA49-894A-F0C1737E93C6}" type="slidenum">
              <a:rPr lang="nl-NL">
                <a:latin typeface="Arial" pitchFamily="-110" charset="0"/>
                <a:ea typeface="Arial" pitchFamily="-110" charset="0"/>
                <a:cs typeface="Arial" pitchFamily="-110" charset="0"/>
              </a:rPr>
              <a:pPr/>
              <a:t>87</a:t>
            </a:fld>
            <a:endParaRPr lang="nl-NL">
              <a:latin typeface="Arial" pitchFamily="-110" charset="0"/>
              <a:ea typeface="Arial" pitchFamily="-110" charset="0"/>
              <a:cs typeface="Arial" pitchFamily="-110"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B0DEB831-0D46-CD45-9186-B837B4EE7C98}" type="slidenum">
              <a:rPr lang="nl-NL">
                <a:latin typeface="Arial" pitchFamily="-110" charset="0"/>
                <a:ea typeface="Arial" pitchFamily="-110" charset="0"/>
                <a:cs typeface="Arial" pitchFamily="-110" charset="0"/>
              </a:rPr>
              <a:pPr/>
              <a:t>88</a:t>
            </a:fld>
            <a:endParaRPr lang="nl-NL">
              <a:latin typeface="Arial" pitchFamily="-110" charset="0"/>
              <a:ea typeface="Arial" pitchFamily="-110" charset="0"/>
              <a:cs typeface="Arial" pitchFamily="-110"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C9890D68-6661-5A4F-B700-C675DCF9ADDA}" type="slidenum">
              <a:rPr lang="nl-NL">
                <a:latin typeface="Arial" pitchFamily="-110" charset="0"/>
                <a:ea typeface="Arial" pitchFamily="-110" charset="0"/>
                <a:cs typeface="Arial" pitchFamily="-110" charset="0"/>
              </a:rPr>
              <a:pPr/>
              <a:t>89</a:t>
            </a:fld>
            <a:endParaRPr lang="nl-NL">
              <a:latin typeface="Arial" pitchFamily="-110" charset="0"/>
              <a:ea typeface="Arial" pitchFamily="-110" charset="0"/>
              <a:cs typeface="Arial" pitchFamily="-110"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2C0F100-8037-1D44-A27A-559D6275DA1C}" type="slidenum">
              <a:rPr lang="nl-NL">
                <a:latin typeface="Arial" pitchFamily="-110" charset="0"/>
                <a:ea typeface="Arial" pitchFamily="-110" charset="0"/>
                <a:cs typeface="Arial" pitchFamily="-110" charset="0"/>
              </a:rPr>
              <a:pPr/>
              <a:t>9</a:t>
            </a:fld>
            <a:endParaRPr lang="nl-NL">
              <a:latin typeface="Arial" pitchFamily="-110" charset="0"/>
              <a:ea typeface="Arial" pitchFamily="-110" charset="0"/>
              <a:cs typeface="Arial" pitchFamily="-110"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6DCDD92F-EE5C-A141-88B5-FFE76989EA77}" type="slidenum">
              <a:rPr lang="nl-NL">
                <a:latin typeface="Arial" pitchFamily="-110" charset="0"/>
                <a:ea typeface="Arial" pitchFamily="-110" charset="0"/>
                <a:cs typeface="Arial" pitchFamily="-110" charset="0"/>
              </a:rPr>
              <a:pPr/>
              <a:t>90</a:t>
            </a:fld>
            <a:endParaRPr lang="nl-NL">
              <a:latin typeface="Arial" pitchFamily="-110" charset="0"/>
              <a:ea typeface="Arial" pitchFamily="-110" charset="0"/>
              <a:cs typeface="Arial" pitchFamily="-110"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nl-NL" dirty="0" smtClean="0">
              <a:latin typeface="Arial" pitchFamily="-110" charset="0"/>
              <a:ea typeface="Arial" pitchFamily="-110" charset="0"/>
              <a:cs typeface="Arial" pitchFamily="-110"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BD447C73-9923-0446-AAC8-704318049B75}" type="slidenum">
              <a:rPr lang="nl-NL">
                <a:latin typeface="Arial" pitchFamily="-110" charset="0"/>
                <a:ea typeface="Arial" pitchFamily="-110" charset="0"/>
                <a:cs typeface="Arial" pitchFamily="-110" charset="0"/>
              </a:rPr>
              <a:pPr/>
              <a:t>91</a:t>
            </a:fld>
            <a:endParaRPr lang="nl-NL">
              <a:latin typeface="Arial" pitchFamily="-110" charset="0"/>
              <a:ea typeface="Arial" pitchFamily="-110" charset="0"/>
              <a:cs typeface="Arial" pitchFamily="-110"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32C749DB-7B33-C249-A601-B256276E6B73}" type="slidenum">
              <a:rPr lang="nl-NL">
                <a:latin typeface="Arial" pitchFamily="-110" charset="0"/>
                <a:ea typeface="Arial" pitchFamily="-110" charset="0"/>
                <a:cs typeface="Arial" pitchFamily="-110" charset="0"/>
              </a:rPr>
              <a:pPr/>
              <a:t>92</a:t>
            </a:fld>
            <a:endParaRPr lang="nl-NL">
              <a:latin typeface="Arial" pitchFamily="-110" charset="0"/>
              <a:ea typeface="Arial" pitchFamily="-110" charset="0"/>
              <a:cs typeface="Arial" pitchFamily="-110"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22C503D0-D79C-D54B-B66D-3E7F1952D11C}" type="slidenum">
              <a:rPr lang="nl-NL">
                <a:latin typeface="Arial" pitchFamily="-110" charset="0"/>
                <a:ea typeface="Arial" pitchFamily="-110" charset="0"/>
                <a:cs typeface="Arial" pitchFamily="-110" charset="0"/>
              </a:rPr>
              <a:pPr/>
              <a:t>93</a:t>
            </a:fld>
            <a:endParaRPr lang="nl-NL">
              <a:latin typeface="Arial" pitchFamily="-110" charset="0"/>
              <a:ea typeface="Arial" pitchFamily="-110" charset="0"/>
              <a:cs typeface="Arial" pitchFamily="-110"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CAD48CA8-601C-2841-A3D7-6B4A69C18A7B}" type="slidenum">
              <a:rPr lang="nl-NL">
                <a:latin typeface="Arial" pitchFamily="-110" charset="0"/>
                <a:ea typeface="Arial" pitchFamily="-110" charset="0"/>
                <a:cs typeface="Arial" pitchFamily="-110" charset="0"/>
              </a:rPr>
              <a:pPr/>
              <a:t>94</a:t>
            </a:fld>
            <a:endParaRPr lang="nl-NL">
              <a:latin typeface="Arial" pitchFamily="-110" charset="0"/>
              <a:ea typeface="Arial" pitchFamily="-110" charset="0"/>
              <a:cs typeface="Arial" pitchFamily="-110"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FB00214F-2B7F-794F-B793-147A21CAC3F1}" type="slidenum">
              <a:rPr lang="nl-NL">
                <a:latin typeface="Arial" pitchFamily="-110" charset="0"/>
                <a:ea typeface="Arial" pitchFamily="-110" charset="0"/>
                <a:cs typeface="Arial" pitchFamily="-110" charset="0"/>
              </a:rPr>
              <a:pPr/>
              <a:t>95</a:t>
            </a:fld>
            <a:endParaRPr lang="nl-NL">
              <a:latin typeface="Arial" pitchFamily="-110" charset="0"/>
              <a:ea typeface="Arial" pitchFamily="-110" charset="0"/>
              <a:cs typeface="Arial" pitchFamily="-110"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60F5AADF-4C52-A445-BC28-4B6B59D09124}" type="slidenum">
              <a:rPr lang="nl-NL">
                <a:latin typeface="Arial" pitchFamily="-110" charset="0"/>
                <a:ea typeface="Arial" pitchFamily="-110" charset="0"/>
                <a:cs typeface="Arial" pitchFamily="-110" charset="0"/>
              </a:rPr>
              <a:pPr/>
              <a:t>96</a:t>
            </a:fld>
            <a:endParaRPr lang="nl-NL">
              <a:latin typeface="Arial" pitchFamily="-110" charset="0"/>
              <a:ea typeface="Arial" pitchFamily="-110" charset="0"/>
              <a:cs typeface="Arial" pitchFamily="-110"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F06D2F5C-5E9F-494E-8A42-C79590FBFA21}" type="slidenum">
              <a:rPr lang="nl-NL">
                <a:latin typeface="Arial" pitchFamily="-110" charset="0"/>
                <a:ea typeface="Arial" pitchFamily="-110" charset="0"/>
                <a:cs typeface="Arial" pitchFamily="-110" charset="0"/>
              </a:rPr>
              <a:pPr/>
              <a:t>97</a:t>
            </a:fld>
            <a:endParaRPr lang="nl-NL">
              <a:latin typeface="Arial" pitchFamily="-110" charset="0"/>
              <a:ea typeface="Arial" pitchFamily="-110" charset="0"/>
              <a:cs typeface="Arial" pitchFamily="-110"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7AB1D52A-7324-DB4A-8346-622A76C090C9}" type="slidenum">
              <a:rPr lang="nl-NL">
                <a:latin typeface="Arial" pitchFamily="-110" charset="0"/>
                <a:ea typeface="Arial" pitchFamily="-110" charset="0"/>
                <a:cs typeface="Arial" pitchFamily="-110" charset="0"/>
              </a:rPr>
              <a:pPr/>
              <a:t>98</a:t>
            </a:fld>
            <a:endParaRPr lang="nl-NL">
              <a:latin typeface="Arial" pitchFamily="-110" charset="0"/>
              <a:ea typeface="Arial" pitchFamily="-110" charset="0"/>
              <a:cs typeface="Arial" pitchFamily="-110"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0865CB8C-4EEF-0E40-A6BE-3C48072D9F98}" type="slidenum">
              <a:rPr lang="nl-NL">
                <a:latin typeface="Arial" pitchFamily="-110" charset="0"/>
                <a:ea typeface="Arial" pitchFamily="-110" charset="0"/>
                <a:cs typeface="Arial" pitchFamily="-110" charset="0"/>
              </a:rPr>
              <a:pPr/>
              <a:t>99</a:t>
            </a:fld>
            <a:endParaRPr lang="nl-NL">
              <a:latin typeface="Arial" pitchFamily="-110" charset="0"/>
              <a:ea typeface="Arial" pitchFamily="-110" charset="0"/>
              <a:cs typeface="Arial" pitchFamily="-110"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nl-NL">
              <a:latin typeface="Arial" pitchFamily="-110" charset="0"/>
              <a:ea typeface="Arial" pitchFamily="-110" charset="0"/>
              <a:cs typeface="Arial" pitchFamily="-11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prstTxWarp prst="textNoShape">
                <a:avLst/>
              </a:prstTxWarp>
            </a:bodyPr>
            <a:lstStyle/>
            <a:p>
              <a:pPr>
                <a:defRPr/>
              </a:pPr>
              <a:endParaRPr lang="nl-NL">
                <a:latin typeface="Verdana" pitchFamily="-112" charset="0"/>
                <a:ea typeface="Arial" pitchFamily="-112" charset="0"/>
                <a:cs typeface="Arial" pitchFamily="-112" charset="0"/>
              </a:endParaRP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prstTxWarp prst="textNoShape">
                <a:avLst/>
              </a:prstTxWarp>
            </a:bodyPr>
            <a:lstStyle/>
            <a:p>
              <a:pPr>
                <a:defRPr/>
              </a:pPr>
              <a:endParaRPr lang="nl-NL" sz="2400">
                <a:latin typeface="Times New Roman" pitchFamily="-112" charset="0"/>
                <a:ea typeface="Arial" pitchFamily="-112" charset="0"/>
                <a:cs typeface="Arial" pitchFamily="-112"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prstTxWarp prst="textNoShape">
                <a:avLst/>
              </a:prstTxWarp>
            </a:bodyPr>
            <a:lstStyle/>
            <a:p>
              <a:pPr>
                <a:defRPr/>
              </a:pPr>
              <a:endParaRPr lang="nl-NL">
                <a:latin typeface="Arial" pitchFamily="-112" charset="0"/>
                <a:ea typeface="Arial" pitchFamily="-112" charset="0"/>
                <a:cs typeface="Arial" pitchFamily="-112" charset="0"/>
              </a:endParaRPr>
            </a:p>
          </p:txBody>
        </p:sp>
      </p:grpSp>
      <p:sp>
        <p:nvSpPr>
          <p:cNvPr id="7174" name="Rectangle 6"/>
          <p:cNvSpPr>
            <a:spLocks noGrp="1" noChangeArrowheads="1"/>
          </p:cNvSpPr>
          <p:nvPr>
            <p:ph type="ctrTitle"/>
          </p:nvPr>
        </p:nvSpPr>
        <p:spPr>
          <a:xfrm>
            <a:off x="1443038" y="985838"/>
            <a:ext cx="7239000" cy="1444625"/>
          </a:xfrm>
        </p:spPr>
        <p:txBody>
          <a:bodyPr/>
          <a:lstStyle>
            <a:lvl1pPr>
              <a:defRPr sz="4000"/>
            </a:lvl1pPr>
          </a:lstStyle>
          <a:p>
            <a:r>
              <a:rPr lang="nl-NL"/>
              <a:t>Click to edit Master title style</a:t>
            </a:r>
          </a:p>
        </p:txBody>
      </p:sp>
      <p:sp>
        <p:nvSpPr>
          <p:cNvPr id="7175" name="Rectangle 7"/>
          <p:cNvSpPr>
            <a:spLocks noGrp="1" noChangeArrowheads="1"/>
          </p:cNvSpPr>
          <p:nvPr>
            <p:ph type="subTitle" idx="1"/>
          </p:nvPr>
        </p:nvSpPr>
        <p:spPr>
          <a:xfrm>
            <a:off x="1443038" y="3427413"/>
            <a:ext cx="7239000" cy="1752600"/>
          </a:xfrm>
        </p:spPr>
        <p:txBody>
          <a:bodyPr/>
          <a:lstStyle>
            <a:lvl1pPr marL="0" indent="0">
              <a:buFont typeface="Wingdings" pitchFamily="-112" charset="2"/>
              <a:buNone/>
              <a:defRPr/>
            </a:lvl1pPr>
          </a:lstStyle>
          <a:p>
            <a:r>
              <a:rPr lang="nl-NL"/>
              <a:t>Click to edit Master subtitle style</a:t>
            </a:r>
          </a:p>
        </p:txBody>
      </p:sp>
      <p:sp>
        <p:nvSpPr>
          <p:cNvPr id="8" name="Rectangle 8"/>
          <p:cNvSpPr>
            <a:spLocks noGrp="1" noChangeArrowheads="1"/>
          </p:cNvSpPr>
          <p:nvPr>
            <p:ph type="dt" sz="half" idx="10"/>
          </p:nvPr>
        </p:nvSpPr>
        <p:spPr/>
        <p:txBody>
          <a:bodyPr/>
          <a:lstStyle>
            <a:lvl1pPr>
              <a:defRPr/>
            </a:lvl1pPr>
          </a:lstStyle>
          <a:p>
            <a:pPr>
              <a:defRPr/>
            </a:pPr>
            <a:endParaRPr lang="nl-NL"/>
          </a:p>
        </p:txBody>
      </p:sp>
      <p:sp>
        <p:nvSpPr>
          <p:cNvPr id="9" name="Rectangle 9"/>
          <p:cNvSpPr>
            <a:spLocks noGrp="1" noChangeArrowheads="1"/>
          </p:cNvSpPr>
          <p:nvPr>
            <p:ph type="ftr" sz="quarter" idx="11"/>
          </p:nvPr>
        </p:nvSpPr>
        <p:spPr/>
        <p:txBody>
          <a:bodyPr/>
          <a:lstStyle>
            <a:lvl1pPr>
              <a:defRPr/>
            </a:lvl1pPr>
          </a:lstStyle>
          <a:p>
            <a:pPr>
              <a:defRPr/>
            </a:pPr>
            <a:endParaRPr lang="nl-NL"/>
          </a:p>
        </p:txBody>
      </p:sp>
      <p:sp>
        <p:nvSpPr>
          <p:cNvPr id="10" name="Rectangle 10"/>
          <p:cNvSpPr>
            <a:spLocks noGrp="1" noChangeArrowheads="1"/>
          </p:cNvSpPr>
          <p:nvPr>
            <p:ph type="sldNum" sz="quarter" idx="12"/>
          </p:nvPr>
        </p:nvSpPr>
        <p:spPr/>
        <p:txBody>
          <a:bodyPr/>
          <a:lstStyle>
            <a:lvl1pPr>
              <a:defRPr/>
            </a:lvl1pPr>
          </a:lstStyle>
          <a:p>
            <a:pPr>
              <a:defRPr/>
            </a:pPr>
            <a:fld id="{9AB4CD01-82FA-D543-A5CB-204652416363}"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endParaRPr lang="nl-NL"/>
          </a:p>
        </p:txBody>
      </p:sp>
      <p:sp>
        <p:nvSpPr>
          <p:cNvPr id="5" name="Rectangle 9"/>
          <p:cNvSpPr>
            <a:spLocks noGrp="1" noChangeArrowheads="1"/>
          </p:cNvSpPr>
          <p:nvPr>
            <p:ph type="ftr" sz="quarter" idx="11"/>
          </p:nvPr>
        </p:nvSpPr>
        <p:spPr>
          <a:ln/>
        </p:spPr>
        <p:txBody>
          <a:bodyPr/>
          <a:lstStyle>
            <a:lvl1pPr>
              <a:defRPr/>
            </a:lvl1pPr>
          </a:lstStyle>
          <a:p>
            <a:pPr>
              <a:defRPr/>
            </a:pPr>
            <a:endParaRPr lang="nl-NL"/>
          </a:p>
        </p:txBody>
      </p:sp>
      <p:sp>
        <p:nvSpPr>
          <p:cNvPr id="6" name="Rectangle 10"/>
          <p:cNvSpPr>
            <a:spLocks noGrp="1" noChangeArrowheads="1"/>
          </p:cNvSpPr>
          <p:nvPr>
            <p:ph type="sldNum" sz="quarter" idx="12"/>
          </p:nvPr>
        </p:nvSpPr>
        <p:spPr>
          <a:ln/>
        </p:spPr>
        <p:txBody>
          <a:bodyPr/>
          <a:lstStyle>
            <a:lvl1pPr>
              <a:defRPr/>
            </a:lvl1pPr>
          </a:lstStyle>
          <a:p>
            <a:pPr>
              <a:defRPr/>
            </a:pPr>
            <a:fld id="{597063EE-9276-F745-BC6E-4A7004081ECD}"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56413" y="301625"/>
            <a:ext cx="1827212" cy="5640388"/>
          </a:xfrm>
        </p:spPr>
        <p:txBody>
          <a:bodyPr vert="eaVert"/>
          <a:lstStyle/>
          <a:p>
            <a:r>
              <a:rPr lang="nl-BE" smtClean="0"/>
              <a:t>Titelstijl van model bewerken</a:t>
            </a:r>
            <a:endParaRPr lang="nl-NL"/>
          </a:p>
        </p:txBody>
      </p:sp>
      <p:sp>
        <p:nvSpPr>
          <p:cNvPr id="3" name="Tijdelijke aanduiding voor verticale tekst 2"/>
          <p:cNvSpPr>
            <a:spLocks noGrp="1"/>
          </p:cNvSpPr>
          <p:nvPr>
            <p:ph type="body" orient="vert" idx="1"/>
          </p:nvPr>
        </p:nvSpPr>
        <p:spPr>
          <a:xfrm>
            <a:off x="1370013" y="301625"/>
            <a:ext cx="5334000" cy="5640388"/>
          </a:xfrm>
        </p:spPr>
        <p:txBody>
          <a:bodyPr vert="eaVert"/>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endParaRPr lang="nl-NL"/>
          </a:p>
        </p:txBody>
      </p:sp>
      <p:sp>
        <p:nvSpPr>
          <p:cNvPr id="5" name="Rectangle 9"/>
          <p:cNvSpPr>
            <a:spLocks noGrp="1" noChangeArrowheads="1"/>
          </p:cNvSpPr>
          <p:nvPr>
            <p:ph type="ftr" sz="quarter" idx="11"/>
          </p:nvPr>
        </p:nvSpPr>
        <p:spPr>
          <a:ln/>
        </p:spPr>
        <p:txBody>
          <a:bodyPr/>
          <a:lstStyle>
            <a:lvl1pPr>
              <a:defRPr/>
            </a:lvl1pPr>
          </a:lstStyle>
          <a:p>
            <a:pPr>
              <a:defRPr/>
            </a:pPr>
            <a:endParaRPr lang="nl-NL"/>
          </a:p>
        </p:txBody>
      </p:sp>
      <p:sp>
        <p:nvSpPr>
          <p:cNvPr id="6" name="Rectangle 10"/>
          <p:cNvSpPr>
            <a:spLocks noGrp="1" noChangeArrowheads="1"/>
          </p:cNvSpPr>
          <p:nvPr>
            <p:ph type="sldNum" sz="quarter" idx="12"/>
          </p:nvPr>
        </p:nvSpPr>
        <p:spPr>
          <a:ln/>
        </p:spPr>
        <p:txBody>
          <a:bodyPr/>
          <a:lstStyle>
            <a:lvl1pPr>
              <a:defRPr/>
            </a:lvl1pPr>
          </a:lstStyle>
          <a:p>
            <a:pPr>
              <a:defRPr/>
            </a:pPr>
            <a:fld id="{3BF262CE-9619-3D4B-88F4-102F61E63A97}"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idx="1"/>
          </p:nvPr>
        </p:nvSpPr>
        <p:spPr/>
        <p:txBody>
          <a:body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Rectangle 8"/>
          <p:cNvSpPr>
            <a:spLocks noGrp="1" noChangeArrowheads="1"/>
          </p:cNvSpPr>
          <p:nvPr>
            <p:ph type="dt" sz="half" idx="10"/>
          </p:nvPr>
        </p:nvSpPr>
        <p:spPr>
          <a:ln/>
        </p:spPr>
        <p:txBody>
          <a:bodyPr/>
          <a:lstStyle>
            <a:lvl1pPr>
              <a:defRPr/>
            </a:lvl1pPr>
          </a:lstStyle>
          <a:p>
            <a:pPr>
              <a:defRPr/>
            </a:pPr>
            <a:endParaRPr lang="nl-NL"/>
          </a:p>
        </p:txBody>
      </p:sp>
      <p:sp>
        <p:nvSpPr>
          <p:cNvPr id="5" name="Rectangle 9"/>
          <p:cNvSpPr>
            <a:spLocks noGrp="1" noChangeArrowheads="1"/>
          </p:cNvSpPr>
          <p:nvPr>
            <p:ph type="ftr" sz="quarter" idx="11"/>
          </p:nvPr>
        </p:nvSpPr>
        <p:spPr>
          <a:ln/>
        </p:spPr>
        <p:txBody>
          <a:bodyPr/>
          <a:lstStyle>
            <a:lvl1pPr>
              <a:defRPr/>
            </a:lvl1pPr>
          </a:lstStyle>
          <a:p>
            <a:pPr>
              <a:defRPr/>
            </a:pPr>
            <a:endParaRPr lang="nl-NL"/>
          </a:p>
        </p:txBody>
      </p:sp>
      <p:sp>
        <p:nvSpPr>
          <p:cNvPr id="6" name="Rectangle 10"/>
          <p:cNvSpPr>
            <a:spLocks noGrp="1" noChangeArrowheads="1"/>
          </p:cNvSpPr>
          <p:nvPr>
            <p:ph type="sldNum" sz="quarter" idx="12"/>
          </p:nvPr>
        </p:nvSpPr>
        <p:spPr>
          <a:ln/>
        </p:spPr>
        <p:txBody>
          <a:bodyPr/>
          <a:lstStyle>
            <a:lvl1pPr>
              <a:defRPr/>
            </a:lvl1pPr>
          </a:lstStyle>
          <a:p>
            <a:pPr>
              <a:defRPr/>
            </a:pPr>
            <a:fld id="{F60FBEC4-0A27-454D-8C27-605AC15A1414}"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BE" smtClean="0"/>
              <a:t>Klik om de tekststijl van het model te bewerken</a:t>
            </a:r>
          </a:p>
        </p:txBody>
      </p:sp>
      <p:sp>
        <p:nvSpPr>
          <p:cNvPr id="4" name="Rectangle 8"/>
          <p:cNvSpPr>
            <a:spLocks noGrp="1" noChangeArrowheads="1"/>
          </p:cNvSpPr>
          <p:nvPr>
            <p:ph type="dt" sz="half" idx="10"/>
          </p:nvPr>
        </p:nvSpPr>
        <p:spPr>
          <a:ln/>
        </p:spPr>
        <p:txBody>
          <a:bodyPr/>
          <a:lstStyle>
            <a:lvl1pPr>
              <a:defRPr/>
            </a:lvl1pPr>
          </a:lstStyle>
          <a:p>
            <a:pPr>
              <a:defRPr/>
            </a:pPr>
            <a:endParaRPr lang="nl-NL"/>
          </a:p>
        </p:txBody>
      </p:sp>
      <p:sp>
        <p:nvSpPr>
          <p:cNvPr id="5" name="Rectangle 9"/>
          <p:cNvSpPr>
            <a:spLocks noGrp="1" noChangeArrowheads="1"/>
          </p:cNvSpPr>
          <p:nvPr>
            <p:ph type="ftr" sz="quarter" idx="11"/>
          </p:nvPr>
        </p:nvSpPr>
        <p:spPr>
          <a:ln/>
        </p:spPr>
        <p:txBody>
          <a:bodyPr/>
          <a:lstStyle>
            <a:lvl1pPr>
              <a:defRPr/>
            </a:lvl1pPr>
          </a:lstStyle>
          <a:p>
            <a:pPr>
              <a:defRPr/>
            </a:pPr>
            <a:endParaRPr lang="nl-NL"/>
          </a:p>
        </p:txBody>
      </p:sp>
      <p:sp>
        <p:nvSpPr>
          <p:cNvPr id="6" name="Rectangle 10"/>
          <p:cNvSpPr>
            <a:spLocks noGrp="1" noChangeArrowheads="1"/>
          </p:cNvSpPr>
          <p:nvPr>
            <p:ph type="sldNum" sz="quarter" idx="12"/>
          </p:nvPr>
        </p:nvSpPr>
        <p:spPr>
          <a:ln/>
        </p:spPr>
        <p:txBody>
          <a:bodyPr/>
          <a:lstStyle>
            <a:lvl1pPr>
              <a:defRPr/>
            </a:lvl1pPr>
          </a:lstStyle>
          <a:p>
            <a:pPr>
              <a:defRPr/>
            </a:pPr>
            <a:fld id="{9E134A96-CA10-AA4B-99B4-67D2BF226497}"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Tijdelijke aanduiding voor inhoud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inhoud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Rectangle 8"/>
          <p:cNvSpPr>
            <a:spLocks noGrp="1" noChangeArrowheads="1"/>
          </p:cNvSpPr>
          <p:nvPr>
            <p:ph type="dt" sz="half" idx="10"/>
          </p:nvPr>
        </p:nvSpPr>
        <p:spPr>
          <a:ln/>
        </p:spPr>
        <p:txBody>
          <a:bodyPr/>
          <a:lstStyle>
            <a:lvl1pPr>
              <a:defRPr/>
            </a:lvl1pPr>
          </a:lstStyle>
          <a:p>
            <a:pPr>
              <a:defRPr/>
            </a:pPr>
            <a:endParaRPr lang="nl-NL"/>
          </a:p>
        </p:txBody>
      </p:sp>
      <p:sp>
        <p:nvSpPr>
          <p:cNvPr id="6" name="Rectangle 9"/>
          <p:cNvSpPr>
            <a:spLocks noGrp="1" noChangeArrowheads="1"/>
          </p:cNvSpPr>
          <p:nvPr>
            <p:ph type="ftr" sz="quarter" idx="11"/>
          </p:nvPr>
        </p:nvSpPr>
        <p:spPr>
          <a:ln/>
        </p:spPr>
        <p:txBody>
          <a:bodyPr/>
          <a:lstStyle>
            <a:lvl1pPr>
              <a:defRPr/>
            </a:lvl1pPr>
          </a:lstStyle>
          <a:p>
            <a:pPr>
              <a:defRPr/>
            </a:pPr>
            <a:endParaRPr lang="nl-NL"/>
          </a:p>
        </p:txBody>
      </p:sp>
      <p:sp>
        <p:nvSpPr>
          <p:cNvPr id="7" name="Rectangle 10"/>
          <p:cNvSpPr>
            <a:spLocks noGrp="1" noChangeArrowheads="1"/>
          </p:cNvSpPr>
          <p:nvPr>
            <p:ph type="sldNum" sz="quarter" idx="12"/>
          </p:nvPr>
        </p:nvSpPr>
        <p:spPr>
          <a:ln/>
        </p:spPr>
        <p:txBody>
          <a:bodyPr/>
          <a:lstStyle>
            <a:lvl1pPr>
              <a:defRPr/>
            </a:lvl1pPr>
          </a:lstStyle>
          <a:p>
            <a:pPr>
              <a:defRPr/>
            </a:pPr>
            <a:fld id="{9B22B19E-2040-DD41-ADFE-3B516658F29E}"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BE"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7" name="Rectangle 8"/>
          <p:cNvSpPr>
            <a:spLocks noGrp="1" noChangeArrowheads="1"/>
          </p:cNvSpPr>
          <p:nvPr>
            <p:ph type="dt" sz="half" idx="10"/>
          </p:nvPr>
        </p:nvSpPr>
        <p:spPr>
          <a:ln/>
        </p:spPr>
        <p:txBody>
          <a:bodyPr/>
          <a:lstStyle>
            <a:lvl1pPr>
              <a:defRPr/>
            </a:lvl1pPr>
          </a:lstStyle>
          <a:p>
            <a:pPr>
              <a:defRPr/>
            </a:pPr>
            <a:endParaRPr lang="nl-NL"/>
          </a:p>
        </p:txBody>
      </p:sp>
      <p:sp>
        <p:nvSpPr>
          <p:cNvPr id="8" name="Rectangle 9"/>
          <p:cNvSpPr>
            <a:spLocks noGrp="1" noChangeArrowheads="1"/>
          </p:cNvSpPr>
          <p:nvPr>
            <p:ph type="ftr" sz="quarter" idx="11"/>
          </p:nvPr>
        </p:nvSpPr>
        <p:spPr>
          <a:ln/>
        </p:spPr>
        <p:txBody>
          <a:bodyPr/>
          <a:lstStyle>
            <a:lvl1pPr>
              <a:defRPr/>
            </a:lvl1pPr>
          </a:lstStyle>
          <a:p>
            <a:pPr>
              <a:defRPr/>
            </a:pPr>
            <a:endParaRPr lang="nl-NL"/>
          </a:p>
        </p:txBody>
      </p:sp>
      <p:sp>
        <p:nvSpPr>
          <p:cNvPr id="9" name="Rectangle 10"/>
          <p:cNvSpPr>
            <a:spLocks noGrp="1" noChangeArrowheads="1"/>
          </p:cNvSpPr>
          <p:nvPr>
            <p:ph type="sldNum" sz="quarter" idx="12"/>
          </p:nvPr>
        </p:nvSpPr>
        <p:spPr>
          <a:ln/>
        </p:spPr>
        <p:txBody>
          <a:bodyPr/>
          <a:lstStyle>
            <a:lvl1pPr>
              <a:defRPr/>
            </a:lvl1pPr>
          </a:lstStyle>
          <a:p>
            <a:pPr>
              <a:defRPr/>
            </a:pPr>
            <a:fld id="{F7F2A422-17B4-4F42-816C-A92E45929486}"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smtClean="0"/>
              <a:t>Titelstijl van model bewerken</a:t>
            </a:r>
            <a:endParaRPr lang="nl-NL"/>
          </a:p>
        </p:txBody>
      </p:sp>
      <p:sp>
        <p:nvSpPr>
          <p:cNvPr id="3" name="Rectangle 8"/>
          <p:cNvSpPr>
            <a:spLocks noGrp="1" noChangeArrowheads="1"/>
          </p:cNvSpPr>
          <p:nvPr>
            <p:ph type="dt" sz="half" idx="10"/>
          </p:nvPr>
        </p:nvSpPr>
        <p:spPr>
          <a:ln/>
        </p:spPr>
        <p:txBody>
          <a:bodyPr/>
          <a:lstStyle>
            <a:lvl1pPr>
              <a:defRPr/>
            </a:lvl1pPr>
          </a:lstStyle>
          <a:p>
            <a:pPr>
              <a:defRPr/>
            </a:pPr>
            <a:endParaRPr lang="nl-NL"/>
          </a:p>
        </p:txBody>
      </p:sp>
      <p:sp>
        <p:nvSpPr>
          <p:cNvPr id="4" name="Rectangle 9"/>
          <p:cNvSpPr>
            <a:spLocks noGrp="1" noChangeArrowheads="1"/>
          </p:cNvSpPr>
          <p:nvPr>
            <p:ph type="ftr" sz="quarter" idx="11"/>
          </p:nvPr>
        </p:nvSpPr>
        <p:spPr>
          <a:ln/>
        </p:spPr>
        <p:txBody>
          <a:bodyPr/>
          <a:lstStyle>
            <a:lvl1pPr>
              <a:defRPr/>
            </a:lvl1pPr>
          </a:lstStyle>
          <a:p>
            <a:pPr>
              <a:defRPr/>
            </a:pPr>
            <a:endParaRPr lang="nl-NL"/>
          </a:p>
        </p:txBody>
      </p:sp>
      <p:sp>
        <p:nvSpPr>
          <p:cNvPr id="5" name="Rectangle 10"/>
          <p:cNvSpPr>
            <a:spLocks noGrp="1" noChangeArrowheads="1"/>
          </p:cNvSpPr>
          <p:nvPr>
            <p:ph type="sldNum" sz="quarter" idx="12"/>
          </p:nvPr>
        </p:nvSpPr>
        <p:spPr>
          <a:ln/>
        </p:spPr>
        <p:txBody>
          <a:bodyPr/>
          <a:lstStyle>
            <a:lvl1pPr>
              <a:defRPr/>
            </a:lvl1pPr>
          </a:lstStyle>
          <a:p>
            <a:pPr>
              <a:defRPr/>
            </a:pPr>
            <a:fld id="{D9429031-F58B-724B-95AA-FF26DCA6ACB8}"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nl-NL"/>
          </a:p>
        </p:txBody>
      </p:sp>
      <p:sp>
        <p:nvSpPr>
          <p:cNvPr id="3" name="Rectangle 9"/>
          <p:cNvSpPr>
            <a:spLocks noGrp="1" noChangeArrowheads="1"/>
          </p:cNvSpPr>
          <p:nvPr>
            <p:ph type="ftr" sz="quarter" idx="11"/>
          </p:nvPr>
        </p:nvSpPr>
        <p:spPr>
          <a:ln/>
        </p:spPr>
        <p:txBody>
          <a:bodyPr/>
          <a:lstStyle>
            <a:lvl1pPr>
              <a:defRPr/>
            </a:lvl1pPr>
          </a:lstStyle>
          <a:p>
            <a:pPr>
              <a:defRPr/>
            </a:pPr>
            <a:endParaRPr lang="nl-NL"/>
          </a:p>
        </p:txBody>
      </p:sp>
      <p:sp>
        <p:nvSpPr>
          <p:cNvPr id="4" name="Rectangle 10"/>
          <p:cNvSpPr>
            <a:spLocks noGrp="1" noChangeArrowheads="1"/>
          </p:cNvSpPr>
          <p:nvPr>
            <p:ph type="sldNum" sz="quarter" idx="12"/>
          </p:nvPr>
        </p:nvSpPr>
        <p:spPr>
          <a:ln/>
        </p:spPr>
        <p:txBody>
          <a:bodyPr/>
          <a:lstStyle>
            <a:lvl1pPr>
              <a:defRPr/>
            </a:lvl1pPr>
          </a:lstStyle>
          <a:p>
            <a:pPr>
              <a:defRPr/>
            </a:pPr>
            <a:fld id="{A78A3CFA-E594-EB4D-BCBD-1471A964F364}"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BE"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Rectangle 8"/>
          <p:cNvSpPr>
            <a:spLocks noGrp="1" noChangeArrowheads="1"/>
          </p:cNvSpPr>
          <p:nvPr>
            <p:ph type="dt" sz="half" idx="10"/>
          </p:nvPr>
        </p:nvSpPr>
        <p:spPr>
          <a:ln/>
        </p:spPr>
        <p:txBody>
          <a:bodyPr/>
          <a:lstStyle>
            <a:lvl1pPr>
              <a:defRPr/>
            </a:lvl1pPr>
          </a:lstStyle>
          <a:p>
            <a:pPr>
              <a:defRPr/>
            </a:pPr>
            <a:endParaRPr lang="nl-NL"/>
          </a:p>
        </p:txBody>
      </p:sp>
      <p:sp>
        <p:nvSpPr>
          <p:cNvPr id="6" name="Rectangle 9"/>
          <p:cNvSpPr>
            <a:spLocks noGrp="1" noChangeArrowheads="1"/>
          </p:cNvSpPr>
          <p:nvPr>
            <p:ph type="ftr" sz="quarter" idx="11"/>
          </p:nvPr>
        </p:nvSpPr>
        <p:spPr>
          <a:ln/>
        </p:spPr>
        <p:txBody>
          <a:bodyPr/>
          <a:lstStyle>
            <a:lvl1pPr>
              <a:defRPr/>
            </a:lvl1pPr>
          </a:lstStyle>
          <a:p>
            <a:pPr>
              <a:defRPr/>
            </a:pPr>
            <a:endParaRPr lang="nl-NL"/>
          </a:p>
        </p:txBody>
      </p:sp>
      <p:sp>
        <p:nvSpPr>
          <p:cNvPr id="7" name="Rectangle 10"/>
          <p:cNvSpPr>
            <a:spLocks noGrp="1" noChangeArrowheads="1"/>
          </p:cNvSpPr>
          <p:nvPr>
            <p:ph type="sldNum" sz="quarter" idx="12"/>
          </p:nvPr>
        </p:nvSpPr>
        <p:spPr>
          <a:ln/>
        </p:spPr>
        <p:txBody>
          <a:bodyPr/>
          <a:lstStyle>
            <a:lvl1pPr>
              <a:defRPr/>
            </a:lvl1pPr>
          </a:lstStyle>
          <a:p>
            <a:pPr>
              <a:defRPr/>
            </a:pPr>
            <a:fld id="{884307DE-C650-B04F-A24E-8610127D7FCA}"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BE"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Klik om de tekststijl van het model te bewerken</a:t>
            </a:r>
          </a:p>
        </p:txBody>
      </p:sp>
      <p:sp>
        <p:nvSpPr>
          <p:cNvPr id="5" name="Rectangle 8"/>
          <p:cNvSpPr>
            <a:spLocks noGrp="1" noChangeArrowheads="1"/>
          </p:cNvSpPr>
          <p:nvPr>
            <p:ph type="dt" sz="half" idx="10"/>
          </p:nvPr>
        </p:nvSpPr>
        <p:spPr>
          <a:ln/>
        </p:spPr>
        <p:txBody>
          <a:bodyPr/>
          <a:lstStyle>
            <a:lvl1pPr>
              <a:defRPr/>
            </a:lvl1pPr>
          </a:lstStyle>
          <a:p>
            <a:pPr>
              <a:defRPr/>
            </a:pPr>
            <a:endParaRPr lang="nl-NL"/>
          </a:p>
        </p:txBody>
      </p:sp>
      <p:sp>
        <p:nvSpPr>
          <p:cNvPr id="6" name="Rectangle 9"/>
          <p:cNvSpPr>
            <a:spLocks noGrp="1" noChangeArrowheads="1"/>
          </p:cNvSpPr>
          <p:nvPr>
            <p:ph type="ftr" sz="quarter" idx="11"/>
          </p:nvPr>
        </p:nvSpPr>
        <p:spPr>
          <a:ln/>
        </p:spPr>
        <p:txBody>
          <a:bodyPr/>
          <a:lstStyle>
            <a:lvl1pPr>
              <a:defRPr/>
            </a:lvl1pPr>
          </a:lstStyle>
          <a:p>
            <a:pPr>
              <a:defRPr/>
            </a:pPr>
            <a:endParaRPr lang="nl-NL"/>
          </a:p>
        </p:txBody>
      </p:sp>
      <p:sp>
        <p:nvSpPr>
          <p:cNvPr id="7" name="Rectangle 10"/>
          <p:cNvSpPr>
            <a:spLocks noGrp="1" noChangeArrowheads="1"/>
          </p:cNvSpPr>
          <p:nvPr>
            <p:ph type="sldNum" sz="quarter" idx="12"/>
          </p:nvPr>
        </p:nvSpPr>
        <p:spPr>
          <a:ln/>
        </p:spPr>
        <p:txBody>
          <a:bodyPr/>
          <a:lstStyle>
            <a:lvl1pPr>
              <a:defRPr/>
            </a:lvl1pPr>
          </a:lstStyle>
          <a:p>
            <a:pPr>
              <a:defRPr/>
            </a:pPr>
            <a:fld id="{46562145-4FBB-A747-A7FD-34A737A84D5D}"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238500" y="0"/>
            <a:ext cx="11925300" cy="3810000"/>
            <a:chOff x="-2040" y="0"/>
            <a:chExt cx="7512" cy="2400"/>
          </a:xfrm>
        </p:grpSpPr>
        <p:sp>
          <p:nvSpPr>
            <p:cNvPr id="6147"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prstTxWarp prst="textNoShape">
                <a:avLst/>
              </a:prstTxWarp>
            </a:bodyPr>
            <a:lstStyle/>
            <a:p>
              <a:pPr>
                <a:defRPr/>
              </a:pPr>
              <a:endParaRPr lang="nl-NL" sz="2400">
                <a:latin typeface="Times New Roman" pitchFamily="-112" charset="0"/>
                <a:ea typeface="Arial" pitchFamily="-112" charset="0"/>
                <a:cs typeface="Arial" pitchFamily="-112" charset="0"/>
              </a:endParaRPr>
            </a:p>
          </p:txBody>
        </p:sp>
        <p:sp>
          <p:nvSpPr>
            <p:cNvPr id="6148"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prstTxWarp prst="textNoShape">
                <a:avLst/>
              </a:prstTxWarp>
            </a:bodyPr>
            <a:lstStyle/>
            <a:p>
              <a:pPr>
                <a:defRPr/>
              </a:pPr>
              <a:endParaRPr lang="nl-NL">
                <a:latin typeface="Arial" pitchFamily="-112" charset="0"/>
                <a:ea typeface="Arial" pitchFamily="-112" charset="0"/>
                <a:cs typeface="Arial" pitchFamily="-112" charset="0"/>
              </a:endParaRPr>
            </a:p>
          </p:txBody>
        </p:sp>
        <p:sp>
          <p:nvSpPr>
            <p:cNvPr id="6149"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prstTxWarp prst="textNoShape">
                <a:avLst/>
              </a:prstTxWarp>
            </a:bodyPr>
            <a:lstStyle/>
            <a:p>
              <a:pPr>
                <a:defRPr/>
              </a:pPr>
              <a:endParaRPr lang="nl-NL">
                <a:latin typeface="Verdana" pitchFamily="-112" charset="0"/>
                <a:ea typeface="Arial" pitchFamily="-112" charset="0"/>
                <a:cs typeface="Arial" pitchFamily="-112" charset="0"/>
              </a:endParaRPr>
            </a:p>
          </p:txBody>
        </p:sp>
      </p:grpSp>
      <p:sp>
        <p:nvSpPr>
          <p:cNvPr id="1027"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l-NL"/>
              <a:t>Click to edit Master title style</a:t>
            </a:r>
          </a:p>
        </p:txBody>
      </p:sp>
      <p:sp>
        <p:nvSpPr>
          <p:cNvPr id="1028"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6152"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Verdana" pitchFamily="-112" charset="0"/>
                <a:ea typeface="Arial" pitchFamily="-112" charset="0"/>
                <a:cs typeface="Arial" pitchFamily="-112" charset="0"/>
              </a:defRPr>
            </a:lvl1pPr>
          </a:lstStyle>
          <a:p>
            <a:pPr>
              <a:defRPr/>
            </a:pPr>
            <a:endParaRPr lang="nl-NL"/>
          </a:p>
        </p:txBody>
      </p:sp>
      <p:sp>
        <p:nvSpPr>
          <p:cNvPr id="6153"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Verdana" pitchFamily="-112" charset="0"/>
                <a:ea typeface="Arial" pitchFamily="-112" charset="0"/>
                <a:cs typeface="Arial" pitchFamily="-112" charset="0"/>
              </a:defRPr>
            </a:lvl1pPr>
          </a:lstStyle>
          <a:p>
            <a:pPr>
              <a:defRPr/>
            </a:pPr>
            <a:endParaRPr lang="nl-NL"/>
          </a:p>
        </p:txBody>
      </p:sp>
      <p:sp>
        <p:nvSpPr>
          <p:cNvPr id="6154"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112" charset="0"/>
                <a:ea typeface="Arial" pitchFamily="-112" charset="0"/>
                <a:cs typeface="Arial" pitchFamily="-112" charset="0"/>
              </a:defRPr>
            </a:lvl1pPr>
          </a:lstStyle>
          <a:p>
            <a:pPr>
              <a:defRPr/>
            </a:pPr>
            <a:fld id="{1F68E12C-2CEE-8D40-B162-D8284A31A3D6}"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112" charset="0"/>
          <a:ea typeface="Arial" pitchFamily="-112" charset="0"/>
          <a:cs typeface="Arial" pitchFamily="-112" charset="0"/>
        </a:defRPr>
      </a:lvl2pPr>
      <a:lvl3pPr algn="l" rtl="0" eaLnBrk="0" fontAlgn="base" hangingPunct="0">
        <a:spcBef>
          <a:spcPct val="0"/>
        </a:spcBef>
        <a:spcAft>
          <a:spcPct val="0"/>
        </a:spcAft>
        <a:defRPr sz="3600">
          <a:solidFill>
            <a:schemeClr val="tx2"/>
          </a:solidFill>
          <a:latin typeface="Arial" pitchFamily="-112" charset="0"/>
          <a:ea typeface="Arial" pitchFamily="-112" charset="0"/>
          <a:cs typeface="Arial" pitchFamily="-112" charset="0"/>
        </a:defRPr>
      </a:lvl3pPr>
      <a:lvl4pPr algn="l" rtl="0" eaLnBrk="0" fontAlgn="base" hangingPunct="0">
        <a:spcBef>
          <a:spcPct val="0"/>
        </a:spcBef>
        <a:spcAft>
          <a:spcPct val="0"/>
        </a:spcAft>
        <a:defRPr sz="3600">
          <a:solidFill>
            <a:schemeClr val="tx2"/>
          </a:solidFill>
          <a:latin typeface="Arial" pitchFamily="-112" charset="0"/>
          <a:ea typeface="Arial" pitchFamily="-112" charset="0"/>
          <a:cs typeface="Arial" pitchFamily="-112" charset="0"/>
        </a:defRPr>
      </a:lvl4pPr>
      <a:lvl5pPr algn="l" rtl="0" eaLnBrk="0" fontAlgn="base" hangingPunct="0">
        <a:spcBef>
          <a:spcPct val="0"/>
        </a:spcBef>
        <a:spcAft>
          <a:spcPct val="0"/>
        </a:spcAft>
        <a:defRPr sz="3600">
          <a:solidFill>
            <a:schemeClr val="tx2"/>
          </a:solidFill>
          <a:latin typeface="Arial" pitchFamily="-112" charset="0"/>
          <a:ea typeface="Arial" pitchFamily="-112" charset="0"/>
          <a:cs typeface="Arial" pitchFamily="-112" charset="0"/>
        </a:defRPr>
      </a:lvl5pPr>
      <a:lvl6pPr marL="457200" algn="l" rtl="0" fontAlgn="base">
        <a:spcBef>
          <a:spcPct val="0"/>
        </a:spcBef>
        <a:spcAft>
          <a:spcPct val="0"/>
        </a:spcAft>
        <a:defRPr sz="3600">
          <a:solidFill>
            <a:schemeClr val="tx2"/>
          </a:solidFill>
          <a:latin typeface="Arial" pitchFamily="-112" charset="0"/>
          <a:ea typeface="Arial" pitchFamily="-112" charset="0"/>
          <a:cs typeface="Arial" pitchFamily="-112" charset="0"/>
        </a:defRPr>
      </a:lvl6pPr>
      <a:lvl7pPr marL="914400" algn="l" rtl="0" fontAlgn="base">
        <a:spcBef>
          <a:spcPct val="0"/>
        </a:spcBef>
        <a:spcAft>
          <a:spcPct val="0"/>
        </a:spcAft>
        <a:defRPr sz="3600">
          <a:solidFill>
            <a:schemeClr val="tx2"/>
          </a:solidFill>
          <a:latin typeface="Arial" pitchFamily="-112" charset="0"/>
          <a:ea typeface="Arial" pitchFamily="-112" charset="0"/>
          <a:cs typeface="Arial" pitchFamily="-112" charset="0"/>
        </a:defRPr>
      </a:lvl7pPr>
      <a:lvl8pPr marL="1371600" algn="l" rtl="0" fontAlgn="base">
        <a:spcBef>
          <a:spcPct val="0"/>
        </a:spcBef>
        <a:spcAft>
          <a:spcPct val="0"/>
        </a:spcAft>
        <a:defRPr sz="3600">
          <a:solidFill>
            <a:schemeClr val="tx2"/>
          </a:solidFill>
          <a:latin typeface="Arial" pitchFamily="-112" charset="0"/>
          <a:ea typeface="Arial" pitchFamily="-112" charset="0"/>
          <a:cs typeface="Arial" pitchFamily="-112" charset="0"/>
        </a:defRPr>
      </a:lvl8pPr>
      <a:lvl9pPr marL="1828800" algn="l" rtl="0" fontAlgn="base">
        <a:spcBef>
          <a:spcPct val="0"/>
        </a:spcBef>
        <a:spcAft>
          <a:spcPct val="0"/>
        </a:spcAft>
        <a:defRPr sz="3600">
          <a:solidFill>
            <a:schemeClr val="tx2"/>
          </a:solidFill>
          <a:latin typeface="Arial" pitchFamily="-112" charset="0"/>
          <a:ea typeface="Arial" pitchFamily="-112" charset="0"/>
          <a:cs typeface="Arial" pitchFamily="-112" charset="0"/>
        </a:defRPr>
      </a:lvl9pPr>
    </p:titleStyle>
    <p:bodyStyle>
      <a:lvl1pPr marL="342900" indent="-342900" algn="l" rtl="0" eaLnBrk="0" fontAlgn="base" hangingPunct="0">
        <a:spcBef>
          <a:spcPct val="20000"/>
        </a:spcBef>
        <a:spcAft>
          <a:spcPct val="0"/>
        </a:spcAft>
        <a:buClr>
          <a:schemeClr val="tx2"/>
        </a:buClr>
        <a:buSzPct val="70000"/>
        <a:buFont typeface="Wingdings" pitchFamily="-110"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110" charset="2"/>
        <a:buChar char="l"/>
        <a:defRPr sz="25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5000"/>
        <a:buFont typeface="Wingdings" pitchFamily="-110" charset="2"/>
        <a:buChar char="¡"/>
        <a:defRPr sz="2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itchFamily="-110" charset="2"/>
        <a:buChar char="l"/>
        <a:defRPr sz="19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pitchFamily="-110" charset="2"/>
        <a:buChar char="¡"/>
        <a:defRPr sz="1900">
          <a:solidFill>
            <a:schemeClr val="tx1"/>
          </a:solidFill>
          <a:latin typeface="+mn-lt"/>
          <a:ea typeface="+mn-ea"/>
          <a:cs typeface="+mn-cs"/>
        </a:defRPr>
      </a:lvl5pPr>
      <a:lvl6pPr marL="2514600" indent="-228600" algn="l" rtl="0" fontAlgn="base">
        <a:spcBef>
          <a:spcPct val="20000"/>
        </a:spcBef>
        <a:spcAft>
          <a:spcPct val="0"/>
        </a:spcAft>
        <a:buClr>
          <a:schemeClr val="tx2"/>
        </a:buClr>
        <a:buSzPct val="60000"/>
        <a:buFont typeface="Wingdings" pitchFamily="-112" charset="2"/>
        <a:buChar char="¡"/>
        <a:defRPr sz="1900">
          <a:solidFill>
            <a:schemeClr val="tx1"/>
          </a:solidFill>
          <a:latin typeface="+mn-lt"/>
          <a:ea typeface="+mn-ea"/>
          <a:cs typeface="+mn-cs"/>
        </a:defRPr>
      </a:lvl6pPr>
      <a:lvl7pPr marL="2971800" indent="-228600" algn="l" rtl="0" fontAlgn="base">
        <a:spcBef>
          <a:spcPct val="20000"/>
        </a:spcBef>
        <a:spcAft>
          <a:spcPct val="0"/>
        </a:spcAft>
        <a:buClr>
          <a:schemeClr val="tx2"/>
        </a:buClr>
        <a:buSzPct val="60000"/>
        <a:buFont typeface="Wingdings" pitchFamily="-112" charset="2"/>
        <a:buChar char="¡"/>
        <a:defRPr sz="1900">
          <a:solidFill>
            <a:schemeClr val="tx1"/>
          </a:solidFill>
          <a:latin typeface="+mn-lt"/>
          <a:ea typeface="+mn-ea"/>
          <a:cs typeface="+mn-cs"/>
        </a:defRPr>
      </a:lvl7pPr>
      <a:lvl8pPr marL="3429000" indent="-228600" algn="l" rtl="0" fontAlgn="base">
        <a:spcBef>
          <a:spcPct val="20000"/>
        </a:spcBef>
        <a:spcAft>
          <a:spcPct val="0"/>
        </a:spcAft>
        <a:buClr>
          <a:schemeClr val="tx2"/>
        </a:buClr>
        <a:buSzPct val="60000"/>
        <a:buFont typeface="Wingdings" pitchFamily="-112" charset="2"/>
        <a:buChar char="¡"/>
        <a:defRPr sz="1900">
          <a:solidFill>
            <a:schemeClr val="tx1"/>
          </a:solidFill>
          <a:latin typeface="+mn-lt"/>
          <a:ea typeface="+mn-ea"/>
          <a:cs typeface="+mn-cs"/>
        </a:defRPr>
      </a:lvl8pPr>
      <a:lvl9pPr marL="3886200" indent="-228600" algn="l" rtl="0" fontAlgn="base">
        <a:spcBef>
          <a:spcPct val="20000"/>
        </a:spcBef>
        <a:spcAft>
          <a:spcPct val="0"/>
        </a:spcAft>
        <a:buClr>
          <a:schemeClr val="tx2"/>
        </a:buClr>
        <a:buSzPct val="60000"/>
        <a:buFont typeface="Wingdings" pitchFamily="-112" charset="2"/>
        <a:buChar char="¡"/>
        <a:defRPr sz="19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5"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algn="ctr" eaLnBrk="1" hangingPunct="1"/>
            <a:r>
              <a:rPr lang="nl-BE" sz="3400" smtClean="0">
                <a:solidFill>
                  <a:schemeClr val="accent1"/>
                </a:solidFill>
              </a:rPr>
              <a:t>“Silence is golden”</a:t>
            </a:r>
            <a:r>
              <a:rPr lang="nl-BE" sz="3200" smtClean="0">
                <a:solidFill>
                  <a:schemeClr val="accent1"/>
                </a:solidFill>
              </a:rPr>
              <a:t/>
            </a:r>
            <a:br>
              <a:rPr lang="nl-BE" sz="3200" smtClean="0">
                <a:solidFill>
                  <a:schemeClr val="accent1"/>
                </a:solidFill>
              </a:rPr>
            </a:br>
            <a:r>
              <a:rPr lang="nl-BE" sz="3200" smtClean="0">
                <a:solidFill>
                  <a:schemeClr val="accent1"/>
                </a:solidFill>
              </a:rPr>
              <a:t/>
            </a:r>
            <a:br>
              <a:rPr lang="nl-BE" sz="3200" smtClean="0">
                <a:solidFill>
                  <a:schemeClr val="accent1"/>
                </a:solidFill>
              </a:rPr>
            </a:br>
            <a:r>
              <a:rPr lang="nl-BE" sz="2400" smtClean="0">
                <a:solidFill>
                  <a:schemeClr val="accent1"/>
                </a:solidFill>
              </a:rPr>
              <a:t>The syntax of ellipsis</a:t>
            </a:r>
            <a:endParaRPr lang="nl-NL" sz="2400" smtClean="0">
              <a:solidFill>
                <a:schemeClr val="accent1"/>
              </a:solidFill>
            </a:endParaRPr>
          </a:p>
        </p:txBody>
      </p:sp>
      <p:sp>
        <p:nvSpPr>
          <p:cNvPr id="15363" name="Rectangle 3"/>
          <p:cNvSpPr>
            <a:spLocks noGrp="1" noChangeArrowheads="1"/>
          </p:cNvSpPr>
          <p:nvPr>
            <p:ph type="subTitle" idx="1"/>
          </p:nvPr>
        </p:nvSpPr>
        <p:spPr>
          <a:xfrm>
            <a:off x="1443038" y="3427413"/>
            <a:ext cx="7239000" cy="3201987"/>
          </a:xfrm>
        </p:spPr>
        <p:txBody>
          <a:bodyPr/>
          <a:lstStyle/>
          <a:p>
            <a:pPr algn="ctr" eaLnBrk="1" hangingPunct="1">
              <a:buFont typeface="Wingdings" pitchFamily="-110" charset="2"/>
              <a:buNone/>
            </a:pPr>
            <a:r>
              <a:rPr lang="nl-BE" sz="2200" smtClean="0">
                <a:solidFill>
                  <a:schemeClr val="tx2"/>
                </a:solidFill>
              </a:rPr>
              <a:t>Lobke Aelbrecht</a:t>
            </a:r>
          </a:p>
          <a:p>
            <a:pPr algn="ctr" eaLnBrk="1" hangingPunct="1">
              <a:buFont typeface="Wingdings" pitchFamily="-110" charset="2"/>
              <a:buNone/>
            </a:pPr>
            <a:endParaRPr lang="nl-BE" sz="2200" smtClean="0">
              <a:solidFill>
                <a:schemeClr val="tx2"/>
              </a:solidFill>
            </a:endParaRPr>
          </a:p>
          <a:p>
            <a:pPr algn="ctr" eaLnBrk="1" hangingPunct="1">
              <a:buFont typeface="Wingdings" pitchFamily="-110" charset="2"/>
              <a:buNone/>
            </a:pPr>
            <a:r>
              <a:rPr lang="nl-BE" sz="2200" smtClean="0">
                <a:solidFill>
                  <a:schemeClr val="tx2"/>
                </a:solidFill>
              </a:rPr>
              <a:t>GIST, Ghent University</a:t>
            </a:r>
          </a:p>
          <a:p>
            <a:pPr algn="ctr" eaLnBrk="1" hangingPunct="1">
              <a:buFont typeface="Wingdings" pitchFamily="-110" charset="2"/>
              <a:buNone/>
            </a:pPr>
            <a:endParaRPr lang="nl-BE" sz="2200" smtClean="0">
              <a:solidFill>
                <a:schemeClr val="tx2"/>
              </a:solidFill>
            </a:endParaRPr>
          </a:p>
          <a:p>
            <a:pPr algn="ctr" eaLnBrk="1" hangingPunct="1">
              <a:buFont typeface="Wingdings" pitchFamily="-110" charset="2"/>
              <a:buNone/>
            </a:pPr>
            <a:endParaRPr lang="nl-BE" sz="2200" smtClean="0">
              <a:solidFill>
                <a:schemeClr val="tx2"/>
              </a:solidFill>
            </a:endParaRPr>
          </a:p>
          <a:p>
            <a:pPr algn="ctr" eaLnBrk="1" hangingPunct="1">
              <a:buFont typeface="Wingdings" pitchFamily="-110" charset="2"/>
              <a:buNone/>
            </a:pPr>
            <a:r>
              <a:rPr lang="nl-NL" sz="2200" smtClean="0">
                <a:solidFill>
                  <a:schemeClr val="tx2"/>
                </a:solidFill>
              </a:rPr>
              <a:t>                        </a:t>
            </a:r>
          </a:p>
        </p:txBody>
      </p:sp>
      <p:pic>
        <p:nvPicPr>
          <p:cNvPr id="15364" name="Afbeelding 3" descr="logo fwo.gif"/>
          <p:cNvPicPr>
            <a:picLocks noChangeAspect="1"/>
          </p:cNvPicPr>
          <p:nvPr/>
        </p:nvPicPr>
        <p:blipFill>
          <a:blip r:embed="rId3"/>
          <a:srcRect/>
          <a:stretch>
            <a:fillRect/>
          </a:stretch>
        </p:blipFill>
        <p:spPr bwMode="auto">
          <a:xfrm>
            <a:off x="6705600" y="5715000"/>
            <a:ext cx="1206500" cy="371475"/>
          </a:xfrm>
          <a:prstGeom prst="rect">
            <a:avLst/>
          </a:prstGeom>
          <a:noFill/>
          <a:ln w="9525">
            <a:noFill/>
            <a:miter lim="800000"/>
            <a:headEnd/>
            <a:tailEnd/>
          </a:ln>
        </p:spPr>
      </p:pic>
      <p:pic>
        <p:nvPicPr>
          <p:cNvPr id="15365" name="Afbeelding 4" descr="logo odysseusjpeg.jpg"/>
          <p:cNvPicPr>
            <a:picLocks noChangeAspect="1"/>
          </p:cNvPicPr>
          <p:nvPr/>
        </p:nvPicPr>
        <p:blipFill>
          <a:blip r:embed="rId4"/>
          <a:srcRect/>
          <a:stretch>
            <a:fillRect/>
          </a:stretch>
        </p:blipFill>
        <p:spPr bwMode="auto">
          <a:xfrm>
            <a:off x="6324600" y="4953000"/>
            <a:ext cx="1981200" cy="736600"/>
          </a:xfrm>
          <a:prstGeom prst="rect">
            <a:avLst/>
          </a:prstGeom>
          <a:noFill/>
          <a:ln w="9525">
            <a:noFill/>
            <a:miter lim="800000"/>
            <a:headEnd/>
            <a:tailEnd/>
          </a:ln>
        </p:spPr>
      </p:pic>
      <p:pic>
        <p:nvPicPr>
          <p:cNvPr id="15366" name="Afbeelding 5" descr="logo universiteit gent.jpg"/>
          <p:cNvPicPr>
            <a:picLocks noChangeAspect="1"/>
          </p:cNvPicPr>
          <p:nvPr/>
        </p:nvPicPr>
        <p:blipFill>
          <a:blip r:embed="rId5"/>
          <a:srcRect/>
          <a:stretch>
            <a:fillRect/>
          </a:stretch>
        </p:blipFill>
        <p:spPr bwMode="auto">
          <a:xfrm>
            <a:off x="1600200" y="5105400"/>
            <a:ext cx="1371600"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nl-BE" sz="3400" smtClean="0">
                <a:solidFill>
                  <a:schemeClr val="accent1"/>
                </a:solidFill>
              </a:rPr>
              <a:t>1. Deletion or proform? A puzzle (5)</a:t>
            </a:r>
            <a:endParaRPr lang="nl-NL" sz="3400" smtClean="0">
              <a:solidFill>
                <a:schemeClr val="accent1"/>
              </a:solidFill>
            </a:endParaRPr>
          </a:p>
        </p:txBody>
      </p:sp>
      <p:sp>
        <p:nvSpPr>
          <p:cNvPr id="165891" name="Rectangle 3"/>
          <p:cNvSpPr>
            <a:spLocks noGrp="1" noChangeArrowheads="1"/>
          </p:cNvSpPr>
          <p:nvPr>
            <p:ph type="body" idx="1"/>
          </p:nvPr>
        </p:nvSpPr>
        <p:spPr>
          <a:xfrm>
            <a:off x="1370013" y="2362200"/>
            <a:ext cx="7523162" cy="3579813"/>
          </a:xfrm>
        </p:spPr>
        <p:txBody>
          <a:bodyPr/>
          <a:lstStyle/>
          <a:p>
            <a:pPr marL="714375" indent="-714375" eaLnBrk="1" hangingPunct="1">
              <a:spcBef>
                <a:spcPct val="0"/>
              </a:spcBef>
              <a:buClrTx/>
              <a:buSzTx/>
              <a:buFontTx/>
              <a:buNone/>
              <a:tabLst>
                <a:tab pos="0" algn="l"/>
                <a:tab pos="714375" algn="l"/>
                <a:tab pos="985838" algn="l"/>
                <a:tab pos="1885950" algn="l"/>
              </a:tabLst>
              <a:defRPr/>
            </a:pPr>
            <a:r>
              <a:rPr lang="en-US" sz="2200" dirty="0" smtClean="0">
                <a:solidFill>
                  <a:schemeClr val="accent1">
                    <a:lumMod val="75000"/>
                  </a:schemeClr>
                </a:solidFill>
              </a:rPr>
              <a:t>Extraction is </a:t>
            </a:r>
            <a:r>
              <a:rPr lang="en-US" sz="2200" dirty="0">
                <a:solidFill>
                  <a:schemeClr val="accent1">
                    <a:lumMod val="75000"/>
                  </a:schemeClr>
                </a:solidFill>
              </a:rPr>
              <a:t>impossible</a:t>
            </a:r>
          </a:p>
          <a:p>
            <a:pPr marL="714375" indent="-714375" eaLnBrk="1" hangingPunct="1">
              <a:spcBef>
                <a:spcPct val="0"/>
              </a:spcBef>
              <a:buClrTx/>
              <a:buSzTx/>
              <a:buFontTx/>
              <a:buNone/>
              <a:tabLst>
                <a:tab pos="0" algn="l"/>
                <a:tab pos="714375" algn="l"/>
                <a:tab pos="985838" algn="l"/>
                <a:tab pos="1885950" algn="l"/>
              </a:tabLst>
              <a:defRPr/>
            </a:pPr>
            <a:endParaRPr lang="en-US" sz="2200" dirty="0">
              <a:solidFill>
                <a:schemeClr val="tx2"/>
              </a:solidFill>
            </a:endParaRPr>
          </a:p>
          <a:p>
            <a:pPr marL="714375" indent="-714375" eaLnBrk="1" hangingPunct="1">
              <a:spcBef>
                <a:spcPct val="0"/>
              </a:spcBef>
              <a:buClrTx/>
              <a:buSzTx/>
              <a:buFontTx/>
              <a:buNone/>
              <a:tabLst>
                <a:tab pos="0" algn="l"/>
                <a:tab pos="714375" algn="l"/>
                <a:tab pos="985838" algn="l"/>
                <a:tab pos="1885950" algn="l"/>
              </a:tabLst>
              <a:defRPr/>
            </a:pPr>
            <a:r>
              <a:rPr lang="en-US" sz="2200" dirty="0">
                <a:solidFill>
                  <a:schemeClr val="tx2"/>
                </a:solidFill>
              </a:rPr>
              <a:t>Null Complement Anaphora (NCA</a:t>
            </a:r>
            <a:r>
              <a:rPr lang="en-US" sz="2200" dirty="0" smtClean="0">
                <a:solidFill>
                  <a:schemeClr val="tx2"/>
                </a:solidFill>
              </a:rPr>
              <a:t>):</a:t>
            </a:r>
          </a:p>
          <a:p>
            <a:pPr marL="714375" indent="-714375" eaLnBrk="1" hangingPunct="1">
              <a:spcBef>
                <a:spcPct val="0"/>
              </a:spcBef>
              <a:buClrTx/>
              <a:buSzTx/>
              <a:buFontTx/>
              <a:buNone/>
              <a:tabLst>
                <a:tab pos="0" algn="l"/>
                <a:tab pos="714375" algn="l"/>
                <a:tab pos="985838" algn="l"/>
                <a:tab pos="1885950" algn="l"/>
              </a:tabLst>
              <a:defRPr/>
            </a:pPr>
            <a:endParaRPr lang="en-US" sz="2200" dirty="0" smtClean="0">
              <a:solidFill>
                <a:schemeClr val="tx2"/>
              </a:solidFill>
            </a:endParaRPr>
          </a:p>
          <a:p>
            <a:pPr marL="714375" indent="-714375" eaLnBrk="1" hangingPunct="1">
              <a:spcBef>
                <a:spcPct val="0"/>
              </a:spcBef>
              <a:buClrTx/>
              <a:buSzTx/>
              <a:buFontTx/>
              <a:buNone/>
              <a:tabLst>
                <a:tab pos="0" algn="l"/>
                <a:tab pos="714375" algn="l"/>
                <a:tab pos="985838" algn="l"/>
                <a:tab pos="1885950" algn="l"/>
              </a:tabLst>
              <a:defRPr/>
            </a:pPr>
            <a:r>
              <a:rPr lang="en-US" sz="2200" dirty="0" smtClean="0">
                <a:solidFill>
                  <a:schemeClr val="tx2"/>
                </a:solidFill>
              </a:rPr>
              <a:t>(2) </a:t>
            </a:r>
            <a:r>
              <a:rPr lang="en-US" sz="2200" dirty="0">
                <a:solidFill>
                  <a:schemeClr val="tx2"/>
                </a:solidFill>
              </a:rPr>
              <a:t>*I know which cocktail Ryan made, but I don’t</a:t>
            </a:r>
            <a:r>
              <a:rPr lang="en-US" sz="2200" dirty="0" smtClean="0">
                <a:solidFill>
                  <a:schemeClr val="tx2"/>
                </a:solidFill>
              </a:rPr>
              <a:t> remember </a:t>
            </a:r>
            <a:r>
              <a:rPr lang="en-US" sz="2200" dirty="0">
                <a:solidFill>
                  <a:schemeClr val="tx2"/>
                </a:solidFill>
              </a:rPr>
              <a:t>which (cocktail) he refused </a:t>
            </a:r>
            <a:r>
              <a:rPr lang="en-US" sz="2200" i="1" dirty="0">
                <a:solidFill>
                  <a:schemeClr val="tx2"/>
                </a:solidFill>
              </a:rPr>
              <a:t>pro</a:t>
            </a:r>
            <a:r>
              <a:rPr lang="en-US" sz="2200" dirty="0">
                <a:solidFill>
                  <a:schemeClr val="tx2"/>
                </a:solidFill>
              </a:rPr>
              <a:t>.</a:t>
            </a:r>
            <a:endParaRPr lang="en-US" sz="2200" dirty="0" smtClean="0">
              <a:solidFill>
                <a:schemeClr val="tx2"/>
              </a:solidFill>
            </a:endParaRPr>
          </a:p>
          <a:p>
            <a:pPr marL="714375" indent="-714375" eaLnBrk="1" hangingPunct="1">
              <a:spcBef>
                <a:spcPct val="0"/>
              </a:spcBef>
              <a:buClrTx/>
              <a:buSzTx/>
              <a:buFontTx/>
              <a:buNone/>
              <a:tabLst>
                <a:tab pos="0" algn="l"/>
                <a:tab pos="714375" algn="l"/>
                <a:tab pos="985838" algn="l"/>
                <a:tab pos="1885950" algn="l"/>
              </a:tabLst>
              <a:defRPr/>
            </a:pPr>
            <a:endParaRPr lang="en-US" sz="2200" dirty="0" smtClean="0">
              <a:solidFill>
                <a:schemeClr val="tx2"/>
              </a:solidFill>
            </a:endParaRPr>
          </a:p>
          <a:p>
            <a:pPr marL="714375" indent="-714375" eaLnBrk="1" hangingPunct="1">
              <a:spcBef>
                <a:spcPct val="0"/>
              </a:spcBef>
              <a:buClrTx/>
              <a:buSzTx/>
              <a:buFontTx/>
              <a:buNone/>
              <a:tabLst>
                <a:tab pos="0" algn="l"/>
                <a:tab pos="714375" algn="l"/>
                <a:tab pos="985838" algn="l"/>
                <a:tab pos="1885950" algn="l"/>
              </a:tabLst>
              <a:defRPr/>
            </a:pPr>
            <a:endParaRPr lang="en-US" sz="2200" dirty="0" smtClean="0">
              <a:solidFill>
                <a:schemeClr val="tx2"/>
              </a:solidFill>
            </a:endParaRPr>
          </a:p>
          <a:p>
            <a:pPr marL="714375" indent="-714375" eaLnBrk="1" hangingPunct="1">
              <a:spcBef>
                <a:spcPct val="0"/>
              </a:spcBef>
              <a:buClrTx/>
              <a:buSzTx/>
              <a:buFontTx/>
              <a:buNone/>
              <a:tabLst>
                <a:tab pos="0" algn="l"/>
                <a:tab pos="714375" algn="l"/>
                <a:tab pos="985838" algn="l"/>
                <a:tab pos="1885950" algn="l"/>
              </a:tabLst>
              <a:defRPr/>
            </a:pPr>
            <a:r>
              <a:rPr lang="en-US" sz="2200" b="1" dirty="0" err="1" smtClean="0">
                <a:solidFill>
                  <a:schemeClr val="tx2"/>
                </a:solidFill>
                <a:sym typeface="Wingdings" pitchFamily="-110" charset="2"/>
              </a:rPr>
              <a:t></a:t>
            </a:r>
            <a:r>
              <a:rPr lang="en-US" sz="2200" b="1" dirty="0" smtClean="0">
                <a:solidFill>
                  <a:schemeClr val="tx2"/>
                </a:solidFill>
                <a:sym typeface="Wingdings" pitchFamily="-110" charset="2"/>
              </a:rPr>
              <a:t> </a:t>
            </a:r>
            <a:r>
              <a:rPr lang="en-US" sz="2200" b="1" dirty="0" err="1" smtClean="0">
                <a:solidFill>
                  <a:schemeClr val="tx2"/>
                </a:solidFill>
                <a:sym typeface="Wingdings" pitchFamily="-110" charset="2"/>
              </a:rPr>
              <a:t>Proform</a:t>
            </a:r>
            <a:r>
              <a:rPr lang="en-US" sz="2200" b="1" dirty="0" smtClean="0">
                <a:solidFill>
                  <a:schemeClr val="tx2"/>
                </a:solidFill>
                <a:sym typeface="Wingdings" pitchFamily="-110" charset="2"/>
              </a:rPr>
              <a:t> analysis</a:t>
            </a:r>
          </a:p>
          <a:p>
            <a:pPr marL="714375" indent="-714375" eaLnBrk="1" hangingPunct="1">
              <a:spcBef>
                <a:spcPct val="0"/>
              </a:spcBef>
              <a:buClrTx/>
              <a:buSzTx/>
              <a:buFontTx/>
              <a:buNone/>
              <a:tabLst>
                <a:tab pos="0" algn="l"/>
                <a:tab pos="714375" algn="l"/>
                <a:tab pos="985838" algn="l"/>
                <a:tab pos="1885950" algn="l"/>
              </a:tabLst>
              <a:defRPr/>
            </a:pPr>
            <a:r>
              <a:rPr lang="en-US" sz="2200" b="1" dirty="0" smtClean="0">
                <a:solidFill>
                  <a:schemeClr val="tx2"/>
                </a:solidFill>
              </a:rPr>
              <a:t>    </a:t>
            </a:r>
            <a:r>
              <a:rPr lang="en-US" sz="1800" dirty="0" smtClean="0">
                <a:solidFill>
                  <a:schemeClr val="tx2"/>
                </a:solidFill>
              </a:rPr>
              <a:t>(</a:t>
            </a:r>
            <a:r>
              <a:rPr lang="en-US" sz="1800" dirty="0" err="1" smtClean="0">
                <a:solidFill>
                  <a:schemeClr val="tx2"/>
                </a:solidFill>
              </a:rPr>
              <a:t>Depiante</a:t>
            </a:r>
            <a:r>
              <a:rPr lang="en-US" sz="1800" dirty="0" smtClean="0">
                <a:solidFill>
                  <a:schemeClr val="tx2"/>
                </a:solidFill>
              </a:rPr>
              <a:t> 2000)</a:t>
            </a:r>
            <a:endParaRPr lang="en-US" sz="1800" dirty="0">
              <a:solidFill>
                <a:schemeClr val="tx2"/>
              </a:solidFill>
            </a:endParaRPr>
          </a:p>
        </p:txBody>
      </p:sp>
      <p:sp>
        <p:nvSpPr>
          <p:cNvPr id="5" name="Vrije vorm 4"/>
          <p:cNvSpPr/>
          <p:nvPr/>
        </p:nvSpPr>
        <p:spPr>
          <a:xfrm>
            <a:off x="4991100" y="4452938"/>
            <a:ext cx="2794000" cy="238125"/>
          </a:xfrm>
          <a:custGeom>
            <a:avLst/>
            <a:gdLst>
              <a:gd name="connsiteX0" fmla="*/ 3244726 w 3244726"/>
              <a:gd name="connsiteY0" fmla="*/ 224117 h 276411"/>
              <a:gd name="connsiteX1" fmla="*/ 465667 w 3244726"/>
              <a:gd name="connsiteY1" fmla="*/ 239058 h 276411"/>
              <a:gd name="connsiteX2" fmla="*/ 450726 w 3244726"/>
              <a:gd name="connsiteY2" fmla="*/ 0 h 276411"/>
              <a:gd name="connsiteX3" fmla="*/ 450726 w 3244726"/>
              <a:gd name="connsiteY3" fmla="*/ 0 h 276411"/>
              <a:gd name="connsiteX4" fmla="*/ 450726 w 3244726"/>
              <a:gd name="connsiteY4" fmla="*/ 0 h 276411"/>
              <a:gd name="connsiteX0" fmla="*/ 2794000 w 2794000"/>
              <a:gd name="connsiteY0" fmla="*/ 224117 h 276411"/>
              <a:gd name="connsiteX1" fmla="*/ 14941 w 2794000"/>
              <a:gd name="connsiteY1" fmla="*/ 239058 h 276411"/>
              <a:gd name="connsiteX2" fmla="*/ 0 w 2794000"/>
              <a:gd name="connsiteY2" fmla="*/ 0 h 276411"/>
              <a:gd name="connsiteX3" fmla="*/ 0 w 2794000"/>
              <a:gd name="connsiteY3" fmla="*/ 0 h 276411"/>
              <a:gd name="connsiteX4" fmla="*/ 0 w 2794000"/>
              <a:gd name="connsiteY4" fmla="*/ 0 h 276411"/>
              <a:gd name="connsiteX0" fmla="*/ 2794000 w 2794000"/>
              <a:gd name="connsiteY0" fmla="*/ 224117 h 239058"/>
              <a:gd name="connsiteX1" fmla="*/ 14941 w 2794000"/>
              <a:gd name="connsiteY1" fmla="*/ 239058 h 239058"/>
              <a:gd name="connsiteX2" fmla="*/ 0 w 2794000"/>
              <a:gd name="connsiteY2" fmla="*/ 0 h 239058"/>
              <a:gd name="connsiteX3" fmla="*/ 0 w 2794000"/>
              <a:gd name="connsiteY3" fmla="*/ 0 h 239058"/>
              <a:gd name="connsiteX4" fmla="*/ 0 w 2794000"/>
              <a:gd name="connsiteY4" fmla="*/ 0 h 239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000" h="239058">
                <a:moveTo>
                  <a:pt x="2794000" y="224117"/>
                </a:moveTo>
                <a:lnTo>
                  <a:pt x="14941" y="239058"/>
                </a:lnTo>
                <a:lnTo>
                  <a:pt x="0" y="0"/>
                </a:lnTo>
                <a:lnTo>
                  <a:pt x="0" y="0"/>
                </a:lnTo>
                <a:lnTo>
                  <a:pt x="0" y="0"/>
                </a:lnTo>
              </a:path>
            </a:pathLst>
          </a:custGeom>
          <a:ln>
            <a:solidFill>
              <a:schemeClr val="accent1">
                <a:lumMod val="75000"/>
              </a:schemeClr>
            </a:solidFill>
            <a:tailEnd type="triangle" w="lg"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6" name="Vermenigvuldigen 5"/>
          <p:cNvSpPr/>
          <p:nvPr/>
        </p:nvSpPr>
        <p:spPr>
          <a:xfrm>
            <a:off x="6096000" y="4343400"/>
            <a:ext cx="381000" cy="609600"/>
          </a:xfrm>
          <a:prstGeom prst="mathMultiply">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5891">
                                            <p:txEl>
                                              <p:pRg st="2" end="2"/>
                                            </p:txEl>
                                          </p:spTgt>
                                        </p:tgtEl>
                                        <p:attrNameLst>
                                          <p:attrName>style.visibility</p:attrName>
                                        </p:attrNameLst>
                                      </p:cBhvr>
                                      <p:to>
                                        <p:strVal val="visible"/>
                                      </p:to>
                                    </p:set>
                                    <p:animEffect transition="in" filter="dissolve">
                                      <p:cBhvr>
                                        <p:cTn id="7" dur="500"/>
                                        <p:tgtEl>
                                          <p:spTgt spid="16589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65891">
                                            <p:txEl>
                                              <p:pRg st="4" end="4"/>
                                            </p:txEl>
                                          </p:spTgt>
                                        </p:tgtEl>
                                        <p:attrNameLst>
                                          <p:attrName>style.visibility</p:attrName>
                                        </p:attrNameLst>
                                      </p:cBhvr>
                                      <p:to>
                                        <p:strVal val="visible"/>
                                      </p:to>
                                    </p:set>
                                    <p:animEffect transition="in" filter="fade">
                                      <p:cBhvr>
                                        <p:cTn id="12" dur="1000"/>
                                        <p:tgtEl>
                                          <p:spTgt spid="165891">
                                            <p:txEl>
                                              <p:pRg st="4" end="4"/>
                                            </p:txEl>
                                          </p:spTgt>
                                        </p:tgtEl>
                                      </p:cBhvr>
                                    </p:animEffect>
                                    <p:anim calcmode="lin" valueType="num">
                                      <p:cBhvr>
                                        <p:cTn id="13" dur="1000" fill="hold"/>
                                        <p:tgtEl>
                                          <p:spTgt spid="165891">
                                            <p:txEl>
                                              <p:pRg st="4" end="4"/>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65891">
                                            <p:txEl>
                                              <p:pRg st="4" end="4"/>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6589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165891">
                                            <p:txEl>
                                              <p:pRg st="7" end="7"/>
                                            </p:txEl>
                                          </p:spTgt>
                                        </p:tgtEl>
                                        <p:attrNameLst>
                                          <p:attrName>style.visibility</p:attrName>
                                        </p:attrNameLst>
                                      </p:cBhvr>
                                      <p:to>
                                        <p:strVal val="visible"/>
                                      </p:to>
                                    </p:set>
                                    <p:anim calcmode="lin" valueType="num">
                                      <p:cBhvr>
                                        <p:cTn id="26" dur="1000" fill="hold"/>
                                        <p:tgtEl>
                                          <p:spTgt spid="165891">
                                            <p:txEl>
                                              <p:pRg st="7" end="7"/>
                                            </p:txEl>
                                          </p:spTgt>
                                        </p:tgtEl>
                                        <p:attrNameLst>
                                          <p:attrName>ppt_w</p:attrName>
                                        </p:attrNameLst>
                                      </p:cBhvr>
                                      <p:tavLst>
                                        <p:tav tm="0">
                                          <p:val>
                                            <p:fltVal val="0"/>
                                          </p:val>
                                        </p:tav>
                                        <p:tav tm="100000">
                                          <p:val>
                                            <p:strVal val="#ppt_w"/>
                                          </p:val>
                                        </p:tav>
                                      </p:tavLst>
                                    </p:anim>
                                    <p:anim calcmode="lin" valueType="num">
                                      <p:cBhvr>
                                        <p:cTn id="27" dur="1000" fill="hold"/>
                                        <p:tgtEl>
                                          <p:spTgt spid="165891">
                                            <p:txEl>
                                              <p:pRg st="7" end="7"/>
                                            </p:txEl>
                                          </p:spTgt>
                                        </p:tgtEl>
                                        <p:attrNameLst>
                                          <p:attrName>ppt_h</p:attrName>
                                        </p:attrNameLst>
                                      </p:cBhvr>
                                      <p:tavLst>
                                        <p:tav tm="0">
                                          <p:val>
                                            <p:fltVal val="0"/>
                                          </p:val>
                                        </p:tav>
                                        <p:tav tm="100000">
                                          <p:val>
                                            <p:strVal val="#ppt_h"/>
                                          </p:val>
                                        </p:tav>
                                      </p:tavLst>
                                    </p:anim>
                                    <p:anim calcmode="lin" valueType="num">
                                      <p:cBhvr>
                                        <p:cTn id="28" dur="1000" fill="hold"/>
                                        <p:tgtEl>
                                          <p:spTgt spid="16589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65891">
                                            <p:txEl>
                                              <p:pRg st="7" end="7"/>
                                            </p:txEl>
                                          </p:spTgt>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0"/>
                                  </p:stCondLst>
                                  <p:childTnLst>
                                    <p:set>
                                      <p:cBhvr>
                                        <p:cTn id="31" dur="1" fill="hold">
                                          <p:stCondLst>
                                            <p:cond delay="0"/>
                                          </p:stCondLst>
                                        </p:cTn>
                                        <p:tgtEl>
                                          <p:spTgt spid="165891">
                                            <p:txEl>
                                              <p:pRg st="8" end="8"/>
                                            </p:txEl>
                                          </p:spTgt>
                                        </p:tgtEl>
                                        <p:attrNameLst>
                                          <p:attrName>style.visibility</p:attrName>
                                        </p:attrNameLst>
                                      </p:cBhvr>
                                      <p:to>
                                        <p:strVal val="visible"/>
                                      </p:to>
                                    </p:set>
                                    <p:anim calcmode="lin" valueType="num">
                                      <p:cBhvr>
                                        <p:cTn id="32" dur="1000" fill="hold"/>
                                        <p:tgtEl>
                                          <p:spTgt spid="165891">
                                            <p:txEl>
                                              <p:pRg st="8" end="8"/>
                                            </p:txEl>
                                          </p:spTgt>
                                        </p:tgtEl>
                                        <p:attrNameLst>
                                          <p:attrName>ppt_w</p:attrName>
                                        </p:attrNameLst>
                                      </p:cBhvr>
                                      <p:tavLst>
                                        <p:tav tm="0">
                                          <p:val>
                                            <p:fltVal val="0"/>
                                          </p:val>
                                        </p:tav>
                                        <p:tav tm="100000">
                                          <p:val>
                                            <p:strVal val="#ppt_w"/>
                                          </p:val>
                                        </p:tav>
                                      </p:tavLst>
                                    </p:anim>
                                    <p:anim calcmode="lin" valueType="num">
                                      <p:cBhvr>
                                        <p:cTn id="33" dur="1000" fill="hold"/>
                                        <p:tgtEl>
                                          <p:spTgt spid="165891">
                                            <p:txEl>
                                              <p:pRg st="8" end="8"/>
                                            </p:txEl>
                                          </p:spTgt>
                                        </p:tgtEl>
                                        <p:attrNameLst>
                                          <p:attrName>ppt_h</p:attrName>
                                        </p:attrNameLst>
                                      </p:cBhvr>
                                      <p:tavLst>
                                        <p:tav tm="0">
                                          <p:val>
                                            <p:fltVal val="0"/>
                                          </p:val>
                                        </p:tav>
                                        <p:tav tm="100000">
                                          <p:val>
                                            <p:strVal val="#ppt_h"/>
                                          </p:val>
                                        </p:tav>
                                      </p:tavLst>
                                    </p:anim>
                                    <p:anim calcmode="lin" valueType="num">
                                      <p:cBhvr>
                                        <p:cTn id="34" dur="1000" fill="hold"/>
                                        <p:tgtEl>
                                          <p:spTgt spid="16589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6589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4. Back to the puzzle (1)</a:t>
            </a:r>
            <a:endParaRPr lang="nl-NL" sz="3400" smtClean="0">
              <a:solidFill>
                <a:schemeClr val="accent1"/>
              </a:solidFill>
            </a:endParaRPr>
          </a:p>
        </p:txBody>
      </p:sp>
      <p:sp>
        <p:nvSpPr>
          <p:cNvPr id="139267" name="Rectangle 3"/>
          <p:cNvSpPr>
            <a:spLocks noGrp="1" noChangeArrowheads="1"/>
          </p:cNvSpPr>
          <p:nvPr>
            <p:ph type="body" idx="1"/>
          </p:nvPr>
        </p:nvSpPr>
        <p:spPr>
          <a:xfrm>
            <a:off x="1370013" y="2209800"/>
            <a:ext cx="7392987" cy="4114800"/>
          </a:xfrm>
        </p:spPr>
        <p:txBody>
          <a:bodyPr/>
          <a:lstStyle/>
          <a:p>
            <a:pPr marL="609600" indent="-609600" eaLnBrk="1" hangingPunct="1">
              <a:buFontTx/>
              <a:buNone/>
              <a:defRPr/>
            </a:pPr>
            <a:r>
              <a:rPr lang="nl-BE" sz="2400" dirty="0" smtClean="0">
                <a:solidFill>
                  <a:schemeClr val="accent1">
                    <a:lumMod val="75000"/>
                  </a:schemeClr>
                </a:solidFill>
              </a:rPr>
              <a:t>Licensing ellipsis:</a:t>
            </a:r>
          </a:p>
          <a:p>
            <a:pPr>
              <a:buFont typeface="Wingdings" pitchFamily="-110" charset="2"/>
              <a:buNone/>
              <a:defRPr/>
            </a:pPr>
            <a:r>
              <a:rPr lang="en-GB" sz="2400" dirty="0" smtClean="0"/>
              <a:t> </a:t>
            </a:r>
            <a:endParaRPr lang="en-US" sz="2200" dirty="0" smtClean="0">
              <a:solidFill>
                <a:schemeClr val="tx2"/>
              </a:solidFill>
            </a:endParaRPr>
          </a:p>
          <a:p>
            <a:pPr>
              <a:buFont typeface="Wingdings" pitchFamily="-110" charset="2"/>
              <a:buNone/>
              <a:defRPr/>
            </a:pPr>
            <a:r>
              <a:rPr lang="nl-BE" sz="2200" dirty="0" smtClean="0">
                <a:solidFill>
                  <a:schemeClr val="tx2"/>
                </a:solidFill>
                <a:sym typeface="Wingdings" pitchFamily="-110" charset="2"/>
              </a:rPr>
              <a:t></a:t>
            </a:r>
            <a:r>
              <a:rPr lang="en-GB" sz="2200" dirty="0" smtClean="0">
                <a:solidFill>
                  <a:schemeClr val="tx2"/>
                </a:solidFill>
              </a:rPr>
              <a:t> Ellipsis is licensed via an Agree relation between an [E]-feature and the ellipsis licensing head.</a:t>
            </a:r>
          </a:p>
          <a:p>
            <a:pPr marL="271463" indent="-271463" eaLnBrk="1" hangingPunct="1">
              <a:buFontTx/>
              <a:buNone/>
              <a:defRPr/>
            </a:pPr>
            <a:endParaRPr lang="nl-BE" sz="2400" dirty="0" smtClean="0">
              <a:solidFill>
                <a:schemeClr val="tx2"/>
              </a:solidFill>
            </a:endParaRPr>
          </a:p>
          <a:p>
            <a:pPr marL="271463" indent="-271463" eaLnBrk="1" hangingPunct="1">
              <a:buFontTx/>
              <a:buNone/>
              <a:defRPr/>
            </a:pPr>
            <a:r>
              <a:rPr lang="nl-BE" sz="2200" dirty="0" smtClean="0">
                <a:solidFill>
                  <a:schemeClr val="tx2"/>
                </a:solidFill>
                <a:sym typeface="Wingdings" pitchFamily="-110" charset="2"/>
              </a:rPr>
              <a:t>	</a:t>
            </a:r>
            <a:r>
              <a:rPr lang="en-GB" sz="2200" dirty="0" smtClean="0">
                <a:solidFill>
                  <a:schemeClr val="tx2"/>
                </a:solidFill>
              </a:rPr>
              <a:t>Ellipsis occurs in the course of the derivation, as soon as the licensing head is merged. At this point the ellipsis site becomes inaccessible for any further syntactic operations, and vocabulary insertion at PF is blocked.</a:t>
            </a:r>
            <a:endParaRPr lang="nl-NL" sz="2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7">
                                            <p:txEl>
                                              <p:pRg st="2" end="2"/>
                                            </p:txEl>
                                          </p:spTgt>
                                        </p:tgtEl>
                                        <p:attrNameLst>
                                          <p:attrName>style.visibility</p:attrName>
                                        </p:attrNameLst>
                                      </p:cBhvr>
                                      <p:to>
                                        <p:strVal val="visible"/>
                                      </p:to>
                                    </p:set>
                                    <p:animEffect transition="in" filter="fade">
                                      <p:cBhvr>
                                        <p:cTn id="7" dur="500"/>
                                        <p:tgtEl>
                                          <p:spTgt spid="1392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9267">
                                            <p:txEl>
                                              <p:pRg st="4" end="4"/>
                                            </p:txEl>
                                          </p:spTgt>
                                        </p:tgtEl>
                                        <p:attrNameLst>
                                          <p:attrName>style.visibility</p:attrName>
                                        </p:attrNameLst>
                                      </p:cBhvr>
                                      <p:to>
                                        <p:strVal val="visible"/>
                                      </p:to>
                                    </p:set>
                                    <p:animEffect transition="in" filter="fade">
                                      <p:cBhvr>
                                        <p:cTn id="12"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4. Back to the puzzle (2)</a:t>
            </a:r>
            <a:endParaRPr lang="nl-NL" sz="3200" smtClean="0">
              <a:solidFill>
                <a:schemeClr val="accent1"/>
              </a:solidFill>
            </a:endParaRPr>
          </a:p>
        </p:txBody>
      </p:sp>
      <p:sp>
        <p:nvSpPr>
          <p:cNvPr id="152579" name="Rectangle 3"/>
          <p:cNvSpPr>
            <a:spLocks noGrp="1" noChangeArrowheads="1"/>
          </p:cNvSpPr>
          <p:nvPr>
            <p:ph type="body" idx="1"/>
          </p:nvPr>
        </p:nvSpPr>
        <p:spPr>
          <a:xfrm>
            <a:off x="1370013" y="2514600"/>
            <a:ext cx="7313612" cy="3867150"/>
          </a:xfrm>
        </p:spPr>
        <p:txBody>
          <a:bodyPr/>
          <a:lstStyle/>
          <a:p>
            <a:pPr marL="0" indent="0" eaLnBrk="1" hangingPunct="1">
              <a:lnSpc>
                <a:spcPct val="80000"/>
              </a:lnSpc>
              <a:buFontTx/>
              <a:buNone/>
              <a:tabLst>
                <a:tab pos="357188" algn="l"/>
                <a:tab pos="628650" algn="l"/>
                <a:tab pos="1071563" algn="l"/>
                <a:tab pos="1171575" algn="l"/>
                <a:tab pos="2243138" algn="l"/>
              </a:tabLst>
              <a:defRPr/>
            </a:pPr>
            <a:r>
              <a:rPr lang="nl-BE" sz="2200" dirty="0">
                <a:solidFill>
                  <a:srgbClr val="269999"/>
                </a:solidFill>
              </a:rPr>
              <a:t>Movement puzzle with MCE:</a:t>
            </a:r>
          </a:p>
          <a:p>
            <a:pPr marL="0" indent="0" eaLnBrk="1" hangingPunct="1">
              <a:lnSpc>
                <a:spcPct val="80000"/>
              </a:lnSpc>
              <a:buFontTx/>
              <a:buNone/>
              <a:tabLst>
                <a:tab pos="357188" algn="l"/>
                <a:tab pos="628650" algn="l"/>
                <a:tab pos="1071563" algn="l"/>
                <a:tab pos="1171575" algn="l"/>
                <a:tab pos="2243138" algn="l"/>
              </a:tabLst>
              <a:defRPr/>
            </a:pPr>
            <a:endParaRPr lang="nl-BE" sz="2200" dirty="0">
              <a:solidFill>
                <a:schemeClr val="tx2"/>
              </a:solidFill>
              <a:sym typeface="Wingdings" pitchFamily="-110" charset="2"/>
            </a:endParaRPr>
          </a:p>
          <a:p>
            <a:pPr marL="0" indent="0" eaLnBrk="1" hangingPunct="1">
              <a:lnSpc>
                <a:spcPct val="80000"/>
              </a:lnSpc>
              <a:buFontTx/>
              <a:buNone/>
              <a:tabLst>
                <a:tab pos="357188" algn="l"/>
                <a:tab pos="628650" algn="l"/>
                <a:tab pos="1071563" algn="l"/>
                <a:tab pos="1171575" algn="l"/>
                <a:tab pos="2243138" algn="l"/>
              </a:tabLst>
              <a:defRPr/>
            </a:pPr>
            <a:r>
              <a:rPr lang="nl-BE" sz="2200" dirty="0">
                <a:solidFill>
                  <a:schemeClr val="tx2"/>
                </a:solidFill>
                <a:sym typeface="Wingdings" pitchFamily="-110" charset="2"/>
              </a:rPr>
              <a:t></a:t>
            </a:r>
            <a:r>
              <a:rPr lang="nl-BE" sz="2200" dirty="0" smtClean="0">
                <a:solidFill>
                  <a:schemeClr val="tx2"/>
                </a:solidFill>
                <a:sym typeface="Wingdings" pitchFamily="-110" charset="2"/>
              </a:rPr>
              <a:t>	Subjects </a:t>
            </a:r>
            <a:r>
              <a:rPr lang="nl-BE" sz="2200" dirty="0">
                <a:solidFill>
                  <a:schemeClr val="tx2"/>
                </a:solidFill>
                <a:sym typeface="Wingdings" pitchFamily="-110" charset="2"/>
              </a:rPr>
              <a:t>can move out of the ellipsis </a:t>
            </a:r>
            <a:r>
              <a:rPr lang="nl-BE" sz="2200" dirty="0" smtClean="0">
                <a:solidFill>
                  <a:schemeClr val="tx2"/>
                </a:solidFill>
                <a:sym typeface="Wingdings" pitchFamily="-110" charset="2"/>
              </a:rPr>
              <a:t>site:</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chemeClr val="tx2"/>
              </a:solidFill>
            </a:endParaRPr>
          </a:p>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rPr>
              <a:t>(61) 	</a:t>
            </a:r>
            <a:r>
              <a:rPr lang="en-US" sz="2200" dirty="0" err="1" smtClean="0">
                <a:solidFill>
                  <a:schemeClr val="accent1">
                    <a:lumMod val="75000"/>
                  </a:schemeClr>
                </a:solidFill>
              </a:rPr>
              <a:t>Ik</a:t>
            </a:r>
            <a:r>
              <a:rPr lang="en-US" sz="2200" dirty="0" smtClean="0">
                <a:solidFill>
                  <a:schemeClr val="accent1">
                    <a:lumMod val="75000"/>
                  </a:schemeClr>
                </a:solidFill>
              </a:rPr>
              <a:t> </a:t>
            </a:r>
            <a:r>
              <a:rPr lang="en-US" sz="2200" dirty="0" err="1">
                <a:solidFill>
                  <a:schemeClr val="accent1">
                    <a:lumMod val="75000"/>
                  </a:schemeClr>
                </a:solidFill>
              </a:rPr>
              <a:t>wil</a:t>
            </a:r>
            <a:r>
              <a:rPr lang="en-US" sz="2200" dirty="0" smtClean="0">
                <a:solidFill>
                  <a:schemeClr val="accent1">
                    <a:lumMod val="75000"/>
                  </a:schemeClr>
                </a:solidFill>
              </a:rPr>
              <a:t>     </a:t>
            </a:r>
            <a:r>
              <a:rPr lang="en-US" sz="2200" dirty="0" err="1" smtClean="0">
                <a:solidFill>
                  <a:schemeClr val="accent1">
                    <a:lumMod val="75000"/>
                  </a:schemeClr>
                </a:solidFill>
              </a:rPr>
              <a:t>wel</a:t>
            </a:r>
            <a:r>
              <a:rPr lang="en-US" sz="2200" dirty="0" smtClean="0">
                <a:solidFill>
                  <a:schemeClr val="accent1">
                    <a:lumMod val="75000"/>
                  </a:schemeClr>
                </a:solidFill>
              </a:rPr>
              <a:t> </a:t>
            </a:r>
            <a:r>
              <a:rPr lang="en-US" sz="2200" dirty="0" err="1">
                <a:solidFill>
                  <a:schemeClr val="accent1">
                    <a:lumMod val="75000"/>
                  </a:schemeClr>
                </a:solidFill>
              </a:rPr>
              <a:t>naar</a:t>
            </a:r>
            <a:r>
              <a:rPr lang="en-US" sz="2200" dirty="0" smtClean="0">
                <a:solidFill>
                  <a:schemeClr val="accent1">
                    <a:lumMod val="75000"/>
                  </a:schemeClr>
                </a:solidFill>
              </a:rPr>
              <a:t> het </a:t>
            </a:r>
            <a:r>
              <a:rPr lang="en-US" sz="2200" dirty="0" err="1" smtClean="0">
                <a:solidFill>
                  <a:schemeClr val="accent1">
                    <a:lumMod val="75000"/>
                  </a:schemeClr>
                </a:solidFill>
              </a:rPr>
              <a:t>feestje</a:t>
            </a:r>
            <a:r>
              <a:rPr lang="en-US" sz="2200" dirty="0" smtClean="0">
                <a:solidFill>
                  <a:schemeClr val="accent1">
                    <a:lumMod val="75000"/>
                  </a:schemeClr>
                </a:solidFill>
              </a:rPr>
              <a:t> </a:t>
            </a:r>
            <a:r>
              <a:rPr lang="en-US" sz="2200" dirty="0" err="1">
                <a:solidFill>
                  <a:schemeClr val="accent1">
                    <a:lumMod val="75000"/>
                  </a:schemeClr>
                </a:solidFill>
              </a:rPr>
              <a:t>komen</a:t>
            </a:r>
            <a:r>
              <a:rPr lang="en-US" sz="2200" dirty="0">
                <a:solidFill>
                  <a:schemeClr val="accent1">
                    <a:lumMod val="75000"/>
                  </a:schemeClr>
                </a:solidFill>
              </a:rPr>
              <a:t>, </a:t>
            </a:r>
            <a:r>
              <a:rPr lang="en-US" sz="2200" dirty="0" err="1" smtClean="0">
                <a:solidFill>
                  <a:schemeClr val="accent1">
                    <a:lumMod val="75000"/>
                  </a:schemeClr>
                </a:solidFill>
              </a:rPr>
              <a:t>maar</a:t>
            </a:r>
            <a:endParaRPr lang="en-US" sz="2200" dirty="0" smtClean="0">
              <a:solidFill>
                <a:schemeClr val="accent1">
                  <a:lumMod val="75000"/>
                </a:schemeClr>
              </a:solidFill>
            </a:endParaRPr>
          </a:p>
          <a:p>
            <a:pPr marL="0" indent="0" eaLnBrk="1" hangingPunct="1">
              <a:lnSpc>
                <a:spcPct val="80000"/>
              </a:lnSpc>
              <a:buFontTx/>
              <a:buNone/>
              <a:tabLst>
                <a:tab pos="357188" algn="l"/>
                <a:tab pos="628650" algn="l"/>
                <a:tab pos="1071563" algn="l"/>
                <a:tab pos="1171575" algn="l"/>
                <a:tab pos="2243138" algn="l"/>
              </a:tabLst>
              <a:defRPr/>
            </a:pPr>
            <a:r>
              <a:rPr lang="en-US" sz="2200" i="1" dirty="0" smtClean="0">
                <a:solidFill>
                  <a:schemeClr val="tx2"/>
                </a:solidFill>
              </a:rPr>
              <a:t>			I   want </a:t>
            </a:r>
            <a:r>
              <a:rPr lang="en-US" sz="2200" i="1" cap="small" dirty="0" err="1" smtClean="0">
                <a:solidFill>
                  <a:schemeClr val="tx2"/>
                </a:solidFill>
              </a:rPr>
              <a:t>prt</a:t>
            </a:r>
            <a:r>
              <a:rPr lang="en-US" sz="2200" i="1" cap="small" dirty="0" smtClean="0">
                <a:solidFill>
                  <a:schemeClr val="tx2"/>
                </a:solidFill>
              </a:rPr>
              <a:t>  </a:t>
            </a:r>
            <a:r>
              <a:rPr lang="en-US" sz="2200" i="1" dirty="0" smtClean="0">
                <a:solidFill>
                  <a:schemeClr val="tx2"/>
                </a:solidFill>
              </a:rPr>
              <a:t>to     the party   come    but</a:t>
            </a:r>
          </a:p>
          <a:p>
            <a:pPr marL="0" indent="0" eaLnBrk="1" hangingPunct="1">
              <a:lnSpc>
                <a:spcPct val="80000"/>
              </a:lnSpc>
              <a:buFontTx/>
              <a:buNone/>
              <a:tabLst>
                <a:tab pos="357188" algn="l"/>
                <a:tab pos="628650" algn="l"/>
                <a:tab pos="1071563" algn="l"/>
                <a:tab pos="1171575" algn="l"/>
                <a:tab pos="2243138" algn="l"/>
              </a:tabLst>
              <a:defRPr/>
            </a:pPr>
            <a:r>
              <a:rPr lang="en-US" sz="2200" dirty="0" smtClean="0">
                <a:solidFill>
                  <a:srgbClr val="269999"/>
                </a:solidFill>
              </a:rPr>
              <a:t> </a:t>
            </a:r>
            <a:r>
              <a:rPr lang="en-US" sz="2200" dirty="0">
                <a:solidFill>
                  <a:srgbClr val="269999"/>
                </a:solidFill>
              </a:rPr>
              <a:t>			</a:t>
            </a:r>
            <a:r>
              <a:rPr lang="en-US" sz="2200" dirty="0" err="1">
                <a:solidFill>
                  <a:srgbClr val="269999"/>
                </a:solidFill>
              </a:rPr>
              <a:t>ik</a:t>
            </a:r>
            <a:r>
              <a:rPr lang="en-US" sz="2200" dirty="0" smtClean="0">
                <a:solidFill>
                  <a:srgbClr val="269999"/>
                </a:solidFill>
              </a:rPr>
              <a:t> </a:t>
            </a:r>
            <a:r>
              <a:rPr lang="en-US" sz="2200" dirty="0" err="1" smtClean="0">
                <a:solidFill>
                  <a:srgbClr val="269999"/>
                </a:solidFill>
              </a:rPr>
              <a:t>kan</a:t>
            </a:r>
            <a:r>
              <a:rPr lang="en-US" sz="2200" dirty="0" smtClean="0">
                <a:solidFill>
                  <a:srgbClr val="269999"/>
                </a:solidFill>
              </a:rPr>
              <a:t> </a:t>
            </a:r>
            <a:r>
              <a:rPr lang="en-US" sz="2200" dirty="0" err="1" smtClean="0">
                <a:solidFill>
                  <a:srgbClr val="269999"/>
                </a:solidFill>
              </a:rPr>
              <a:t>niet</a:t>
            </a:r>
            <a:r>
              <a:rPr lang="en-US" sz="2200" dirty="0" smtClean="0">
                <a:solidFill>
                  <a:srgbClr val="269999"/>
                </a:solidFill>
              </a:rPr>
              <a:t> </a:t>
            </a:r>
            <a:r>
              <a:rPr lang="en-US" sz="2200" dirty="0">
                <a:solidFill>
                  <a:srgbClr val="269999"/>
                </a:solidFill>
              </a:rPr>
              <a:t>[</a:t>
            </a:r>
            <a:r>
              <a:rPr lang="en-US" sz="2200" strike="sngStrike" dirty="0" err="1">
                <a:solidFill>
                  <a:srgbClr val="269999"/>
                </a:solidFill>
              </a:rPr>
              <a:t>t</a:t>
            </a:r>
            <a:r>
              <a:rPr lang="en-US" sz="2200" strike="sngStrike" baseline="-14000" dirty="0" err="1">
                <a:solidFill>
                  <a:srgbClr val="269999"/>
                </a:solidFill>
              </a:rPr>
              <a:t>ik</a:t>
            </a:r>
            <a:r>
              <a:rPr lang="en-US" sz="2200" strike="sngStrike" dirty="0">
                <a:solidFill>
                  <a:srgbClr val="269999"/>
                </a:solidFill>
              </a:rPr>
              <a:t> </a:t>
            </a:r>
            <a:r>
              <a:rPr lang="en-US" sz="2200" strike="sngStrike" dirty="0" err="1">
                <a:solidFill>
                  <a:srgbClr val="269999"/>
                </a:solidFill>
              </a:rPr>
              <a:t>naar</a:t>
            </a:r>
            <a:r>
              <a:rPr lang="en-US" sz="2200" strike="sngStrike" dirty="0" smtClean="0">
                <a:solidFill>
                  <a:srgbClr val="269999"/>
                </a:solidFill>
              </a:rPr>
              <a:t> het </a:t>
            </a:r>
            <a:r>
              <a:rPr lang="en-US" sz="2200" strike="sngStrike" dirty="0" err="1" smtClean="0">
                <a:solidFill>
                  <a:srgbClr val="269999"/>
                </a:solidFill>
              </a:rPr>
              <a:t>feestje</a:t>
            </a:r>
            <a:r>
              <a:rPr lang="en-US" sz="2200" strike="sngStrike" dirty="0" smtClean="0">
                <a:solidFill>
                  <a:srgbClr val="269999"/>
                </a:solidFill>
              </a:rPr>
              <a:t> </a:t>
            </a:r>
            <a:r>
              <a:rPr lang="en-US" sz="2200" strike="sngStrike" dirty="0" err="1">
                <a:solidFill>
                  <a:srgbClr val="269999"/>
                </a:solidFill>
              </a:rPr>
              <a:t>komen</a:t>
            </a:r>
            <a:r>
              <a:rPr lang="en-US" sz="2200" dirty="0">
                <a:solidFill>
                  <a:srgbClr val="269999"/>
                </a:solidFill>
              </a:rPr>
              <a:t>].</a:t>
            </a:r>
            <a:r>
              <a:rPr lang="en-US" sz="2200" dirty="0" smtClean="0">
                <a:solidFill>
                  <a:srgbClr val="269999"/>
                </a:solidFill>
              </a:rPr>
              <a:t> </a:t>
            </a:r>
          </a:p>
          <a:p>
            <a:pPr marL="0" indent="0" eaLnBrk="1" hangingPunct="1">
              <a:lnSpc>
                <a:spcPct val="80000"/>
              </a:lnSpc>
              <a:buFontTx/>
              <a:buNone/>
              <a:tabLst>
                <a:tab pos="357188" algn="l"/>
                <a:tab pos="628650" algn="l"/>
                <a:tab pos="1071563" algn="l"/>
                <a:tab pos="1171575" algn="l"/>
                <a:tab pos="2243138" algn="l"/>
              </a:tabLst>
              <a:defRPr/>
            </a:pPr>
            <a:r>
              <a:rPr lang="en-US" sz="2200" i="1" dirty="0" smtClean="0">
                <a:solidFill>
                  <a:schemeClr val="tx2"/>
                </a:solidFill>
              </a:rPr>
              <a:t>			I  can not       to     the party   come</a:t>
            </a:r>
          </a:p>
          <a:p>
            <a:pPr marL="0" indent="0" eaLnBrk="1" hangingPunct="1">
              <a:lnSpc>
                <a:spcPct val="80000"/>
              </a:lnSpc>
              <a:buFontTx/>
              <a:buNone/>
              <a:tabLst>
                <a:tab pos="357188" algn="l"/>
                <a:tab pos="628650" algn="l"/>
                <a:tab pos="1071563" algn="l"/>
                <a:tab pos="1171575" algn="l"/>
                <a:tab pos="2243138" algn="l"/>
              </a:tabLst>
              <a:defRPr/>
            </a:pPr>
            <a:r>
              <a:rPr lang="en-US" sz="2200" dirty="0" smtClean="0">
                <a:solidFill>
                  <a:schemeClr val="tx2"/>
                </a:solidFill>
              </a:rPr>
              <a:t>			‘I want to come to the party, but I can’t.’</a:t>
            </a:r>
            <a:endParaRPr lang="nl-BE" sz="2200" dirty="0" smtClean="0">
              <a:solidFill>
                <a:schemeClr val="tx2"/>
              </a:solidFill>
            </a:endParaRPr>
          </a:p>
          <a:p>
            <a:pPr marL="0" indent="0" eaLnBrk="1" hangingPunct="1">
              <a:lnSpc>
                <a:spcPct val="80000"/>
              </a:lnSpc>
              <a:buFontTx/>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 calcmode="lin" valueType="num">
                                      <p:cBhvr>
                                        <p:cTn id="7" dur="1000" fill="hold"/>
                                        <p:tgtEl>
                                          <p:spTgt spid="152579">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52579">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5257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257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2579">
                                            <p:txEl>
                                              <p:pRg st="4" end="4"/>
                                            </p:txEl>
                                          </p:spTgt>
                                        </p:tgtEl>
                                        <p:attrNameLst>
                                          <p:attrName>style.visibility</p:attrName>
                                        </p:attrNameLst>
                                      </p:cBhvr>
                                      <p:to>
                                        <p:strVal val="visible"/>
                                      </p:to>
                                    </p:set>
                                    <p:animEffect transition="in" filter="fade">
                                      <p:cBhvr>
                                        <p:cTn id="15" dur="1000"/>
                                        <p:tgtEl>
                                          <p:spTgt spid="152579">
                                            <p:txEl>
                                              <p:pRg st="4" end="4"/>
                                            </p:txEl>
                                          </p:spTgt>
                                        </p:tgtEl>
                                      </p:cBhvr>
                                    </p:animEffect>
                                    <p:anim calcmode="lin" valueType="num">
                                      <p:cBhvr>
                                        <p:cTn id="16"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52579">
                                            <p:txEl>
                                              <p:pRg st="5" end="5"/>
                                            </p:txEl>
                                          </p:spTgt>
                                        </p:tgtEl>
                                        <p:attrNameLst>
                                          <p:attrName>style.visibility</p:attrName>
                                        </p:attrNameLst>
                                      </p:cBhvr>
                                      <p:to>
                                        <p:strVal val="visible"/>
                                      </p:to>
                                    </p:set>
                                    <p:animEffect transition="in" filter="fade">
                                      <p:cBhvr>
                                        <p:cTn id="21" dur="1000"/>
                                        <p:tgtEl>
                                          <p:spTgt spid="152579">
                                            <p:txEl>
                                              <p:pRg st="5" end="5"/>
                                            </p:txEl>
                                          </p:spTgt>
                                        </p:tgtEl>
                                      </p:cBhvr>
                                    </p:animEffect>
                                    <p:anim calcmode="lin" valueType="num">
                                      <p:cBhvr>
                                        <p:cTn id="22"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52579">
                                            <p:txEl>
                                              <p:pRg st="6" end="6"/>
                                            </p:txEl>
                                          </p:spTgt>
                                        </p:tgtEl>
                                        <p:attrNameLst>
                                          <p:attrName>style.visibility</p:attrName>
                                        </p:attrNameLst>
                                      </p:cBhvr>
                                      <p:to>
                                        <p:strVal val="visible"/>
                                      </p:to>
                                    </p:set>
                                    <p:animEffect transition="in" filter="fade">
                                      <p:cBhvr>
                                        <p:cTn id="27" dur="1000"/>
                                        <p:tgtEl>
                                          <p:spTgt spid="152579">
                                            <p:txEl>
                                              <p:pRg st="6" end="6"/>
                                            </p:txEl>
                                          </p:spTgt>
                                        </p:tgtEl>
                                      </p:cBhvr>
                                    </p:animEffect>
                                    <p:anim calcmode="lin" valueType="num">
                                      <p:cBhvr>
                                        <p:cTn id="28"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52579">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2579">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52579">
                                            <p:txEl>
                                              <p:pRg st="7" end="7"/>
                                            </p:txEl>
                                          </p:spTgt>
                                        </p:tgtEl>
                                        <p:attrNameLst>
                                          <p:attrName>style.visibility</p:attrName>
                                        </p:attrNameLst>
                                      </p:cBhvr>
                                      <p:to>
                                        <p:strVal val="visible"/>
                                      </p:to>
                                    </p:set>
                                    <p:animEffect transition="in" filter="fade">
                                      <p:cBhvr>
                                        <p:cTn id="33" dur="1000"/>
                                        <p:tgtEl>
                                          <p:spTgt spid="152579">
                                            <p:txEl>
                                              <p:pRg st="7" end="7"/>
                                            </p:txEl>
                                          </p:spTgt>
                                        </p:tgtEl>
                                      </p:cBhvr>
                                    </p:animEffect>
                                    <p:anim calcmode="lin" valueType="num">
                                      <p:cBhvr>
                                        <p:cTn id="34"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52579">
                                            <p:txEl>
                                              <p:pRg st="8" end="8"/>
                                            </p:txEl>
                                          </p:spTgt>
                                        </p:tgtEl>
                                        <p:attrNameLst>
                                          <p:attrName>style.visibility</p:attrName>
                                        </p:attrNameLst>
                                      </p:cBhvr>
                                      <p:to>
                                        <p:strVal val="visible"/>
                                      </p:to>
                                    </p:set>
                                    <p:animEffect transition="in" filter="fade">
                                      <p:cBhvr>
                                        <p:cTn id="39" dur="1000"/>
                                        <p:tgtEl>
                                          <p:spTgt spid="152579">
                                            <p:txEl>
                                              <p:pRg st="8" end="8"/>
                                            </p:txEl>
                                          </p:spTgt>
                                        </p:tgtEl>
                                      </p:cBhvr>
                                    </p:animEffect>
                                    <p:anim calcmode="lin" valueType="num">
                                      <p:cBhvr>
                                        <p:cTn id="40"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4. Back to the puzzle (3)</a:t>
            </a:r>
            <a:endParaRPr lang="nl-NL" sz="3200" smtClean="0">
              <a:solidFill>
                <a:schemeClr val="accent1"/>
              </a:solidFill>
            </a:endParaRPr>
          </a:p>
        </p:txBody>
      </p:sp>
      <p:sp>
        <p:nvSpPr>
          <p:cNvPr id="152579" name="Rectangle 3"/>
          <p:cNvSpPr>
            <a:spLocks noGrp="1" noChangeArrowheads="1"/>
          </p:cNvSpPr>
          <p:nvPr>
            <p:ph type="body" idx="1"/>
          </p:nvPr>
        </p:nvSpPr>
        <p:spPr>
          <a:xfrm>
            <a:off x="1370013" y="2514600"/>
            <a:ext cx="7313612" cy="3867150"/>
          </a:xfrm>
        </p:spPr>
        <p:txBody>
          <a:bodyPr/>
          <a:lstStyle/>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sym typeface="Wingdings" pitchFamily="-110" charset="2"/>
              </a:rPr>
              <a:t>Objects </a:t>
            </a:r>
            <a:r>
              <a:rPr lang="nl-BE" sz="2200" dirty="0">
                <a:solidFill>
                  <a:schemeClr val="tx2"/>
                </a:solidFill>
                <a:sym typeface="Wingdings" pitchFamily="-110" charset="2"/>
              </a:rPr>
              <a:t>cannot move out of the ellipsis </a:t>
            </a:r>
            <a:r>
              <a:rPr lang="nl-BE" sz="2200" dirty="0" smtClean="0">
                <a:solidFill>
                  <a:schemeClr val="tx2"/>
                </a:solidFill>
                <a:sym typeface="Wingdings" pitchFamily="-110" charset="2"/>
              </a:rPr>
              <a:t>site:</a:t>
            </a:r>
            <a:endParaRPr lang="nl-BE" sz="2200" dirty="0" smtClean="0">
              <a:solidFill>
                <a:schemeClr val="accent2"/>
              </a:solidFill>
            </a:endParaRPr>
          </a:p>
          <a:p>
            <a:pPr marL="0" indent="0" eaLnBrk="1" hangingPunct="1">
              <a:lnSpc>
                <a:spcPct val="80000"/>
              </a:lnSpc>
              <a:buFontTx/>
              <a:buNone/>
              <a:tabLst>
                <a:tab pos="357188" algn="l"/>
                <a:tab pos="628650" algn="l"/>
                <a:tab pos="1071563" algn="l"/>
                <a:tab pos="1171575" algn="l"/>
                <a:tab pos="2243138" algn="l"/>
              </a:tabLst>
              <a:defRPr/>
            </a:pPr>
            <a:endParaRPr lang="nl-BE" sz="2200" dirty="0">
              <a:solidFill>
                <a:schemeClr val="accent2"/>
              </a:solidFill>
            </a:endParaRPr>
          </a:p>
          <a:p>
            <a:pPr marL="0" indent="0" eaLnBrk="1" hangingPunct="1">
              <a:lnSpc>
                <a:spcPct val="80000"/>
              </a:lnSpc>
              <a:spcBef>
                <a:spcPct val="0"/>
              </a:spcBef>
              <a:spcAft>
                <a:spcPts val="600"/>
              </a:spcAft>
              <a:buClrTx/>
              <a:buSzTx/>
              <a:buFontTx/>
              <a:buNone/>
              <a:tabLst>
                <a:tab pos="357188" algn="l"/>
                <a:tab pos="628650" algn="l"/>
                <a:tab pos="1071563" algn="l"/>
                <a:tab pos="1171575" algn="l"/>
                <a:tab pos="2243138" algn="l"/>
              </a:tabLst>
              <a:defRPr/>
            </a:pPr>
            <a:r>
              <a:rPr lang="nl-BE" sz="2200" dirty="0" smtClean="0">
                <a:solidFill>
                  <a:schemeClr val="tx2"/>
                </a:solidFill>
              </a:rPr>
              <a:t>(62) </a:t>
            </a:r>
            <a:r>
              <a:rPr lang="nl-BE" sz="2200" dirty="0">
                <a:solidFill>
                  <a:schemeClr val="tx2"/>
                </a:solidFill>
              </a:rPr>
              <a:t>*	</a:t>
            </a:r>
            <a:r>
              <a:rPr lang="nl-BE" sz="2200" dirty="0">
                <a:solidFill>
                  <a:srgbClr val="269999"/>
                </a:solidFill>
              </a:rPr>
              <a:t>Ik weet wie</a:t>
            </a:r>
            <a:r>
              <a:rPr lang="nl-BE" sz="2200" dirty="0" smtClean="0">
                <a:solidFill>
                  <a:srgbClr val="269999"/>
                </a:solidFill>
              </a:rPr>
              <a:t>  Thomas MOET  </a:t>
            </a:r>
            <a:r>
              <a:rPr lang="nl-BE" sz="2200" dirty="0">
                <a:solidFill>
                  <a:srgbClr val="269999"/>
                </a:solidFill>
              </a:rPr>
              <a:t>uitnodigen</a:t>
            </a:r>
            <a:r>
              <a:rPr lang="nl-BE" sz="2200" dirty="0" smtClean="0">
                <a:solidFill>
                  <a:srgbClr val="269999"/>
                </a:solidFill>
              </a:rPr>
              <a:t>,</a:t>
            </a:r>
          </a:p>
          <a:p>
            <a:pPr marL="0" indent="0" eaLnBrk="1" hangingPunct="1">
              <a:lnSpc>
                <a:spcPct val="80000"/>
              </a:lnSpc>
              <a:spcBef>
                <a:spcPct val="0"/>
              </a:spcBef>
              <a:spcAft>
                <a:spcPts val="600"/>
              </a:spcAft>
              <a:buClrTx/>
              <a:buSzTx/>
              <a:buFontTx/>
              <a:buNone/>
              <a:tabLst>
                <a:tab pos="357188" algn="l"/>
                <a:tab pos="628650" algn="l"/>
                <a:tab pos="1071563" algn="l"/>
                <a:tab pos="1171575" algn="l"/>
                <a:tab pos="2243138" algn="l"/>
              </a:tabLst>
              <a:defRPr/>
            </a:pPr>
            <a:r>
              <a:rPr lang="nl-BE" sz="2200" i="1" dirty="0" smtClean="0">
                <a:solidFill>
                  <a:schemeClr val="tx2"/>
                </a:solidFill>
              </a:rPr>
              <a:t>			I  know who Thomas has.to invite</a:t>
            </a:r>
          </a:p>
          <a:p>
            <a:pPr marL="0" indent="0" eaLnBrk="1" hangingPunct="1">
              <a:lnSpc>
                <a:spcPct val="80000"/>
              </a:lnSpc>
              <a:spcBef>
                <a:spcPct val="0"/>
              </a:spcBef>
              <a:spcAft>
                <a:spcPts val="600"/>
              </a:spcAft>
              <a:buClrTx/>
              <a:buSzTx/>
              <a:buFontTx/>
              <a:buNone/>
              <a:tabLst>
                <a:tab pos="357188" algn="l"/>
                <a:tab pos="628650" algn="l"/>
                <a:tab pos="1071563" algn="l"/>
                <a:tab pos="1171575" algn="l"/>
                <a:tab pos="2243138" algn="l"/>
              </a:tabLst>
              <a:defRPr/>
            </a:pPr>
            <a:r>
              <a:rPr lang="nl-BE" sz="2200" dirty="0" smtClean="0">
                <a:solidFill>
                  <a:srgbClr val="269999"/>
                </a:solidFill>
              </a:rPr>
              <a:t> </a:t>
            </a:r>
            <a:r>
              <a:rPr lang="nl-BE" sz="2200" dirty="0">
                <a:solidFill>
                  <a:srgbClr val="269999"/>
                </a:solidFill>
              </a:rPr>
              <a:t>			maar ik weet niet wie hij niet MAG</a:t>
            </a:r>
            <a:r>
              <a:rPr lang="nl-BE" sz="2200" dirty="0" smtClean="0">
                <a:solidFill>
                  <a:srgbClr val="269999"/>
                </a:solidFill>
              </a:rPr>
              <a:t> </a:t>
            </a:r>
          </a:p>
          <a:p>
            <a:pPr marL="0" indent="0" eaLnBrk="1" hangingPunct="1">
              <a:lnSpc>
                <a:spcPct val="80000"/>
              </a:lnSpc>
              <a:spcBef>
                <a:spcPct val="0"/>
              </a:spcBef>
              <a:spcAft>
                <a:spcPts val="600"/>
              </a:spcAft>
              <a:buClrTx/>
              <a:buSzTx/>
              <a:buFontTx/>
              <a:buNone/>
              <a:tabLst>
                <a:tab pos="357188" algn="l"/>
                <a:tab pos="628650" algn="l"/>
                <a:tab pos="1071563" algn="l"/>
                <a:tab pos="1171575" algn="l"/>
                <a:tab pos="2243138" algn="l"/>
              </a:tabLst>
              <a:defRPr/>
            </a:pPr>
            <a:r>
              <a:rPr lang="nl-BE" sz="2200" i="1" dirty="0" smtClean="0">
                <a:solidFill>
                  <a:schemeClr val="tx2"/>
                </a:solidFill>
              </a:rPr>
              <a:t>			but    I  know not who he not is.allowed</a:t>
            </a:r>
          </a:p>
          <a:p>
            <a:pPr marL="0" indent="0" eaLnBrk="1" hangingPunct="1">
              <a:lnSpc>
                <a:spcPct val="80000"/>
              </a:lnSpc>
              <a:spcBef>
                <a:spcPct val="0"/>
              </a:spcBef>
              <a:spcAft>
                <a:spcPts val="600"/>
              </a:spcAft>
              <a:buClrTx/>
              <a:buSzTx/>
              <a:buFontTx/>
              <a:buNone/>
              <a:tabLst>
                <a:tab pos="357188" algn="l"/>
                <a:tab pos="628650" algn="l"/>
                <a:tab pos="1071563" algn="l"/>
                <a:tab pos="1171575" algn="l"/>
                <a:tab pos="2243138" algn="l"/>
              </a:tabLst>
              <a:defRPr/>
            </a:pPr>
            <a:r>
              <a:rPr lang="nl-BE" sz="2200" dirty="0" smtClean="0">
                <a:solidFill>
                  <a:schemeClr val="tx2"/>
                </a:solidFill>
              </a:rPr>
              <a:t>	</a:t>
            </a:r>
            <a:r>
              <a:rPr lang="nl-BE" sz="2200" dirty="0">
                <a:solidFill>
                  <a:schemeClr val="tx2"/>
                </a:solidFill>
              </a:rPr>
              <a:t>	</a:t>
            </a:r>
            <a:r>
              <a:rPr lang="nl-BE" sz="2200" dirty="0" smtClean="0">
                <a:solidFill>
                  <a:schemeClr val="tx2"/>
                </a:solidFill>
              </a:rPr>
              <a:t>	</a:t>
            </a:r>
            <a:r>
              <a:rPr lang="nl-BE" sz="2200" dirty="0" smtClean="0">
                <a:solidFill>
                  <a:srgbClr val="269999"/>
                </a:solidFill>
              </a:rPr>
              <a:t>[</a:t>
            </a:r>
            <a:r>
              <a:rPr lang="nl-BE" sz="2200" strike="sngStrike" dirty="0">
                <a:solidFill>
                  <a:srgbClr val="269999"/>
                </a:solidFill>
              </a:rPr>
              <a:t>t</a:t>
            </a:r>
            <a:r>
              <a:rPr lang="nl-BE" sz="2200" strike="sngStrike" baseline="-14000" dirty="0">
                <a:solidFill>
                  <a:srgbClr val="269999"/>
                </a:solidFill>
              </a:rPr>
              <a:t>hij</a:t>
            </a:r>
            <a:r>
              <a:rPr lang="nl-BE" sz="2200" strike="sngStrike" dirty="0">
                <a:solidFill>
                  <a:srgbClr val="269999"/>
                </a:solidFill>
              </a:rPr>
              <a:t> uitnodigen t</a:t>
            </a:r>
            <a:r>
              <a:rPr lang="nl-BE" sz="2200" strike="sngStrike" baseline="-14000" dirty="0">
                <a:solidFill>
                  <a:srgbClr val="269999"/>
                </a:solidFill>
              </a:rPr>
              <a:t>wie</a:t>
            </a:r>
            <a:r>
              <a:rPr lang="nl-BE" sz="2200" dirty="0">
                <a:solidFill>
                  <a:srgbClr val="269999"/>
                </a:solidFill>
              </a:rPr>
              <a:t>]</a:t>
            </a:r>
            <a:r>
              <a:rPr lang="nl-BE" sz="2200" dirty="0" smtClean="0">
                <a:solidFill>
                  <a:srgbClr val="269999"/>
                </a:solidFill>
              </a:rPr>
              <a:t>.</a:t>
            </a:r>
          </a:p>
          <a:p>
            <a:pPr marL="0" indent="0" eaLnBrk="1" hangingPunct="1">
              <a:lnSpc>
                <a:spcPct val="80000"/>
              </a:lnSpc>
              <a:spcBef>
                <a:spcPct val="0"/>
              </a:spcBef>
              <a:spcAft>
                <a:spcPts val="600"/>
              </a:spcAft>
              <a:buClrTx/>
              <a:buSzTx/>
              <a:buFontTx/>
              <a:buNone/>
              <a:tabLst>
                <a:tab pos="357188" algn="l"/>
                <a:tab pos="628650" algn="l"/>
                <a:tab pos="1071563" algn="l"/>
                <a:tab pos="1171575" algn="l"/>
                <a:tab pos="2243138" algn="l"/>
              </a:tabLst>
              <a:defRPr/>
            </a:pPr>
            <a:r>
              <a:rPr lang="nl-BE" sz="2200" i="1" dirty="0" smtClean="0">
                <a:solidFill>
                  <a:srgbClr val="269999"/>
                </a:solidFill>
              </a:rPr>
              <a:t>				     </a:t>
            </a:r>
            <a:r>
              <a:rPr lang="nl-BE" sz="2200" i="1" dirty="0" smtClean="0">
                <a:solidFill>
                  <a:schemeClr val="tx2"/>
                </a:solidFill>
              </a:rPr>
              <a:t>invite</a:t>
            </a:r>
          </a:p>
          <a:p>
            <a:pPr marL="0" indent="0" eaLnBrk="1" hangingPunct="1">
              <a:lnSpc>
                <a:spcPct val="80000"/>
              </a:lnSpc>
              <a:spcBef>
                <a:spcPct val="0"/>
              </a:spcBef>
              <a:spcAft>
                <a:spcPts val="600"/>
              </a:spcAft>
              <a:buClrTx/>
              <a:buSzTx/>
              <a:buFontTx/>
              <a:buNone/>
              <a:tabLst>
                <a:tab pos="357188" algn="l"/>
                <a:tab pos="628650" algn="l"/>
                <a:tab pos="1071563" algn="l"/>
                <a:tab pos="1171575" algn="l"/>
                <a:tab pos="2243138" algn="l"/>
              </a:tabLst>
              <a:defRPr/>
            </a:pPr>
            <a:r>
              <a:rPr lang="nl-BE" sz="2200" dirty="0" smtClean="0">
                <a:solidFill>
                  <a:schemeClr val="tx2"/>
                </a:solidFill>
              </a:rPr>
              <a:t>			‘I know who Thomas has to invite, but I</a:t>
            </a:r>
          </a:p>
          <a:p>
            <a:pPr marL="0" indent="0" eaLnBrk="1" hangingPunct="1">
              <a:lnSpc>
                <a:spcPct val="80000"/>
              </a:lnSpc>
              <a:spcBef>
                <a:spcPct val="0"/>
              </a:spcBef>
              <a:buClrTx/>
              <a:buSzTx/>
              <a:buFontTx/>
              <a:buNone/>
              <a:tabLst>
                <a:tab pos="357188" algn="l"/>
                <a:tab pos="628650" algn="l"/>
                <a:tab pos="1071563" algn="l"/>
                <a:tab pos="1171575" algn="l"/>
                <a:tab pos="2243138" algn="l"/>
              </a:tabLst>
              <a:defRPr/>
            </a:pPr>
            <a:r>
              <a:rPr lang="nl-BE" sz="2200" dirty="0" smtClean="0">
                <a:solidFill>
                  <a:schemeClr val="tx2"/>
                </a:solidFill>
              </a:rPr>
              <a:t> 			don’t know who he isn’t allowed.’</a:t>
            </a:r>
            <a:endParaRPr lang="nl-NL" sz="2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2579">
                                            <p:txEl>
                                              <p:pRg st="3" end="3"/>
                                            </p:txEl>
                                          </p:spTgt>
                                        </p:tgtEl>
                                        <p:attrNameLst>
                                          <p:attrName>style.visibility</p:attrName>
                                        </p:attrNameLst>
                                      </p:cBhvr>
                                      <p:to>
                                        <p:strVal val="visible"/>
                                      </p:to>
                                    </p:set>
                                    <p:animEffect transition="in" filter="fade">
                                      <p:cBhvr>
                                        <p:cTn id="13" dur="1000"/>
                                        <p:tgtEl>
                                          <p:spTgt spid="152579">
                                            <p:txEl>
                                              <p:pRg st="3" end="3"/>
                                            </p:txEl>
                                          </p:spTgt>
                                        </p:tgtEl>
                                      </p:cBhvr>
                                    </p:animEffect>
                                    <p:anim calcmode="lin" valueType="num">
                                      <p:cBhvr>
                                        <p:cTn id="14"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52579">
                                            <p:txEl>
                                              <p:pRg st="4" end="4"/>
                                            </p:txEl>
                                          </p:spTgt>
                                        </p:tgtEl>
                                        <p:attrNameLst>
                                          <p:attrName>style.visibility</p:attrName>
                                        </p:attrNameLst>
                                      </p:cBhvr>
                                      <p:to>
                                        <p:strVal val="visible"/>
                                      </p:to>
                                    </p:set>
                                    <p:animEffect transition="in" filter="fade">
                                      <p:cBhvr>
                                        <p:cTn id="19" dur="1000"/>
                                        <p:tgtEl>
                                          <p:spTgt spid="152579">
                                            <p:txEl>
                                              <p:pRg st="4" end="4"/>
                                            </p:txEl>
                                          </p:spTgt>
                                        </p:tgtEl>
                                      </p:cBhvr>
                                    </p:animEffect>
                                    <p:anim calcmode="lin" valueType="num">
                                      <p:cBhvr>
                                        <p:cTn id="20"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52579">
                                            <p:txEl>
                                              <p:pRg st="5" end="5"/>
                                            </p:txEl>
                                          </p:spTgt>
                                        </p:tgtEl>
                                        <p:attrNameLst>
                                          <p:attrName>style.visibility</p:attrName>
                                        </p:attrNameLst>
                                      </p:cBhvr>
                                      <p:to>
                                        <p:strVal val="visible"/>
                                      </p:to>
                                    </p:set>
                                    <p:animEffect transition="in" filter="fade">
                                      <p:cBhvr>
                                        <p:cTn id="25" dur="1000"/>
                                        <p:tgtEl>
                                          <p:spTgt spid="152579">
                                            <p:txEl>
                                              <p:pRg st="5" end="5"/>
                                            </p:txEl>
                                          </p:spTgt>
                                        </p:tgtEl>
                                      </p:cBhvr>
                                    </p:animEffect>
                                    <p:anim calcmode="lin" valueType="num">
                                      <p:cBhvr>
                                        <p:cTn id="26"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52579">
                                            <p:txEl>
                                              <p:pRg st="6" end="6"/>
                                            </p:txEl>
                                          </p:spTgt>
                                        </p:tgtEl>
                                        <p:attrNameLst>
                                          <p:attrName>style.visibility</p:attrName>
                                        </p:attrNameLst>
                                      </p:cBhvr>
                                      <p:to>
                                        <p:strVal val="visible"/>
                                      </p:to>
                                    </p:set>
                                    <p:animEffect transition="in" filter="fade">
                                      <p:cBhvr>
                                        <p:cTn id="31" dur="1000"/>
                                        <p:tgtEl>
                                          <p:spTgt spid="152579">
                                            <p:txEl>
                                              <p:pRg st="6" end="6"/>
                                            </p:txEl>
                                          </p:spTgt>
                                        </p:tgtEl>
                                      </p:cBhvr>
                                    </p:animEffect>
                                    <p:anim calcmode="lin" valueType="num">
                                      <p:cBhvr>
                                        <p:cTn id="32"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52579">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2579">
                                            <p:txEl>
                                              <p:pRg st="6" end="6"/>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52579">
                                            <p:txEl>
                                              <p:pRg st="7" end="7"/>
                                            </p:txEl>
                                          </p:spTgt>
                                        </p:tgtEl>
                                        <p:attrNameLst>
                                          <p:attrName>style.visibility</p:attrName>
                                        </p:attrNameLst>
                                      </p:cBhvr>
                                      <p:to>
                                        <p:strVal val="visible"/>
                                      </p:to>
                                    </p:set>
                                    <p:animEffect transition="in" filter="fade">
                                      <p:cBhvr>
                                        <p:cTn id="37" dur="1000"/>
                                        <p:tgtEl>
                                          <p:spTgt spid="152579">
                                            <p:txEl>
                                              <p:pRg st="7" end="7"/>
                                            </p:txEl>
                                          </p:spTgt>
                                        </p:tgtEl>
                                      </p:cBhvr>
                                    </p:animEffect>
                                    <p:anim calcmode="lin" valueType="num">
                                      <p:cBhvr>
                                        <p:cTn id="38"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52579">
                                            <p:txEl>
                                              <p:pRg st="8" end="8"/>
                                            </p:txEl>
                                          </p:spTgt>
                                        </p:tgtEl>
                                        <p:attrNameLst>
                                          <p:attrName>style.visibility</p:attrName>
                                        </p:attrNameLst>
                                      </p:cBhvr>
                                      <p:to>
                                        <p:strVal val="visible"/>
                                      </p:to>
                                    </p:set>
                                    <p:animEffect transition="in" filter="fade">
                                      <p:cBhvr>
                                        <p:cTn id="43" dur="1000"/>
                                        <p:tgtEl>
                                          <p:spTgt spid="152579">
                                            <p:txEl>
                                              <p:pRg st="8" end="8"/>
                                            </p:txEl>
                                          </p:spTgt>
                                        </p:tgtEl>
                                      </p:cBhvr>
                                    </p:animEffect>
                                    <p:anim calcmode="lin" valueType="num">
                                      <p:cBhvr>
                                        <p:cTn id="44"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52579">
                                            <p:txEl>
                                              <p:pRg st="9" end="9"/>
                                            </p:txEl>
                                          </p:spTgt>
                                        </p:tgtEl>
                                        <p:attrNameLst>
                                          <p:attrName>style.visibility</p:attrName>
                                        </p:attrNameLst>
                                      </p:cBhvr>
                                      <p:to>
                                        <p:strVal val="visible"/>
                                      </p:to>
                                    </p:set>
                                    <p:animEffect transition="in" filter="fade">
                                      <p:cBhvr>
                                        <p:cTn id="49" dur="1000"/>
                                        <p:tgtEl>
                                          <p:spTgt spid="152579">
                                            <p:txEl>
                                              <p:pRg st="9" end="9"/>
                                            </p:txEl>
                                          </p:spTgt>
                                        </p:tgtEl>
                                      </p:cBhvr>
                                    </p:animEffect>
                                    <p:anim calcmode="lin" valueType="num">
                                      <p:cBhvr>
                                        <p:cTn id="50" dur="1000" fill="hold"/>
                                        <p:tgtEl>
                                          <p:spTgt spid="152579">
                                            <p:txEl>
                                              <p:pRg st="9" end="9"/>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52579">
                                            <p:txEl>
                                              <p:pRg st="9" end="9"/>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257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4. Back to the puzzle (4)</a:t>
            </a:r>
            <a:endParaRPr lang="nl-NL" sz="3200" smtClean="0">
              <a:solidFill>
                <a:schemeClr val="accent1"/>
              </a:solidFill>
            </a:endParaRPr>
          </a:p>
        </p:txBody>
      </p:sp>
      <p:sp>
        <p:nvSpPr>
          <p:cNvPr id="153603" name="Rectangle 3"/>
          <p:cNvSpPr>
            <a:spLocks noGrp="1" noChangeArrowheads="1"/>
          </p:cNvSpPr>
          <p:nvPr>
            <p:ph type="body" idx="1"/>
          </p:nvPr>
        </p:nvSpPr>
        <p:spPr>
          <a:xfrm>
            <a:off x="1371600" y="2286000"/>
            <a:ext cx="7280275" cy="3429000"/>
          </a:xfrm>
        </p:spPr>
        <p:txBody>
          <a:bodyPr/>
          <a:lstStyle/>
          <a:p>
            <a:pPr marL="0" indent="0" eaLnBrk="1" hangingPunct="1">
              <a:lnSpc>
                <a:spcPct val="90000"/>
              </a:lnSpc>
              <a:buFontTx/>
              <a:buNone/>
              <a:tabLst>
                <a:tab pos="800100" algn="l"/>
                <a:tab pos="985838" algn="l"/>
                <a:tab pos="1257300" algn="l"/>
                <a:tab pos="2243138" algn="l"/>
              </a:tabLst>
              <a:defRPr/>
            </a:pPr>
            <a:r>
              <a:rPr lang="nl-BE" sz="2200" dirty="0" smtClean="0">
                <a:solidFill>
                  <a:schemeClr val="accent1">
                    <a:lumMod val="75000"/>
                  </a:schemeClr>
                </a:solidFill>
              </a:rPr>
              <a:t>Analysis of MCE</a:t>
            </a:r>
          </a:p>
          <a:p>
            <a:pPr marL="0" indent="0" eaLnBrk="1" hangingPunct="1">
              <a:lnSpc>
                <a:spcPct val="90000"/>
              </a:lnSpc>
              <a:buFontTx/>
              <a:buNone/>
              <a:tabLst>
                <a:tab pos="800100" algn="l"/>
                <a:tab pos="985838" algn="l"/>
                <a:tab pos="1257300" algn="l"/>
                <a:tab pos="2243138" algn="l"/>
              </a:tabLst>
              <a:defRPr/>
            </a:pPr>
            <a:endParaRPr lang="nl-BE" sz="2200" dirty="0" smtClean="0">
              <a:solidFill>
                <a:schemeClr val="tx2"/>
              </a:solidFill>
            </a:endParaRPr>
          </a:p>
          <a:p>
            <a:pPr marL="0" indent="0" eaLnBrk="1" hangingPunct="1">
              <a:lnSpc>
                <a:spcPct val="90000"/>
              </a:lnSpc>
              <a:spcAft>
                <a:spcPts val="1200"/>
              </a:spcAft>
              <a:buFontTx/>
              <a:buNone/>
              <a:tabLst>
                <a:tab pos="800100" algn="l"/>
                <a:tab pos="985838" algn="l"/>
                <a:tab pos="1257300" algn="l"/>
                <a:tab pos="2243138" algn="l"/>
              </a:tabLst>
              <a:defRPr/>
            </a:pPr>
            <a:r>
              <a:rPr lang="nl-BE" sz="2200" dirty="0" smtClean="0">
                <a:solidFill>
                  <a:schemeClr val="tx2"/>
                </a:solidFill>
              </a:rPr>
              <a:t>Ellipsis site = the complement of the embedded T</a:t>
            </a:r>
          </a:p>
          <a:p>
            <a:pPr marL="0" indent="0" eaLnBrk="1" hangingPunct="1">
              <a:lnSpc>
                <a:spcPct val="90000"/>
              </a:lnSpc>
              <a:buFontTx/>
              <a:buNone/>
              <a:tabLst>
                <a:tab pos="800100" algn="l"/>
                <a:tab pos="985838" algn="l"/>
                <a:tab pos="1257300" algn="l"/>
                <a:tab pos="2243138" algn="l"/>
              </a:tabLst>
              <a:defRPr/>
            </a:pPr>
            <a:r>
              <a:rPr lang="nl-BE" sz="2200" dirty="0" smtClean="0">
                <a:solidFill>
                  <a:schemeClr val="tx2"/>
                </a:solidFill>
              </a:rPr>
              <a:t>	</a:t>
            </a:r>
            <a:r>
              <a:rPr lang="nl-NL" sz="2200" dirty="0" smtClean="0">
                <a:solidFill>
                  <a:schemeClr val="tx2"/>
                </a:solidFill>
                <a:sym typeface="Wingdings"/>
              </a:rPr>
              <a:t> </a:t>
            </a:r>
            <a:r>
              <a:rPr lang="en-GB" sz="2200" dirty="0" smtClean="0">
                <a:solidFill>
                  <a:schemeClr val="tx2"/>
                </a:solidFill>
              </a:rPr>
              <a:t>[E] sits on the T head ([</a:t>
            </a:r>
            <a:r>
              <a:rPr lang="en-GB" sz="2200" cap="small" dirty="0" err="1" smtClean="0">
                <a:solidFill>
                  <a:schemeClr val="tx2"/>
                </a:solidFill>
              </a:rPr>
              <a:t>sel</a:t>
            </a:r>
            <a:r>
              <a:rPr lang="en-GB" sz="2200" cap="small" dirty="0" smtClean="0">
                <a:solidFill>
                  <a:schemeClr val="tx2"/>
                </a:solidFill>
              </a:rPr>
              <a:t> </a:t>
            </a:r>
            <a:r>
              <a:rPr lang="en-GB" sz="2200" dirty="0" smtClean="0">
                <a:solidFill>
                  <a:schemeClr val="tx2"/>
                </a:solidFill>
              </a:rPr>
              <a:t>[T]]).</a:t>
            </a:r>
          </a:p>
          <a:p>
            <a:pPr marL="0" indent="0" eaLnBrk="1" hangingPunct="1">
              <a:lnSpc>
                <a:spcPct val="90000"/>
              </a:lnSpc>
              <a:buFontTx/>
              <a:buNone/>
              <a:tabLst>
                <a:tab pos="800100" algn="l"/>
                <a:tab pos="985838" algn="l"/>
                <a:tab pos="1257300" algn="l"/>
                <a:tab pos="2243138" algn="l"/>
              </a:tabLst>
              <a:defRPr/>
            </a:pPr>
            <a:endParaRPr lang="en-GB" sz="2200" dirty="0" smtClean="0">
              <a:solidFill>
                <a:schemeClr val="tx2"/>
              </a:solidFill>
            </a:endParaRPr>
          </a:p>
          <a:p>
            <a:pPr marL="0" indent="0" eaLnBrk="1" hangingPunct="1">
              <a:lnSpc>
                <a:spcPct val="90000"/>
              </a:lnSpc>
              <a:spcAft>
                <a:spcPts val="1200"/>
              </a:spcAft>
              <a:buFontTx/>
              <a:buNone/>
              <a:tabLst>
                <a:tab pos="800100" algn="l"/>
                <a:tab pos="985838" algn="l"/>
                <a:tab pos="1257300" algn="l"/>
                <a:tab pos="2243138" algn="l"/>
              </a:tabLst>
              <a:defRPr/>
            </a:pPr>
            <a:r>
              <a:rPr lang="en-GB" sz="2200" dirty="0" smtClean="0">
                <a:solidFill>
                  <a:schemeClr val="tx2"/>
                </a:solidFill>
              </a:rPr>
              <a:t>Licensor = modal verb</a:t>
            </a:r>
          </a:p>
          <a:p>
            <a:pPr marL="0" indent="0" eaLnBrk="1" hangingPunct="1">
              <a:lnSpc>
                <a:spcPct val="90000"/>
              </a:lnSpc>
              <a:buFontTx/>
              <a:buNone/>
              <a:tabLst>
                <a:tab pos="800100" algn="l"/>
                <a:tab pos="985838" algn="l"/>
                <a:tab pos="1257300" algn="l"/>
                <a:tab pos="2243138" algn="l"/>
              </a:tabLst>
              <a:defRPr/>
            </a:pPr>
            <a:r>
              <a:rPr lang="en-GB" sz="2200" dirty="0" smtClean="0">
                <a:solidFill>
                  <a:schemeClr val="tx2"/>
                </a:solidFill>
              </a:rPr>
              <a:t>	</a:t>
            </a:r>
            <a:r>
              <a:rPr lang="nl-NL" sz="2200" dirty="0" smtClean="0">
                <a:solidFill>
                  <a:schemeClr val="tx2"/>
                </a:solidFill>
                <a:sym typeface="Wingdings"/>
              </a:rPr>
              <a:t> </a:t>
            </a:r>
            <a:r>
              <a:rPr lang="en-GB" sz="2200" dirty="0" smtClean="0">
                <a:solidFill>
                  <a:schemeClr val="tx2"/>
                </a:solidFill>
              </a:rPr>
              <a:t>[E] needs to check a [</a:t>
            </a:r>
            <a:r>
              <a:rPr lang="en-GB" sz="2200" cap="small" dirty="0" err="1" smtClean="0">
                <a:solidFill>
                  <a:schemeClr val="tx2"/>
                </a:solidFill>
              </a:rPr>
              <a:t>infl</a:t>
            </a:r>
            <a:r>
              <a:rPr lang="en-GB" sz="2200" cap="small" dirty="0" smtClean="0">
                <a:solidFill>
                  <a:schemeClr val="tx2"/>
                </a:solidFill>
              </a:rPr>
              <a:t> </a:t>
            </a:r>
            <a:r>
              <a:rPr lang="en-GB" sz="2200" dirty="0" smtClean="0">
                <a:solidFill>
                  <a:schemeClr val="tx2"/>
                </a:solidFill>
              </a:rPr>
              <a:t>[</a:t>
            </a:r>
            <a:r>
              <a:rPr lang="en-GB" sz="2200" i="1" dirty="0" err="1" smtClean="0">
                <a:solidFill>
                  <a:schemeClr val="tx2"/>
                </a:solidFill>
              </a:rPr>
              <a:t>u</a:t>
            </a:r>
            <a:r>
              <a:rPr lang="en-GB" sz="2200" dirty="0" err="1" smtClean="0">
                <a:solidFill>
                  <a:schemeClr val="tx2"/>
                </a:solidFill>
              </a:rPr>
              <a:t>Mod</a:t>
            </a:r>
            <a:r>
              <a:rPr lang="en-GB" sz="2200" dirty="0" smtClean="0">
                <a:solidFill>
                  <a:schemeClr val="tx2"/>
                </a:solidFill>
              </a:rPr>
              <a:t>]] feature.</a:t>
            </a:r>
            <a:endParaRPr lang="nl-BE" sz="2200" dirty="0" smtClean="0">
              <a:solidFill>
                <a:schemeClr val="tx2"/>
              </a:solidFill>
            </a:endParaRPr>
          </a:p>
          <a:p>
            <a:pPr marL="0" indent="0" eaLnBrk="1" hangingPunct="1">
              <a:lnSpc>
                <a:spcPct val="90000"/>
              </a:lnSpc>
              <a:buFontTx/>
              <a:buNone/>
              <a:tabLst>
                <a:tab pos="800100" algn="l"/>
                <a:tab pos="985838" algn="l"/>
                <a:tab pos="1257300" algn="l"/>
                <a:tab pos="2243138" algn="l"/>
              </a:tabLst>
              <a:defRPr/>
            </a:pPr>
            <a:r>
              <a:rPr lang="nl-BE" sz="2000" dirty="0" smtClean="0">
                <a:solidFill>
                  <a:schemeClr val="tx2"/>
                </a:solidFill>
              </a:rPr>
              <a:t>	</a:t>
            </a:r>
            <a:r>
              <a:rPr lang="nl-BE" sz="2000" dirty="0">
                <a:solidFill>
                  <a:schemeClr val="tx2"/>
                </a:solidFill>
              </a:rPr>
              <a:t>       </a:t>
            </a:r>
          </a:p>
          <a:p>
            <a:pPr marL="0" indent="0" eaLnBrk="1" hangingPunct="1">
              <a:lnSpc>
                <a:spcPct val="90000"/>
              </a:lnSpc>
              <a:buFontTx/>
              <a:buNone/>
              <a:tabLst>
                <a:tab pos="800100" algn="l"/>
                <a:tab pos="985838" algn="l"/>
                <a:tab pos="1257300" algn="l"/>
                <a:tab pos="2243138" algn="l"/>
              </a:tabLst>
              <a:defRPr/>
            </a:pPr>
            <a:endParaRPr lang="nl-NL"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2" end="2"/>
                                            </p:txEl>
                                          </p:spTgt>
                                        </p:tgtEl>
                                        <p:attrNameLst>
                                          <p:attrName>style.visibility</p:attrName>
                                        </p:attrNameLst>
                                      </p:cBhvr>
                                      <p:to>
                                        <p:strVal val="visible"/>
                                      </p:to>
                                    </p:set>
                                    <p:animEffect transition="in" filter="dissolve">
                                      <p:cBhvr>
                                        <p:cTn id="7" dur="500"/>
                                        <p:tgtEl>
                                          <p:spTgt spid="1536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1" nodeType="clickEffect">
                                  <p:stCondLst>
                                    <p:cond delay="0"/>
                                  </p:stCondLst>
                                  <p:childTnLst>
                                    <p:set>
                                      <p:cBhvr>
                                        <p:cTn id="11" dur="1" fill="hold">
                                          <p:stCondLst>
                                            <p:cond delay="0"/>
                                          </p:stCondLst>
                                        </p:cTn>
                                        <p:tgtEl>
                                          <p:spTgt spid="153603">
                                            <p:txEl>
                                              <p:pRg st="3" end="3"/>
                                            </p:txEl>
                                          </p:spTgt>
                                        </p:tgtEl>
                                        <p:attrNameLst>
                                          <p:attrName>style.visibility</p:attrName>
                                        </p:attrNameLst>
                                      </p:cBhvr>
                                      <p:to>
                                        <p:strVal val="visible"/>
                                      </p:to>
                                    </p:set>
                                    <p:anim calcmode="lin" valueType="num">
                                      <p:cBhvr>
                                        <p:cTn id="12" dur="1000" fill="hold"/>
                                        <p:tgtEl>
                                          <p:spTgt spid="153603">
                                            <p:txEl>
                                              <p:pRg st="3" end="3"/>
                                            </p:txEl>
                                          </p:spTgt>
                                        </p:tgtEl>
                                        <p:attrNameLst>
                                          <p:attrName>ppt_w</p:attrName>
                                        </p:attrNameLst>
                                      </p:cBhvr>
                                      <p:tavLst>
                                        <p:tav tm="0">
                                          <p:val>
                                            <p:fltVal val="0"/>
                                          </p:val>
                                        </p:tav>
                                        <p:tav tm="100000">
                                          <p:val>
                                            <p:strVal val="#ppt_w"/>
                                          </p:val>
                                        </p:tav>
                                      </p:tavLst>
                                    </p:anim>
                                    <p:anim calcmode="lin" valueType="num">
                                      <p:cBhvr>
                                        <p:cTn id="13" dur="1000" fill="hold"/>
                                        <p:tgtEl>
                                          <p:spTgt spid="153603">
                                            <p:txEl>
                                              <p:pRg st="3" end="3"/>
                                            </p:txEl>
                                          </p:spTgt>
                                        </p:tgtEl>
                                        <p:attrNameLst>
                                          <p:attrName>ppt_h</p:attrName>
                                        </p:attrNameLst>
                                      </p:cBhvr>
                                      <p:tavLst>
                                        <p:tav tm="0">
                                          <p:val>
                                            <p:fltVal val="0"/>
                                          </p:val>
                                        </p:tav>
                                        <p:tav tm="100000">
                                          <p:val>
                                            <p:strVal val="#ppt_h"/>
                                          </p:val>
                                        </p:tav>
                                      </p:tavLst>
                                    </p:anim>
                                    <p:anim calcmode="lin" valueType="num">
                                      <p:cBhvr>
                                        <p:cTn id="14" dur="1000" fill="hold"/>
                                        <p:tgtEl>
                                          <p:spTgt spid="15360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5360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3603">
                                            <p:txEl>
                                              <p:pRg st="5" end="5"/>
                                            </p:txEl>
                                          </p:spTgt>
                                        </p:tgtEl>
                                        <p:attrNameLst>
                                          <p:attrName>style.visibility</p:attrName>
                                        </p:attrNameLst>
                                      </p:cBhvr>
                                      <p:to>
                                        <p:strVal val="visible"/>
                                      </p:to>
                                    </p:set>
                                    <p:animEffect transition="in" filter="dissolve">
                                      <p:cBhvr>
                                        <p:cTn id="20" dur="500"/>
                                        <p:tgtEl>
                                          <p:spTgt spid="15360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1" nodeType="clickEffect">
                                  <p:stCondLst>
                                    <p:cond delay="0"/>
                                  </p:stCondLst>
                                  <p:childTnLst>
                                    <p:set>
                                      <p:cBhvr>
                                        <p:cTn id="24" dur="1" fill="hold">
                                          <p:stCondLst>
                                            <p:cond delay="0"/>
                                          </p:stCondLst>
                                        </p:cTn>
                                        <p:tgtEl>
                                          <p:spTgt spid="153603">
                                            <p:txEl>
                                              <p:pRg st="6" end="6"/>
                                            </p:txEl>
                                          </p:spTgt>
                                        </p:tgtEl>
                                        <p:attrNameLst>
                                          <p:attrName>style.visibility</p:attrName>
                                        </p:attrNameLst>
                                      </p:cBhvr>
                                      <p:to>
                                        <p:strVal val="visible"/>
                                      </p:to>
                                    </p:set>
                                    <p:anim calcmode="lin" valueType="num">
                                      <p:cBhvr>
                                        <p:cTn id="25" dur="1000" fill="hold"/>
                                        <p:tgtEl>
                                          <p:spTgt spid="15360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15360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15360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5360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3" grpId="1" build="p"/>
    </p:bld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4. Back to the puzzle (5)</a:t>
            </a:r>
            <a:endParaRPr lang="nl-NL" sz="3200" smtClean="0">
              <a:solidFill>
                <a:schemeClr val="accent1"/>
              </a:solidFill>
            </a:endParaRPr>
          </a:p>
        </p:txBody>
      </p:sp>
      <p:sp>
        <p:nvSpPr>
          <p:cNvPr id="153603" name="Rectangle 3"/>
          <p:cNvSpPr>
            <a:spLocks noGrp="1" noChangeArrowheads="1"/>
          </p:cNvSpPr>
          <p:nvPr>
            <p:ph type="body" idx="1"/>
          </p:nvPr>
        </p:nvSpPr>
        <p:spPr>
          <a:xfrm>
            <a:off x="1371600" y="2286000"/>
            <a:ext cx="7280275" cy="3429000"/>
          </a:xfrm>
        </p:spPr>
        <p:txBody>
          <a:bodyPr/>
          <a:lstStyle/>
          <a:p>
            <a:pPr marL="0" indent="0" eaLnBrk="1" hangingPunct="1">
              <a:lnSpc>
                <a:spcPct val="90000"/>
              </a:lnSpc>
              <a:buFontTx/>
              <a:buNone/>
              <a:tabLst>
                <a:tab pos="800100" algn="l"/>
                <a:tab pos="985838" algn="l"/>
                <a:tab pos="1257300" algn="l"/>
                <a:tab pos="2243138" algn="l"/>
              </a:tabLst>
              <a:defRPr/>
            </a:pPr>
            <a:r>
              <a:rPr lang="en-GB" sz="2200" dirty="0" smtClean="0">
                <a:solidFill>
                  <a:srgbClr val="269999"/>
                </a:solidFill>
              </a:rPr>
              <a:t>[E]</a:t>
            </a:r>
            <a:r>
              <a:rPr lang="nl-BE" sz="2200" dirty="0" smtClean="0">
                <a:solidFill>
                  <a:schemeClr val="accent1">
                    <a:lumMod val="75000"/>
                  </a:schemeClr>
                </a:solidFill>
              </a:rPr>
              <a:t> for MCE:</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(63)		  </a:t>
            </a:r>
            <a:r>
              <a:rPr lang="en-US" sz="2200" cap="small" dirty="0" smtClean="0">
                <a:solidFill>
                  <a:schemeClr val="tx2"/>
                </a:solidFill>
              </a:rPr>
              <a:t>cat</a:t>
            </a:r>
            <a:r>
              <a:rPr lang="en-US" sz="2200" dirty="0" smtClean="0">
                <a:solidFill>
                  <a:schemeClr val="tx2"/>
                </a:solidFill>
              </a:rPr>
              <a:t> 	[T/E]</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rPr>
              <a:t>[</a:t>
            </a:r>
            <a:r>
              <a:rPr lang="en-US" sz="2200" i="1" dirty="0" err="1" smtClean="0">
                <a:solidFill>
                  <a:schemeClr val="tx2"/>
                </a:solidFill>
              </a:rPr>
              <a:t>u</a:t>
            </a:r>
            <a:r>
              <a:rPr lang="en-US" sz="2200" dirty="0" err="1" smtClean="0">
                <a:solidFill>
                  <a:schemeClr val="tx2"/>
                </a:solidFill>
              </a:rPr>
              <a:t>Mod</a:t>
            </a:r>
            <a:r>
              <a:rPr lang="en-US" sz="2200" dirty="0" smtClean="0">
                <a:solidFill>
                  <a:schemeClr val="tx2"/>
                </a:solidFill>
              </a:rPr>
              <a:t>]</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sel</a:t>
            </a:r>
            <a:r>
              <a:rPr lang="en-US" sz="2200" cap="small" dirty="0" smtClean="0">
                <a:solidFill>
                  <a:schemeClr val="tx2"/>
                </a:solidFill>
              </a:rPr>
              <a:t>	</a:t>
            </a:r>
            <a:r>
              <a:rPr lang="en-US" sz="2200" dirty="0" smtClean="0">
                <a:solidFill>
                  <a:schemeClr val="tx2"/>
                </a:solidFill>
              </a:rPr>
              <a:t>[T]</a:t>
            </a:r>
          </a:p>
          <a:p>
            <a:pPr marL="0" indent="0" eaLnBrk="1" hangingPunct="1">
              <a:lnSpc>
                <a:spcPct val="90000"/>
              </a:lnSpc>
              <a:buFontTx/>
              <a:buNone/>
              <a:tabLst>
                <a:tab pos="800100" algn="l"/>
                <a:tab pos="985838" algn="l"/>
                <a:tab pos="1257300" algn="l"/>
                <a:tab pos="2243138" algn="l"/>
              </a:tabLst>
              <a:defRPr/>
            </a:pPr>
            <a:endParaRPr lang="nl-BE" sz="2200" dirty="0" smtClean="0">
              <a:solidFill>
                <a:schemeClr val="tx2"/>
              </a:solidFill>
            </a:endParaRPr>
          </a:p>
          <a:p>
            <a:pPr marL="0" indent="0" eaLnBrk="1" hangingPunct="1">
              <a:lnSpc>
                <a:spcPct val="90000"/>
              </a:lnSpc>
              <a:buFontTx/>
              <a:buNone/>
              <a:tabLst>
                <a:tab pos="800100" algn="l"/>
                <a:tab pos="985838" algn="l"/>
                <a:tab pos="1257300" algn="l"/>
                <a:tab pos="2243138" algn="l"/>
              </a:tabLst>
              <a:defRPr/>
            </a:pPr>
            <a:r>
              <a:rPr lang="nl-BE" sz="2000" dirty="0" smtClean="0">
                <a:solidFill>
                  <a:schemeClr val="tx2"/>
                </a:solidFill>
              </a:rPr>
              <a:t>       </a:t>
            </a:r>
            <a:endParaRPr lang="nl-BE" sz="2000" dirty="0">
              <a:solidFill>
                <a:schemeClr val="tx2"/>
              </a:solidFill>
            </a:endParaRPr>
          </a:p>
          <a:p>
            <a:pPr marL="0" indent="0" eaLnBrk="1" hangingPunct="1">
              <a:lnSpc>
                <a:spcPct val="90000"/>
              </a:lnSpc>
              <a:buFontTx/>
              <a:buNone/>
              <a:tabLst>
                <a:tab pos="800100" algn="l"/>
                <a:tab pos="985838" algn="l"/>
                <a:tab pos="1257300" algn="l"/>
                <a:tab pos="2243138" algn="l"/>
              </a:tabLst>
              <a:defRPr/>
            </a:pPr>
            <a:endParaRPr lang="nl-NL" sz="2000" dirty="0">
              <a:solidFill>
                <a:schemeClr val="tx2"/>
              </a:solidFill>
            </a:endParaRPr>
          </a:p>
        </p:txBody>
      </p:sp>
      <p:sp>
        <p:nvSpPr>
          <p:cNvPr id="4" name="Vierkante haak links 3"/>
          <p:cNvSpPr/>
          <p:nvPr/>
        </p:nvSpPr>
        <p:spPr>
          <a:xfrm>
            <a:off x="2438400" y="3124200"/>
            <a:ext cx="76200" cy="12192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5" name="Vierkante haak rechts 4"/>
          <p:cNvSpPr/>
          <p:nvPr/>
        </p:nvSpPr>
        <p:spPr>
          <a:xfrm>
            <a:off x="4343400" y="3124200"/>
            <a:ext cx="76200" cy="12192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1370013" y="301625"/>
            <a:ext cx="7523162" cy="1143000"/>
          </a:xfrm>
        </p:spPr>
        <p:txBody>
          <a:bodyPr/>
          <a:lstStyle/>
          <a:p>
            <a:pPr eaLnBrk="1" hangingPunct="1"/>
            <a:r>
              <a:rPr lang="nl-BE" sz="3200" smtClean="0">
                <a:solidFill>
                  <a:schemeClr val="accent1"/>
                </a:solidFill>
              </a:rPr>
              <a:t>4. Back to the puzzle (6)</a:t>
            </a:r>
            <a:endParaRPr lang="nl-NL" sz="3400" smtClean="0">
              <a:solidFill>
                <a:schemeClr val="accent1"/>
              </a:solidFill>
            </a:endParaRPr>
          </a:p>
        </p:txBody>
      </p:sp>
      <p:sp>
        <p:nvSpPr>
          <p:cNvPr id="220163" name="Text Box 4"/>
          <p:cNvSpPr txBox="1">
            <a:spLocks noChangeArrowheads="1"/>
          </p:cNvSpPr>
          <p:nvPr/>
        </p:nvSpPr>
        <p:spPr bwMode="auto">
          <a:xfrm>
            <a:off x="1331913" y="2133600"/>
            <a:ext cx="7126287" cy="3632200"/>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dirty="0" smtClean="0">
                <a:solidFill>
                  <a:schemeClr val="tx2"/>
                </a:solidFill>
              </a:rPr>
              <a:t>(64)            </a:t>
            </a:r>
            <a:r>
              <a:rPr lang="nl-BE" sz="2000" dirty="0">
                <a:solidFill>
                  <a:schemeClr val="tx2"/>
                </a:solidFill>
              </a:rPr>
              <a:t>CP    </a:t>
            </a:r>
          </a:p>
          <a:p>
            <a:pPr marL="342900" indent="-342900">
              <a:spcBef>
                <a:spcPct val="50000"/>
              </a:spcBef>
            </a:pPr>
            <a:r>
              <a:rPr lang="nl-BE" sz="2000" dirty="0">
                <a:solidFill>
                  <a:schemeClr val="tx2"/>
                </a:solidFill>
              </a:rPr>
              <a:t>                         TP        </a:t>
            </a:r>
          </a:p>
          <a:p>
            <a:pPr marL="342900" indent="-342900">
              <a:spcBef>
                <a:spcPct val="50000"/>
              </a:spcBef>
            </a:pPr>
            <a:r>
              <a:rPr lang="nl-BE" sz="2000" dirty="0">
                <a:solidFill>
                  <a:schemeClr val="tx2"/>
                </a:solidFill>
              </a:rPr>
              <a:t>                subj          T’</a:t>
            </a:r>
          </a:p>
          <a:p>
            <a:pPr marL="342900" indent="-342900">
              <a:spcBef>
                <a:spcPct val="50000"/>
              </a:spcBef>
            </a:pPr>
            <a:r>
              <a:rPr lang="nl-BE" sz="2000" dirty="0">
                <a:solidFill>
                  <a:schemeClr val="tx2"/>
                </a:solidFill>
              </a:rPr>
              <a:t>                          T        ModP</a:t>
            </a:r>
          </a:p>
          <a:p>
            <a:pPr marL="342900" indent="-342900">
              <a:spcBef>
                <a:spcPct val="50000"/>
              </a:spcBef>
            </a:pPr>
            <a:r>
              <a:rPr lang="nl-BE" sz="2000" dirty="0">
                <a:solidFill>
                  <a:schemeClr val="tx2"/>
                </a:solidFill>
              </a:rPr>
              <a:t>                         modal         TP</a:t>
            </a:r>
          </a:p>
          <a:p>
            <a:pPr marL="342900" indent="-342900">
              <a:spcBef>
                <a:spcPct val="50000"/>
              </a:spcBef>
            </a:pPr>
            <a:r>
              <a:rPr lang="nl-BE" sz="2000" dirty="0">
                <a:solidFill>
                  <a:schemeClr val="tx2"/>
                </a:solidFill>
              </a:rPr>
              <a:t>                   </a:t>
            </a:r>
            <a:r>
              <a:rPr lang="en-GB" sz="2000" dirty="0" smtClean="0">
                <a:solidFill>
                  <a:schemeClr val="tx2"/>
                </a:solidFill>
                <a:latin typeface="Arial" pitchFamily="-110" charset="0"/>
              </a:rPr>
              <a:t>[</a:t>
            </a:r>
            <a:r>
              <a:rPr lang="en-GB" sz="2000" cap="small" dirty="0" smtClean="0">
                <a:solidFill>
                  <a:schemeClr val="tx2"/>
                </a:solidFill>
                <a:latin typeface="Arial" pitchFamily="-110" charset="0"/>
              </a:rPr>
              <a:t>cat </a:t>
            </a:r>
            <a:r>
              <a:rPr lang="en-GB" sz="2000" dirty="0" smtClean="0">
                <a:solidFill>
                  <a:schemeClr val="tx2"/>
                </a:solidFill>
                <a:latin typeface="Arial" pitchFamily="-110" charset="0"/>
              </a:rPr>
              <a:t>[</a:t>
            </a:r>
            <a:r>
              <a:rPr lang="en-GB" sz="2000" dirty="0">
                <a:solidFill>
                  <a:schemeClr val="tx2"/>
                </a:solidFill>
                <a:latin typeface="Arial" pitchFamily="-110" charset="0"/>
              </a:rPr>
              <a:t>Mod]]</a:t>
            </a:r>
            <a:r>
              <a:rPr lang="nl-BE" sz="2000" dirty="0" smtClean="0">
                <a:solidFill>
                  <a:schemeClr val="tx2"/>
                </a:solidFill>
              </a:rPr>
              <a:t>   </a:t>
            </a:r>
            <a:r>
              <a:rPr lang="nl-BE" sz="2000" dirty="0">
                <a:solidFill>
                  <a:schemeClr val="tx2"/>
                </a:solidFill>
              </a:rPr>
              <a:t>t</a:t>
            </a:r>
            <a:r>
              <a:rPr lang="nl-BE" sz="2000" baseline="-25000" dirty="0">
                <a:solidFill>
                  <a:schemeClr val="tx2"/>
                </a:solidFill>
              </a:rPr>
              <a:t>subj</a:t>
            </a:r>
            <a:r>
              <a:rPr lang="nl-BE" sz="2000" dirty="0">
                <a:solidFill>
                  <a:schemeClr val="tx2"/>
                </a:solidFill>
              </a:rPr>
              <a:t>         T’</a:t>
            </a:r>
          </a:p>
          <a:p>
            <a:pPr marL="342900" indent="-342900">
              <a:spcBef>
                <a:spcPct val="50000"/>
              </a:spcBef>
            </a:pPr>
            <a:r>
              <a:rPr lang="nl-BE" sz="2000" dirty="0">
                <a:solidFill>
                  <a:schemeClr val="tx2"/>
                </a:solidFill>
              </a:rPr>
              <a:t>					   T         </a:t>
            </a:r>
            <a:r>
              <a:rPr lang="nl-BE" sz="2000" dirty="0" smtClean="0">
                <a:solidFill>
                  <a:schemeClr val="tx2"/>
                </a:solidFill>
              </a:rPr>
              <a:t>      </a:t>
            </a:r>
            <a:endParaRPr lang="nl-BE" sz="2000" dirty="0">
              <a:solidFill>
                <a:schemeClr val="tx2"/>
              </a:solidFill>
            </a:endParaRPr>
          </a:p>
          <a:p>
            <a:pPr marL="342900" indent="-342900">
              <a:spcBef>
                <a:spcPct val="50000"/>
              </a:spcBef>
            </a:pPr>
            <a:r>
              <a:rPr lang="nl-BE" sz="2000" dirty="0">
                <a:solidFill>
                  <a:schemeClr val="tx2"/>
                </a:solidFill>
              </a:rPr>
              <a:t>		                                                          </a:t>
            </a:r>
            <a:endParaRPr lang="nl-NL" sz="2000" dirty="0">
              <a:solidFill>
                <a:schemeClr val="tx2"/>
              </a:solidFill>
            </a:endParaRPr>
          </a:p>
        </p:txBody>
      </p:sp>
      <p:sp>
        <p:nvSpPr>
          <p:cNvPr id="147461" name="AutoShape 5"/>
          <p:cNvSpPr>
            <a:spLocks noChangeArrowheads="1"/>
          </p:cNvSpPr>
          <p:nvPr/>
        </p:nvSpPr>
        <p:spPr bwMode="auto">
          <a:xfrm>
            <a:off x="6096000" y="5257800"/>
            <a:ext cx="966788" cy="174625"/>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20165" name="Group 10"/>
          <p:cNvGrpSpPr>
            <a:grpSpLocks/>
          </p:cNvGrpSpPr>
          <p:nvPr/>
        </p:nvGrpSpPr>
        <p:grpSpPr bwMode="auto">
          <a:xfrm>
            <a:off x="2819400" y="2514600"/>
            <a:ext cx="792163" cy="144463"/>
            <a:chOff x="2064" y="2160"/>
            <a:chExt cx="635" cy="91"/>
          </a:xfrm>
        </p:grpSpPr>
        <p:sp>
          <p:nvSpPr>
            <p:cNvPr id="220187"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0188"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20166" name="Group 10"/>
          <p:cNvGrpSpPr>
            <a:grpSpLocks/>
          </p:cNvGrpSpPr>
          <p:nvPr/>
        </p:nvGrpSpPr>
        <p:grpSpPr bwMode="auto">
          <a:xfrm>
            <a:off x="3429000" y="2971800"/>
            <a:ext cx="792163" cy="144463"/>
            <a:chOff x="2064" y="2160"/>
            <a:chExt cx="635" cy="91"/>
          </a:xfrm>
        </p:grpSpPr>
        <p:sp>
          <p:nvSpPr>
            <p:cNvPr id="220185"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0186"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20167" name="Group 10"/>
          <p:cNvGrpSpPr>
            <a:grpSpLocks/>
          </p:cNvGrpSpPr>
          <p:nvPr/>
        </p:nvGrpSpPr>
        <p:grpSpPr bwMode="auto">
          <a:xfrm>
            <a:off x="3886200" y="3429000"/>
            <a:ext cx="792163" cy="144463"/>
            <a:chOff x="2064" y="2160"/>
            <a:chExt cx="635" cy="91"/>
          </a:xfrm>
        </p:grpSpPr>
        <p:sp>
          <p:nvSpPr>
            <p:cNvPr id="220183"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0184"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20168" name="Group 10"/>
          <p:cNvGrpSpPr>
            <a:grpSpLocks/>
          </p:cNvGrpSpPr>
          <p:nvPr/>
        </p:nvGrpSpPr>
        <p:grpSpPr bwMode="auto">
          <a:xfrm>
            <a:off x="5029200" y="4343400"/>
            <a:ext cx="792163" cy="144463"/>
            <a:chOff x="2064" y="2160"/>
            <a:chExt cx="635" cy="91"/>
          </a:xfrm>
        </p:grpSpPr>
        <p:sp>
          <p:nvSpPr>
            <p:cNvPr id="220181"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0182"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20169" name="Group 10"/>
          <p:cNvGrpSpPr>
            <a:grpSpLocks/>
          </p:cNvGrpSpPr>
          <p:nvPr/>
        </p:nvGrpSpPr>
        <p:grpSpPr bwMode="auto">
          <a:xfrm>
            <a:off x="4495800" y="3886200"/>
            <a:ext cx="792163" cy="144463"/>
            <a:chOff x="2064" y="2160"/>
            <a:chExt cx="635" cy="91"/>
          </a:xfrm>
        </p:grpSpPr>
        <p:sp>
          <p:nvSpPr>
            <p:cNvPr id="220179"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0180"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5791200" y="4343400"/>
            <a:ext cx="1241425" cy="1717675"/>
          </a:xfrm>
          <a:custGeom>
            <a:avLst/>
            <a:gdLst>
              <a:gd name="connsiteX0" fmla="*/ 1205255 w 1205255"/>
              <a:gd name="connsiteY0" fmla="*/ 0 h 1553882"/>
              <a:gd name="connsiteX1" fmla="*/ 114549 w 1205255"/>
              <a:gd name="connsiteY1" fmla="*/ 672353 h 1553882"/>
              <a:gd name="connsiteX2" fmla="*/ 517961 w 1205255"/>
              <a:gd name="connsiteY2" fmla="*/ 1553882 h 1553882"/>
              <a:gd name="connsiteX0" fmla="*/ 1205255 w 1205255"/>
              <a:gd name="connsiteY0" fmla="*/ 0 h 1792342"/>
              <a:gd name="connsiteX1" fmla="*/ 114549 w 1205255"/>
              <a:gd name="connsiteY1" fmla="*/ 910813 h 1792342"/>
              <a:gd name="connsiteX2" fmla="*/ 517961 w 1205255"/>
              <a:gd name="connsiteY2" fmla="*/ 1792342 h 1792342"/>
            </a:gdLst>
            <a:ahLst/>
            <a:cxnLst>
              <a:cxn ang="0">
                <a:pos x="connsiteX0" y="connsiteY0"/>
              </a:cxn>
              <a:cxn ang="0">
                <a:pos x="connsiteX1" y="connsiteY1"/>
              </a:cxn>
              <a:cxn ang="0">
                <a:pos x="connsiteX2" y="connsiteY2"/>
              </a:cxn>
            </a:cxnLst>
            <a:rect l="l" t="t" r="r" b="b"/>
            <a:pathLst>
              <a:path w="1205255" h="1792342">
                <a:moveTo>
                  <a:pt x="1205255" y="0"/>
                </a:moveTo>
                <a:cubicBezTo>
                  <a:pt x="717176" y="206686"/>
                  <a:pt x="229098" y="612089"/>
                  <a:pt x="114549" y="910813"/>
                </a:cubicBezTo>
                <a:cubicBezTo>
                  <a:pt x="0" y="1209537"/>
                  <a:pt x="517961" y="1792342"/>
                  <a:pt x="517961" y="1792342"/>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grpSp>
        <p:nvGrpSpPr>
          <p:cNvPr id="220171" name="Group 10"/>
          <p:cNvGrpSpPr>
            <a:grpSpLocks/>
          </p:cNvGrpSpPr>
          <p:nvPr/>
        </p:nvGrpSpPr>
        <p:grpSpPr bwMode="auto">
          <a:xfrm>
            <a:off x="5562600" y="4800600"/>
            <a:ext cx="792163" cy="144463"/>
            <a:chOff x="2064" y="2160"/>
            <a:chExt cx="635" cy="91"/>
          </a:xfrm>
        </p:grpSpPr>
        <p:sp>
          <p:nvSpPr>
            <p:cNvPr id="220177"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0178"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8" name="Groeperen 37"/>
          <p:cNvGrpSpPr>
            <a:grpSpLocks/>
          </p:cNvGrpSpPr>
          <p:nvPr/>
        </p:nvGrpSpPr>
        <p:grpSpPr bwMode="auto">
          <a:xfrm>
            <a:off x="3276600" y="4876800"/>
            <a:ext cx="306388" cy="687388"/>
            <a:chOff x="3504406" y="4877594"/>
            <a:chExt cx="457994" cy="686594"/>
          </a:xfrm>
        </p:grpSpPr>
        <p:cxnSp>
          <p:nvCxnSpPr>
            <p:cNvPr id="31" name="Rechte verbindingslijn 30"/>
            <p:cNvCxnSpPr/>
            <p:nvPr/>
          </p:nvCxnSpPr>
          <p:spPr>
            <a:xfrm rot="5400000">
              <a:off x="3162695" y="5219305"/>
              <a:ext cx="685008" cy="1585"/>
            </a:xfrm>
            <a:prstGeom prst="line">
              <a:avLst/>
            </a:prstGeom>
            <a:ln>
              <a:solidFill>
                <a:schemeClr val="accent1">
                  <a:lumMod val="75000"/>
                </a:schemeClr>
              </a:solidFill>
              <a:headEnd type="oval" w="lg" len="lg"/>
            </a:ln>
          </p:spPr>
          <p:style>
            <a:lnRef idx="2">
              <a:schemeClr val="accent1"/>
            </a:lnRef>
            <a:fillRef idx="0">
              <a:schemeClr val="accent1"/>
            </a:fillRef>
            <a:effectRef idx="1">
              <a:schemeClr val="accent1"/>
            </a:effectRef>
            <a:fontRef idx="minor">
              <a:schemeClr val="tx1"/>
            </a:fontRef>
          </p:style>
        </p:cxnSp>
        <p:cxnSp>
          <p:nvCxnSpPr>
            <p:cNvPr id="36" name="Rechte verbindingslijn 35"/>
            <p:cNvCxnSpPr/>
            <p:nvPr/>
          </p:nvCxnSpPr>
          <p:spPr>
            <a:xfrm>
              <a:off x="3505991" y="5562602"/>
              <a:ext cx="456409" cy="1586"/>
            </a:xfrm>
            <a:prstGeom prst="line">
              <a:avLst/>
            </a:prstGeom>
            <a:ln>
              <a:solidFill>
                <a:schemeClr val="accent1">
                  <a:lumMod val="75000"/>
                </a:schemeClr>
              </a:solidFill>
              <a:tailEnd type="oval" w="lg" len="lg"/>
            </a:ln>
          </p:spPr>
          <p:style>
            <a:lnRef idx="2">
              <a:schemeClr val="accent1"/>
            </a:lnRef>
            <a:fillRef idx="0">
              <a:schemeClr val="accent1"/>
            </a:fillRef>
            <a:effectRef idx="1">
              <a:schemeClr val="accent1"/>
            </a:effectRef>
            <a:fontRef idx="minor">
              <a:schemeClr val="tx1"/>
            </a:fontRef>
          </p:style>
        </p:cxnSp>
      </p:grpSp>
      <p:sp>
        <p:nvSpPr>
          <p:cNvPr id="40" name="Tekstvak 39"/>
          <p:cNvSpPr txBox="1"/>
          <p:nvPr/>
        </p:nvSpPr>
        <p:spPr>
          <a:xfrm>
            <a:off x="3581400" y="5334000"/>
            <a:ext cx="2514600" cy="400050"/>
          </a:xfrm>
          <a:prstGeom prst="rect">
            <a:avLst/>
          </a:prstGeom>
          <a:noFill/>
        </p:spPr>
        <p:txBody>
          <a:bodyPr>
            <a:spAutoFit/>
          </a:bodyPr>
          <a:lstStyle/>
          <a:p>
            <a:pPr>
              <a:defRPr/>
            </a:pPr>
            <a:r>
              <a:rPr lang="en-GB" sz="2000" dirty="0">
                <a:solidFill>
                  <a:schemeClr val="tx2"/>
                </a:solidFill>
                <a:latin typeface="Verdana"/>
                <a:ea typeface="Arial" pitchFamily="-112" charset="0"/>
                <a:cs typeface="Verdana"/>
              </a:rPr>
              <a:t>[E [</a:t>
            </a:r>
            <a:r>
              <a:rPr lang="en-GB" sz="2000" cap="small" dirty="0" err="1">
                <a:solidFill>
                  <a:schemeClr val="tx2"/>
                </a:solidFill>
                <a:latin typeface="Verdana"/>
                <a:ea typeface="Arial" pitchFamily="-112" charset="0"/>
                <a:cs typeface="Verdana"/>
              </a:rPr>
              <a:t>infl</a:t>
            </a:r>
            <a:r>
              <a:rPr lang="en-GB" sz="2000" cap="small" dirty="0">
                <a:solidFill>
                  <a:schemeClr val="tx2"/>
                </a:solidFill>
                <a:latin typeface="Verdana"/>
                <a:ea typeface="Arial" pitchFamily="-112" charset="0"/>
                <a:cs typeface="Verdana"/>
              </a:rPr>
              <a:t> </a:t>
            </a:r>
            <a:r>
              <a:rPr lang="en-GB" sz="2000" dirty="0">
                <a:solidFill>
                  <a:schemeClr val="tx2"/>
                </a:solidFill>
                <a:latin typeface="Verdana"/>
                <a:ea typeface="Arial" pitchFamily="-112" charset="0"/>
                <a:cs typeface="Verdana"/>
              </a:rPr>
              <a:t>[</a:t>
            </a:r>
            <a:r>
              <a:rPr lang="en-GB" sz="2000" i="1" dirty="0" err="1">
                <a:solidFill>
                  <a:schemeClr val="tx2"/>
                </a:solidFill>
                <a:latin typeface="Verdana"/>
                <a:ea typeface="Arial" pitchFamily="-112" charset="0"/>
                <a:cs typeface="Verdana"/>
              </a:rPr>
              <a:t>u</a:t>
            </a:r>
            <a:r>
              <a:rPr lang="en-GB" sz="2000" dirty="0" err="1">
                <a:solidFill>
                  <a:schemeClr val="tx2"/>
                </a:solidFill>
                <a:latin typeface="Verdana"/>
                <a:ea typeface="Arial" pitchFamily="-112" charset="0"/>
                <a:cs typeface="Verdana"/>
              </a:rPr>
              <a:t>Mod</a:t>
            </a:r>
            <a:r>
              <a:rPr lang="en-GB" sz="2000" dirty="0">
                <a:solidFill>
                  <a:schemeClr val="tx2"/>
                </a:solidFill>
                <a:latin typeface="Verdana"/>
                <a:ea typeface="Arial" pitchFamily="-112" charset="0"/>
                <a:cs typeface="Verdana"/>
              </a:rPr>
              <a:t>]]]</a:t>
            </a:r>
            <a:r>
              <a:rPr lang="nl-BE" sz="2000" dirty="0">
                <a:solidFill>
                  <a:schemeClr val="tx2"/>
                </a:solidFill>
                <a:latin typeface="Verdana"/>
                <a:cs typeface="Verdana"/>
              </a:rPr>
              <a:t> </a:t>
            </a:r>
            <a:endParaRPr lang="nl-NL" sz="2000" dirty="0">
              <a:latin typeface="Verdana"/>
              <a:cs typeface="Verdana"/>
            </a:endParaRPr>
          </a:p>
        </p:txBody>
      </p:sp>
      <p:sp>
        <p:nvSpPr>
          <p:cNvPr id="41" name="Tekstvak 40"/>
          <p:cNvSpPr txBox="1">
            <a:spLocks noChangeArrowheads="1"/>
          </p:cNvSpPr>
          <p:nvPr/>
        </p:nvSpPr>
        <p:spPr bwMode="auto">
          <a:xfrm>
            <a:off x="6096000" y="4876800"/>
            <a:ext cx="990600" cy="923330"/>
          </a:xfrm>
          <a:prstGeom prst="rect">
            <a:avLst/>
          </a:prstGeom>
          <a:noFill/>
          <a:ln w="9525">
            <a:noFill/>
            <a:miter lim="800000"/>
            <a:headEnd/>
            <a:tailEnd/>
          </a:ln>
        </p:spPr>
        <p:txBody>
          <a:bodyPr>
            <a:prstTxWarp prst="textNoShape">
              <a:avLst/>
            </a:prstTxWarp>
            <a:spAutoFit/>
          </a:bodyPr>
          <a:lstStyle/>
          <a:p>
            <a:r>
              <a:rPr lang="nl-BE" dirty="0" smtClean="0">
                <a:solidFill>
                  <a:schemeClr val="tx2"/>
                </a:solidFill>
              </a:rPr>
              <a:t>   …</a:t>
            </a:r>
          </a:p>
          <a:p>
            <a:endParaRPr lang="nl-BE" dirty="0" smtClean="0">
              <a:solidFill>
                <a:schemeClr val="tx2"/>
              </a:solidFill>
            </a:endParaRPr>
          </a:p>
          <a:p>
            <a:r>
              <a:rPr lang="nl-BE" dirty="0" smtClean="0">
                <a:solidFill>
                  <a:schemeClr val="tx2"/>
                </a:solidFill>
              </a:rPr>
              <a:t>t</a:t>
            </a:r>
            <a:r>
              <a:rPr lang="nl-BE" baseline="-25000" dirty="0" smtClean="0">
                <a:solidFill>
                  <a:schemeClr val="tx2"/>
                </a:solidFill>
              </a:rPr>
              <a:t>subj</a:t>
            </a:r>
            <a:r>
              <a:rPr lang="nl-BE" dirty="0" smtClean="0">
                <a:solidFill>
                  <a:schemeClr val="tx2"/>
                </a:solidFill>
              </a:rPr>
              <a:t> </a:t>
            </a:r>
            <a:r>
              <a:rPr lang="nl-BE" dirty="0">
                <a:solidFill>
                  <a:schemeClr val="tx2"/>
                </a:solidFill>
              </a:rPr>
              <a:t>…</a:t>
            </a:r>
            <a:endParaRPr lang="nl-NL"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47461"/>
                                        </p:tgtEl>
                                      </p:cBhvr>
                                    </p:animEffect>
                                    <p:set>
                                      <p:cBhvr>
                                        <p:cTn id="15" dur="1" fill="hold">
                                          <p:stCondLst>
                                            <p:cond delay="499"/>
                                          </p:stCondLst>
                                        </p:cTn>
                                        <p:tgtEl>
                                          <p:spTgt spid="147461"/>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41"/>
                                        </p:tgtEl>
                                      </p:cBhvr>
                                    </p:animEffect>
                                    <p:set>
                                      <p:cBhvr>
                                        <p:cTn id="18"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20" grpId="0" animBg="1"/>
      <p:bldP spid="41" grpId="0"/>
    </p:bld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4. Back to the puzzle (7)</a:t>
            </a:r>
            <a:endParaRPr lang="nl-NL" sz="3200" smtClean="0">
              <a:solidFill>
                <a:schemeClr val="accent1"/>
              </a:solidFill>
            </a:endParaRPr>
          </a:p>
        </p:txBody>
      </p:sp>
      <p:sp>
        <p:nvSpPr>
          <p:cNvPr id="153603" name="Rectangle 3"/>
          <p:cNvSpPr>
            <a:spLocks noGrp="1" noChangeArrowheads="1"/>
          </p:cNvSpPr>
          <p:nvPr>
            <p:ph type="body" idx="1"/>
          </p:nvPr>
        </p:nvSpPr>
        <p:spPr>
          <a:xfrm>
            <a:off x="1371600" y="2057400"/>
            <a:ext cx="7280275" cy="2359025"/>
          </a:xfrm>
        </p:spPr>
        <p:txBody>
          <a:bodyPr/>
          <a:lstStyle/>
          <a:p>
            <a:pPr marL="0" indent="0" eaLnBrk="1" hangingPunct="1">
              <a:lnSpc>
                <a:spcPct val="90000"/>
              </a:lnSpc>
              <a:spcAft>
                <a:spcPts val="600"/>
              </a:spcAft>
              <a:buFontTx/>
              <a:buNone/>
              <a:tabLst>
                <a:tab pos="800100" algn="l"/>
                <a:tab pos="985838" algn="l"/>
                <a:tab pos="1257300" algn="l"/>
                <a:tab pos="2243138" algn="l"/>
              </a:tabLst>
            </a:pPr>
            <a:r>
              <a:rPr lang="nl-BE" sz="2200" dirty="0">
                <a:solidFill>
                  <a:srgbClr val="269999"/>
                </a:solidFill>
              </a:rPr>
              <a:t>Solution to the movement puzzle:	</a:t>
            </a:r>
          </a:p>
          <a:p>
            <a:pPr marL="0" indent="0" eaLnBrk="1" hangingPunct="1">
              <a:lnSpc>
                <a:spcPct val="90000"/>
              </a:lnSpc>
              <a:buFontTx/>
              <a:buNone/>
              <a:tabLst>
                <a:tab pos="800100" algn="l"/>
                <a:tab pos="985838" algn="l"/>
                <a:tab pos="1257300" algn="l"/>
                <a:tab pos="2243138" algn="l"/>
              </a:tabLst>
            </a:pPr>
            <a:r>
              <a:rPr lang="nl-BE" sz="2200" dirty="0">
                <a:solidFill>
                  <a:schemeClr val="tx2"/>
                </a:solidFill>
              </a:rPr>
              <a:t>Subjects move to a position between the </a:t>
            </a:r>
            <a:r>
              <a:rPr lang="nl-BE" sz="2200" dirty="0" smtClean="0">
                <a:solidFill>
                  <a:schemeClr val="tx2"/>
                </a:solidFill>
              </a:rPr>
              <a:t>licensor</a:t>
            </a:r>
          </a:p>
          <a:p>
            <a:pPr marL="0" indent="0" eaLnBrk="1" hangingPunct="1">
              <a:lnSpc>
                <a:spcPct val="90000"/>
              </a:lnSpc>
              <a:buFontTx/>
              <a:buNone/>
              <a:tabLst>
                <a:tab pos="800100" algn="l"/>
                <a:tab pos="985838" algn="l"/>
                <a:tab pos="1257300" algn="l"/>
                <a:tab pos="2243138" algn="l"/>
              </a:tabLst>
            </a:pPr>
            <a:r>
              <a:rPr lang="nl-BE" sz="2200" dirty="0" smtClean="0">
                <a:solidFill>
                  <a:schemeClr val="tx2"/>
                </a:solidFill>
              </a:rPr>
              <a:t>and the </a:t>
            </a:r>
            <a:r>
              <a:rPr lang="nl-BE" sz="2200" dirty="0">
                <a:solidFill>
                  <a:schemeClr val="tx2"/>
                </a:solidFill>
              </a:rPr>
              <a:t>ellipsis site prior to ellipsis.</a:t>
            </a:r>
          </a:p>
          <a:p>
            <a:pPr marL="0" indent="0" eaLnBrk="1" hangingPunct="1">
              <a:lnSpc>
                <a:spcPct val="90000"/>
              </a:lnSpc>
              <a:spcAft>
                <a:spcPts val="1800"/>
              </a:spcAft>
              <a:buFontTx/>
              <a:buNone/>
              <a:tabLst>
                <a:tab pos="800100" algn="l"/>
                <a:tab pos="985838" algn="l"/>
                <a:tab pos="1257300" algn="l"/>
                <a:tab pos="2243138" algn="l"/>
              </a:tabLst>
            </a:pPr>
            <a:endParaRPr lang="nl-BE" sz="2000" dirty="0">
              <a:solidFill>
                <a:schemeClr val="tx2"/>
              </a:solidFill>
            </a:endParaRPr>
          </a:p>
          <a:p>
            <a:pPr marL="0" indent="0" eaLnBrk="1" hangingPunct="1">
              <a:lnSpc>
                <a:spcPct val="90000"/>
              </a:lnSpc>
              <a:buFontTx/>
              <a:buNone/>
              <a:tabLst>
                <a:tab pos="800100" algn="l"/>
                <a:tab pos="985838" algn="l"/>
                <a:tab pos="1257300" algn="l"/>
                <a:tab pos="2243138" algn="l"/>
              </a:tabLst>
            </a:pPr>
            <a:r>
              <a:rPr lang="nl-BE" sz="2000" dirty="0" smtClean="0">
                <a:solidFill>
                  <a:schemeClr val="tx2"/>
                </a:solidFill>
              </a:rPr>
              <a:t>(65)</a:t>
            </a:r>
            <a:r>
              <a:rPr lang="nl-BE" sz="2000" dirty="0">
                <a:solidFill>
                  <a:schemeClr val="tx2"/>
                </a:solidFill>
              </a:rPr>
              <a:t>	       </a:t>
            </a:r>
          </a:p>
          <a:p>
            <a:pPr marL="0" indent="0" eaLnBrk="1" hangingPunct="1">
              <a:lnSpc>
                <a:spcPct val="90000"/>
              </a:lnSpc>
              <a:buFontTx/>
              <a:buNone/>
              <a:tabLst>
                <a:tab pos="800100" algn="l"/>
                <a:tab pos="985838" algn="l"/>
                <a:tab pos="1257300" algn="l"/>
                <a:tab pos="2243138" algn="l"/>
              </a:tabLst>
            </a:pPr>
            <a:endParaRPr lang="nl-NL" sz="2000" dirty="0">
              <a:solidFill>
                <a:schemeClr val="tx2"/>
              </a:solidFill>
            </a:endParaRPr>
          </a:p>
        </p:txBody>
      </p:sp>
      <p:sp>
        <p:nvSpPr>
          <p:cNvPr id="153604" name="Text Box 4"/>
          <p:cNvSpPr txBox="1">
            <a:spLocks noChangeArrowheads="1"/>
          </p:cNvSpPr>
          <p:nvPr/>
        </p:nvSpPr>
        <p:spPr bwMode="auto">
          <a:xfrm>
            <a:off x="2133600" y="3810000"/>
            <a:ext cx="3384550" cy="2016125"/>
          </a:xfrm>
          <a:prstGeom prst="rect">
            <a:avLst/>
          </a:prstGeom>
          <a:noFill/>
          <a:ln w="9525">
            <a:noFill/>
            <a:miter lim="800000"/>
            <a:headEnd/>
            <a:tailEnd/>
          </a:ln>
        </p:spPr>
        <p:txBody>
          <a:bodyPr>
            <a:prstTxWarp prst="textNoShape">
              <a:avLst/>
            </a:prstTxWarp>
            <a:spAutoFit/>
          </a:bodyPr>
          <a:lstStyle/>
          <a:p>
            <a:pPr marL="342900" indent="-342900">
              <a:spcBef>
                <a:spcPct val="50000"/>
              </a:spcBef>
              <a:spcAft>
                <a:spcPts val="600"/>
              </a:spcAft>
            </a:pPr>
            <a:r>
              <a:rPr lang="nl-BE" sz="2000">
                <a:solidFill>
                  <a:schemeClr val="tx2"/>
                </a:solidFill>
              </a:rPr>
              <a:t>       TP</a:t>
            </a:r>
          </a:p>
          <a:p>
            <a:pPr marL="342900" indent="-342900">
              <a:spcBef>
                <a:spcPct val="50000"/>
              </a:spcBef>
              <a:spcAft>
                <a:spcPts val="600"/>
              </a:spcAft>
            </a:pPr>
            <a:r>
              <a:rPr lang="nl-BE" sz="2000">
                <a:solidFill>
                  <a:schemeClr val="tx2"/>
                </a:solidFill>
              </a:rPr>
              <a:t>            T’</a:t>
            </a:r>
          </a:p>
          <a:p>
            <a:pPr marL="342900" indent="-342900">
              <a:spcBef>
                <a:spcPct val="50000"/>
              </a:spcBef>
              <a:spcAft>
                <a:spcPts val="600"/>
              </a:spcAft>
            </a:pPr>
            <a:r>
              <a:rPr lang="nl-BE" sz="2000">
                <a:solidFill>
                  <a:schemeClr val="tx2"/>
                </a:solidFill>
              </a:rPr>
              <a:t>      T          ellipsis site</a:t>
            </a:r>
          </a:p>
          <a:p>
            <a:pPr marL="342900" indent="-342900">
              <a:spcBef>
                <a:spcPct val="50000"/>
              </a:spcBef>
            </a:pPr>
            <a:r>
              <a:rPr lang="nl-BE" sz="2000">
                <a:solidFill>
                  <a:schemeClr val="tx2"/>
                </a:solidFill>
              </a:rPr>
              <a:t>                     subj</a:t>
            </a:r>
            <a:endParaRPr lang="nl-NL" sz="2000">
              <a:solidFill>
                <a:schemeClr val="tx2"/>
              </a:solidFill>
            </a:endParaRPr>
          </a:p>
        </p:txBody>
      </p:sp>
      <p:grpSp>
        <p:nvGrpSpPr>
          <p:cNvPr id="2" name="Group 5"/>
          <p:cNvGrpSpPr>
            <a:grpSpLocks/>
          </p:cNvGrpSpPr>
          <p:nvPr/>
        </p:nvGrpSpPr>
        <p:grpSpPr bwMode="auto">
          <a:xfrm>
            <a:off x="2590800" y="4191000"/>
            <a:ext cx="792163" cy="144463"/>
            <a:chOff x="2064" y="2160"/>
            <a:chExt cx="635" cy="91"/>
          </a:xfrm>
        </p:grpSpPr>
        <p:sp>
          <p:nvSpPr>
            <p:cNvPr id="222234" name="Line 6"/>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2235" name="Line 7"/>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153608" name="AutoShape 8"/>
          <p:cNvSpPr>
            <a:spLocks noChangeArrowheads="1"/>
          </p:cNvSpPr>
          <p:nvPr/>
        </p:nvSpPr>
        <p:spPr bwMode="auto">
          <a:xfrm>
            <a:off x="3810000" y="5257800"/>
            <a:ext cx="1152525" cy="144463"/>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sp>
        <p:nvSpPr>
          <p:cNvPr id="153609" name="Text Box 9"/>
          <p:cNvSpPr txBox="1">
            <a:spLocks noChangeArrowheads="1"/>
          </p:cNvSpPr>
          <p:nvPr/>
        </p:nvSpPr>
        <p:spPr bwMode="auto">
          <a:xfrm>
            <a:off x="4800600" y="3505200"/>
            <a:ext cx="4343400" cy="1784350"/>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a:solidFill>
                  <a:schemeClr val="tx2"/>
                </a:solidFill>
              </a:rPr>
              <a:t>             </a:t>
            </a:r>
          </a:p>
          <a:p>
            <a:pPr marL="342900" indent="-342900">
              <a:spcBef>
                <a:spcPct val="50000"/>
              </a:spcBef>
            </a:pPr>
            <a:r>
              <a:rPr lang="nl-BE" sz="2000">
                <a:solidFill>
                  <a:schemeClr val="tx2"/>
                </a:solidFill>
              </a:rPr>
              <a:t>  modal        TP</a:t>
            </a:r>
          </a:p>
          <a:p>
            <a:pPr marL="342900" indent="-342900">
              <a:spcBef>
                <a:spcPct val="50000"/>
              </a:spcBef>
            </a:pPr>
            <a:r>
              <a:rPr lang="nl-BE" sz="2000">
                <a:solidFill>
                  <a:schemeClr val="tx2"/>
                </a:solidFill>
              </a:rPr>
              <a:t>          subj         T’   </a:t>
            </a:r>
          </a:p>
          <a:p>
            <a:pPr marL="342900" indent="-342900">
              <a:spcBef>
                <a:spcPct val="50000"/>
              </a:spcBef>
            </a:pPr>
            <a:r>
              <a:rPr lang="nl-BE" sz="2000">
                <a:solidFill>
                  <a:schemeClr val="tx2"/>
                </a:solidFill>
              </a:rPr>
              <a:t>                   T                              </a:t>
            </a:r>
            <a:endParaRPr lang="nl-NL" sz="2000">
              <a:solidFill>
                <a:schemeClr val="tx2"/>
              </a:solidFill>
            </a:endParaRPr>
          </a:p>
        </p:txBody>
      </p:sp>
      <p:sp>
        <p:nvSpPr>
          <p:cNvPr id="153610" name="Text Box 10"/>
          <p:cNvSpPr txBox="1">
            <a:spLocks noChangeArrowheads="1"/>
          </p:cNvSpPr>
          <p:nvPr/>
        </p:nvSpPr>
        <p:spPr bwMode="auto">
          <a:xfrm>
            <a:off x="4419600" y="3581400"/>
            <a:ext cx="503238" cy="457200"/>
          </a:xfrm>
          <a:prstGeom prst="rect">
            <a:avLst/>
          </a:prstGeom>
          <a:noFill/>
          <a:ln w="9525">
            <a:noFill/>
            <a:miter lim="800000"/>
            <a:headEnd/>
            <a:tailEnd/>
          </a:ln>
        </p:spPr>
        <p:txBody>
          <a:bodyPr>
            <a:prstTxWarp prst="textNoShape">
              <a:avLst/>
            </a:prstTxWarp>
            <a:spAutoFit/>
          </a:bodyPr>
          <a:lstStyle/>
          <a:p>
            <a:pPr>
              <a:spcBef>
                <a:spcPct val="50000"/>
              </a:spcBef>
            </a:pPr>
            <a:r>
              <a:rPr lang="nl-BE" sz="2400">
                <a:solidFill>
                  <a:schemeClr val="tx2"/>
                </a:solidFill>
                <a:sym typeface="Wingdings" pitchFamily="-110" charset="2"/>
              </a:rPr>
              <a:t></a:t>
            </a:r>
            <a:endParaRPr lang="nl-NL" sz="2400">
              <a:solidFill>
                <a:schemeClr val="tx2"/>
              </a:solidFill>
            </a:endParaRPr>
          </a:p>
        </p:txBody>
      </p:sp>
      <p:grpSp>
        <p:nvGrpSpPr>
          <p:cNvPr id="3" name="Group 11"/>
          <p:cNvGrpSpPr>
            <a:grpSpLocks/>
          </p:cNvGrpSpPr>
          <p:nvPr/>
        </p:nvGrpSpPr>
        <p:grpSpPr bwMode="auto">
          <a:xfrm>
            <a:off x="5791200" y="3886200"/>
            <a:ext cx="792163" cy="144463"/>
            <a:chOff x="2064" y="2160"/>
            <a:chExt cx="635" cy="91"/>
          </a:xfrm>
        </p:grpSpPr>
        <p:sp>
          <p:nvSpPr>
            <p:cNvPr id="222232" name="Line 12"/>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2233" name="Line 13"/>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153617" name="AutoShape 17"/>
          <p:cNvSpPr>
            <a:spLocks noChangeArrowheads="1"/>
          </p:cNvSpPr>
          <p:nvPr/>
        </p:nvSpPr>
        <p:spPr bwMode="auto">
          <a:xfrm>
            <a:off x="7391400" y="5257800"/>
            <a:ext cx="1152525" cy="228600"/>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4" name="Group 5"/>
          <p:cNvGrpSpPr>
            <a:grpSpLocks/>
          </p:cNvGrpSpPr>
          <p:nvPr/>
        </p:nvGrpSpPr>
        <p:grpSpPr bwMode="auto">
          <a:xfrm>
            <a:off x="2971800" y="4724400"/>
            <a:ext cx="792163" cy="144463"/>
            <a:chOff x="2064" y="2160"/>
            <a:chExt cx="635" cy="91"/>
          </a:xfrm>
        </p:grpSpPr>
        <p:sp>
          <p:nvSpPr>
            <p:cNvPr id="222230" name="Line 6"/>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2231" name="Line 7"/>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5" name="Group 11"/>
          <p:cNvGrpSpPr>
            <a:grpSpLocks/>
          </p:cNvGrpSpPr>
          <p:nvPr/>
        </p:nvGrpSpPr>
        <p:grpSpPr bwMode="auto">
          <a:xfrm>
            <a:off x="6324600" y="4343400"/>
            <a:ext cx="792163" cy="144463"/>
            <a:chOff x="2064" y="2160"/>
            <a:chExt cx="635" cy="91"/>
          </a:xfrm>
        </p:grpSpPr>
        <p:sp>
          <p:nvSpPr>
            <p:cNvPr id="222228" name="Line 12"/>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2229" name="Line 13"/>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6" name="Group 11"/>
          <p:cNvGrpSpPr>
            <a:grpSpLocks/>
          </p:cNvGrpSpPr>
          <p:nvPr/>
        </p:nvGrpSpPr>
        <p:grpSpPr bwMode="auto">
          <a:xfrm>
            <a:off x="6781800" y="4800600"/>
            <a:ext cx="792163" cy="144463"/>
            <a:chOff x="2064" y="2160"/>
            <a:chExt cx="635" cy="91"/>
          </a:xfrm>
        </p:grpSpPr>
        <p:sp>
          <p:nvSpPr>
            <p:cNvPr id="222226" name="Line 12"/>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2227" name="Line 13"/>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7" name="Groeperen 32"/>
          <p:cNvGrpSpPr>
            <a:grpSpLocks/>
          </p:cNvGrpSpPr>
          <p:nvPr/>
        </p:nvGrpSpPr>
        <p:grpSpPr bwMode="auto">
          <a:xfrm>
            <a:off x="5561013" y="4421188"/>
            <a:ext cx="915987" cy="685800"/>
            <a:chOff x="5561806" y="4420394"/>
            <a:chExt cx="915194" cy="686594"/>
          </a:xfrm>
        </p:grpSpPr>
        <p:cxnSp>
          <p:nvCxnSpPr>
            <p:cNvPr id="28" name="Rechte verbindingslijn 27"/>
            <p:cNvCxnSpPr/>
            <p:nvPr/>
          </p:nvCxnSpPr>
          <p:spPr>
            <a:xfrm rot="5400000">
              <a:off x="5219302" y="4762898"/>
              <a:ext cx="686594" cy="1586"/>
            </a:xfrm>
            <a:prstGeom prst="line">
              <a:avLst/>
            </a:prstGeom>
            <a:ln>
              <a:solidFill>
                <a:schemeClr val="accent1">
                  <a:lumMod val="75000"/>
                </a:schemeClr>
              </a:solidFill>
              <a:headEnd type="oval" w="lg" len="lg"/>
            </a:ln>
          </p:spPr>
          <p:style>
            <a:lnRef idx="2">
              <a:schemeClr val="accent1"/>
            </a:lnRef>
            <a:fillRef idx="0">
              <a:schemeClr val="accent1"/>
            </a:fillRef>
            <a:effectRef idx="1">
              <a:schemeClr val="accent1"/>
            </a:effectRef>
            <a:fontRef idx="minor">
              <a:schemeClr val="tx1"/>
            </a:fontRef>
          </p:style>
        </p:cxnSp>
        <p:cxnSp>
          <p:nvCxnSpPr>
            <p:cNvPr id="31" name="Rechte verbindingslijn 30"/>
            <p:cNvCxnSpPr/>
            <p:nvPr/>
          </p:nvCxnSpPr>
          <p:spPr>
            <a:xfrm>
              <a:off x="5563392" y="5105398"/>
              <a:ext cx="913608" cy="1590"/>
            </a:xfrm>
            <a:prstGeom prst="line">
              <a:avLst/>
            </a:prstGeom>
            <a:ln>
              <a:solidFill>
                <a:schemeClr val="accent1">
                  <a:lumMod val="75000"/>
                </a:schemeClr>
              </a:solidFill>
              <a:tailEnd type="oval" w="lg" len="lg"/>
            </a:ln>
          </p:spPr>
          <p:style>
            <a:lnRef idx="2">
              <a:schemeClr val="accent1"/>
            </a:lnRef>
            <a:fillRef idx="0">
              <a:schemeClr val="accent1"/>
            </a:fillRef>
            <a:effectRef idx="1">
              <a:schemeClr val="accent1"/>
            </a:effectRef>
            <a:fontRef idx="minor">
              <a:schemeClr val="tx1"/>
            </a:fontRef>
          </p:style>
        </p:cxnSp>
      </p:grpSp>
      <p:sp>
        <p:nvSpPr>
          <p:cNvPr id="34" name="Tekstvak 33"/>
          <p:cNvSpPr txBox="1"/>
          <p:nvPr/>
        </p:nvSpPr>
        <p:spPr>
          <a:xfrm>
            <a:off x="7162800" y="4876800"/>
            <a:ext cx="1981200" cy="1354138"/>
          </a:xfrm>
          <a:prstGeom prst="rect">
            <a:avLst/>
          </a:prstGeom>
          <a:noFill/>
        </p:spPr>
        <p:txBody>
          <a:bodyPr>
            <a:spAutoFit/>
          </a:bodyPr>
          <a:lstStyle/>
          <a:p>
            <a:pPr marL="342900" indent="-342900">
              <a:spcBef>
                <a:spcPct val="50000"/>
              </a:spcBef>
              <a:spcAft>
                <a:spcPts val="600"/>
              </a:spcAft>
              <a:defRPr/>
            </a:pPr>
            <a:r>
              <a:rPr lang="nl-BE" sz="2000" dirty="0">
                <a:solidFill>
                  <a:schemeClr val="tx2"/>
                </a:solidFill>
              </a:rPr>
              <a:t>ellipsis site</a:t>
            </a:r>
          </a:p>
          <a:p>
            <a:pPr marL="342900" indent="-342900">
              <a:spcBef>
                <a:spcPct val="50000"/>
              </a:spcBef>
              <a:defRPr/>
            </a:pPr>
            <a:r>
              <a:rPr lang="nl-BE" sz="2000" dirty="0">
                <a:solidFill>
                  <a:schemeClr val="tx2"/>
                </a:solidFill>
              </a:rPr>
              <a:t>     t</a:t>
            </a:r>
            <a:r>
              <a:rPr lang="nl-BE" sz="2000" baseline="-25000" dirty="0">
                <a:solidFill>
                  <a:schemeClr val="tx2"/>
                </a:solidFill>
              </a:rPr>
              <a:t>subj </a:t>
            </a:r>
            <a:r>
              <a:rPr lang="nl-BE" sz="2000" dirty="0">
                <a:solidFill>
                  <a:schemeClr val="tx2"/>
                </a:solidFill>
              </a:rPr>
              <a:t>…</a:t>
            </a:r>
          </a:p>
          <a:p>
            <a:pPr>
              <a:defRPr/>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1" end="1"/>
                                            </p:txEl>
                                          </p:spTgt>
                                        </p:tgtEl>
                                        <p:attrNameLst>
                                          <p:attrName>style.visibility</p:attrName>
                                        </p:attrNameLst>
                                      </p:cBhvr>
                                      <p:to>
                                        <p:strVal val="visible"/>
                                      </p:to>
                                    </p:set>
                                    <p:animEffect transition="in" filter="dissolve">
                                      <p:cBhvr>
                                        <p:cTn id="7" dur="500"/>
                                        <p:tgtEl>
                                          <p:spTgt spid="15360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3603">
                                            <p:txEl>
                                              <p:pRg st="2" end="2"/>
                                            </p:txEl>
                                          </p:spTgt>
                                        </p:tgtEl>
                                        <p:attrNameLst>
                                          <p:attrName>style.visibility</p:attrName>
                                        </p:attrNameLst>
                                      </p:cBhvr>
                                      <p:to>
                                        <p:strVal val="visible"/>
                                      </p:to>
                                    </p:set>
                                    <p:animEffect transition="in" filter="dissolve">
                                      <p:cBhvr>
                                        <p:cTn id="10" dur="500"/>
                                        <p:tgtEl>
                                          <p:spTgt spid="15360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0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04">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0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360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60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2.77778E-6 -0.02361 C -0.1217 0.05996 -0.24219 0.14537 -0.28004 0.12269 C -0.31702 0.10116 -0.27344 -0.02569 -0.22865 -0.15115 " pathEditMode="relative" rAng="0" ptsTypes="aaA">
                                      <p:cBhvr>
                                        <p:cTn id="32" dur="2000" fill="hold"/>
                                        <p:tgtEl>
                                          <p:spTgt spid="153604">
                                            <p:txEl>
                                              <p:pRg st="3" end="3"/>
                                            </p:txEl>
                                          </p:spTgt>
                                        </p:tgtEl>
                                        <p:attrNameLst>
                                          <p:attrName>ppt_x</p:attrName>
                                          <p:attrName>ppt_y</p:attrName>
                                        </p:attrNameLst>
                                      </p:cBhvr>
                                      <p:rCtr x="-159" y="21"/>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36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360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36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2000"/>
                                        <p:tgtEl>
                                          <p:spTgt spid="34"/>
                                        </p:tgtEl>
                                      </p:cBhvr>
                                    </p:animEffect>
                                    <p:set>
                                      <p:cBhvr>
                                        <p:cTn id="60" dur="1" fill="hold">
                                          <p:stCondLst>
                                            <p:cond delay="1999"/>
                                          </p:stCondLst>
                                        </p:cTn>
                                        <p:tgtEl>
                                          <p:spTgt spid="3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000"/>
                                        <p:tgtEl>
                                          <p:spTgt spid="153617"/>
                                        </p:tgtEl>
                                      </p:cBhvr>
                                    </p:animEffect>
                                    <p:set>
                                      <p:cBhvr>
                                        <p:cTn id="63" dur="1" fill="hold">
                                          <p:stCondLst>
                                            <p:cond delay="1999"/>
                                          </p:stCondLst>
                                        </p:cTn>
                                        <p:tgtEl>
                                          <p:spTgt spid="1536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4" grpId="0" build="allAtOnce"/>
      <p:bldP spid="153608" grpId="0" animBg="1"/>
      <p:bldP spid="153609" grpId="0"/>
      <p:bldP spid="153610" grpId="0"/>
      <p:bldP spid="153617" grpId="0" animBg="1"/>
      <p:bldP spid="153617" grpId="1" animBg="1"/>
      <p:bldP spid="34" grpId="0"/>
      <p:bldP spid="34" grpId="1"/>
    </p:bld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4. Back to the puzzle (8)</a:t>
            </a:r>
            <a:endParaRPr lang="nl-NL" sz="3200" smtClean="0">
              <a:solidFill>
                <a:schemeClr val="accent1"/>
              </a:solidFill>
            </a:endParaRPr>
          </a:p>
        </p:txBody>
      </p:sp>
      <p:sp>
        <p:nvSpPr>
          <p:cNvPr id="153603" name="Rectangle 3"/>
          <p:cNvSpPr>
            <a:spLocks noGrp="1" noChangeArrowheads="1"/>
          </p:cNvSpPr>
          <p:nvPr>
            <p:ph type="body" idx="1"/>
          </p:nvPr>
        </p:nvSpPr>
        <p:spPr>
          <a:xfrm>
            <a:off x="1371600" y="2362200"/>
            <a:ext cx="7280275" cy="1981200"/>
          </a:xfrm>
        </p:spPr>
        <p:txBody>
          <a:bodyPr/>
          <a:lstStyle/>
          <a:p>
            <a:pPr marL="0" indent="0" eaLnBrk="1" hangingPunct="1">
              <a:lnSpc>
                <a:spcPct val="90000"/>
              </a:lnSpc>
              <a:spcAft>
                <a:spcPts val="600"/>
              </a:spcAft>
              <a:buFontTx/>
              <a:buNone/>
              <a:tabLst>
                <a:tab pos="800100" algn="l"/>
                <a:tab pos="985838" algn="l"/>
                <a:tab pos="1257300" algn="l"/>
                <a:tab pos="2243138" algn="l"/>
              </a:tabLst>
            </a:pPr>
            <a:r>
              <a:rPr lang="nl-BE" sz="2200" dirty="0" smtClean="0">
                <a:solidFill>
                  <a:schemeClr val="tx2"/>
                </a:solidFill>
              </a:rPr>
              <a:t>Objects don’t have an escape hatch between the</a:t>
            </a:r>
          </a:p>
          <a:p>
            <a:pPr marL="0" indent="0" eaLnBrk="1" hangingPunct="1">
              <a:lnSpc>
                <a:spcPct val="90000"/>
              </a:lnSpc>
              <a:spcAft>
                <a:spcPts val="600"/>
              </a:spcAft>
              <a:buFontTx/>
              <a:buNone/>
              <a:tabLst>
                <a:tab pos="800100" algn="l"/>
                <a:tab pos="985838" algn="l"/>
                <a:tab pos="1257300" algn="l"/>
                <a:tab pos="2243138" algn="l"/>
              </a:tabLst>
            </a:pPr>
            <a:r>
              <a:rPr lang="nl-BE" sz="2200" dirty="0" smtClean="0">
                <a:solidFill>
                  <a:schemeClr val="tx2"/>
                </a:solidFill>
              </a:rPr>
              <a:t>licensor and the </a:t>
            </a:r>
            <a:r>
              <a:rPr lang="nl-BE" sz="2200" dirty="0">
                <a:solidFill>
                  <a:schemeClr val="tx2"/>
                </a:solidFill>
              </a:rPr>
              <a:t>ellipsis </a:t>
            </a:r>
            <a:r>
              <a:rPr lang="nl-BE" sz="2200" dirty="0" smtClean="0">
                <a:solidFill>
                  <a:schemeClr val="tx2"/>
                </a:solidFill>
              </a:rPr>
              <a:t>site.</a:t>
            </a:r>
          </a:p>
          <a:p>
            <a:pPr marL="0" indent="0" eaLnBrk="1" hangingPunct="1">
              <a:lnSpc>
                <a:spcPct val="90000"/>
              </a:lnSpc>
              <a:spcAft>
                <a:spcPts val="1800"/>
              </a:spcAft>
              <a:buFontTx/>
              <a:buNone/>
              <a:tabLst>
                <a:tab pos="800100" algn="l"/>
                <a:tab pos="985838" algn="l"/>
                <a:tab pos="1257300" algn="l"/>
                <a:tab pos="2243138" algn="l"/>
              </a:tabLst>
            </a:pPr>
            <a:endParaRPr lang="nl-BE" sz="2000" dirty="0" smtClean="0">
              <a:solidFill>
                <a:schemeClr val="tx2"/>
              </a:solidFill>
            </a:endParaRPr>
          </a:p>
          <a:p>
            <a:pPr marL="0" indent="0" eaLnBrk="1" hangingPunct="1">
              <a:lnSpc>
                <a:spcPct val="90000"/>
              </a:lnSpc>
              <a:buFontTx/>
              <a:buNone/>
              <a:tabLst>
                <a:tab pos="800100" algn="l"/>
                <a:tab pos="985838" algn="l"/>
                <a:tab pos="1257300" algn="l"/>
                <a:tab pos="2243138" algn="l"/>
              </a:tabLst>
            </a:pPr>
            <a:r>
              <a:rPr lang="nl-BE" sz="2200" dirty="0" smtClean="0">
                <a:solidFill>
                  <a:schemeClr val="tx2"/>
                </a:solidFill>
              </a:rPr>
              <a:t>(66)</a:t>
            </a:r>
            <a:r>
              <a:rPr lang="nl-BE" sz="2200" dirty="0">
                <a:solidFill>
                  <a:schemeClr val="tx2"/>
                </a:solidFill>
              </a:rPr>
              <a:t>	       </a:t>
            </a:r>
          </a:p>
          <a:p>
            <a:pPr marL="0" indent="0" eaLnBrk="1" hangingPunct="1">
              <a:lnSpc>
                <a:spcPct val="90000"/>
              </a:lnSpc>
              <a:buFontTx/>
              <a:buNone/>
              <a:tabLst>
                <a:tab pos="800100" algn="l"/>
                <a:tab pos="985838" algn="l"/>
                <a:tab pos="1257300" algn="l"/>
                <a:tab pos="2243138" algn="l"/>
              </a:tabLst>
            </a:pPr>
            <a:endParaRPr lang="nl-NL" sz="2000" dirty="0">
              <a:solidFill>
                <a:schemeClr val="tx2"/>
              </a:solidFill>
            </a:endParaRPr>
          </a:p>
        </p:txBody>
      </p:sp>
      <p:sp>
        <p:nvSpPr>
          <p:cNvPr id="153604" name="Text Box 4"/>
          <p:cNvSpPr txBox="1">
            <a:spLocks noChangeArrowheads="1"/>
          </p:cNvSpPr>
          <p:nvPr/>
        </p:nvSpPr>
        <p:spPr bwMode="auto">
          <a:xfrm>
            <a:off x="2133600" y="3810000"/>
            <a:ext cx="3384550" cy="2016125"/>
          </a:xfrm>
          <a:prstGeom prst="rect">
            <a:avLst/>
          </a:prstGeom>
          <a:noFill/>
          <a:ln w="9525">
            <a:noFill/>
            <a:miter lim="800000"/>
            <a:headEnd/>
            <a:tailEnd/>
          </a:ln>
        </p:spPr>
        <p:txBody>
          <a:bodyPr>
            <a:prstTxWarp prst="textNoShape">
              <a:avLst/>
            </a:prstTxWarp>
            <a:spAutoFit/>
          </a:bodyPr>
          <a:lstStyle/>
          <a:p>
            <a:pPr marL="342900" indent="-342900">
              <a:spcBef>
                <a:spcPct val="50000"/>
              </a:spcBef>
              <a:spcAft>
                <a:spcPts val="600"/>
              </a:spcAft>
            </a:pPr>
            <a:r>
              <a:rPr lang="nl-BE" sz="2000">
                <a:solidFill>
                  <a:schemeClr val="tx2"/>
                </a:solidFill>
              </a:rPr>
              <a:t>       TP</a:t>
            </a:r>
          </a:p>
          <a:p>
            <a:pPr marL="342900" indent="-342900">
              <a:spcBef>
                <a:spcPct val="50000"/>
              </a:spcBef>
              <a:spcAft>
                <a:spcPts val="600"/>
              </a:spcAft>
            </a:pPr>
            <a:r>
              <a:rPr lang="nl-BE" sz="2000">
                <a:solidFill>
                  <a:schemeClr val="tx2"/>
                </a:solidFill>
              </a:rPr>
              <a:t>            T’</a:t>
            </a:r>
          </a:p>
          <a:p>
            <a:pPr marL="342900" indent="-342900">
              <a:spcBef>
                <a:spcPct val="50000"/>
              </a:spcBef>
              <a:spcAft>
                <a:spcPts val="600"/>
              </a:spcAft>
            </a:pPr>
            <a:r>
              <a:rPr lang="nl-BE" sz="2000">
                <a:solidFill>
                  <a:schemeClr val="tx2"/>
                </a:solidFill>
              </a:rPr>
              <a:t>      T          ellipsis site</a:t>
            </a:r>
          </a:p>
          <a:p>
            <a:pPr marL="342900" indent="-342900">
              <a:spcBef>
                <a:spcPct val="50000"/>
              </a:spcBef>
            </a:pPr>
            <a:r>
              <a:rPr lang="nl-BE" sz="2000">
                <a:solidFill>
                  <a:schemeClr val="tx2"/>
                </a:solidFill>
              </a:rPr>
              <a:t>                   …obj…</a:t>
            </a:r>
            <a:endParaRPr lang="nl-NL" sz="2000">
              <a:solidFill>
                <a:schemeClr val="tx2"/>
              </a:solidFill>
            </a:endParaRPr>
          </a:p>
        </p:txBody>
      </p:sp>
      <p:grpSp>
        <p:nvGrpSpPr>
          <p:cNvPr id="2" name="Group 5"/>
          <p:cNvGrpSpPr>
            <a:grpSpLocks/>
          </p:cNvGrpSpPr>
          <p:nvPr/>
        </p:nvGrpSpPr>
        <p:grpSpPr bwMode="auto">
          <a:xfrm>
            <a:off x="2590800" y="4191000"/>
            <a:ext cx="792163" cy="144463"/>
            <a:chOff x="2064" y="2160"/>
            <a:chExt cx="635" cy="91"/>
          </a:xfrm>
        </p:grpSpPr>
        <p:sp>
          <p:nvSpPr>
            <p:cNvPr id="224282" name="Line 6"/>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4283" name="Line 7"/>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153608" name="AutoShape 8"/>
          <p:cNvSpPr>
            <a:spLocks noChangeArrowheads="1"/>
          </p:cNvSpPr>
          <p:nvPr/>
        </p:nvSpPr>
        <p:spPr bwMode="auto">
          <a:xfrm>
            <a:off x="3810000" y="5257800"/>
            <a:ext cx="1152525" cy="144463"/>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sp>
        <p:nvSpPr>
          <p:cNvPr id="153609" name="Text Box 9"/>
          <p:cNvSpPr txBox="1">
            <a:spLocks noChangeArrowheads="1"/>
          </p:cNvSpPr>
          <p:nvPr/>
        </p:nvSpPr>
        <p:spPr bwMode="auto">
          <a:xfrm>
            <a:off x="4800600" y="3505200"/>
            <a:ext cx="4343400" cy="1784350"/>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a:solidFill>
                  <a:schemeClr val="tx2"/>
                </a:solidFill>
              </a:rPr>
              <a:t>             </a:t>
            </a:r>
          </a:p>
          <a:p>
            <a:pPr marL="342900" indent="-342900">
              <a:spcBef>
                <a:spcPct val="50000"/>
              </a:spcBef>
            </a:pPr>
            <a:r>
              <a:rPr lang="nl-BE" sz="2000">
                <a:solidFill>
                  <a:schemeClr val="tx2"/>
                </a:solidFill>
              </a:rPr>
              <a:t>  modal        TP</a:t>
            </a:r>
          </a:p>
          <a:p>
            <a:pPr marL="342900" indent="-342900">
              <a:spcBef>
                <a:spcPct val="50000"/>
              </a:spcBef>
            </a:pPr>
            <a:r>
              <a:rPr lang="nl-BE" sz="2000">
                <a:solidFill>
                  <a:schemeClr val="tx2"/>
                </a:solidFill>
              </a:rPr>
              <a:t>          subj         T’   </a:t>
            </a:r>
          </a:p>
          <a:p>
            <a:pPr marL="342900" indent="-342900">
              <a:spcBef>
                <a:spcPct val="50000"/>
              </a:spcBef>
            </a:pPr>
            <a:r>
              <a:rPr lang="nl-BE" sz="2000">
                <a:solidFill>
                  <a:schemeClr val="tx2"/>
                </a:solidFill>
              </a:rPr>
              <a:t>                   T                              </a:t>
            </a:r>
            <a:endParaRPr lang="nl-NL" sz="2000">
              <a:solidFill>
                <a:schemeClr val="tx2"/>
              </a:solidFill>
            </a:endParaRPr>
          </a:p>
        </p:txBody>
      </p:sp>
      <p:sp>
        <p:nvSpPr>
          <p:cNvPr id="153610" name="Text Box 10"/>
          <p:cNvSpPr txBox="1">
            <a:spLocks noChangeArrowheads="1"/>
          </p:cNvSpPr>
          <p:nvPr/>
        </p:nvSpPr>
        <p:spPr bwMode="auto">
          <a:xfrm>
            <a:off x="4419600" y="3810000"/>
            <a:ext cx="503238" cy="457200"/>
          </a:xfrm>
          <a:prstGeom prst="rect">
            <a:avLst/>
          </a:prstGeom>
          <a:noFill/>
          <a:ln w="9525">
            <a:noFill/>
            <a:miter lim="800000"/>
            <a:headEnd/>
            <a:tailEnd/>
          </a:ln>
        </p:spPr>
        <p:txBody>
          <a:bodyPr>
            <a:prstTxWarp prst="textNoShape">
              <a:avLst/>
            </a:prstTxWarp>
            <a:spAutoFit/>
          </a:bodyPr>
          <a:lstStyle/>
          <a:p>
            <a:pPr>
              <a:spcBef>
                <a:spcPct val="50000"/>
              </a:spcBef>
            </a:pPr>
            <a:r>
              <a:rPr lang="nl-BE" sz="2400">
                <a:solidFill>
                  <a:schemeClr val="tx2"/>
                </a:solidFill>
                <a:sym typeface="Wingdings" pitchFamily="-110" charset="2"/>
              </a:rPr>
              <a:t></a:t>
            </a:r>
            <a:endParaRPr lang="nl-NL" sz="2400">
              <a:solidFill>
                <a:schemeClr val="tx2"/>
              </a:solidFill>
            </a:endParaRPr>
          </a:p>
        </p:txBody>
      </p:sp>
      <p:grpSp>
        <p:nvGrpSpPr>
          <p:cNvPr id="3" name="Group 11"/>
          <p:cNvGrpSpPr>
            <a:grpSpLocks/>
          </p:cNvGrpSpPr>
          <p:nvPr/>
        </p:nvGrpSpPr>
        <p:grpSpPr bwMode="auto">
          <a:xfrm>
            <a:off x="5791200" y="3886200"/>
            <a:ext cx="792163" cy="144463"/>
            <a:chOff x="2064" y="2160"/>
            <a:chExt cx="635" cy="91"/>
          </a:xfrm>
        </p:grpSpPr>
        <p:sp>
          <p:nvSpPr>
            <p:cNvPr id="224280" name="Line 12"/>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4281" name="Line 13"/>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153617" name="AutoShape 17"/>
          <p:cNvSpPr>
            <a:spLocks noChangeArrowheads="1"/>
          </p:cNvSpPr>
          <p:nvPr/>
        </p:nvSpPr>
        <p:spPr bwMode="auto">
          <a:xfrm>
            <a:off x="7391400" y="5257800"/>
            <a:ext cx="1152525" cy="228600"/>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4" name="Group 5"/>
          <p:cNvGrpSpPr>
            <a:grpSpLocks/>
          </p:cNvGrpSpPr>
          <p:nvPr/>
        </p:nvGrpSpPr>
        <p:grpSpPr bwMode="auto">
          <a:xfrm>
            <a:off x="2971800" y="4724400"/>
            <a:ext cx="792163" cy="144463"/>
            <a:chOff x="2064" y="2160"/>
            <a:chExt cx="635" cy="91"/>
          </a:xfrm>
        </p:grpSpPr>
        <p:sp>
          <p:nvSpPr>
            <p:cNvPr id="224278" name="Line 6"/>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4279" name="Line 7"/>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5" name="Group 11"/>
          <p:cNvGrpSpPr>
            <a:grpSpLocks/>
          </p:cNvGrpSpPr>
          <p:nvPr/>
        </p:nvGrpSpPr>
        <p:grpSpPr bwMode="auto">
          <a:xfrm>
            <a:off x="6324600" y="4343400"/>
            <a:ext cx="792163" cy="144463"/>
            <a:chOff x="2064" y="2160"/>
            <a:chExt cx="635" cy="91"/>
          </a:xfrm>
        </p:grpSpPr>
        <p:sp>
          <p:nvSpPr>
            <p:cNvPr id="224276" name="Line 12"/>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4277" name="Line 13"/>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6" name="Group 11"/>
          <p:cNvGrpSpPr>
            <a:grpSpLocks/>
          </p:cNvGrpSpPr>
          <p:nvPr/>
        </p:nvGrpSpPr>
        <p:grpSpPr bwMode="auto">
          <a:xfrm>
            <a:off x="6781800" y="4800600"/>
            <a:ext cx="792163" cy="144463"/>
            <a:chOff x="2064" y="2160"/>
            <a:chExt cx="635" cy="91"/>
          </a:xfrm>
        </p:grpSpPr>
        <p:sp>
          <p:nvSpPr>
            <p:cNvPr id="224274" name="Line 12"/>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24275" name="Line 13"/>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7" name="Groeperen 32"/>
          <p:cNvGrpSpPr>
            <a:grpSpLocks/>
          </p:cNvGrpSpPr>
          <p:nvPr/>
        </p:nvGrpSpPr>
        <p:grpSpPr bwMode="auto">
          <a:xfrm>
            <a:off x="5561013" y="4421188"/>
            <a:ext cx="915987" cy="685800"/>
            <a:chOff x="5561806" y="4420394"/>
            <a:chExt cx="915194" cy="686594"/>
          </a:xfrm>
        </p:grpSpPr>
        <p:cxnSp>
          <p:nvCxnSpPr>
            <p:cNvPr id="28" name="Rechte verbindingslijn 27"/>
            <p:cNvCxnSpPr/>
            <p:nvPr/>
          </p:nvCxnSpPr>
          <p:spPr>
            <a:xfrm rot="5400000">
              <a:off x="5219302" y="4762898"/>
              <a:ext cx="686594" cy="1586"/>
            </a:xfrm>
            <a:prstGeom prst="line">
              <a:avLst/>
            </a:prstGeom>
            <a:ln>
              <a:solidFill>
                <a:schemeClr val="accent1">
                  <a:lumMod val="75000"/>
                </a:schemeClr>
              </a:solidFill>
              <a:headEnd type="oval" w="lg" len="lg"/>
            </a:ln>
          </p:spPr>
          <p:style>
            <a:lnRef idx="2">
              <a:schemeClr val="accent1"/>
            </a:lnRef>
            <a:fillRef idx="0">
              <a:schemeClr val="accent1"/>
            </a:fillRef>
            <a:effectRef idx="1">
              <a:schemeClr val="accent1"/>
            </a:effectRef>
            <a:fontRef idx="minor">
              <a:schemeClr val="tx1"/>
            </a:fontRef>
          </p:style>
        </p:cxnSp>
        <p:cxnSp>
          <p:nvCxnSpPr>
            <p:cNvPr id="31" name="Rechte verbindingslijn 30"/>
            <p:cNvCxnSpPr/>
            <p:nvPr/>
          </p:nvCxnSpPr>
          <p:spPr>
            <a:xfrm>
              <a:off x="5563392" y="5105398"/>
              <a:ext cx="913608" cy="1590"/>
            </a:xfrm>
            <a:prstGeom prst="line">
              <a:avLst/>
            </a:prstGeom>
            <a:ln>
              <a:solidFill>
                <a:schemeClr val="accent1">
                  <a:lumMod val="75000"/>
                </a:schemeClr>
              </a:solidFill>
              <a:tailEnd type="oval" w="lg" len="lg"/>
            </a:ln>
          </p:spPr>
          <p:style>
            <a:lnRef idx="2">
              <a:schemeClr val="accent1"/>
            </a:lnRef>
            <a:fillRef idx="0">
              <a:schemeClr val="accent1"/>
            </a:fillRef>
            <a:effectRef idx="1">
              <a:schemeClr val="accent1"/>
            </a:effectRef>
            <a:fontRef idx="minor">
              <a:schemeClr val="tx1"/>
            </a:fontRef>
          </p:style>
        </p:cxnSp>
      </p:grpSp>
      <p:sp>
        <p:nvSpPr>
          <p:cNvPr id="34" name="Tekstvak 33"/>
          <p:cNvSpPr txBox="1"/>
          <p:nvPr/>
        </p:nvSpPr>
        <p:spPr>
          <a:xfrm>
            <a:off x="7162800" y="4876800"/>
            <a:ext cx="1981200" cy="1216025"/>
          </a:xfrm>
          <a:prstGeom prst="rect">
            <a:avLst/>
          </a:prstGeom>
          <a:noFill/>
        </p:spPr>
        <p:txBody>
          <a:bodyPr>
            <a:spAutoFit/>
          </a:bodyPr>
          <a:lstStyle/>
          <a:p>
            <a:pPr marL="342900" indent="-342900">
              <a:spcBef>
                <a:spcPct val="50000"/>
              </a:spcBef>
              <a:spcAft>
                <a:spcPts val="600"/>
              </a:spcAft>
              <a:defRPr/>
            </a:pPr>
            <a:r>
              <a:rPr lang="nl-BE" sz="2000" dirty="0">
                <a:solidFill>
                  <a:schemeClr val="tx2"/>
                </a:solidFill>
              </a:rPr>
              <a:t>ellipsis site</a:t>
            </a:r>
          </a:p>
          <a:p>
            <a:pPr marL="342900" indent="-342900">
              <a:spcBef>
                <a:spcPct val="50000"/>
              </a:spcBef>
              <a:defRPr/>
            </a:pPr>
            <a:r>
              <a:rPr lang="nl-BE" sz="2000" dirty="0">
                <a:solidFill>
                  <a:schemeClr val="tx2"/>
                </a:solidFill>
              </a:rPr>
              <a:t>   …obj</a:t>
            </a:r>
            <a:r>
              <a:rPr lang="nl-BE" sz="2000" baseline="-25000" dirty="0">
                <a:solidFill>
                  <a:schemeClr val="tx2"/>
                </a:solidFill>
              </a:rPr>
              <a:t> </a:t>
            </a:r>
            <a:r>
              <a:rPr lang="nl-BE" sz="2000" dirty="0">
                <a:solidFill>
                  <a:schemeClr val="tx2"/>
                </a:solidFill>
              </a:rPr>
              <a:t>…</a:t>
            </a:r>
          </a:p>
          <a:p>
            <a:pPr>
              <a:defRPr/>
            </a:pP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0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0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60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0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0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36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60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6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2000"/>
                                        <p:tgtEl>
                                          <p:spTgt spid="34"/>
                                        </p:tgtEl>
                                      </p:cBhvr>
                                    </p:animEffect>
                                    <p:set>
                                      <p:cBhvr>
                                        <p:cTn id="48" dur="1" fill="hold">
                                          <p:stCondLst>
                                            <p:cond delay="1999"/>
                                          </p:stCondLst>
                                        </p:cTn>
                                        <p:tgtEl>
                                          <p:spTgt spid="34"/>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153617"/>
                                        </p:tgtEl>
                                      </p:cBhvr>
                                    </p:animEffect>
                                    <p:set>
                                      <p:cBhvr>
                                        <p:cTn id="51" dur="1" fill="hold">
                                          <p:stCondLst>
                                            <p:cond delay="1999"/>
                                          </p:stCondLst>
                                        </p:cTn>
                                        <p:tgtEl>
                                          <p:spTgt spid="1536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4" grpId="0" build="allAtOnce"/>
      <p:bldP spid="153608" grpId="0" animBg="1"/>
      <p:bldP spid="153609" grpId="0"/>
      <p:bldP spid="153610" grpId="0"/>
      <p:bldP spid="153617" grpId="0" animBg="1"/>
      <p:bldP spid="153617" grpId="1" animBg="1"/>
      <p:bldP spid="34" grpId="0"/>
      <p:bldP spid="34" grpId="1"/>
    </p:bld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4. Back to the puzzle (9)</a:t>
            </a:r>
            <a:endParaRPr lang="nl-NL" sz="3200" dirty="0" smtClean="0">
              <a:solidFill>
                <a:schemeClr val="accent1"/>
              </a:solidFill>
            </a:endParaRPr>
          </a:p>
        </p:txBody>
      </p:sp>
      <p:sp>
        <p:nvSpPr>
          <p:cNvPr id="153603" name="Rectangle 3"/>
          <p:cNvSpPr>
            <a:spLocks noGrp="1" noChangeArrowheads="1"/>
          </p:cNvSpPr>
          <p:nvPr>
            <p:ph type="body" idx="1"/>
          </p:nvPr>
        </p:nvSpPr>
        <p:spPr>
          <a:xfrm>
            <a:off x="1371600" y="1905000"/>
            <a:ext cx="7467600" cy="4724400"/>
          </a:xfrm>
        </p:spPr>
        <p:txBody>
          <a:bodyPr/>
          <a:lstStyle/>
          <a:p>
            <a:pPr marL="0" indent="0" eaLnBrk="1" hangingPunct="1">
              <a:lnSpc>
                <a:spcPct val="90000"/>
              </a:lnSpc>
              <a:spcAft>
                <a:spcPts val="600"/>
              </a:spcAft>
              <a:buFontTx/>
              <a:buNone/>
              <a:tabLst>
                <a:tab pos="800100" algn="l"/>
                <a:tab pos="985838" algn="l"/>
                <a:tab pos="1257300" algn="l"/>
                <a:tab pos="2243138" algn="l"/>
              </a:tabLst>
            </a:pPr>
            <a:r>
              <a:rPr lang="nl-BE" sz="2200" dirty="0" smtClean="0">
                <a:solidFill>
                  <a:srgbClr val="269999"/>
                </a:solidFill>
              </a:rPr>
              <a:t>Implication</a:t>
            </a:r>
          </a:p>
          <a:p>
            <a:pPr marL="0" indent="0" eaLnBrk="1" hangingPunct="1">
              <a:lnSpc>
                <a:spcPct val="90000"/>
              </a:lnSpc>
              <a:spcAft>
                <a:spcPts val="600"/>
              </a:spcAft>
              <a:buFontTx/>
              <a:buNone/>
              <a:tabLst>
                <a:tab pos="800100" algn="l"/>
                <a:tab pos="985838" algn="l"/>
                <a:tab pos="1257300" algn="l"/>
                <a:tab pos="2243138" algn="l"/>
              </a:tabLst>
            </a:pPr>
            <a:r>
              <a:rPr lang="nl-BE" sz="2200" dirty="0" smtClean="0">
                <a:solidFill>
                  <a:srgbClr val="269999"/>
                </a:solidFill>
              </a:rPr>
              <a:t>Extraction out of the ellipsis site is a unidirectional test, not a bidirectional one:</a:t>
            </a:r>
          </a:p>
          <a:p>
            <a:pPr marL="0" indent="0" eaLnBrk="1" hangingPunct="1">
              <a:lnSpc>
                <a:spcPct val="90000"/>
              </a:lnSpc>
              <a:spcAft>
                <a:spcPts val="0"/>
              </a:spcAft>
              <a:buFontTx/>
              <a:buNone/>
              <a:tabLst>
                <a:tab pos="800100" algn="l"/>
                <a:tab pos="985838" algn="l"/>
                <a:tab pos="1257300" algn="l"/>
                <a:tab pos="2243138" algn="l"/>
              </a:tabLst>
            </a:pPr>
            <a:endParaRPr lang="nl-BE" sz="1200" dirty="0" smtClean="0">
              <a:solidFill>
                <a:schemeClr val="tx2"/>
              </a:solidFill>
            </a:endParaRPr>
          </a:p>
          <a:p>
            <a:pPr marL="0" indent="0" eaLnBrk="1" hangingPunct="1">
              <a:lnSpc>
                <a:spcPct val="90000"/>
              </a:lnSpc>
              <a:spcAft>
                <a:spcPts val="600"/>
              </a:spcAft>
              <a:buFontTx/>
              <a:buNone/>
              <a:tabLst>
                <a:tab pos="800100" algn="l"/>
                <a:tab pos="985838" algn="l"/>
                <a:tab pos="1257300" algn="l"/>
                <a:tab pos="2243138" algn="l"/>
              </a:tabLst>
            </a:pPr>
            <a:r>
              <a:rPr lang="nl-BE" sz="2200" dirty="0" smtClean="0">
                <a:solidFill>
                  <a:schemeClr val="tx2"/>
                </a:solidFill>
              </a:rPr>
              <a:t>If extraction is possible, this indicates the presence of unpronounced structure.</a:t>
            </a:r>
          </a:p>
          <a:p>
            <a:pPr marL="0" indent="0" eaLnBrk="1" hangingPunct="1">
              <a:lnSpc>
                <a:spcPct val="90000"/>
              </a:lnSpc>
              <a:spcAft>
                <a:spcPts val="0"/>
              </a:spcAft>
              <a:buFontTx/>
              <a:buNone/>
              <a:tabLst>
                <a:tab pos="800100" algn="l"/>
                <a:tab pos="985838" algn="l"/>
                <a:tab pos="1257300" algn="l"/>
                <a:tab pos="2243138" algn="l"/>
              </a:tabLst>
            </a:pPr>
            <a:endParaRPr lang="nl-BE" sz="1200" dirty="0" smtClean="0">
              <a:solidFill>
                <a:schemeClr val="tx2"/>
              </a:solidFill>
            </a:endParaRPr>
          </a:p>
          <a:p>
            <a:pPr marL="0" indent="0" eaLnBrk="1" hangingPunct="1">
              <a:lnSpc>
                <a:spcPct val="90000"/>
              </a:lnSpc>
              <a:spcAft>
                <a:spcPts val="600"/>
              </a:spcAft>
              <a:buFontTx/>
              <a:buNone/>
              <a:tabLst>
                <a:tab pos="800100" algn="l"/>
                <a:tab pos="985838" algn="l"/>
                <a:tab pos="1257300" algn="l"/>
                <a:tab pos="2243138" algn="l"/>
              </a:tabLst>
            </a:pPr>
            <a:r>
              <a:rPr lang="nl-BE" sz="2200" dirty="0" smtClean="0">
                <a:solidFill>
                  <a:schemeClr val="tx2"/>
                </a:solidFill>
              </a:rPr>
              <a:t>If extraction is impossible, this indicates the absence of unpronounced structure.</a:t>
            </a:r>
          </a:p>
          <a:p>
            <a:pPr marL="0" indent="0" eaLnBrk="1" hangingPunct="1">
              <a:lnSpc>
                <a:spcPct val="90000"/>
              </a:lnSpc>
              <a:spcAft>
                <a:spcPts val="600"/>
              </a:spcAft>
              <a:buFontTx/>
              <a:buNone/>
              <a:tabLst>
                <a:tab pos="800100" algn="l"/>
                <a:tab pos="985838" algn="l"/>
                <a:tab pos="1257300" algn="l"/>
                <a:tab pos="2243138" algn="l"/>
              </a:tabLst>
            </a:pPr>
            <a:r>
              <a:rPr lang="nl-NL" sz="2200" dirty="0" smtClean="0">
                <a:solidFill>
                  <a:schemeClr val="tx2"/>
                </a:solidFill>
                <a:sym typeface="Wingdings"/>
              </a:rPr>
              <a:t>	</a:t>
            </a:r>
            <a:r>
              <a:rPr lang="nl-NL" sz="2200" dirty="0" err="1" smtClean="0">
                <a:solidFill>
                  <a:schemeClr val="tx2"/>
                </a:solidFill>
                <a:sym typeface="Wingdings"/>
              </a:rPr>
              <a:t>If</a:t>
            </a:r>
            <a:r>
              <a:rPr lang="nl-NL" sz="2200" dirty="0" smtClean="0">
                <a:solidFill>
                  <a:schemeClr val="tx2"/>
                </a:solidFill>
                <a:sym typeface="Wingdings"/>
              </a:rPr>
              <a:t> </a:t>
            </a:r>
            <a:r>
              <a:rPr lang="nl-NL" sz="2200" dirty="0" err="1" smtClean="0">
                <a:solidFill>
                  <a:schemeClr val="tx2"/>
                </a:solidFill>
                <a:sym typeface="Wingdings"/>
              </a:rPr>
              <a:t>extraction</a:t>
            </a:r>
            <a:r>
              <a:rPr lang="nl-NL" sz="2200" dirty="0" smtClean="0">
                <a:solidFill>
                  <a:schemeClr val="tx2"/>
                </a:solidFill>
                <a:sym typeface="Wingdings"/>
              </a:rPr>
              <a:t> is </a:t>
            </a:r>
            <a:r>
              <a:rPr lang="nl-NL" sz="2200" dirty="0" err="1" smtClean="0">
                <a:solidFill>
                  <a:schemeClr val="tx2"/>
                </a:solidFill>
                <a:sym typeface="Wingdings"/>
              </a:rPr>
              <a:t>impossible</a:t>
            </a:r>
            <a:r>
              <a:rPr lang="nl-NL" sz="2200" dirty="0" smtClean="0">
                <a:solidFill>
                  <a:schemeClr val="tx2"/>
                </a:solidFill>
                <a:sym typeface="Wingdings"/>
              </a:rPr>
              <a:t>, </a:t>
            </a:r>
            <a:r>
              <a:rPr lang="nl-NL" sz="2200" dirty="0" err="1" smtClean="0">
                <a:solidFill>
                  <a:schemeClr val="tx2"/>
                </a:solidFill>
                <a:sym typeface="Wingdings"/>
              </a:rPr>
              <a:t>this</a:t>
            </a:r>
            <a:r>
              <a:rPr lang="nl-NL" sz="2200" dirty="0" smtClean="0">
                <a:solidFill>
                  <a:schemeClr val="tx2"/>
                </a:solidFill>
                <a:sym typeface="Wingdings"/>
              </a:rPr>
              <a:t> </a:t>
            </a:r>
            <a:r>
              <a:rPr lang="nl-NL" sz="2200" dirty="0" err="1" smtClean="0">
                <a:solidFill>
                  <a:schemeClr val="tx2"/>
                </a:solidFill>
                <a:sym typeface="Wingdings"/>
              </a:rPr>
              <a:t>might</a:t>
            </a:r>
            <a:r>
              <a:rPr lang="nl-NL" sz="2200" dirty="0" smtClean="0">
                <a:solidFill>
                  <a:schemeClr val="tx2"/>
                </a:solidFill>
                <a:sym typeface="Wingdings"/>
              </a:rPr>
              <a:t> </a:t>
            </a:r>
            <a:r>
              <a:rPr lang="nl-NL" sz="2200" dirty="0" err="1" smtClean="0">
                <a:solidFill>
                  <a:schemeClr val="tx2"/>
                </a:solidFill>
                <a:sym typeface="Wingdings"/>
              </a:rPr>
              <a:t>indicate</a:t>
            </a:r>
            <a:r>
              <a:rPr lang="nl-NL" sz="2200" dirty="0" smtClean="0">
                <a:solidFill>
                  <a:schemeClr val="tx2"/>
                </a:solidFill>
                <a:sym typeface="Wingdings"/>
              </a:rPr>
              <a:t>	the absence of </a:t>
            </a:r>
            <a:r>
              <a:rPr lang="nl-NL" sz="2200" dirty="0" err="1" smtClean="0">
                <a:solidFill>
                  <a:schemeClr val="tx2"/>
                </a:solidFill>
                <a:sym typeface="Wingdings"/>
              </a:rPr>
              <a:t>unpronounced</a:t>
            </a:r>
            <a:r>
              <a:rPr lang="nl-NL" sz="2200" dirty="0" smtClean="0">
                <a:solidFill>
                  <a:schemeClr val="tx2"/>
                </a:solidFill>
                <a:sym typeface="Wingdings"/>
              </a:rPr>
              <a:t> </a:t>
            </a:r>
            <a:r>
              <a:rPr lang="nl-NL" sz="2200" dirty="0" err="1" smtClean="0">
                <a:solidFill>
                  <a:schemeClr val="tx2"/>
                </a:solidFill>
                <a:sym typeface="Wingdings"/>
              </a:rPr>
              <a:t>structure</a:t>
            </a:r>
            <a:r>
              <a:rPr lang="nl-NL" sz="2200" dirty="0" smtClean="0">
                <a:solidFill>
                  <a:schemeClr val="tx2"/>
                </a:solidFill>
                <a:sym typeface="Wingdings"/>
              </a:rPr>
              <a:t>, </a:t>
            </a:r>
            <a:r>
              <a:rPr lang="nl-NL" sz="2200" dirty="0" err="1" smtClean="0">
                <a:solidFill>
                  <a:schemeClr val="tx2"/>
                </a:solidFill>
                <a:sym typeface="Wingdings"/>
              </a:rPr>
              <a:t>but</a:t>
            </a:r>
            <a:r>
              <a:rPr lang="nl-NL" sz="2200" dirty="0" smtClean="0">
                <a:solidFill>
                  <a:schemeClr val="tx2"/>
                </a:solidFill>
                <a:sym typeface="Wingdings"/>
              </a:rPr>
              <a:t> </a:t>
            </a:r>
            <a:r>
              <a:rPr lang="nl-NL" sz="2200" dirty="0" err="1" smtClean="0">
                <a:solidFill>
                  <a:schemeClr val="tx2"/>
                </a:solidFill>
                <a:sym typeface="Wingdings"/>
              </a:rPr>
              <a:t>it</a:t>
            </a:r>
            <a:r>
              <a:rPr lang="nl-NL" sz="2200" dirty="0" smtClean="0">
                <a:solidFill>
                  <a:schemeClr val="tx2"/>
                </a:solidFill>
                <a:sym typeface="Wingdings"/>
              </a:rPr>
              <a:t> 	</a:t>
            </a:r>
            <a:r>
              <a:rPr lang="nl-NL" sz="2200" dirty="0" err="1" smtClean="0">
                <a:solidFill>
                  <a:schemeClr val="tx2"/>
                </a:solidFill>
                <a:sym typeface="Wingdings"/>
              </a:rPr>
              <a:t>might</a:t>
            </a:r>
            <a:r>
              <a:rPr lang="nl-NL" sz="2200" dirty="0" smtClean="0">
                <a:solidFill>
                  <a:schemeClr val="tx2"/>
                </a:solidFill>
                <a:sym typeface="Wingdings"/>
              </a:rPr>
              <a:t> </a:t>
            </a:r>
            <a:r>
              <a:rPr lang="nl-NL" sz="2200" dirty="0" err="1" smtClean="0">
                <a:solidFill>
                  <a:schemeClr val="tx2"/>
                </a:solidFill>
                <a:sym typeface="Wingdings"/>
              </a:rPr>
              <a:t>also</a:t>
            </a:r>
            <a:r>
              <a:rPr lang="nl-NL" sz="2200" dirty="0" smtClean="0">
                <a:solidFill>
                  <a:schemeClr val="tx2"/>
                </a:solidFill>
                <a:sym typeface="Wingdings"/>
              </a:rPr>
              <a:t> have </a:t>
            </a:r>
            <a:r>
              <a:rPr lang="nl-NL" sz="2200" dirty="0" err="1" smtClean="0">
                <a:solidFill>
                  <a:schemeClr val="tx2"/>
                </a:solidFill>
                <a:sym typeface="Wingdings"/>
              </a:rPr>
              <a:t>another</a:t>
            </a:r>
            <a:r>
              <a:rPr lang="nl-NL" sz="2200" dirty="0" smtClean="0">
                <a:solidFill>
                  <a:schemeClr val="tx2"/>
                </a:solidFill>
                <a:sym typeface="Wingdings"/>
              </a:rPr>
              <a:t> </a:t>
            </a:r>
            <a:r>
              <a:rPr lang="nl-NL" sz="2200" dirty="0" err="1" smtClean="0">
                <a:solidFill>
                  <a:schemeClr val="tx2"/>
                </a:solidFill>
                <a:sym typeface="Wingdings"/>
              </a:rPr>
              <a:t>explanation</a:t>
            </a:r>
            <a:r>
              <a:rPr lang="nl-NL" sz="2200" dirty="0" smtClean="0">
                <a:solidFill>
                  <a:schemeClr val="tx2"/>
                </a:solidFill>
                <a:sym typeface="Wingdings"/>
              </a:rPr>
              <a:t> (</a:t>
            </a:r>
            <a:r>
              <a:rPr lang="nl-NL" sz="2200" dirty="0" err="1" smtClean="0">
                <a:solidFill>
                  <a:schemeClr val="tx2"/>
                </a:solidFill>
                <a:sym typeface="Wingdings"/>
              </a:rPr>
              <a:t>e.g.</a:t>
            </a:r>
            <a:r>
              <a:rPr lang="nl-NL" sz="2200" dirty="0" smtClean="0">
                <a:solidFill>
                  <a:schemeClr val="tx2"/>
                </a:solidFill>
                <a:sym typeface="Wingdings"/>
              </a:rPr>
              <a:t> </a:t>
            </a:r>
            <a:r>
              <a:rPr lang="nl-NL" sz="2200" dirty="0" err="1" smtClean="0">
                <a:solidFill>
                  <a:schemeClr val="tx2"/>
                </a:solidFill>
                <a:sym typeface="Wingdings"/>
              </a:rPr>
              <a:t>no</a:t>
            </a:r>
            <a:r>
              <a:rPr lang="nl-NL" sz="2200" dirty="0" smtClean="0">
                <a:solidFill>
                  <a:schemeClr val="tx2"/>
                </a:solidFill>
                <a:sym typeface="Wingdings"/>
              </a:rPr>
              <a:t> 	escape </a:t>
            </a:r>
            <a:r>
              <a:rPr lang="nl-NL" sz="2200" dirty="0" err="1" smtClean="0">
                <a:solidFill>
                  <a:schemeClr val="tx2"/>
                </a:solidFill>
                <a:sym typeface="Wingdings"/>
              </a:rPr>
              <a:t>hatch</a:t>
            </a:r>
            <a:r>
              <a:rPr lang="nl-NL" sz="2200" dirty="0" smtClean="0">
                <a:solidFill>
                  <a:schemeClr val="tx2"/>
                </a:solidFill>
                <a:sym typeface="Wingdings"/>
              </a:rPr>
              <a:t>)</a:t>
            </a:r>
            <a:r>
              <a:rPr lang="nl-BE" sz="2200" dirty="0" smtClean="0">
                <a:solidFill>
                  <a:schemeClr val="tx2"/>
                </a:solidFill>
                <a:sym typeface="Wingdings"/>
              </a:rPr>
              <a:t>.</a:t>
            </a:r>
            <a:endParaRPr lang="nl-BE" sz="2200" dirty="0" smtClean="0">
              <a:solidFill>
                <a:schemeClr val="tx2"/>
              </a:solidFill>
            </a:endParaRPr>
          </a:p>
          <a:p>
            <a:pPr marL="0" indent="0" eaLnBrk="1" hangingPunct="1">
              <a:lnSpc>
                <a:spcPct val="90000"/>
              </a:lnSpc>
              <a:buFontTx/>
              <a:buNone/>
              <a:tabLst>
                <a:tab pos="800100" algn="l"/>
                <a:tab pos="985838" algn="l"/>
                <a:tab pos="1257300" algn="l"/>
                <a:tab pos="2243138" algn="l"/>
              </a:tabLst>
            </a:pPr>
            <a:endParaRPr lang="nl-NL"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03">
                                            <p:txEl>
                                              <p:pRg st="3" end="3"/>
                                            </p:txEl>
                                          </p:spTgt>
                                        </p:tgtEl>
                                        <p:attrNameLst>
                                          <p:attrName>style.visibility</p:attrName>
                                        </p:attrNameLst>
                                      </p:cBhvr>
                                      <p:to>
                                        <p:strVal val="visible"/>
                                      </p:to>
                                    </p:set>
                                    <p:animEffect transition="in" filter="dissolve">
                                      <p:cBhvr>
                                        <p:cTn id="7" dur="500"/>
                                        <p:tgtEl>
                                          <p:spTgt spid="15360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03">
                                            <p:txEl>
                                              <p:pRg st="5" end="5"/>
                                            </p:txEl>
                                          </p:spTgt>
                                        </p:tgtEl>
                                        <p:attrNameLst>
                                          <p:attrName>style.visibility</p:attrName>
                                        </p:attrNameLst>
                                      </p:cBhvr>
                                      <p:to>
                                        <p:strVal val="visible"/>
                                      </p:to>
                                    </p:set>
                                    <p:animEffect transition="in" filter="dissolve">
                                      <p:cBhvr>
                                        <p:cTn id="12" dur="500"/>
                                        <p:tgtEl>
                                          <p:spTgt spid="15360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53603">
                                            <p:txEl>
                                              <p:pRg st="6" end="6"/>
                                            </p:txEl>
                                          </p:spTgt>
                                        </p:tgtEl>
                                        <p:attrNameLst>
                                          <p:attrName>style.visibility</p:attrName>
                                        </p:attrNameLst>
                                      </p:cBhvr>
                                      <p:to>
                                        <p:strVal val="visible"/>
                                      </p:to>
                                    </p:set>
                                    <p:anim calcmode="lin" valueType="num">
                                      <p:cBhvr>
                                        <p:cTn id="17" dur="1000" fill="hold"/>
                                        <p:tgtEl>
                                          <p:spTgt spid="153603">
                                            <p:txEl>
                                              <p:pRg st="6" end="6"/>
                                            </p:txEl>
                                          </p:spTgt>
                                        </p:tgtEl>
                                        <p:attrNameLst>
                                          <p:attrName>ppt_w</p:attrName>
                                        </p:attrNameLst>
                                      </p:cBhvr>
                                      <p:tavLst>
                                        <p:tav tm="0">
                                          <p:val>
                                            <p:fltVal val="0"/>
                                          </p:val>
                                        </p:tav>
                                        <p:tav tm="100000">
                                          <p:val>
                                            <p:strVal val="#ppt_w"/>
                                          </p:val>
                                        </p:tav>
                                      </p:tavLst>
                                    </p:anim>
                                    <p:anim calcmode="lin" valueType="num">
                                      <p:cBhvr>
                                        <p:cTn id="18" dur="1000" fill="hold"/>
                                        <p:tgtEl>
                                          <p:spTgt spid="153603">
                                            <p:txEl>
                                              <p:pRg st="6" end="6"/>
                                            </p:txEl>
                                          </p:spTgt>
                                        </p:tgtEl>
                                        <p:attrNameLst>
                                          <p:attrName>ppt_h</p:attrName>
                                        </p:attrNameLst>
                                      </p:cBhvr>
                                      <p:tavLst>
                                        <p:tav tm="0">
                                          <p:val>
                                            <p:fltVal val="0"/>
                                          </p:val>
                                        </p:tav>
                                        <p:tav tm="100000">
                                          <p:val>
                                            <p:strVal val="#ppt_h"/>
                                          </p:val>
                                        </p:tav>
                                      </p:tavLst>
                                    </p:anim>
                                    <p:anim calcmode="lin" valueType="num">
                                      <p:cBhvr>
                                        <p:cTn id="19" dur="1000" fill="hold"/>
                                        <p:tgtEl>
                                          <p:spTgt spid="15360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5360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pPr eaLnBrk="1" hangingPunct="1"/>
            <a:r>
              <a:rPr lang="nl-BE" sz="3400" smtClean="0">
                <a:solidFill>
                  <a:schemeClr val="accent1"/>
                </a:solidFill>
              </a:rPr>
              <a:t>You have the right to remain silent</a:t>
            </a:r>
            <a:endParaRPr lang="nl-NL" sz="3400" smtClean="0">
              <a:solidFill>
                <a:schemeClr val="accent1"/>
              </a:solidFill>
            </a:endParaRPr>
          </a:p>
        </p:txBody>
      </p:sp>
      <p:sp>
        <p:nvSpPr>
          <p:cNvPr id="96259" name="Rectangle 3"/>
          <p:cNvSpPr>
            <a:spLocks noGrp="1" noChangeArrowheads="1"/>
          </p:cNvSpPr>
          <p:nvPr>
            <p:ph type="body" idx="1"/>
          </p:nvPr>
        </p:nvSpPr>
        <p:spPr>
          <a:xfrm>
            <a:off x="1371600" y="2438400"/>
            <a:ext cx="7313613" cy="2668588"/>
          </a:xfrm>
        </p:spPr>
        <p:txBody>
          <a:bodyPr/>
          <a:lstStyle/>
          <a:p>
            <a:pPr marL="609600" indent="-609600" eaLnBrk="1" hangingPunct="1">
              <a:buFontTx/>
              <a:buAutoNum type="arabicPeriod"/>
            </a:pPr>
            <a:r>
              <a:rPr lang="nl-BE" sz="2800" smtClean="0">
                <a:solidFill>
                  <a:schemeClr val="tx2"/>
                </a:solidFill>
              </a:rPr>
              <a:t>Deletion or proform? A puzzle.</a:t>
            </a:r>
          </a:p>
          <a:p>
            <a:pPr marL="609600" indent="-609600" eaLnBrk="1" hangingPunct="1">
              <a:buFontTx/>
              <a:buAutoNum type="arabicPeriod"/>
            </a:pPr>
            <a:r>
              <a:rPr lang="nl-BE" sz="2800" smtClean="0">
                <a:solidFill>
                  <a:schemeClr val="tx2"/>
                </a:solidFill>
              </a:rPr>
              <a:t>Basic data</a:t>
            </a:r>
          </a:p>
          <a:p>
            <a:pPr marL="609600" indent="-609600" eaLnBrk="1" hangingPunct="1">
              <a:buFontTx/>
              <a:buAutoNum type="arabicPeriod"/>
            </a:pPr>
            <a:r>
              <a:rPr lang="nl-BE" sz="2800" smtClean="0">
                <a:solidFill>
                  <a:schemeClr val="tx2"/>
                </a:solidFill>
              </a:rPr>
              <a:t>Ellipsis licensing as Agree</a:t>
            </a:r>
          </a:p>
          <a:p>
            <a:pPr marL="609600" indent="-609600" eaLnBrk="1" hangingPunct="1">
              <a:buFontTx/>
              <a:buAutoNum type="arabicPeriod"/>
            </a:pPr>
            <a:r>
              <a:rPr lang="nl-BE" sz="2800" smtClean="0">
                <a:solidFill>
                  <a:schemeClr val="tx2"/>
                </a:solidFill>
              </a:rPr>
              <a:t>Back to the puzzle</a:t>
            </a:r>
          </a:p>
          <a:p>
            <a:pPr marL="609600" indent="-609600" eaLnBrk="1" hangingPunct="1">
              <a:buFontTx/>
              <a:buAutoNum type="arabicPeriod"/>
            </a:pPr>
            <a:r>
              <a:rPr lang="nl-BE" sz="2800" smtClean="0">
                <a:solidFill>
                  <a:schemeClr val="tx2"/>
                </a:solidFill>
              </a:rPr>
              <a:t>Extending the analysis</a:t>
            </a:r>
            <a:endParaRPr lang="nl-NL">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6259">
                                            <p:txEl>
                                              <p:pRg st="4" end="4"/>
                                            </p:txEl>
                                          </p:spTgt>
                                        </p:tgtEl>
                                      </p:cBhvr>
                                    </p:animEffect>
                                    <p:animScale>
                                      <p:cBhvr>
                                        <p:cTn id="7" dur="250" autoRev="1" fill="hold"/>
                                        <p:tgtEl>
                                          <p:spTgt spid="96259">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nl-BE" sz="3400" smtClean="0">
                <a:solidFill>
                  <a:schemeClr val="accent1"/>
                </a:solidFill>
              </a:rPr>
              <a:t>1. Deletion or proform? A puzzle (6)</a:t>
            </a:r>
            <a:endParaRPr lang="nl-NL" sz="3400" smtClean="0">
              <a:solidFill>
                <a:schemeClr val="accent1"/>
              </a:solidFill>
            </a:endParaRPr>
          </a:p>
        </p:txBody>
      </p:sp>
      <p:sp>
        <p:nvSpPr>
          <p:cNvPr id="107523" name="Rectangle 3"/>
          <p:cNvSpPr>
            <a:spLocks noGrp="1" noChangeArrowheads="1"/>
          </p:cNvSpPr>
          <p:nvPr>
            <p:ph type="body" idx="1"/>
          </p:nvPr>
        </p:nvSpPr>
        <p:spPr>
          <a:xfrm>
            <a:off x="1219200" y="2286000"/>
            <a:ext cx="7696200" cy="4191000"/>
          </a:xfrm>
        </p:spPr>
        <p:txBody>
          <a:bodyPr/>
          <a:lstStyle/>
          <a:p>
            <a:pPr marL="0" indent="0" eaLnBrk="1" hangingPunct="1">
              <a:lnSpc>
                <a:spcPct val="90000"/>
              </a:lnSpc>
              <a:buFontTx/>
              <a:buNone/>
              <a:tabLst>
                <a:tab pos="365125" algn="l"/>
                <a:tab pos="715963" algn="l"/>
                <a:tab pos="2422525" algn="l"/>
              </a:tabLst>
            </a:pPr>
            <a:r>
              <a:rPr lang="nl-BE" sz="2200" smtClean="0">
                <a:solidFill>
                  <a:schemeClr val="tx2"/>
                </a:solidFill>
              </a:rPr>
              <a:t>Modal complement ellipsis (MCE)</a:t>
            </a:r>
          </a:p>
          <a:p>
            <a:pPr marL="0" indent="0" eaLnBrk="1" hangingPunct="1">
              <a:lnSpc>
                <a:spcPct val="90000"/>
              </a:lnSpc>
              <a:buFontTx/>
              <a:buNone/>
              <a:tabLst>
                <a:tab pos="365125" algn="l"/>
                <a:tab pos="715963" algn="l"/>
                <a:tab pos="2422525" algn="l"/>
              </a:tabLst>
            </a:pPr>
            <a:endParaRPr lang="nl-BE" sz="1200" smtClean="0">
              <a:solidFill>
                <a:schemeClr val="tx2"/>
              </a:solidFill>
            </a:endParaRPr>
          </a:p>
          <a:p>
            <a:pPr marL="0" indent="0" eaLnBrk="1" hangingPunct="1">
              <a:lnSpc>
                <a:spcPct val="90000"/>
              </a:lnSpc>
              <a:buFontTx/>
              <a:buNone/>
              <a:tabLst>
                <a:tab pos="365125" algn="l"/>
                <a:tab pos="715963" algn="l"/>
                <a:tab pos="2422525" algn="l"/>
              </a:tabLst>
            </a:pPr>
            <a:r>
              <a:rPr lang="nl-BE" sz="2000" smtClean="0">
                <a:solidFill>
                  <a:schemeClr val="tx2"/>
                </a:solidFill>
              </a:rPr>
              <a:t>(3)</a:t>
            </a:r>
            <a:r>
              <a:rPr lang="nl-BE" sz="2000">
                <a:solidFill>
                  <a:schemeClr val="tx2"/>
                </a:solidFill>
              </a:rPr>
              <a:t>	</a:t>
            </a:r>
            <a:r>
              <a:rPr lang="nl-BE" sz="2000">
                <a:solidFill>
                  <a:srgbClr val="269999"/>
                </a:solidFill>
              </a:rPr>
              <a:t>Ik wil   wel naar</a:t>
            </a:r>
            <a:r>
              <a:rPr lang="nl-BE" sz="2000" smtClean="0">
                <a:solidFill>
                  <a:srgbClr val="269999"/>
                </a:solidFill>
              </a:rPr>
              <a:t> het feestje </a:t>
            </a:r>
            <a:r>
              <a:rPr lang="nl-BE" sz="2000">
                <a:solidFill>
                  <a:srgbClr val="269999"/>
                </a:solidFill>
              </a:rPr>
              <a:t>komen, maar ik</a:t>
            </a:r>
          </a:p>
          <a:p>
            <a:pPr marL="0" indent="0" eaLnBrk="1" hangingPunct="1">
              <a:lnSpc>
                <a:spcPct val="90000"/>
              </a:lnSpc>
              <a:buFontTx/>
              <a:buNone/>
              <a:tabLst>
                <a:tab pos="365125" algn="l"/>
                <a:tab pos="715963" algn="l"/>
                <a:tab pos="2422525" algn="l"/>
              </a:tabLst>
            </a:pPr>
            <a:r>
              <a:rPr lang="nl-BE" sz="2000" i="1">
                <a:solidFill>
                  <a:schemeClr val="tx2"/>
                </a:solidFill>
              </a:rPr>
              <a:t>		I  want prt to   </a:t>
            </a:r>
            <a:r>
              <a:rPr lang="nl-BE" sz="2000" i="1" smtClean="0">
                <a:solidFill>
                  <a:schemeClr val="tx2"/>
                </a:solidFill>
              </a:rPr>
              <a:t> the  party   </a:t>
            </a:r>
            <a:r>
              <a:rPr lang="nl-BE" sz="2000" i="1">
                <a:solidFill>
                  <a:schemeClr val="tx2"/>
                </a:solidFill>
              </a:rPr>
              <a:t>come     but  I</a:t>
            </a:r>
          </a:p>
          <a:p>
            <a:pPr marL="0" indent="0" eaLnBrk="1" hangingPunct="1">
              <a:lnSpc>
                <a:spcPct val="90000"/>
              </a:lnSpc>
              <a:buFontTx/>
              <a:buNone/>
              <a:tabLst>
                <a:tab pos="365125" algn="l"/>
                <a:tab pos="715963" algn="l"/>
                <a:tab pos="2422525" algn="l"/>
              </a:tabLst>
            </a:pPr>
            <a:r>
              <a:rPr lang="nl-BE" sz="2000">
                <a:solidFill>
                  <a:schemeClr val="tx2"/>
                </a:solidFill>
              </a:rPr>
              <a:t> 	    </a:t>
            </a:r>
            <a:r>
              <a:rPr lang="nl-BE" sz="2000">
                <a:solidFill>
                  <a:srgbClr val="269999"/>
                </a:solidFill>
              </a:rPr>
              <a:t>mag           niet.</a:t>
            </a:r>
          </a:p>
          <a:p>
            <a:pPr marL="0" indent="0" eaLnBrk="1" hangingPunct="1">
              <a:lnSpc>
                <a:spcPct val="90000"/>
              </a:lnSpc>
              <a:buFontTx/>
              <a:buNone/>
              <a:tabLst>
                <a:tab pos="365125" algn="l"/>
                <a:tab pos="715963" algn="l"/>
                <a:tab pos="2422525" algn="l"/>
              </a:tabLst>
            </a:pPr>
            <a:r>
              <a:rPr lang="nl-BE" sz="2000" i="1">
                <a:solidFill>
                  <a:schemeClr val="tx2"/>
                </a:solidFill>
              </a:rPr>
              <a:t>		am.allowed not</a:t>
            </a:r>
          </a:p>
          <a:p>
            <a:pPr marL="0" indent="0" eaLnBrk="1" hangingPunct="1">
              <a:lnSpc>
                <a:spcPct val="90000"/>
              </a:lnSpc>
              <a:buFontTx/>
              <a:buNone/>
              <a:tabLst>
                <a:tab pos="365125" algn="l"/>
                <a:tab pos="715963" algn="l"/>
                <a:tab pos="2422525" algn="l"/>
              </a:tabLst>
            </a:pPr>
            <a:r>
              <a:rPr lang="nl-BE" sz="2000">
                <a:solidFill>
                  <a:schemeClr val="tx2"/>
                </a:solidFill>
              </a:rPr>
              <a:t>	</a:t>
            </a:r>
            <a:r>
              <a:rPr lang="nl-BE" sz="2000" smtClean="0">
                <a:solidFill>
                  <a:schemeClr val="tx2"/>
                </a:solidFill>
              </a:rPr>
              <a:t>	‘I </a:t>
            </a:r>
            <a:r>
              <a:rPr lang="nl-BE" sz="2000">
                <a:solidFill>
                  <a:schemeClr val="tx2"/>
                </a:solidFill>
              </a:rPr>
              <a:t>want to come to</a:t>
            </a:r>
            <a:r>
              <a:rPr lang="nl-BE" sz="2000" smtClean="0">
                <a:solidFill>
                  <a:schemeClr val="tx2"/>
                </a:solidFill>
              </a:rPr>
              <a:t> the party</a:t>
            </a:r>
            <a:r>
              <a:rPr lang="nl-BE" sz="2000">
                <a:solidFill>
                  <a:schemeClr val="tx2"/>
                </a:solidFill>
              </a:rPr>
              <a:t>, but </a:t>
            </a:r>
            <a:r>
              <a:rPr lang="nl-BE" sz="2000" smtClean="0">
                <a:solidFill>
                  <a:schemeClr val="tx2"/>
                </a:solidFill>
              </a:rPr>
              <a:t>I’m not allowed to.’</a:t>
            </a:r>
          </a:p>
          <a:p>
            <a:pPr marL="0" indent="0" eaLnBrk="1" hangingPunct="1">
              <a:lnSpc>
                <a:spcPct val="90000"/>
              </a:lnSpc>
              <a:buFontTx/>
              <a:buNone/>
              <a:tabLst>
                <a:tab pos="365125" algn="l"/>
                <a:tab pos="715963" algn="l"/>
                <a:tab pos="2422525" algn="l"/>
              </a:tabLst>
            </a:pPr>
            <a:endParaRPr lang="nl-BE" sz="2000" smtClean="0">
              <a:solidFill>
                <a:schemeClr val="tx2"/>
              </a:solidFill>
            </a:endParaRPr>
          </a:p>
          <a:p>
            <a:pPr marL="0" indent="0" eaLnBrk="1" hangingPunct="1">
              <a:lnSpc>
                <a:spcPct val="90000"/>
              </a:lnSpc>
              <a:buFontTx/>
              <a:buNone/>
              <a:tabLst>
                <a:tab pos="365125" algn="l"/>
                <a:tab pos="715963" algn="l"/>
                <a:tab pos="2422525" algn="l"/>
              </a:tabLst>
            </a:pPr>
            <a:r>
              <a:rPr lang="nl-BE" sz="2000" smtClean="0">
                <a:solidFill>
                  <a:schemeClr val="tx2"/>
                </a:solidFill>
                <a:sym typeface="Wingdings" pitchFamily="-110" charset="2"/>
              </a:rPr>
              <a:t></a:t>
            </a:r>
            <a:r>
              <a:rPr lang="nl-BE" sz="2200" smtClean="0">
                <a:solidFill>
                  <a:schemeClr val="tx2"/>
                </a:solidFill>
                <a:sym typeface="Wingdings" pitchFamily="-110" charset="2"/>
              </a:rPr>
              <a:t>	The </a:t>
            </a:r>
            <a:r>
              <a:rPr lang="nl-BE" sz="2200">
                <a:solidFill>
                  <a:schemeClr val="tx2"/>
                </a:solidFill>
                <a:sym typeface="Wingdings" pitchFamily="-110" charset="2"/>
              </a:rPr>
              <a:t>modal selects an infinitival complement that</a:t>
            </a:r>
            <a:r>
              <a:rPr lang="nl-BE" sz="2200" smtClean="0">
                <a:solidFill>
                  <a:schemeClr val="tx2"/>
                </a:solidFill>
                <a:sym typeface="Wingdings" pitchFamily="-110" charset="2"/>
              </a:rPr>
              <a:t> 	is </a:t>
            </a:r>
            <a:r>
              <a:rPr lang="nl-BE" sz="2200">
                <a:solidFill>
                  <a:schemeClr val="tx2"/>
                </a:solidFill>
                <a:sym typeface="Wingdings" pitchFamily="-110" charset="2"/>
              </a:rPr>
              <a:t>	not phonetically realized</a:t>
            </a:r>
            <a:r>
              <a:rPr lang="nl-BE" sz="2200" smtClean="0">
                <a:solidFill>
                  <a:schemeClr val="tx2"/>
                </a:solidFill>
                <a:sym typeface="Wingdings" pitchFamily="-110" charset="2"/>
              </a:rPr>
              <a:t>.</a:t>
            </a:r>
          </a:p>
          <a:p>
            <a:pPr marL="0" indent="0" eaLnBrk="1" hangingPunct="1">
              <a:lnSpc>
                <a:spcPct val="90000"/>
              </a:lnSpc>
              <a:buFontTx/>
              <a:buNone/>
              <a:tabLst>
                <a:tab pos="365125" algn="l"/>
                <a:tab pos="715963" algn="l"/>
                <a:tab pos="2422525" algn="l"/>
              </a:tabLst>
            </a:pPr>
            <a:endParaRPr lang="nl-BE" sz="2200" smtClean="0">
              <a:solidFill>
                <a:schemeClr val="tx2"/>
              </a:solidFill>
              <a:sym typeface="Wingdings" pitchFamily="-110" charset="2"/>
            </a:endParaRPr>
          </a:p>
          <a:p>
            <a:pPr marL="0" indent="0" eaLnBrk="1" hangingPunct="1">
              <a:lnSpc>
                <a:spcPct val="90000"/>
              </a:lnSpc>
              <a:buFontTx/>
              <a:buNone/>
              <a:tabLst>
                <a:tab pos="365125" algn="l"/>
                <a:tab pos="715963" algn="l"/>
                <a:tab pos="2422525" algn="l"/>
              </a:tabLst>
            </a:pPr>
            <a:r>
              <a:rPr lang="nl-BE" sz="2200">
                <a:solidFill>
                  <a:schemeClr val="tx2"/>
                </a:solidFill>
                <a:sym typeface="Wingdings" pitchFamily="-110" charset="2"/>
              </a:rPr>
              <a:t> </a:t>
            </a:r>
            <a:r>
              <a:rPr lang="nl-BE" sz="2200" b="1">
                <a:solidFill>
                  <a:schemeClr val="tx2"/>
                </a:solidFill>
                <a:sym typeface="Wingdings" pitchFamily="-110" charset="2"/>
              </a:rPr>
              <a:t>ellipsis</a:t>
            </a:r>
            <a:endParaRPr lang="nl-NL" sz="2200" b="1">
              <a:solidFill>
                <a:schemeClr val="tx2"/>
              </a:solidFill>
              <a:sym typeface="Wingdings" pitchFamily="-110"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07523">
                                            <p:txEl>
                                              <p:pRg st="2" end="2"/>
                                            </p:txEl>
                                          </p:spTgt>
                                        </p:tgtEl>
                                        <p:attrNameLst>
                                          <p:attrName>style.visibility</p:attrName>
                                        </p:attrNameLst>
                                      </p:cBhvr>
                                      <p:to>
                                        <p:strVal val="visible"/>
                                      </p:to>
                                    </p:set>
                                    <p:anim calcmode="lin" valueType="num">
                                      <p:cBhvr additive="base">
                                        <p:cTn id="7" dur="500" fill="hold"/>
                                        <p:tgtEl>
                                          <p:spTgt spid="1075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52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07523">
                                            <p:txEl>
                                              <p:pRg st="3" end="3"/>
                                            </p:txEl>
                                          </p:spTgt>
                                        </p:tgtEl>
                                        <p:attrNameLst>
                                          <p:attrName>style.visibility</p:attrName>
                                        </p:attrNameLst>
                                      </p:cBhvr>
                                      <p:to>
                                        <p:strVal val="visible"/>
                                      </p:to>
                                    </p:set>
                                    <p:anim calcmode="lin" valueType="num">
                                      <p:cBhvr additive="base">
                                        <p:cTn id="11" dur="500" fill="hold"/>
                                        <p:tgtEl>
                                          <p:spTgt spid="10752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752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anim calcmode="lin" valueType="num">
                                      <p:cBhvr additive="base">
                                        <p:cTn id="15" dur="500" fill="hold"/>
                                        <p:tgtEl>
                                          <p:spTgt spid="10752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752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107523">
                                            <p:txEl>
                                              <p:pRg st="5" end="5"/>
                                            </p:txEl>
                                          </p:spTgt>
                                        </p:tgtEl>
                                        <p:attrNameLst>
                                          <p:attrName>style.visibility</p:attrName>
                                        </p:attrNameLst>
                                      </p:cBhvr>
                                      <p:to>
                                        <p:strVal val="visible"/>
                                      </p:to>
                                    </p:set>
                                    <p:anim calcmode="lin" valueType="num">
                                      <p:cBhvr additive="base">
                                        <p:cTn id="19" dur="500" fill="hold"/>
                                        <p:tgtEl>
                                          <p:spTgt spid="10752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52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107523">
                                            <p:txEl>
                                              <p:pRg st="6" end="6"/>
                                            </p:txEl>
                                          </p:spTgt>
                                        </p:tgtEl>
                                        <p:attrNameLst>
                                          <p:attrName>style.visibility</p:attrName>
                                        </p:attrNameLst>
                                      </p:cBhvr>
                                      <p:to>
                                        <p:strVal val="visible"/>
                                      </p:to>
                                    </p:set>
                                    <p:anim calcmode="lin" valueType="num">
                                      <p:cBhvr additive="base">
                                        <p:cTn id="23" dur="500" fill="hold"/>
                                        <p:tgtEl>
                                          <p:spTgt spid="10752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75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07523">
                                            <p:txEl>
                                              <p:pRg st="8" end="8"/>
                                            </p:txEl>
                                          </p:spTgt>
                                        </p:tgtEl>
                                        <p:attrNameLst>
                                          <p:attrName>style.visibility</p:attrName>
                                        </p:attrNameLst>
                                      </p:cBhvr>
                                      <p:to>
                                        <p:strVal val="visible"/>
                                      </p:to>
                                    </p:set>
                                    <p:anim calcmode="lin" valueType="num">
                                      <p:cBhvr>
                                        <p:cTn id="29" dur="1000" fill="hold"/>
                                        <p:tgtEl>
                                          <p:spTgt spid="107523">
                                            <p:txEl>
                                              <p:pRg st="8" end="8"/>
                                            </p:txEl>
                                          </p:spTgt>
                                        </p:tgtEl>
                                        <p:attrNameLst>
                                          <p:attrName>ppt_w</p:attrName>
                                        </p:attrNameLst>
                                      </p:cBhvr>
                                      <p:tavLst>
                                        <p:tav tm="0">
                                          <p:val>
                                            <p:fltVal val="0"/>
                                          </p:val>
                                        </p:tav>
                                        <p:tav tm="100000">
                                          <p:val>
                                            <p:strVal val="#ppt_w"/>
                                          </p:val>
                                        </p:tav>
                                      </p:tavLst>
                                    </p:anim>
                                    <p:anim calcmode="lin" valueType="num">
                                      <p:cBhvr>
                                        <p:cTn id="30" dur="1000" fill="hold"/>
                                        <p:tgtEl>
                                          <p:spTgt spid="107523">
                                            <p:txEl>
                                              <p:pRg st="8" end="8"/>
                                            </p:txEl>
                                          </p:spTgt>
                                        </p:tgtEl>
                                        <p:attrNameLst>
                                          <p:attrName>ppt_h</p:attrName>
                                        </p:attrNameLst>
                                      </p:cBhvr>
                                      <p:tavLst>
                                        <p:tav tm="0">
                                          <p:val>
                                            <p:fltVal val="0"/>
                                          </p:val>
                                        </p:tav>
                                        <p:tav tm="100000">
                                          <p:val>
                                            <p:strVal val="#ppt_h"/>
                                          </p:val>
                                        </p:tav>
                                      </p:tavLst>
                                    </p:anim>
                                    <p:anim calcmode="lin" valueType="num">
                                      <p:cBhvr>
                                        <p:cTn id="31" dur="1000" fill="hold"/>
                                        <p:tgtEl>
                                          <p:spTgt spid="10752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752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nodeType="clickEffect">
                                  <p:stCondLst>
                                    <p:cond delay="0"/>
                                  </p:stCondLst>
                                  <p:childTnLst>
                                    <p:set>
                                      <p:cBhvr>
                                        <p:cTn id="36" dur="1" fill="hold">
                                          <p:stCondLst>
                                            <p:cond delay="0"/>
                                          </p:stCondLst>
                                        </p:cTn>
                                        <p:tgtEl>
                                          <p:spTgt spid="107523">
                                            <p:txEl>
                                              <p:pRg st="10" end="10"/>
                                            </p:txEl>
                                          </p:spTgt>
                                        </p:tgtEl>
                                        <p:attrNameLst>
                                          <p:attrName>style.visibility</p:attrName>
                                        </p:attrNameLst>
                                      </p:cBhvr>
                                      <p:to>
                                        <p:strVal val="visible"/>
                                      </p:to>
                                    </p:set>
                                    <p:anim calcmode="lin" valueType="num">
                                      <p:cBhvr>
                                        <p:cTn id="37" dur="1000" fill="hold"/>
                                        <p:tgtEl>
                                          <p:spTgt spid="107523">
                                            <p:txEl>
                                              <p:pRg st="10" end="10"/>
                                            </p:txEl>
                                          </p:spTgt>
                                        </p:tgtEl>
                                        <p:attrNameLst>
                                          <p:attrName>ppt_w</p:attrName>
                                        </p:attrNameLst>
                                      </p:cBhvr>
                                      <p:tavLst>
                                        <p:tav tm="0">
                                          <p:val>
                                            <p:fltVal val="0"/>
                                          </p:val>
                                        </p:tav>
                                        <p:tav tm="100000">
                                          <p:val>
                                            <p:strVal val="#ppt_w"/>
                                          </p:val>
                                        </p:tav>
                                      </p:tavLst>
                                    </p:anim>
                                    <p:anim calcmode="lin" valueType="num">
                                      <p:cBhvr>
                                        <p:cTn id="38" dur="1000" fill="hold"/>
                                        <p:tgtEl>
                                          <p:spTgt spid="107523">
                                            <p:txEl>
                                              <p:pRg st="10" end="10"/>
                                            </p:txEl>
                                          </p:spTgt>
                                        </p:tgtEl>
                                        <p:attrNameLst>
                                          <p:attrName>ppt_h</p:attrName>
                                        </p:attrNameLst>
                                      </p:cBhvr>
                                      <p:tavLst>
                                        <p:tav tm="0">
                                          <p:val>
                                            <p:fltVal val="0"/>
                                          </p:val>
                                        </p:tav>
                                        <p:tav tm="100000">
                                          <p:val>
                                            <p:strVal val="#ppt_h"/>
                                          </p:val>
                                        </p:tav>
                                      </p:tavLst>
                                    </p:anim>
                                    <p:anim calcmode="lin" valueType="num">
                                      <p:cBhvr>
                                        <p:cTn id="39" dur="1000" fill="hold"/>
                                        <p:tgtEl>
                                          <p:spTgt spid="107523">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07523">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5. Extending the analysis (1)</a:t>
            </a:r>
            <a:endParaRPr lang="nl-NL" sz="3200" smtClean="0">
              <a:solidFill>
                <a:schemeClr val="accent1"/>
              </a:solidFill>
            </a:endParaRPr>
          </a:p>
        </p:txBody>
      </p:sp>
      <p:sp>
        <p:nvSpPr>
          <p:cNvPr id="152579" name="Rectangle 3"/>
          <p:cNvSpPr>
            <a:spLocks noGrp="1" noChangeArrowheads="1"/>
          </p:cNvSpPr>
          <p:nvPr>
            <p:ph type="body" idx="1"/>
          </p:nvPr>
        </p:nvSpPr>
        <p:spPr>
          <a:xfrm>
            <a:off x="1370013" y="2514600"/>
            <a:ext cx="7313612" cy="3867150"/>
          </a:xfrm>
        </p:spPr>
        <p:txBody>
          <a:bodyPr/>
          <a:lstStyle/>
          <a:p>
            <a:pPr marL="0" indent="0" eaLnBrk="1" hangingPunct="1">
              <a:lnSpc>
                <a:spcPct val="80000"/>
              </a:lnSpc>
              <a:buFontTx/>
              <a:buNone/>
              <a:tabLst>
                <a:tab pos="357188" algn="l"/>
                <a:tab pos="628650" algn="l"/>
                <a:tab pos="1071563" algn="l"/>
                <a:tab pos="1171575" algn="l"/>
                <a:tab pos="2243138" algn="l"/>
              </a:tabLst>
            </a:pPr>
            <a:r>
              <a:rPr lang="nl-BE" sz="2200" smtClean="0">
                <a:solidFill>
                  <a:srgbClr val="269999"/>
                </a:solidFill>
              </a:rPr>
              <a:t>Accounting for other ellipses and their extraction</a:t>
            </a:r>
          </a:p>
          <a:p>
            <a:pPr marL="0" indent="0" eaLnBrk="1" hangingPunct="1">
              <a:lnSpc>
                <a:spcPct val="80000"/>
              </a:lnSpc>
              <a:buFontTx/>
              <a:buNone/>
              <a:tabLst>
                <a:tab pos="357188" algn="l"/>
                <a:tab pos="628650" algn="l"/>
                <a:tab pos="1071563" algn="l"/>
                <a:tab pos="1171575" algn="l"/>
                <a:tab pos="2243138" algn="l"/>
              </a:tabLst>
            </a:pPr>
            <a:r>
              <a:rPr lang="nl-BE" sz="2200" smtClean="0">
                <a:solidFill>
                  <a:srgbClr val="269999"/>
                </a:solidFill>
              </a:rPr>
              <a:t>possibilities:</a:t>
            </a:r>
          </a:p>
          <a:p>
            <a:pPr marL="0" indent="0" eaLnBrk="1" hangingPunct="1">
              <a:lnSpc>
                <a:spcPct val="80000"/>
              </a:lnSpc>
              <a:buFontTx/>
              <a:buNone/>
              <a:tabLst>
                <a:tab pos="357188" algn="l"/>
                <a:tab pos="628650" algn="l"/>
                <a:tab pos="1071563" algn="l"/>
                <a:tab pos="1171575" algn="l"/>
                <a:tab pos="2243138" algn="l"/>
              </a:tabLst>
            </a:pPr>
            <a:endParaRPr lang="nl-BE" sz="220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smtClean="0">
                <a:solidFill>
                  <a:schemeClr val="tx2"/>
                </a:solidFill>
              </a:rPr>
              <a:t>	1. Sluicing</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smtClean="0">
                <a:solidFill>
                  <a:schemeClr val="tx2"/>
                </a:solidFill>
              </a:rPr>
              <a:t>	2. VP ellipsis</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smtClean="0">
                <a:solidFill>
                  <a:schemeClr val="tx2"/>
                </a:solidFill>
              </a:rPr>
              <a:t>	3. Pseudogapping</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smtClean="0">
                <a:solidFill>
                  <a:schemeClr val="tx2"/>
                </a:solidFill>
              </a:rPr>
              <a:t>	4. British English </a:t>
            </a:r>
            <a:r>
              <a:rPr lang="nl-BE" sz="2200" i="1" smtClean="0">
                <a:solidFill>
                  <a:schemeClr val="tx2"/>
                </a:solidFill>
              </a:rPr>
              <a:t>do</a:t>
            </a:r>
            <a:endParaRPr lang="nl-BE" sz="2200" smtClean="0">
              <a:solidFill>
                <a:schemeClr val="tx2"/>
              </a:solidFill>
            </a:endParaRPr>
          </a:p>
          <a:p>
            <a:pPr marL="0" indent="0" eaLnBrk="1" hangingPunct="1">
              <a:lnSpc>
                <a:spcPct val="80000"/>
              </a:lnSpc>
              <a:buFontTx/>
              <a:buNone/>
              <a:tabLst>
                <a:tab pos="357188" algn="l"/>
                <a:tab pos="628650" algn="l"/>
                <a:tab pos="1071563" algn="l"/>
                <a:tab pos="1171575" algn="l"/>
                <a:tab pos="2243138" algn="l"/>
              </a:tabLst>
            </a:pPr>
            <a:endParaRPr lang="nl-BE" sz="240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xEl>
                                              <p:pRg st="3" end="3"/>
                                            </p:txEl>
                                          </p:spTgt>
                                        </p:tgtEl>
                                        <p:attrNameLst>
                                          <p:attrName>style.visibility</p:attrName>
                                        </p:attrNameLst>
                                      </p:cBhvr>
                                      <p:to>
                                        <p:strVal val="visible"/>
                                      </p:to>
                                    </p:set>
                                    <p:animEffect transition="in" filter="dissolve">
                                      <p:cBhvr>
                                        <p:cTn id="7" dur="500"/>
                                        <p:tgtEl>
                                          <p:spTgt spid="15257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9">
                                            <p:txEl>
                                              <p:pRg st="5" end="5"/>
                                            </p:txEl>
                                          </p:spTgt>
                                        </p:tgtEl>
                                        <p:attrNameLst>
                                          <p:attrName>style.visibility</p:attrName>
                                        </p:attrNameLst>
                                      </p:cBhvr>
                                      <p:to>
                                        <p:strVal val="visible"/>
                                      </p:to>
                                    </p:set>
                                    <p:animEffect transition="in" filter="dissolve">
                                      <p:cBhvr>
                                        <p:cTn id="12" dur="500"/>
                                        <p:tgtEl>
                                          <p:spTgt spid="15257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9">
                                            <p:txEl>
                                              <p:pRg st="7" end="7"/>
                                            </p:txEl>
                                          </p:spTgt>
                                        </p:tgtEl>
                                        <p:attrNameLst>
                                          <p:attrName>style.visibility</p:attrName>
                                        </p:attrNameLst>
                                      </p:cBhvr>
                                      <p:to>
                                        <p:strVal val="visible"/>
                                      </p:to>
                                    </p:set>
                                    <p:animEffect transition="in" filter="dissolve">
                                      <p:cBhvr>
                                        <p:cTn id="17" dur="500"/>
                                        <p:tgtEl>
                                          <p:spTgt spid="152579">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2579">
                                            <p:txEl>
                                              <p:pRg st="9" end="9"/>
                                            </p:txEl>
                                          </p:spTgt>
                                        </p:tgtEl>
                                        <p:attrNameLst>
                                          <p:attrName>style.visibility</p:attrName>
                                        </p:attrNameLst>
                                      </p:cBhvr>
                                      <p:to>
                                        <p:strVal val="visible"/>
                                      </p:to>
                                    </p:set>
                                    <p:animEffect transition="in" filter="dissolve">
                                      <p:cBhvr>
                                        <p:cTn id="22" dur="500"/>
                                        <p:tgtEl>
                                          <p:spTgt spid="1525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5.1 Sluicing (1)</a:t>
            </a:r>
            <a:endParaRPr lang="nl-NL" sz="3200" smtClean="0">
              <a:solidFill>
                <a:schemeClr val="accent1"/>
              </a:solidFill>
            </a:endParaRPr>
          </a:p>
        </p:txBody>
      </p:sp>
      <p:sp>
        <p:nvSpPr>
          <p:cNvPr id="152579" name="Rectangle 3"/>
          <p:cNvSpPr>
            <a:spLocks noGrp="1" noChangeArrowheads="1"/>
          </p:cNvSpPr>
          <p:nvPr>
            <p:ph type="body" idx="1"/>
          </p:nvPr>
        </p:nvSpPr>
        <p:spPr>
          <a:xfrm>
            <a:off x="1370013" y="2514600"/>
            <a:ext cx="7313612" cy="3867150"/>
          </a:xfrm>
        </p:spPr>
        <p:txBody>
          <a:bodyPr/>
          <a:lstStyle/>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rgbClr val="269999"/>
                </a:solidFill>
              </a:rPr>
              <a:t>Sluicing:</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(67)	Someone was snoring, but I don’t know who.</a:t>
            </a:r>
          </a:p>
          <a:p>
            <a:pPr marL="271463" indent="-271463" eaLnBrk="1" hangingPunct="1">
              <a:buFontTx/>
              <a:buNone/>
              <a:defRPr/>
            </a:pPr>
            <a:endParaRPr lang="nl-BE" sz="2400" dirty="0" smtClean="0">
              <a:solidFill>
                <a:schemeClr val="tx2"/>
              </a:solidFill>
              <a:sym typeface="Wingdings" pitchFamily="-110" charset="2"/>
            </a:endParaRPr>
          </a:p>
          <a:p>
            <a:pPr marL="271463" indent="-271463" eaLnBrk="1" hangingPunct="1">
              <a:buFontTx/>
              <a:buNone/>
              <a:defRPr/>
            </a:pPr>
            <a:r>
              <a:rPr lang="nl-BE" sz="2200" dirty="0" smtClean="0">
                <a:solidFill>
                  <a:schemeClr val="tx2"/>
                </a:solidFill>
                <a:sym typeface="Wingdings" pitchFamily="-110" charset="2"/>
              </a:rPr>
              <a:t> The </a:t>
            </a:r>
            <a:r>
              <a:rPr lang="en-GB" sz="2200" dirty="0" smtClean="0">
                <a:solidFill>
                  <a:schemeClr val="tx2"/>
                </a:solidFill>
              </a:rPr>
              <a:t>[E]-feature for sluicing</a:t>
            </a:r>
          </a:p>
          <a:p>
            <a:pPr marL="271463" indent="-271463" eaLnBrk="1" hangingPunct="1">
              <a:buFontTx/>
              <a:buNone/>
              <a:defRPr/>
            </a:pPr>
            <a:r>
              <a:rPr lang="nl-BE" sz="2200" dirty="0" smtClean="0">
                <a:solidFill>
                  <a:schemeClr val="tx2"/>
                </a:solidFill>
              </a:rPr>
              <a:t>		</a:t>
            </a:r>
            <a:r>
              <a:rPr lang="nl-NL" sz="2200" dirty="0" smtClean="0">
                <a:solidFill>
                  <a:schemeClr val="tx2"/>
                </a:solidFill>
                <a:sym typeface="Wingdings"/>
              </a:rPr>
              <a:t> </a:t>
            </a:r>
            <a:r>
              <a:rPr lang="nl-NL" sz="2200" dirty="0" err="1" smtClean="0">
                <a:solidFill>
                  <a:schemeClr val="tx2"/>
                </a:solidFill>
                <a:sym typeface="Wingdings"/>
              </a:rPr>
              <a:t>What</a:t>
            </a:r>
            <a:r>
              <a:rPr lang="nl-NL" sz="2200" dirty="0" smtClean="0">
                <a:solidFill>
                  <a:schemeClr val="tx2"/>
                </a:solidFill>
                <a:sym typeface="Wingdings"/>
              </a:rPr>
              <a:t> is the </a:t>
            </a:r>
            <a:r>
              <a:rPr lang="nl-NL" sz="2200" dirty="0" err="1" smtClean="0">
                <a:solidFill>
                  <a:schemeClr val="tx2"/>
                </a:solidFill>
                <a:sym typeface="Wingdings"/>
              </a:rPr>
              <a:t>licensor</a:t>
            </a:r>
            <a:r>
              <a:rPr lang="nl-NL" sz="2200" dirty="0" smtClean="0">
                <a:solidFill>
                  <a:schemeClr val="tx2"/>
                </a:solidFill>
                <a:sym typeface="Wingdings"/>
              </a:rPr>
              <a:t>?</a:t>
            </a:r>
          </a:p>
          <a:p>
            <a:pPr marL="271463" indent="-271463" eaLnBrk="1" hangingPunct="1">
              <a:buFontTx/>
              <a:buNone/>
              <a:defRPr/>
            </a:pPr>
            <a:r>
              <a:rPr lang="nl-NL" sz="2200" dirty="0" smtClean="0">
                <a:solidFill>
                  <a:schemeClr val="tx2"/>
                </a:solidFill>
                <a:sym typeface="Wingdings"/>
              </a:rPr>
              <a:t>		 </a:t>
            </a:r>
            <a:r>
              <a:rPr lang="nl-NL" sz="2200" dirty="0" err="1" smtClean="0">
                <a:solidFill>
                  <a:schemeClr val="tx2"/>
                </a:solidFill>
                <a:sym typeface="Wingdings"/>
              </a:rPr>
              <a:t>What</a:t>
            </a:r>
            <a:r>
              <a:rPr lang="nl-NL" sz="2200" dirty="0" smtClean="0">
                <a:solidFill>
                  <a:schemeClr val="tx2"/>
                </a:solidFill>
                <a:sym typeface="Wingdings"/>
              </a:rPr>
              <a:t> is the </a:t>
            </a:r>
            <a:r>
              <a:rPr lang="nl-NL" sz="2200" dirty="0" err="1" smtClean="0">
                <a:solidFill>
                  <a:schemeClr val="tx2"/>
                </a:solidFill>
                <a:sym typeface="Wingdings"/>
              </a:rPr>
              <a:t>ellipsis</a:t>
            </a:r>
            <a:r>
              <a:rPr lang="nl-NL" sz="2200" dirty="0" smtClean="0">
                <a:solidFill>
                  <a:schemeClr val="tx2"/>
                </a:solidFill>
                <a:sym typeface="Wingdings"/>
              </a:rPr>
              <a:t> site?</a:t>
            </a:r>
            <a:endParaRPr lang="nl-BE" sz="2200" dirty="0" smtClean="0">
              <a:solidFill>
                <a:schemeClr val="tx2"/>
              </a:solidFill>
            </a:endParaRPr>
          </a:p>
          <a:p>
            <a:pPr marL="271463" indent="-271463" eaLnBrk="1" hangingPunct="1">
              <a:buFontTx/>
              <a:buNone/>
              <a:defRPr/>
            </a:pPr>
            <a:endParaRPr lang="nl-BE" sz="2200" dirty="0" smtClean="0">
              <a:solidFill>
                <a:schemeClr val="tx2"/>
              </a:solidFill>
              <a:sym typeface="Wingdings" pitchFamily="-110" charset="2"/>
            </a:endParaRPr>
          </a:p>
          <a:p>
            <a:pPr marL="271463" indent="-271463" eaLnBrk="1" hangingPunct="1">
              <a:buFontTx/>
              <a:buNone/>
              <a:defRPr/>
            </a:pPr>
            <a:r>
              <a:rPr lang="nl-BE" sz="2200" dirty="0" smtClean="0">
                <a:solidFill>
                  <a:schemeClr val="tx2"/>
                </a:solidFill>
                <a:sym typeface="Wingdings" pitchFamily="-110" charset="2"/>
              </a:rPr>
              <a:t> The extraction data</a:t>
            </a:r>
            <a:endParaRPr lang="nl-BE" sz="2200" dirty="0" smtClean="0">
              <a:solidFill>
                <a:schemeClr val="accent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childTnLst>
                                    <p:set>
                                      <p:cBhvr>
                                        <p:cTn id="14" dur="1" fill="hold">
                                          <p:stCondLst>
                                            <p:cond delay="0"/>
                                          </p:stCondLst>
                                        </p:cTn>
                                        <p:tgtEl>
                                          <p:spTgt spid="152579">
                                            <p:txEl>
                                              <p:pRg st="4" end="4"/>
                                            </p:txEl>
                                          </p:spTgt>
                                        </p:tgtEl>
                                        <p:attrNameLst>
                                          <p:attrName>style.visibility</p:attrName>
                                        </p:attrNameLst>
                                      </p:cBhvr>
                                      <p:to>
                                        <p:strVal val="visible"/>
                                      </p:to>
                                    </p:set>
                                    <p:animEffect transition="in" filter="dissolve">
                                      <p:cBhvr>
                                        <p:cTn id="15" dur="500"/>
                                        <p:tgtEl>
                                          <p:spTgt spid="15257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2" nodeType="clickEffect">
                                  <p:stCondLst>
                                    <p:cond delay="0"/>
                                  </p:stCondLst>
                                  <p:childTnLst>
                                    <p:set>
                                      <p:cBhvr>
                                        <p:cTn id="19" dur="1" fill="hold">
                                          <p:stCondLst>
                                            <p:cond delay="0"/>
                                          </p:stCondLst>
                                        </p:cTn>
                                        <p:tgtEl>
                                          <p:spTgt spid="152579">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2" nodeType="clickEffect">
                                  <p:stCondLst>
                                    <p:cond delay="0"/>
                                  </p:stCondLst>
                                  <p:childTnLst>
                                    <p:set>
                                      <p:cBhvr>
                                        <p:cTn id="23" dur="1" fill="hold">
                                          <p:stCondLst>
                                            <p:cond delay="0"/>
                                          </p:stCondLst>
                                        </p:cTn>
                                        <p:tgtEl>
                                          <p:spTgt spid="152579">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1" nodeType="clickEffect">
                                  <p:stCondLst>
                                    <p:cond delay="0"/>
                                  </p:stCondLst>
                                  <p:childTnLst>
                                    <p:set>
                                      <p:cBhvr>
                                        <p:cTn id="27" dur="1" fill="hold">
                                          <p:stCondLst>
                                            <p:cond delay="0"/>
                                          </p:stCondLst>
                                        </p:cTn>
                                        <p:tgtEl>
                                          <p:spTgt spid="152579">
                                            <p:txEl>
                                              <p:pRg st="8" end="8"/>
                                            </p:txEl>
                                          </p:spTgt>
                                        </p:tgtEl>
                                        <p:attrNameLst>
                                          <p:attrName>style.visibility</p:attrName>
                                        </p:attrNameLst>
                                      </p:cBhvr>
                                      <p:to>
                                        <p:strVal val="visible"/>
                                      </p:to>
                                    </p:set>
                                    <p:animEffect transition="in" filter="dissolve">
                                      <p:cBhvr>
                                        <p:cTn id="28" dur="500"/>
                                        <p:tgtEl>
                                          <p:spTgt spid="152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P spid="152579" grpId="2" build="p"/>
    </p:bld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5.1 Sluicing (2)</a:t>
            </a:r>
            <a:endParaRPr lang="nl-NL" sz="3200" smtClean="0">
              <a:solidFill>
                <a:schemeClr val="accent1"/>
              </a:solidFill>
            </a:endParaRPr>
          </a:p>
        </p:txBody>
      </p:sp>
      <p:sp>
        <p:nvSpPr>
          <p:cNvPr id="152579" name="Rectangle 3"/>
          <p:cNvSpPr>
            <a:spLocks noGrp="1" noChangeArrowheads="1"/>
          </p:cNvSpPr>
          <p:nvPr>
            <p:ph type="body" idx="1"/>
          </p:nvPr>
        </p:nvSpPr>
        <p:spPr>
          <a:xfrm>
            <a:off x="1370013" y="2514600"/>
            <a:ext cx="7313612" cy="4114800"/>
          </a:xfrm>
        </p:spPr>
        <p:txBody>
          <a:bodyPr/>
          <a:lstStyle/>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accent1">
                    <a:lumMod val="75000"/>
                  </a:schemeClr>
                </a:solidFill>
                <a:sym typeface="Wingdings" pitchFamily="-110" charset="2"/>
              </a:rPr>
              <a:t> The </a:t>
            </a:r>
            <a:r>
              <a:rPr lang="en-GB" sz="2200" dirty="0" smtClean="0">
                <a:solidFill>
                  <a:schemeClr val="accent1">
                    <a:lumMod val="75000"/>
                  </a:schemeClr>
                </a:solidFill>
              </a:rPr>
              <a:t>[E]-feature for sluicing</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rgbClr val="006666"/>
                </a:solidFill>
              </a:rPr>
              <a:t>Ellipsis site = IP (Merchant 2001)</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609600" indent="-609600" eaLnBrk="1" hangingPunct="1">
              <a:buFont typeface="Wingdings" pitchFamily="-110" charset="2"/>
              <a:buNone/>
              <a:defRPr/>
            </a:pPr>
            <a:r>
              <a:rPr lang="nl-BE" sz="2200" dirty="0" smtClean="0">
                <a:solidFill>
                  <a:schemeClr val="tx2"/>
                </a:solidFill>
              </a:rPr>
              <a:t>Licensor</a:t>
            </a:r>
          </a:p>
          <a:p>
            <a:pPr marL="609600" indent="-609600" eaLnBrk="1" hangingPunct="1">
              <a:buFont typeface="Wingdings" pitchFamily="-110" charset="2"/>
              <a:buNone/>
              <a:defRPr/>
            </a:pPr>
            <a:r>
              <a:rPr lang="nl-BE" sz="2200" dirty="0" smtClean="0">
                <a:solidFill>
                  <a:schemeClr val="tx2"/>
                </a:solidFill>
              </a:rPr>
              <a:t>Sluicing: </a:t>
            </a:r>
            <a:r>
              <a:rPr lang="nl-NL" sz="2200" dirty="0" err="1" smtClean="0">
                <a:solidFill>
                  <a:schemeClr val="tx2"/>
                </a:solidFill>
                <a:sym typeface="Wingdings"/>
              </a:rPr>
              <a:t>only</a:t>
            </a:r>
            <a:r>
              <a:rPr lang="nl-NL" sz="2200" dirty="0" smtClean="0">
                <a:solidFill>
                  <a:schemeClr val="tx2"/>
                </a:solidFill>
                <a:sym typeface="Wingdings"/>
              </a:rPr>
              <a:t> </a:t>
            </a:r>
            <a:r>
              <a:rPr lang="nl-NL" sz="2200" dirty="0" err="1" smtClean="0">
                <a:solidFill>
                  <a:schemeClr val="tx2"/>
                </a:solidFill>
                <a:sym typeface="Wingdings"/>
              </a:rPr>
              <a:t>allowed</a:t>
            </a:r>
            <a:r>
              <a:rPr lang="nl-NL" sz="2200" dirty="0" smtClean="0">
                <a:solidFill>
                  <a:schemeClr val="tx2"/>
                </a:solidFill>
                <a:sym typeface="Wingdings"/>
              </a:rPr>
              <a:t> in </a:t>
            </a:r>
            <a:r>
              <a:rPr lang="nl-NL" sz="2200" i="1" dirty="0" err="1" smtClean="0">
                <a:solidFill>
                  <a:schemeClr val="tx2"/>
                </a:solidFill>
                <a:sym typeface="Wingdings"/>
              </a:rPr>
              <a:t>wh</a:t>
            </a:r>
            <a:r>
              <a:rPr lang="nl-NL" sz="2200" dirty="0" smtClean="0">
                <a:solidFill>
                  <a:schemeClr val="tx2"/>
                </a:solidFill>
                <a:sym typeface="Wingdings"/>
              </a:rPr>
              <a:t> </a:t>
            </a:r>
            <a:r>
              <a:rPr lang="nl-NL" sz="2200" dirty="0" err="1" smtClean="0">
                <a:solidFill>
                  <a:schemeClr val="tx2"/>
                </a:solidFill>
                <a:sym typeface="Wingdings"/>
              </a:rPr>
              <a:t>questions</a:t>
            </a:r>
            <a:r>
              <a:rPr lang="nl-NL" sz="2200" dirty="0" smtClean="0">
                <a:solidFill>
                  <a:schemeClr val="tx2"/>
                </a:solidFill>
                <a:sym typeface="Wingdings"/>
              </a:rPr>
              <a:t>.</a:t>
            </a:r>
            <a:endParaRPr lang="nl-BE" sz="2200" dirty="0" smtClean="0">
              <a:solidFill>
                <a:schemeClr val="tx2"/>
              </a:solidFill>
            </a:endParaRPr>
          </a:p>
          <a:p>
            <a:pPr marL="609600" indent="-609600" eaLnBrk="1" hangingPunct="1">
              <a:buFont typeface="Wingdings" pitchFamily="-110" charset="2"/>
              <a:buNone/>
              <a:defRPr/>
            </a:pPr>
            <a:endParaRPr lang="nl-BE" sz="1200" dirty="0" smtClean="0">
              <a:solidFill>
                <a:schemeClr val="tx2"/>
              </a:solidFill>
            </a:endParaRPr>
          </a:p>
          <a:p>
            <a:pPr marL="609600" indent="-609600" eaLnBrk="1" hangingPunct="1">
              <a:buFont typeface="Wingdings" pitchFamily="-110" charset="2"/>
              <a:buNone/>
              <a:defRPr/>
            </a:pPr>
            <a:r>
              <a:rPr lang="nl-BE" sz="2200" dirty="0" smtClean="0">
                <a:solidFill>
                  <a:schemeClr val="tx2"/>
                </a:solidFill>
              </a:rPr>
              <a:t>(68)	a.	 Someone was snoring, but I don’t know 	 who </a:t>
            </a:r>
            <a:r>
              <a:rPr lang="en-US" sz="2200" dirty="0" smtClean="0">
                <a:solidFill>
                  <a:schemeClr val="tx2"/>
                </a:solidFill>
              </a:rPr>
              <a:t>[</a:t>
            </a:r>
            <a:r>
              <a:rPr lang="nl-BE" sz="2200" strike="sngStrike" dirty="0" smtClean="0">
                <a:solidFill>
                  <a:schemeClr val="tx2"/>
                </a:solidFill>
              </a:rPr>
              <a:t>t</a:t>
            </a:r>
            <a:r>
              <a:rPr lang="nl-BE" sz="2200" strike="sngStrike" baseline="-25000" dirty="0" smtClean="0">
                <a:solidFill>
                  <a:schemeClr val="tx2"/>
                </a:solidFill>
              </a:rPr>
              <a:t>who</a:t>
            </a:r>
            <a:r>
              <a:rPr lang="nl-BE" sz="2200" strike="sngStrike" dirty="0" smtClean="0">
                <a:solidFill>
                  <a:schemeClr val="tx2"/>
                </a:solidFill>
              </a:rPr>
              <a:t> was snoring</a:t>
            </a:r>
            <a:r>
              <a:rPr lang="en-US" sz="2200" dirty="0" smtClean="0">
                <a:solidFill>
                  <a:schemeClr val="tx2"/>
                </a:solidFill>
              </a:rPr>
              <a:t>]</a:t>
            </a:r>
            <a:r>
              <a:rPr lang="nl-BE" sz="2200" dirty="0" smtClean="0">
                <a:solidFill>
                  <a:schemeClr val="tx2"/>
                </a:solidFill>
              </a:rPr>
              <a:t>.</a:t>
            </a:r>
          </a:p>
          <a:p>
            <a:pPr marL="609600" indent="-609600" eaLnBrk="1" hangingPunct="1">
              <a:buFont typeface="Wingdings" pitchFamily="-110" charset="2"/>
              <a:buNone/>
              <a:defRPr/>
            </a:pPr>
            <a:r>
              <a:rPr lang="nl-NL" sz="2200" dirty="0" smtClean="0">
                <a:solidFill>
                  <a:schemeClr val="tx2"/>
                </a:solidFill>
              </a:rPr>
              <a:t>	</a:t>
            </a:r>
            <a:r>
              <a:rPr lang="nl-NL" sz="2200" dirty="0" err="1" smtClean="0">
                <a:solidFill>
                  <a:schemeClr val="tx2"/>
                </a:solidFill>
              </a:rPr>
              <a:t>b</a:t>
            </a:r>
            <a:r>
              <a:rPr lang="nl-NL" sz="2200" dirty="0" smtClean="0">
                <a:solidFill>
                  <a:schemeClr val="tx2"/>
                </a:solidFill>
              </a:rPr>
              <a:t>.	 The </a:t>
            </a:r>
            <a:r>
              <a:rPr lang="nl-NL" sz="2200" dirty="0" err="1" smtClean="0">
                <a:solidFill>
                  <a:schemeClr val="tx2"/>
                </a:solidFill>
              </a:rPr>
              <a:t>cat</a:t>
            </a:r>
            <a:r>
              <a:rPr lang="nl-NL" sz="2200" dirty="0" smtClean="0">
                <a:solidFill>
                  <a:schemeClr val="tx2"/>
                </a:solidFill>
              </a:rPr>
              <a:t> </a:t>
            </a:r>
            <a:r>
              <a:rPr lang="nl-NL" sz="2200" dirty="0" err="1" smtClean="0">
                <a:solidFill>
                  <a:schemeClr val="tx2"/>
                </a:solidFill>
              </a:rPr>
              <a:t>broke</a:t>
            </a:r>
            <a:r>
              <a:rPr lang="nl-NL" sz="2200" dirty="0" smtClean="0">
                <a:solidFill>
                  <a:schemeClr val="tx2"/>
                </a:solidFill>
              </a:rPr>
              <a:t> </a:t>
            </a:r>
            <a:r>
              <a:rPr lang="nl-NL" sz="2200" dirty="0" err="1" smtClean="0">
                <a:solidFill>
                  <a:schemeClr val="tx2"/>
                </a:solidFill>
              </a:rPr>
              <a:t>something</a:t>
            </a:r>
            <a:r>
              <a:rPr lang="nl-NL" sz="2200" dirty="0" smtClean="0">
                <a:solidFill>
                  <a:schemeClr val="tx2"/>
                </a:solidFill>
              </a:rPr>
              <a:t>, </a:t>
            </a:r>
            <a:r>
              <a:rPr lang="nl-NL" sz="2200" dirty="0" err="1" smtClean="0">
                <a:solidFill>
                  <a:schemeClr val="tx2"/>
                </a:solidFill>
              </a:rPr>
              <a:t>but</a:t>
            </a:r>
            <a:r>
              <a:rPr lang="nl-NL" sz="2200" dirty="0" smtClean="0">
                <a:solidFill>
                  <a:schemeClr val="tx2"/>
                </a:solidFill>
              </a:rPr>
              <a:t> </a:t>
            </a:r>
            <a:r>
              <a:rPr lang="nl-NL" sz="2200" dirty="0" err="1" smtClean="0">
                <a:solidFill>
                  <a:schemeClr val="tx2"/>
                </a:solidFill>
              </a:rPr>
              <a:t>it’s</a:t>
            </a:r>
            <a:r>
              <a:rPr lang="nl-NL" sz="2200" dirty="0" smtClean="0">
                <a:solidFill>
                  <a:schemeClr val="tx2"/>
                </a:solidFill>
              </a:rPr>
              <a:t> </a:t>
            </a:r>
            <a:r>
              <a:rPr lang="nl-NL" sz="2200" dirty="0" err="1" smtClean="0">
                <a:solidFill>
                  <a:schemeClr val="tx2"/>
                </a:solidFill>
              </a:rPr>
              <a:t>not</a:t>
            </a:r>
            <a:r>
              <a:rPr lang="nl-NL" sz="2200" dirty="0" smtClean="0">
                <a:solidFill>
                  <a:schemeClr val="tx2"/>
                </a:solidFill>
              </a:rPr>
              <a:t> </a:t>
            </a:r>
            <a:r>
              <a:rPr lang="nl-NL" sz="2200" dirty="0" err="1" smtClean="0">
                <a:solidFill>
                  <a:schemeClr val="tx2"/>
                </a:solidFill>
              </a:rPr>
              <a:t>clear</a:t>
            </a:r>
            <a:r>
              <a:rPr lang="nl-NL" sz="2200" dirty="0" smtClean="0">
                <a:solidFill>
                  <a:schemeClr val="tx2"/>
                </a:solidFill>
              </a:rPr>
              <a:t> 	 </a:t>
            </a:r>
            <a:r>
              <a:rPr lang="nl-NL" sz="2200" dirty="0" err="1" smtClean="0">
                <a:solidFill>
                  <a:schemeClr val="tx2"/>
                </a:solidFill>
              </a:rPr>
              <a:t>what</a:t>
            </a:r>
            <a:r>
              <a:rPr lang="nl-NL" sz="2200" dirty="0" smtClean="0">
                <a:solidFill>
                  <a:schemeClr val="tx2"/>
                </a:solidFill>
              </a:rPr>
              <a:t> </a:t>
            </a:r>
            <a:r>
              <a:rPr lang="en-US" sz="2200" dirty="0" smtClean="0">
                <a:solidFill>
                  <a:schemeClr val="tx2"/>
                </a:solidFill>
              </a:rPr>
              <a:t>[</a:t>
            </a:r>
            <a:r>
              <a:rPr lang="en-US" sz="2200" strike="sngStrike" dirty="0" smtClean="0">
                <a:solidFill>
                  <a:schemeClr val="tx2"/>
                </a:solidFill>
              </a:rPr>
              <a:t>the cat broke </a:t>
            </a:r>
            <a:r>
              <a:rPr lang="en-US" sz="2200" strike="sngStrike" dirty="0" err="1" smtClean="0">
                <a:solidFill>
                  <a:schemeClr val="tx2"/>
                </a:solidFill>
              </a:rPr>
              <a:t>t</a:t>
            </a:r>
            <a:r>
              <a:rPr lang="en-US" sz="2200" strike="sngStrike" baseline="-25000" dirty="0" err="1" smtClean="0">
                <a:solidFill>
                  <a:schemeClr val="tx2"/>
                </a:solidFill>
              </a:rPr>
              <a:t>what</a:t>
            </a:r>
            <a:r>
              <a:rPr lang="en-US" sz="2200" dirty="0" smtClean="0">
                <a:solidFill>
                  <a:schemeClr val="tx2"/>
                </a:solidFill>
              </a:rPr>
              <a:t>].</a:t>
            </a:r>
          </a:p>
          <a:p>
            <a:pPr marL="271463" indent="-271463" eaLnBrk="1" hangingPunct="1">
              <a:buFontTx/>
              <a:buNone/>
              <a:defRPr/>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dissolve">
                                      <p:cBhvr>
                                        <p:cTn id="7" dur="500"/>
                                        <p:tgtEl>
                                          <p:spTgt spid="152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9">
                                            <p:txEl>
                                              <p:pRg st="4" end="4"/>
                                            </p:txEl>
                                          </p:spTgt>
                                        </p:tgtEl>
                                        <p:attrNameLst>
                                          <p:attrName>style.visibility</p:attrName>
                                        </p:attrNameLst>
                                      </p:cBhvr>
                                      <p:to>
                                        <p:strVal val="visible"/>
                                      </p:to>
                                    </p:set>
                                    <p:animEffect transition="in" filter="dissolve">
                                      <p:cBhvr>
                                        <p:cTn id="12" dur="500"/>
                                        <p:tgtEl>
                                          <p:spTgt spid="15257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9">
                                            <p:txEl>
                                              <p:pRg st="5" end="5"/>
                                            </p:txEl>
                                          </p:spTgt>
                                        </p:tgtEl>
                                        <p:attrNameLst>
                                          <p:attrName>style.visibility</p:attrName>
                                        </p:attrNameLst>
                                      </p:cBhvr>
                                      <p:to>
                                        <p:strVal val="visible"/>
                                      </p:to>
                                    </p:set>
                                    <p:animEffect transition="in" filter="dissolve">
                                      <p:cBhvr>
                                        <p:cTn id="17" dur="500"/>
                                        <p:tgtEl>
                                          <p:spTgt spid="1525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1" nodeType="clickEffect">
                                  <p:stCondLst>
                                    <p:cond delay="0"/>
                                  </p:stCondLst>
                                  <p:childTnLst>
                                    <p:set>
                                      <p:cBhvr>
                                        <p:cTn id="21" dur="1" fill="hold">
                                          <p:stCondLst>
                                            <p:cond delay="0"/>
                                          </p:stCondLst>
                                        </p:cTn>
                                        <p:tgtEl>
                                          <p:spTgt spid="152579">
                                            <p:txEl>
                                              <p:pRg st="7" end="7"/>
                                            </p:txEl>
                                          </p:spTgt>
                                        </p:tgtEl>
                                        <p:attrNameLst>
                                          <p:attrName>style.visibility</p:attrName>
                                        </p:attrNameLst>
                                      </p:cBhvr>
                                      <p:to>
                                        <p:strVal val="visible"/>
                                      </p:to>
                                    </p:set>
                                    <p:animEffect transition="in" filter="fade">
                                      <p:cBhvr>
                                        <p:cTn id="22" dur="1000"/>
                                        <p:tgtEl>
                                          <p:spTgt spid="152579">
                                            <p:txEl>
                                              <p:pRg st="7" end="7"/>
                                            </p:txEl>
                                          </p:spTgt>
                                        </p:tgtEl>
                                      </p:cBhvr>
                                    </p:animEffect>
                                    <p:anim calcmode="lin" valueType="num">
                                      <p:cBhvr>
                                        <p:cTn id="23"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1" nodeType="clickEffect">
                                  <p:stCondLst>
                                    <p:cond delay="0"/>
                                  </p:stCondLst>
                                  <p:childTnLst>
                                    <p:set>
                                      <p:cBhvr>
                                        <p:cTn id="29" dur="1" fill="hold">
                                          <p:stCondLst>
                                            <p:cond delay="0"/>
                                          </p:stCondLst>
                                        </p:cTn>
                                        <p:tgtEl>
                                          <p:spTgt spid="152579">
                                            <p:txEl>
                                              <p:pRg st="8" end="8"/>
                                            </p:txEl>
                                          </p:spTgt>
                                        </p:tgtEl>
                                        <p:attrNameLst>
                                          <p:attrName>style.visibility</p:attrName>
                                        </p:attrNameLst>
                                      </p:cBhvr>
                                      <p:to>
                                        <p:strVal val="visible"/>
                                      </p:to>
                                    </p:set>
                                    <p:animEffect transition="in" filter="fade">
                                      <p:cBhvr>
                                        <p:cTn id="30" dur="1000"/>
                                        <p:tgtEl>
                                          <p:spTgt spid="152579">
                                            <p:txEl>
                                              <p:pRg st="8" end="8"/>
                                            </p:txEl>
                                          </p:spTgt>
                                        </p:tgtEl>
                                      </p:cBhvr>
                                    </p:animEffect>
                                    <p:anim calcmode="lin" valueType="num">
                                      <p:cBhvr>
                                        <p:cTn id="31"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nl-BE" sz="3200" smtClean="0">
                <a:solidFill>
                  <a:schemeClr val="accent1"/>
                </a:solidFill>
              </a:rPr>
              <a:t>5.1 Sluicing (3)</a:t>
            </a:r>
            <a:endParaRPr lang="nl-NL" sz="3400" smtClean="0">
              <a:solidFill>
                <a:schemeClr val="accent1"/>
              </a:solidFill>
            </a:endParaRPr>
          </a:p>
        </p:txBody>
      </p:sp>
      <p:sp>
        <p:nvSpPr>
          <p:cNvPr id="97283" name="Rectangle 3"/>
          <p:cNvSpPr>
            <a:spLocks noGrp="1" noChangeArrowheads="1"/>
          </p:cNvSpPr>
          <p:nvPr>
            <p:ph type="body" idx="1"/>
          </p:nvPr>
        </p:nvSpPr>
        <p:spPr>
          <a:xfrm>
            <a:off x="1371600" y="2514600"/>
            <a:ext cx="7313612" cy="3352800"/>
          </a:xfrm>
        </p:spPr>
        <p:txBody>
          <a:bodyPr/>
          <a:lstStyle/>
          <a:p>
            <a:pPr marL="609600" indent="-609600" eaLnBrk="1" hangingPunct="1">
              <a:buFont typeface="Wingdings" pitchFamily="-110" charset="2"/>
              <a:buNone/>
              <a:defRPr/>
            </a:pPr>
            <a:r>
              <a:rPr lang="nl-BE" sz="2200" dirty="0" smtClean="0">
                <a:solidFill>
                  <a:schemeClr val="tx2"/>
                </a:solidFill>
              </a:rPr>
              <a:t>Not in relative clauses or non-</a:t>
            </a:r>
            <a:r>
              <a:rPr lang="nl-BE" sz="2200" i="1" dirty="0" smtClean="0">
                <a:solidFill>
                  <a:schemeClr val="tx2"/>
                </a:solidFill>
              </a:rPr>
              <a:t>wh</a:t>
            </a:r>
            <a:r>
              <a:rPr lang="nl-BE" sz="2200" dirty="0" smtClean="0">
                <a:solidFill>
                  <a:schemeClr val="tx2"/>
                </a:solidFill>
              </a:rPr>
              <a:t> clauses:</a:t>
            </a:r>
          </a:p>
          <a:p>
            <a:pPr marL="609600" indent="-609600" eaLnBrk="1" hangingPunct="1">
              <a:buFont typeface="Wingdings" pitchFamily="-110" charset="2"/>
              <a:buNone/>
              <a:defRPr/>
            </a:pPr>
            <a:endParaRPr lang="nl-BE" sz="1200" dirty="0" smtClean="0">
              <a:solidFill>
                <a:schemeClr val="tx2"/>
              </a:solidFill>
            </a:endParaRPr>
          </a:p>
          <a:p>
            <a:pPr marL="609600" indent="-609600" eaLnBrk="1" hangingPunct="1">
              <a:buFont typeface="Wingdings" pitchFamily="-110" charset="2"/>
              <a:buNone/>
              <a:defRPr/>
            </a:pPr>
            <a:r>
              <a:rPr lang="nl-BE" sz="2200" dirty="0" smtClean="0">
                <a:solidFill>
                  <a:schemeClr val="tx2"/>
                </a:solidFill>
              </a:rPr>
              <a:t>(69)	a.*Someone was singing, but I couldn’t find 	 the person who </a:t>
            </a:r>
            <a:r>
              <a:rPr lang="en-US" sz="2200" dirty="0" smtClean="0">
                <a:solidFill>
                  <a:schemeClr val="tx2"/>
                </a:solidFill>
              </a:rPr>
              <a:t>[</a:t>
            </a:r>
            <a:r>
              <a:rPr lang="nl-BE" sz="2200" strike="sngStrike" dirty="0" smtClean="0">
                <a:solidFill>
                  <a:schemeClr val="tx2"/>
                </a:solidFill>
              </a:rPr>
              <a:t>was singing</a:t>
            </a:r>
            <a:r>
              <a:rPr lang="en-US" sz="2200" dirty="0" smtClean="0">
                <a:solidFill>
                  <a:schemeClr val="tx2"/>
                </a:solidFill>
              </a:rPr>
              <a:t>]</a:t>
            </a:r>
            <a:r>
              <a:rPr lang="nl-BE" sz="2200" dirty="0" smtClean="0">
                <a:solidFill>
                  <a:schemeClr val="tx2"/>
                </a:solidFill>
              </a:rPr>
              <a:t>.</a:t>
            </a:r>
          </a:p>
          <a:p>
            <a:pPr marL="609600" indent="-609600" eaLnBrk="1" hangingPunct="1">
              <a:buFont typeface="Wingdings" pitchFamily="-110" charset="2"/>
              <a:buNone/>
              <a:defRPr/>
            </a:pPr>
            <a:r>
              <a:rPr lang="nl-NL" sz="2200" dirty="0" smtClean="0">
                <a:solidFill>
                  <a:schemeClr val="tx2"/>
                </a:solidFill>
              </a:rPr>
              <a:t>	</a:t>
            </a:r>
            <a:r>
              <a:rPr lang="nl-BE" sz="2200" dirty="0" smtClean="0">
                <a:solidFill>
                  <a:schemeClr val="tx2"/>
                </a:solidFill>
              </a:rPr>
              <a:t>b.*It was painted, but it wasn’t obvious that 	 </a:t>
            </a:r>
            <a:r>
              <a:rPr lang="en-US" sz="2200" dirty="0" smtClean="0">
                <a:solidFill>
                  <a:schemeClr val="tx2"/>
                </a:solidFill>
              </a:rPr>
              <a:t>[</a:t>
            </a:r>
            <a:r>
              <a:rPr lang="nl-BE" sz="2200" strike="sngStrike" dirty="0" smtClean="0">
                <a:solidFill>
                  <a:schemeClr val="tx2"/>
                </a:solidFill>
              </a:rPr>
              <a:t>it was painted</a:t>
            </a:r>
            <a:r>
              <a:rPr lang="en-US" sz="2200" dirty="0" smtClean="0">
                <a:solidFill>
                  <a:schemeClr val="tx2"/>
                </a:solidFill>
              </a:rPr>
              <a:t>]</a:t>
            </a:r>
            <a:r>
              <a:rPr lang="nl-BE" sz="2200" dirty="0" smtClean="0">
                <a:solidFill>
                  <a:schemeClr val="tx2"/>
                </a:solidFill>
              </a:rPr>
              <a:t>.</a:t>
            </a:r>
          </a:p>
          <a:p>
            <a:pPr marL="609600" indent="-609600" eaLnBrk="1" hangingPunct="1">
              <a:buFont typeface="Wingdings" pitchFamily="-110" charset="2"/>
              <a:buNone/>
              <a:defRPr/>
            </a:pPr>
            <a:r>
              <a:rPr lang="en-US" sz="2200" dirty="0" smtClean="0">
                <a:solidFill>
                  <a:schemeClr val="tx2"/>
                </a:solidFill>
              </a:rPr>
              <a:t>	</a:t>
            </a:r>
            <a:r>
              <a:rPr lang="en-US" sz="2200" dirty="0" err="1" smtClean="0">
                <a:solidFill>
                  <a:schemeClr val="tx2"/>
                </a:solidFill>
              </a:rPr>
              <a:t>c</a:t>
            </a:r>
            <a:r>
              <a:rPr lang="en-US" sz="2200" dirty="0" smtClean="0">
                <a:solidFill>
                  <a:schemeClr val="tx2"/>
                </a:solidFill>
              </a:rPr>
              <a:t>.*The octopus predicted that Spain would 	 win, but no-one knew for sure yet if/	 	 whether [</a:t>
            </a:r>
            <a:r>
              <a:rPr lang="en-US" sz="2200" strike="sngStrike" dirty="0" smtClean="0">
                <a:solidFill>
                  <a:schemeClr val="tx2"/>
                </a:solidFill>
              </a:rPr>
              <a:t>Spain would win</a:t>
            </a:r>
            <a:r>
              <a:rPr lang="en-US" sz="2200" dirty="0" smtClean="0">
                <a:solidFill>
                  <a:schemeClr val="tx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anim calcmode="lin" valueType="num">
                                      <p:cBhvr additive="base">
                                        <p:cTn id="7"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97283">
                                            <p:txEl>
                                              <p:pRg st="3" end="3"/>
                                            </p:txEl>
                                          </p:spTgt>
                                        </p:tgtEl>
                                        <p:attrNameLst>
                                          <p:attrName>style.visibility</p:attrName>
                                        </p:attrNameLst>
                                      </p:cBhvr>
                                      <p:to>
                                        <p:strVal val="visible"/>
                                      </p:to>
                                    </p:set>
                                    <p:anim calcmode="lin" valueType="num">
                                      <p:cBhvr additive="base">
                                        <p:cTn id="13"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97283">
                                            <p:txEl>
                                              <p:pRg st="4" end="4"/>
                                            </p:txEl>
                                          </p:spTgt>
                                        </p:tgtEl>
                                        <p:attrNameLst>
                                          <p:attrName>style.visibility</p:attrName>
                                        </p:attrNameLst>
                                      </p:cBhvr>
                                      <p:to>
                                        <p:strVal val="visible"/>
                                      </p:to>
                                    </p:set>
                                    <p:anim calcmode="lin" valueType="num">
                                      <p:cBhvr additive="base">
                                        <p:cTn id="19"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nl-BE" sz="3200" smtClean="0">
                <a:solidFill>
                  <a:schemeClr val="accent1"/>
                </a:solidFill>
              </a:rPr>
              <a:t>5.1 Sluicing (4)</a:t>
            </a:r>
            <a:endParaRPr lang="nl-NL" sz="3400" smtClean="0">
              <a:solidFill>
                <a:schemeClr val="accent1"/>
              </a:solidFill>
            </a:endParaRPr>
          </a:p>
        </p:txBody>
      </p:sp>
      <p:sp>
        <p:nvSpPr>
          <p:cNvPr id="97283" name="Rectangle 3"/>
          <p:cNvSpPr>
            <a:spLocks noGrp="1" noChangeArrowheads="1"/>
          </p:cNvSpPr>
          <p:nvPr>
            <p:ph type="body" idx="1"/>
          </p:nvPr>
        </p:nvSpPr>
        <p:spPr>
          <a:xfrm>
            <a:off x="1371600" y="2209800"/>
            <a:ext cx="7313613" cy="3810000"/>
          </a:xfrm>
        </p:spPr>
        <p:txBody>
          <a:bodyPr/>
          <a:lstStyle/>
          <a:p>
            <a:pPr marL="609600" indent="-609600" eaLnBrk="1" hangingPunct="1">
              <a:spcAft>
                <a:spcPts val="600"/>
              </a:spcAft>
              <a:buFont typeface="Wingdings" pitchFamily="-110" charset="2"/>
              <a:buNone/>
              <a:defRPr/>
            </a:pPr>
            <a:r>
              <a:rPr lang="nl-BE" sz="2200" dirty="0" smtClean="0">
                <a:solidFill>
                  <a:schemeClr val="accent1">
                    <a:lumMod val="75000"/>
                  </a:schemeClr>
                </a:solidFill>
                <a:sym typeface="Wingdings"/>
              </a:rPr>
              <a:t>Split CP hypothesis (Reinhart 1981)</a:t>
            </a:r>
          </a:p>
          <a:p>
            <a:pPr marL="609600" indent="-609600" eaLnBrk="1" hangingPunct="1">
              <a:spcAft>
                <a:spcPts val="600"/>
              </a:spcAft>
              <a:buFont typeface="Wingdings" pitchFamily="-110" charset="2"/>
              <a:buNone/>
              <a:defRPr/>
            </a:pPr>
            <a:endParaRPr lang="nl-BE" sz="1200" dirty="0" smtClean="0">
              <a:solidFill>
                <a:schemeClr val="tx2"/>
              </a:solidFill>
              <a:sym typeface="Wingdings"/>
            </a:endParaRPr>
          </a:p>
          <a:p>
            <a:pPr marL="609600" indent="-609600" eaLnBrk="1" hangingPunct="1">
              <a:spcAft>
                <a:spcPts val="600"/>
              </a:spcAft>
              <a:buFont typeface="Wingdings" pitchFamily="-110" charset="2"/>
              <a:buNone/>
              <a:defRPr/>
            </a:pPr>
            <a:r>
              <a:rPr lang="nl-BE" sz="2200" dirty="0" smtClean="0">
                <a:solidFill>
                  <a:schemeClr val="tx2"/>
                </a:solidFill>
                <a:sym typeface="Wingdings"/>
              </a:rPr>
              <a:t>(At least) two CP layers:</a:t>
            </a:r>
          </a:p>
          <a:p>
            <a:pPr marL="609600" indent="-609600" eaLnBrk="1" hangingPunct="1">
              <a:spcAft>
                <a:spcPts val="600"/>
              </a:spcAft>
              <a:buFontTx/>
              <a:buChar char="•"/>
              <a:defRPr/>
            </a:pPr>
            <a:r>
              <a:rPr lang="nl-BE" sz="2200" dirty="0" smtClean="0">
                <a:solidFill>
                  <a:schemeClr val="tx2"/>
                </a:solidFill>
                <a:sym typeface="Wingdings"/>
              </a:rPr>
              <a:t>High CP: Clause-typing head</a:t>
            </a:r>
          </a:p>
          <a:p>
            <a:pPr marL="609600" indent="-609600" eaLnBrk="1" hangingPunct="1">
              <a:spcAft>
                <a:spcPts val="600"/>
              </a:spcAft>
              <a:buFont typeface="Wingdings" pitchFamily="-110" charset="2"/>
              <a:buNone/>
              <a:defRPr/>
            </a:pPr>
            <a:r>
              <a:rPr lang="nl-BE" sz="2200" dirty="0" smtClean="0">
                <a:solidFill>
                  <a:schemeClr val="tx2"/>
                </a:solidFill>
                <a:sym typeface="Wingdings"/>
              </a:rPr>
              <a:t>		= ForceP (Rizzi 1997)</a:t>
            </a:r>
          </a:p>
          <a:p>
            <a:pPr marL="609600" indent="-609600" eaLnBrk="1" hangingPunct="1">
              <a:spcAft>
                <a:spcPts val="600"/>
              </a:spcAft>
              <a:buFontTx/>
              <a:buChar char="•"/>
              <a:defRPr/>
            </a:pPr>
            <a:r>
              <a:rPr lang="nl-BE" sz="2200" dirty="0" smtClean="0">
                <a:solidFill>
                  <a:schemeClr val="tx2"/>
                </a:solidFill>
                <a:sym typeface="Wingdings"/>
              </a:rPr>
              <a:t>Low CP: Op/variable dependencies (van Craenenbroeck 2004, 2010)</a:t>
            </a:r>
          </a:p>
          <a:p>
            <a:pPr marL="609600" indent="-609600" eaLnBrk="1" hangingPunct="1">
              <a:spcAft>
                <a:spcPts val="600"/>
              </a:spcAft>
              <a:buFont typeface="Wingdings" pitchFamily="-110" charset="2"/>
              <a:buNone/>
              <a:defRPr/>
            </a:pPr>
            <a:r>
              <a:rPr lang="nl-BE" sz="2200" dirty="0" smtClean="0">
                <a:solidFill>
                  <a:schemeClr val="tx2"/>
                </a:solidFill>
                <a:sym typeface="Wingdings"/>
              </a:rPr>
              <a:t>		= FocP (Rizzi 1997)</a:t>
            </a:r>
            <a:endParaRPr lang="en-US" sz="22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97283">
                                            <p:txEl>
                                              <p:pRg st="3" end="3"/>
                                            </p:txEl>
                                          </p:spTgt>
                                        </p:tgtEl>
                                        <p:attrNameLst>
                                          <p:attrName>style.visibility</p:attrName>
                                        </p:attrNameLst>
                                      </p:cBhvr>
                                      <p:to>
                                        <p:strVal val="visible"/>
                                      </p:to>
                                    </p:set>
                                    <p:animEffect transition="in" filter="dissolve">
                                      <p:cBhvr>
                                        <p:cTn id="11" dur="500"/>
                                        <p:tgtEl>
                                          <p:spTgt spid="9728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97283">
                                            <p:txEl>
                                              <p:pRg st="4" end="4"/>
                                            </p:txEl>
                                          </p:spTgt>
                                        </p:tgtEl>
                                        <p:attrNameLst>
                                          <p:attrName>style.visibility</p:attrName>
                                        </p:attrNameLst>
                                      </p:cBhvr>
                                      <p:to>
                                        <p:strVal val="visible"/>
                                      </p:to>
                                    </p:set>
                                    <p:anim calcmode="lin" valueType="num">
                                      <p:cBhvr>
                                        <p:cTn id="16" dur="10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17" dur="1000" fill="hold"/>
                                        <p:tgtEl>
                                          <p:spTgt spid="97283">
                                            <p:txEl>
                                              <p:pRg st="4" end="4"/>
                                            </p:txEl>
                                          </p:spTgt>
                                        </p:tgtEl>
                                        <p:attrNameLst>
                                          <p:attrName>ppt_h</p:attrName>
                                        </p:attrNameLst>
                                      </p:cBhvr>
                                      <p:tavLst>
                                        <p:tav tm="0">
                                          <p:val>
                                            <p:fltVal val="0"/>
                                          </p:val>
                                        </p:tav>
                                        <p:tav tm="100000">
                                          <p:val>
                                            <p:strVal val="#ppt_h"/>
                                          </p:val>
                                        </p:tav>
                                      </p:tavLst>
                                    </p:anim>
                                    <p:anim calcmode="lin" valueType="num">
                                      <p:cBhvr>
                                        <p:cTn id="18" dur="1000" fill="hold"/>
                                        <p:tgtEl>
                                          <p:spTgt spid="9728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9728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97283">
                                            <p:txEl>
                                              <p:pRg st="5" end="5"/>
                                            </p:txEl>
                                          </p:spTgt>
                                        </p:tgtEl>
                                        <p:attrNameLst>
                                          <p:attrName>style.visibility</p:attrName>
                                        </p:attrNameLst>
                                      </p:cBhvr>
                                      <p:to>
                                        <p:strVal val="visible"/>
                                      </p:to>
                                    </p:set>
                                    <p:animEffect transition="in" filter="dissolve">
                                      <p:cBhvr>
                                        <p:cTn id="24" dur="500"/>
                                        <p:tgtEl>
                                          <p:spTgt spid="9728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97283">
                                            <p:txEl>
                                              <p:pRg st="6" end="6"/>
                                            </p:txEl>
                                          </p:spTgt>
                                        </p:tgtEl>
                                        <p:attrNameLst>
                                          <p:attrName>style.visibility</p:attrName>
                                        </p:attrNameLst>
                                      </p:cBhvr>
                                      <p:to>
                                        <p:strVal val="visible"/>
                                      </p:to>
                                    </p:set>
                                    <p:anim calcmode="lin" valueType="num">
                                      <p:cBhvr>
                                        <p:cTn id="29" dur="1000" fill="hold"/>
                                        <p:tgtEl>
                                          <p:spTgt spid="97283">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97283">
                                            <p:txEl>
                                              <p:pRg st="6" end="6"/>
                                            </p:txEl>
                                          </p:spTgt>
                                        </p:tgtEl>
                                        <p:attrNameLst>
                                          <p:attrName>ppt_h</p:attrName>
                                        </p:attrNameLst>
                                      </p:cBhvr>
                                      <p:tavLst>
                                        <p:tav tm="0">
                                          <p:val>
                                            <p:fltVal val="0"/>
                                          </p:val>
                                        </p:tav>
                                        <p:tav tm="100000">
                                          <p:val>
                                            <p:strVal val="#ppt_h"/>
                                          </p:val>
                                        </p:tav>
                                      </p:tavLst>
                                    </p:anim>
                                    <p:anim calcmode="lin" valueType="num">
                                      <p:cBhvr>
                                        <p:cTn id="31" dur="1000" fill="hold"/>
                                        <p:tgtEl>
                                          <p:spTgt spid="9728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9728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370013" y="301625"/>
            <a:ext cx="7523162" cy="1143000"/>
          </a:xfrm>
        </p:spPr>
        <p:txBody>
          <a:bodyPr/>
          <a:lstStyle/>
          <a:p>
            <a:pPr eaLnBrk="1" hangingPunct="1"/>
            <a:r>
              <a:rPr lang="nl-BE" sz="3200" smtClean="0">
                <a:solidFill>
                  <a:schemeClr val="accent1"/>
                </a:solidFill>
              </a:rPr>
              <a:t>5.1 Sluicing (5)</a:t>
            </a:r>
            <a:endParaRPr lang="nl-NL" sz="3400" smtClean="0">
              <a:solidFill>
                <a:schemeClr val="accent1"/>
              </a:solidFill>
            </a:endParaRPr>
          </a:p>
        </p:txBody>
      </p:sp>
      <p:sp>
        <p:nvSpPr>
          <p:cNvPr id="238595" name="Text Box 4"/>
          <p:cNvSpPr txBox="1">
            <a:spLocks noChangeArrowheads="1"/>
          </p:cNvSpPr>
          <p:nvPr/>
        </p:nvSpPr>
        <p:spPr bwMode="auto">
          <a:xfrm>
            <a:off x="1331913" y="2133600"/>
            <a:ext cx="7126287" cy="2708275"/>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dirty="0" smtClean="0">
                <a:solidFill>
                  <a:schemeClr val="tx2"/>
                </a:solidFill>
              </a:rPr>
              <a:t>(70)            </a:t>
            </a:r>
            <a:r>
              <a:rPr lang="nl-BE" sz="2000" dirty="0">
                <a:solidFill>
                  <a:schemeClr val="tx2"/>
                </a:solidFill>
              </a:rPr>
              <a:t>CP</a:t>
            </a:r>
            <a:r>
              <a:rPr lang="nl-BE" sz="2000" baseline="-25000" dirty="0">
                <a:solidFill>
                  <a:schemeClr val="tx2"/>
                </a:solidFill>
              </a:rPr>
              <a:t>1</a:t>
            </a:r>
            <a:r>
              <a:rPr lang="nl-BE" sz="2000" dirty="0">
                <a:solidFill>
                  <a:schemeClr val="tx2"/>
                </a:solidFill>
              </a:rPr>
              <a:t>  = ForceP  </a:t>
            </a:r>
          </a:p>
          <a:p>
            <a:pPr marL="342900" indent="-342900">
              <a:spcBef>
                <a:spcPct val="50000"/>
              </a:spcBef>
            </a:pPr>
            <a:r>
              <a:rPr lang="nl-BE" sz="2000" dirty="0">
                <a:solidFill>
                  <a:schemeClr val="tx2"/>
                </a:solidFill>
              </a:rPr>
              <a:t>                          C</a:t>
            </a:r>
            <a:r>
              <a:rPr lang="nl-BE" sz="2000" baseline="-25000" dirty="0">
                <a:solidFill>
                  <a:schemeClr val="tx2"/>
                </a:solidFill>
              </a:rPr>
              <a:t>1</a:t>
            </a:r>
            <a:r>
              <a:rPr lang="nl-BE" sz="2000" dirty="0">
                <a:solidFill>
                  <a:schemeClr val="tx2"/>
                </a:solidFill>
              </a:rPr>
              <a:t>’        </a:t>
            </a:r>
          </a:p>
          <a:p>
            <a:pPr marL="342900" indent="-342900">
              <a:spcBef>
                <a:spcPct val="50000"/>
              </a:spcBef>
            </a:pPr>
            <a:r>
              <a:rPr lang="nl-BE" sz="2000" dirty="0">
                <a:solidFill>
                  <a:schemeClr val="tx2"/>
                </a:solidFill>
              </a:rPr>
              <a:t>                  C</a:t>
            </a:r>
            <a:r>
              <a:rPr lang="nl-BE" sz="2000" baseline="-25000" dirty="0">
                <a:solidFill>
                  <a:schemeClr val="tx2"/>
                </a:solidFill>
              </a:rPr>
              <a:t>1</a:t>
            </a:r>
            <a:r>
              <a:rPr lang="nl-BE" sz="2000" dirty="0">
                <a:solidFill>
                  <a:schemeClr val="tx2"/>
                </a:solidFill>
              </a:rPr>
              <a:t>            CP</a:t>
            </a:r>
            <a:r>
              <a:rPr lang="nl-BE" sz="2000" baseline="-25000" dirty="0">
                <a:solidFill>
                  <a:schemeClr val="tx2"/>
                </a:solidFill>
              </a:rPr>
              <a:t>2  </a:t>
            </a:r>
            <a:r>
              <a:rPr lang="nl-BE" sz="2000" dirty="0">
                <a:solidFill>
                  <a:schemeClr val="tx2"/>
                </a:solidFill>
              </a:rPr>
              <a:t> = FocP</a:t>
            </a:r>
          </a:p>
          <a:p>
            <a:pPr marL="342900" indent="-342900">
              <a:spcBef>
                <a:spcPct val="50000"/>
              </a:spcBef>
            </a:pPr>
            <a:r>
              <a:rPr lang="nl-BE" sz="2000" dirty="0">
                <a:solidFill>
                  <a:schemeClr val="tx2"/>
                </a:solidFill>
              </a:rPr>
              <a:t>                                        C</a:t>
            </a:r>
            <a:r>
              <a:rPr lang="nl-BE" sz="2000" baseline="-25000" dirty="0">
                <a:solidFill>
                  <a:schemeClr val="tx2"/>
                </a:solidFill>
              </a:rPr>
              <a:t>2</a:t>
            </a:r>
            <a:r>
              <a:rPr lang="nl-BE" sz="2000" dirty="0">
                <a:solidFill>
                  <a:schemeClr val="tx2"/>
                </a:solidFill>
              </a:rPr>
              <a:t>’</a:t>
            </a:r>
          </a:p>
          <a:p>
            <a:pPr marL="342900" indent="-342900">
              <a:spcBef>
                <a:spcPct val="50000"/>
              </a:spcBef>
            </a:pPr>
            <a:r>
              <a:rPr lang="nl-BE" sz="2000" dirty="0">
                <a:solidFill>
                  <a:schemeClr val="tx2"/>
                </a:solidFill>
              </a:rPr>
              <a:t>                                 C</a:t>
            </a:r>
            <a:r>
              <a:rPr lang="nl-BE" sz="2000" baseline="-25000" dirty="0">
                <a:solidFill>
                  <a:schemeClr val="tx2"/>
                </a:solidFill>
              </a:rPr>
              <a:t>2</a:t>
            </a:r>
            <a:r>
              <a:rPr lang="nl-BE" sz="2000" dirty="0">
                <a:solidFill>
                  <a:schemeClr val="tx2"/>
                </a:solidFill>
              </a:rPr>
              <a:t>         </a:t>
            </a:r>
            <a:r>
              <a:rPr lang="nl-BE" sz="2000" dirty="0" smtClean="0">
                <a:solidFill>
                  <a:schemeClr val="tx2"/>
                </a:solidFill>
              </a:rPr>
              <a:t> </a:t>
            </a:r>
          </a:p>
          <a:p>
            <a:pPr marL="342900" indent="-342900">
              <a:spcBef>
                <a:spcPct val="50000"/>
              </a:spcBef>
            </a:pPr>
            <a:r>
              <a:rPr lang="nl-BE" sz="2000" dirty="0">
                <a:solidFill>
                  <a:schemeClr val="tx2"/>
                </a:solidFill>
              </a:rPr>
              <a:t>		                                   </a:t>
            </a:r>
            <a:r>
              <a:rPr lang="nl-BE" sz="2000" dirty="0" smtClean="0">
                <a:solidFill>
                  <a:schemeClr val="tx2"/>
                </a:solidFill>
              </a:rPr>
              <a:t>                        </a:t>
            </a:r>
            <a:endParaRPr lang="nl-NL" sz="2000" dirty="0">
              <a:solidFill>
                <a:schemeClr val="tx2"/>
              </a:solidFill>
            </a:endParaRPr>
          </a:p>
        </p:txBody>
      </p:sp>
      <p:sp>
        <p:nvSpPr>
          <p:cNvPr id="147461" name="AutoShape 5"/>
          <p:cNvSpPr>
            <a:spLocks noChangeArrowheads="1"/>
          </p:cNvSpPr>
          <p:nvPr/>
        </p:nvSpPr>
        <p:spPr bwMode="auto">
          <a:xfrm>
            <a:off x="5181600" y="4419600"/>
            <a:ext cx="966788" cy="174625"/>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38597" name="Group 10"/>
          <p:cNvGrpSpPr>
            <a:grpSpLocks/>
          </p:cNvGrpSpPr>
          <p:nvPr/>
        </p:nvGrpSpPr>
        <p:grpSpPr bwMode="auto">
          <a:xfrm>
            <a:off x="2819400" y="2514600"/>
            <a:ext cx="792163" cy="144463"/>
            <a:chOff x="2064" y="2160"/>
            <a:chExt cx="635" cy="91"/>
          </a:xfrm>
        </p:grpSpPr>
        <p:sp>
          <p:nvSpPr>
            <p:cNvPr id="23860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3860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38598" name="Group 10"/>
          <p:cNvGrpSpPr>
            <a:grpSpLocks/>
          </p:cNvGrpSpPr>
          <p:nvPr/>
        </p:nvGrpSpPr>
        <p:grpSpPr bwMode="auto">
          <a:xfrm>
            <a:off x="3505200" y="2971800"/>
            <a:ext cx="792163" cy="144463"/>
            <a:chOff x="2064" y="2160"/>
            <a:chExt cx="635" cy="91"/>
          </a:xfrm>
        </p:grpSpPr>
        <p:sp>
          <p:nvSpPr>
            <p:cNvPr id="238606"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38607"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38599" name="Group 10"/>
          <p:cNvGrpSpPr>
            <a:grpSpLocks/>
          </p:cNvGrpSpPr>
          <p:nvPr/>
        </p:nvGrpSpPr>
        <p:grpSpPr bwMode="auto">
          <a:xfrm>
            <a:off x="4114800" y="3429000"/>
            <a:ext cx="792163" cy="144463"/>
            <a:chOff x="2064" y="2160"/>
            <a:chExt cx="635" cy="91"/>
          </a:xfrm>
        </p:grpSpPr>
        <p:sp>
          <p:nvSpPr>
            <p:cNvPr id="238604"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38605"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38600" name="Group 10"/>
          <p:cNvGrpSpPr>
            <a:grpSpLocks/>
          </p:cNvGrpSpPr>
          <p:nvPr/>
        </p:nvGrpSpPr>
        <p:grpSpPr bwMode="auto">
          <a:xfrm>
            <a:off x="4724400" y="3886200"/>
            <a:ext cx="792163" cy="144463"/>
            <a:chOff x="2064" y="2160"/>
            <a:chExt cx="635" cy="91"/>
          </a:xfrm>
        </p:grpSpPr>
        <p:sp>
          <p:nvSpPr>
            <p:cNvPr id="238602"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38603"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40" name="Tekstvak 39"/>
          <p:cNvSpPr txBox="1"/>
          <p:nvPr/>
        </p:nvSpPr>
        <p:spPr>
          <a:xfrm>
            <a:off x="1752600" y="3505200"/>
            <a:ext cx="2286000" cy="400050"/>
          </a:xfrm>
          <a:prstGeom prst="rect">
            <a:avLst/>
          </a:prstGeom>
          <a:noFill/>
        </p:spPr>
        <p:txBody>
          <a:bodyPr wrap="square">
            <a:prstTxWarp prst="textNoShape">
              <a:avLst/>
            </a:prstTxWarp>
            <a:spAutoFit/>
          </a:bodyPr>
          <a:lstStyle/>
          <a:p>
            <a:r>
              <a:rPr lang="en-GB" sz="2000" dirty="0" smtClean="0">
                <a:solidFill>
                  <a:schemeClr val="tx2"/>
                </a:solidFill>
                <a:ea typeface="Verdana" pitchFamily="-110" charset="0"/>
                <a:cs typeface="Verdana" pitchFamily="-110" charset="0"/>
              </a:rPr>
              <a:t>[</a:t>
            </a:r>
            <a:r>
              <a:rPr lang="en-GB" sz="2000" cap="small" dirty="0" smtClean="0">
                <a:solidFill>
                  <a:schemeClr val="tx2"/>
                </a:solidFill>
                <a:ea typeface="Verdana" pitchFamily="-110" charset="0"/>
                <a:cs typeface="Verdana" pitchFamily="-110" charset="0"/>
              </a:rPr>
              <a:t>cat </a:t>
            </a:r>
            <a:r>
              <a:rPr lang="en-GB" sz="2000" dirty="0">
                <a:solidFill>
                  <a:schemeClr val="tx2"/>
                </a:solidFill>
                <a:ea typeface="Verdana" pitchFamily="-110" charset="0"/>
                <a:cs typeface="Verdana" pitchFamily="-110" charset="0"/>
              </a:rPr>
              <a:t>[C [</a:t>
            </a:r>
            <a:r>
              <a:rPr lang="en-GB" sz="2000" dirty="0" err="1">
                <a:solidFill>
                  <a:schemeClr val="tx2"/>
                </a:solidFill>
                <a:ea typeface="Verdana" pitchFamily="-110" charset="0"/>
                <a:cs typeface="Verdana" pitchFamily="-110" charset="0"/>
              </a:rPr>
              <a:t>wh,Q</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18" name="Tekstvak 17"/>
          <p:cNvSpPr txBox="1"/>
          <p:nvPr/>
        </p:nvSpPr>
        <p:spPr>
          <a:xfrm>
            <a:off x="5334000" y="3962400"/>
            <a:ext cx="685800" cy="1015663"/>
          </a:xfrm>
          <a:prstGeom prst="rect">
            <a:avLst/>
          </a:prstGeom>
          <a:noFill/>
        </p:spPr>
        <p:txBody>
          <a:bodyPr wrap="square">
            <a:prstTxWarp prst="textNoShape">
              <a:avLst/>
            </a:prstTxWarp>
            <a:spAutoFit/>
          </a:bodyPr>
          <a:lstStyle/>
          <a:p>
            <a:r>
              <a:rPr lang="en-GB" sz="2000" dirty="0" smtClean="0">
                <a:solidFill>
                  <a:schemeClr val="tx2"/>
                </a:solidFill>
                <a:ea typeface="Verdana" pitchFamily="-110" charset="0"/>
                <a:cs typeface="Verdana" pitchFamily="-110" charset="0"/>
              </a:rPr>
              <a:t> IP</a:t>
            </a:r>
          </a:p>
          <a:p>
            <a:endParaRPr lang="en-GB" sz="2000" dirty="0" smtClean="0">
              <a:solidFill>
                <a:schemeClr val="tx2"/>
              </a:solidFill>
              <a:ea typeface="Verdana" pitchFamily="-110" charset="0"/>
              <a:cs typeface="Verdana" pitchFamily="-110" charset="0"/>
            </a:endParaRPr>
          </a:p>
          <a:p>
            <a:r>
              <a:rPr lang="en-GB" sz="2000" dirty="0" smtClean="0">
                <a:solidFill>
                  <a:schemeClr val="tx2"/>
                </a:solidFill>
                <a:ea typeface="Verdana" pitchFamily="-110" charset="0"/>
                <a:cs typeface="Verdana" pitchFamily="-110" charset="0"/>
              </a:rPr>
              <a:t> …</a:t>
            </a:r>
            <a:r>
              <a:rPr lang="nl-BE" sz="2000" dirty="0" smtClean="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7461"/>
                                        </p:tgtEl>
                                      </p:cBhvr>
                                    </p:animEffect>
                                    <p:set>
                                      <p:cBhvr>
                                        <p:cTn id="7" dur="1" fill="hold">
                                          <p:stCondLst>
                                            <p:cond delay="499"/>
                                          </p:stCondLst>
                                        </p:cTn>
                                        <p:tgtEl>
                                          <p:spTgt spid="14746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8" grpId="0"/>
    </p:bld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r>
              <a:rPr lang="nl-BE" sz="3200" smtClean="0">
                <a:solidFill>
                  <a:schemeClr val="accent1"/>
                </a:solidFill>
              </a:rPr>
              <a:t>5.1 Sluicing (6)</a:t>
            </a:r>
            <a:endParaRPr lang="nl-NL" sz="3400" smtClean="0">
              <a:solidFill>
                <a:schemeClr val="accent1"/>
              </a:solidFill>
            </a:endParaRPr>
          </a:p>
        </p:txBody>
      </p:sp>
      <p:sp>
        <p:nvSpPr>
          <p:cNvPr id="97283" name="Rectangle 3"/>
          <p:cNvSpPr>
            <a:spLocks noGrp="1" noChangeArrowheads="1"/>
          </p:cNvSpPr>
          <p:nvPr>
            <p:ph type="body" idx="1"/>
          </p:nvPr>
        </p:nvSpPr>
        <p:spPr>
          <a:xfrm>
            <a:off x="1371600" y="2590800"/>
            <a:ext cx="7313613" cy="3200400"/>
          </a:xfrm>
        </p:spPr>
        <p:txBody>
          <a:bodyPr/>
          <a:lstStyle/>
          <a:p>
            <a:pPr marL="609600" indent="-609600" eaLnBrk="1" hangingPunct="1">
              <a:spcAft>
                <a:spcPts val="600"/>
              </a:spcAft>
              <a:buFont typeface="Wingdings" pitchFamily="-110" charset="2"/>
              <a:buNone/>
              <a:defRPr/>
            </a:pPr>
            <a:r>
              <a:rPr lang="nl-NL" sz="2200" dirty="0" err="1" smtClean="0">
                <a:solidFill>
                  <a:schemeClr val="tx2"/>
                </a:solidFill>
                <a:sym typeface="Wingdings"/>
              </a:rPr>
              <a:t>Sluicing</a:t>
            </a:r>
            <a:r>
              <a:rPr lang="nl-NL" sz="2200" dirty="0" smtClean="0">
                <a:solidFill>
                  <a:schemeClr val="tx2"/>
                </a:solidFill>
                <a:sym typeface="Wingdings"/>
              </a:rPr>
              <a:t> is </a:t>
            </a:r>
            <a:r>
              <a:rPr lang="nl-NL" sz="2200" dirty="0" err="1" smtClean="0">
                <a:solidFill>
                  <a:schemeClr val="tx2"/>
                </a:solidFill>
                <a:sym typeface="Wingdings"/>
              </a:rPr>
              <a:t>only</a:t>
            </a:r>
            <a:r>
              <a:rPr lang="nl-NL" sz="2200" dirty="0" smtClean="0">
                <a:solidFill>
                  <a:schemeClr val="tx2"/>
                </a:solidFill>
                <a:sym typeface="Wingdings"/>
              </a:rPr>
              <a:t> </a:t>
            </a:r>
            <a:r>
              <a:rPr lang="nl-NL" sz="2200" dirty="0" err="1" smtClean="0">
                <a:solidFill>
                  <a:schemeClr val="tx2"/>
                </a:solidFill>
                <a:sym typeface="Wingdings"/>
              </a:rPr>
              <a:t>allowed</a:t>
            </a:r>
            <a:r>
              <a:rPr lang="nl-NL" sz="2200" dirty="0" smtClean="0">
                <a:solidFill>
                  <a:schemeClr val="tx2"/>
                </a:solidFill>
                <a:sym typeface="Wingdings"/>
              </a:rPr>
              <a:t> in </a:t>
            </a:r>
            <a:r>
              <a:rPr lang="nl-NL" sz="2200" i="1" dirty="0" err="1" smtClean="0">
                <a:solidFill>
                  <a:schemeClr val="tx2"/>
                </a:solidFill>
                <a:sym typeface="Wingdings"/>
              </a:rPr>
              <a:t>wh</a:t>
            </a:r>
            <a:r>
              <a:rPr lang="nl-NL" sz="2200" dirty="0" smtClean="0">
                <a:solidFill>
                  <a:schemeClr val="tx2"/>
                </a:solidFill>
                <a:sym typeface="Wingdings"/>
              </a:rPr>
              <a:t> </a:t>
            </a:r>
            <a:r>
              <a:rPr lang="nl-NL" sz="2200" dirty="0" err="1" smtClean="0">
                <a:solidFill>
                  <a:schemeClr val="tx2"/>
                </a:solidFill>
                <a:sym typeface="Wingdings"/>
              </a:rPr>
              <a:t>questions</a:t>
            </a:r>
            <a:r>
              <a:rPr lang="nl-NL" sz="2200" dirty="0" smtClean="0">
                <a:solidFill>
                  <a:schemeClr val="tx2"/>
                </a:solidFill>
                <a:sym typeface="Wingdings"/>
              </a:rPr>
              <a:t>.</a:t>
            </a:r>
          </a:p>
          <a:p>
            <a:pPr marL="609600" indent="-609600" eaLnBrk="1" hangingPunct="1">
              <a:buFont typeface="Wingdings" pitchFamily="-110" charset="2"/>
              <a:buNone/>
              <a:defRPr/>
            </a:pPr>
            <a:r>
              <a:rPr lang="nl-NL" sz="2200" dirty="0" smtClean="0">
                <a:solidFill>
                  <a:schemeClr val="tx2"/>
                </a:solidFill>
                <a:sym typeface="Wingdings"/>
              </a:rPr>
              <a:t> </a:t>
            </a:r>
            <a:r>
              <a:rPr lang="nl-NL" sz="2200" dirty="0" err="1" smtClean="0">
                <a:solidFill>
                  <a:schemeClr val="tx2"/>
                </a:solidFill>
                <a:sym typeface="Wingdings"/>
              </a:rPr>
              <a:t>Licensor</a:t>
            </a:r>
            <a:r>
              <a:rPr lang="nl-NL" sz="2200" dirty="0" smtClean="0">
                <a:solidFill>
                  <a:schemeClr val="tx2"/>
                </a:solidFill>
                <a:sym typeface="Wingdings"/>
              </a:rPr>
              <a:t> = </a:t>
            </a:r>
            <a:r>
              <a:rPr lang="nl-NL" sz="2200" dirty="0" smtClean="0">
                <a:solidFill>
                  <a:schemeClr val="tx2"/>
                </a:solidFill>
                <a:cs typeface="Verdana"/>
                <a:sym typeface="Wingdings"/>
              </a:rPr>
              <a:t>C </a:t>
            </a:r>
            <a:r>
              <a:rPr lang="en-US" sz="2200" dirty="0" smtClean="0">
                <a:solidFill>
                  <a:schemeClr val="tx2"/>
                </a:solidFill>
                <a:cs typeface="Verdana"/>
              </a:rPr>
              <a:t>[</a:t>
            </a:r>
            <a:r>
              <a:rPr lang="en-US" sz="2200" dirty="0" err="1" smtClean="0">
                <a:solidFill>
                  <a:schemeClr val="tx2"/>
                </a:solidFill>
                <a:cs typeface="Verdana"/>
              </a:rPr>
              <a:t>wh,Q</a:t>
            </a:r>
            <a:r>
              <a:rPr lang="en-US" sz="2200" dirty="0" smtClean="0">
                <a:solidFill>
                  <a:schemeClr val="tx2"/>
                </a:solidFill>
                <a:cs typeface="Verdana"/>
              </a:rPr>
              <a:t>] (Merchant 2001)</a:t>
            </a:r>
            <a:endParaRPr lang="nl-NL" sz="2200" dirty="0" smtClean="0">
              <a:cs typeface="Verdana"/>
            </a:endParaRPr>
          </a:p>
          <a:p>
            <a:pPr marL="609600" indent="-609600" eaLnBrk="1" hangingPunct="1">
              <a:buFont typeface="Wingdings" pitchFamily="-110" charset="2"/>
              <a:buNone/>
              <a:defRPr/>
            </a:pPr>
            <a:r>
              <a:rPr lang="nl-NL" sz="2200" dirty="0" smtClean="0">
                <a:solidFill>
                  <a:schemeClr val="tx2"/>
                </a:solidFill>
                <a:sym typeface="Wingdings"/>
              </a:rPr>
              <a:t> </a:t>
            </a:r>
            <a:r>
              <a:rPr lang="en-US" sz="2200" dirty="0" smtClean="0">
                <a:solidFill>
                  <a:schemeClr val="tx2"/>
                </a:solidFill>
              </a:rPr>
              <a:t>[E]</a:t>
            </a:r>
            <a:r>
              <a:rPr lang="en-US" sz="2200" baseline="-25000" dirty="0" smtClean="0">
                <a:solidFill>
                  <a:schemeClr val="tx2"/>
                </a:solidFill>
              </a:rPr>
              <a:t>S</a:t>
            </a:r>
            <a:r>
              <a:rPr lang="en-US" sz="2200" dirty="0" smtClean="0">
                <a:solidFill>
                  <a:schemeClr val="tx2"/>
                </a:solidFill>
              </a:rPr>
              <a:t> has an </a:t>
            </a:r>
            <a:r>
              <a:rPr lang="en-US" sz="2200" dirty="0" err="1" smtClean="0">
                <a:solidFill>
                  <a:schemeClr val="tx2"/>
                </a:solidFill>
              </a:rPr>
              <a:t>uninterpretable</a:t>
            </a: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cs typeface="Verdana"/>
              </a:rPr>
              <a:t>[C [</a:t>
            </a:r>
            <a:r>
              <a:rPr lang="en-US" sz="2200" dirty="0" err="1" smtClean="0">
                <a:solidFill>
                  <a:schemeClr val="tx2"/>
                </a:solidFill>
                <a:cs typeface="Verdana"/>
              </a:rPr>
              <a:t>wh,Q</a:t>
            </a:r>
            <a:r>
              <a:rPr lang="en-US" sz="2200" dirty="0" smtClean="0">
                <a:solidFill>
                  <a:schemeClr val="tx2"/>
                </a:solidFill>
                <a:cs typeface="Verdana"/>
              </a:rPr>
              <a:t>]]</a:t>
            </a:r>
            <a:r>
              <a:rPr lang="en-US" sz="2200" dirty="0" smtClean="0">
                <a:solidFill>
                  <a:schemeClr val="tx2"/>
                </a:solidFill>
              </a:rPr>
              <a:t>]</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Ellipsis site = IP</a:t>
            </a:r>
          </a:p>
          <a:p>
            <a:pPr marL="609600" indent="-609600" eaLnBrk="1" hangingPunct="1">
              <a:buFont typeface="Wingdings" pitchFamily="-110" charset="2"/>
              <a:buNone/>
              <a:defRPr/>
            </a:pPr>
            <a:r>
              <a:rPr lang="nl-NL" sz="2200" dirty="0" smtClean="0">
                <a:solidFill>
                  <a:schemeClr val="tx2"/>
                </a:solidFill>
                <a:sym typeface="Wingdings"/>
              </a:rPr>
              <a:t> </a:t>
            </a:r>
            <a:r>
              <a:rPr lang="en-US" sz="2200" dirty="0" smtClean="0">
                <a:solidFill>
                  <a:schemeClr val="tx2"/>
                </a:solidFill>
                <a:cs typeface="Verdana"/>
              </a:rPr>
              <a:t>[E]</a:t>
            </a:r>
            <a:r>
              <a:rPr lang="en-US" sz="2200" baseline="-25000" dirty="0" smtClean="0">
                <a:solidFill>
                  <a:schemeClr val="tx2"/>
                </a:solidFill>
                <a:cs typeface="Verdana"/>
              </a:rPr>
              <a:t>S</a:t>
            </a:r>
            <a:r>
              <a:rPr lang="en-US" sz="2200" dirty="0" smtClean="0">
                <a:solidFill>
                  <a:schemeClr val="tx2"/>
                </a:solidFill>
                <a:cs typeface="Verdana"/>
              </a:rPr>
              <a:t> selects the low C head (C</a:t>
            </a:r>
            <a:r>
              <a:rPr lang="en-US" sz="2200" baseline="-25000" dirty="0" smtClean="0">
                <a:solidFill>
                  <a:schemeClr val="tx2"/>
                </a:solidFill>
                <a:cs typeface="Verdana"/>
              </a:rPr>
              <a:t>2</a:t>
            </a:r>
            <a:r>
              <a:rPr lang="en-US" sz="2200" dirty="0" smtClean="0">
                <a:solidFill>
                  <a:schemeClr val="tx2"/>
                </a:solidFill>
                <a:cs typeface="Verdana"/>
              </a:rPr>
              <a:t> = </a:t>
            </a:r>
            <a:r>
              <a:rPr lang="en-US" sz="2200" dirty="0" err="1" smtClean="0">
                <a:solidFill>
                  <a:schemeClr val="tx2"/>
                </a:solidFill>
                <a:cs typeface="Verdana"/>
              </a:rPr>
              <a:t>Foc</a:t>
            </a:r>
            <a:r>
              <a:rPr lang="en-US" sz="2200" dirty="0" smtClean="0">
                <a:solidFill>
                  <a:schemeClr val="tx2"/>
                </a:solidFill>
                <a:cs typeface="Verdana"/>
              </a:rPr>
              <a:t>). </a:t>
            </a:r>
            <a:endParaRPr lang="en-US" sz="22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 calcmode="lin" valueType="num">
                                      <p:cBhvr>
                                        <p:cTn id="7" dur="10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728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72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728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anim calcmode="lin" valueType="num">
                                      <p:cBhvr>
                                        <p:cTn id="15" dur="10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9728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972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728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animEffect transition="in" filter="dissolve">
                                      <p:cBhvr>
                                        <p:cTn id="23" dur="500"/>
                                        <p:tgtEl>
                                          <p:spTgt spid="972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97283">
                                            <p:txEl>
                                              <p:pRg st="5" end="5"/>
                                            </p:txEl>
                                          </p:spTgt>
                                        </p:tgtEl>
                                        <p:attrNameLst>
                                          <p:attrName>style.visibility</p:attrName>
                                        </p:attrNameLst>
                                      </p:cBhvr>
                                      <p:to>
                                        <p:strVal val="visible"/>
                                      </p:to>
                                    </p:set>
                                    <p:anim calcmode="lin" valueType="num">
                                      <p:cBhvr>
                                        <p:cTn id="28" dur="10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9728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9728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728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5.1 Sluicing (7)</a:t>
            </a:r>
            <a:endParaRPr lang="nl-NL" sz="3200" smtClean="0">
              <a:solidFill>
                <a:schemeClr val="accent1"/>
              </a:solidFill>
            </a:endParaRPr>
          </a:p>
        </p:txBody>
      </p:sp>
      <p:sp>
        <p:nvSpPr>
          <p:cNvPr id="153603" name="Rectangle 3"/>
          <p:cNvSpPr>
            <a:spLocks noGrp="1" noChangeArrowheads="1"/>
          </p:cNvSpPr>
          <p:nvPr>
            <p:ph type="body" idx="1"/>
          </p:nvPr>
        </p:nvSpPr>
        <p:spPr>
          <a:xfrm>
            <a:off x="1371600" y="2667000"/>
            <a:ext cx="7280275" cy="3048000"/>
          </a:xfrm>
        </p:spPr>
        <p:txBody>
          <a:bodyPr/>
          <a:lstStyle/>
          <a:p>
            <a:pPr marL="0" indent="0" eaLnBrk="1" hangingPunct="1">
              <a:lnSpc>
                <a:spcPct val="90000"/>
              </a:lnSpc>
              <a:buFontTx/>
              <a:buNone/>
              <a:tabLst>
                <a:tab pos="800100" algn="l"/>
                <a:tab pos="985838" algn="l"/>
                <a:tab pos="1257300" algn="l"/>
                <a:tab pos="2243138" algn="l"/>
              </a:tabLst>
              <a:defRPr/>
            </a:pPr>
            <a:r>
              <a:rPr lang="en-GB" sz="2200" dirty="0" smtClean="0">
                <a:solidFill>
                  <a:srgbClr val="269999"/>
                </a:solidFill>
              </a:rPr>
              <a:t>[E]</a:t>
            </a:r>
            <a:r>
              <a:rPr lang="nl-BE" sz="2200" dirty="0" smtClean="0">
                <a:solidFill>
                  <a:schemeClr val="accent1">
                    <a:lumMod val="75000"/>
                  </a:schemeClr>
                </a:solidFill>
              </a:rPr>
              <a:t> for Sluicing:</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(71)		  </a:t>
            </a:r>
            <a:r>
              <a:rPr lang="en-US" sz="2200" cap="small" dirty="0" smtClean="0">
                <a:solidFill>
                  <a:schemeClr val="tx2"/>
                </a:solidFill>
              </a:rPr>
              <a:t>cat</a:t>
            </a:r>
            <a:r>
              <a:rPr lang="en-US" sz="2200" dirty="0" smtClean="0">
                <a:solidFill>
                  <a:schemeClr val="tx2"/>
                </a:solidFill>
              </a:rPr>
              <a:t> 	[C</a:t>
            </a:r>
            <a:r>
              <a:rPr lang="en-US" sz="2200" baseline="-25000" dirty="0" smtClean="0">
                <a:solidFill>
                  <a:schemeClr val="tx2"/>
                </a:solidFill>
              </a:rPr>
              <a:t>2</a:t>
            </a:r>
            <a:r>
              <a:rPr lang="en-US" sz="2200" dirty="0" smtClean="0">
                <a:solidFill>
                  <a:schemeClr val="tx2"/>
                </a:solidFill>
              </a:rPr>
              <a:t>/E]</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rPr>
              <a:t>[</a:t>
            </a:r>
            <a:r>
              <a:rPr lang="en-US" sz="2200" i="1" dirty="0" err="1" smtClean="0">
                <a:solidFill>
                  <a:schemeClr val="tx2"/>
                </a:solidFill>
              </a:rPr>
              <a:t>u</a:t>
            </a:r>
            <a:r>
              <a:rPr lang="en-US" sz="2200" dirty="0" err="1" smtClean="0">
                <a:solidFill>
                  <a:schemeClr val="tx2"/>
                </a:solidFill>
              </a:rPr>
              <a:t>C</a:t>
            </a:r>
            <a:r>
              <a:rPr lang="en-US" sz="2200" dirty="0" smtClean="0">
                <a:solidFill>
                  <a:schemeClr val="tx2"/>
                </a:solidFill>
              </a:rPr>
              <a:t> [</a:t>
            </a:r>
            <a:r>
              <a:rPr lang="en-US" sz="2200" dirty="0" err="1" smtClean="0">
                <a:solidFill>
                  <a:schemeClr val="tx2"/>
                </a:solidFill>
              </a:rPr>
              <a:t>wh,Q</a:t>
            </a:r>
            <a:r>
              <a:rPr lang="en-US" sz="2200" dirty="0" smtClean="0">
                <a:solidFill>
                  <a:schemeClr val="tx2"/>
                </a:solidFill>
              </a:rPr>
              <a:t>]]</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sel</a:t>
            </a:r>
            <a:r>
              <a:rPr lang="en-US" sz="2200" cap="small" dirty="0" smtClean="0">
                <a:solidFill>
                  <a:schemeClr val="tx2"/>
                </a:solidFill>
              </a:rPr>
              <a:t>	</a:t>
            </a:r>
            <a:r>
              <a:rPr lang="en-US" sz="2200" dirty="0" smtClean="0">
                <a:solidFill>
                  <a:schemeClr val="tx2"/>
                </a:solidFill>
              </a:rPr>
              <a:t>[C</a:t>
            </a:r>
            <a:r>
              <a:rPr lang="en-US" sz="2200" baseline="-25000" dirty="0" smtClean="0">
                <a:solidFill>
                  <a:schemeClr val="tx2"/>
                </a:solidFill>
              </a:rPr>
              <a:t>2</a:t>
            </a:r>
            <a:r>
              <a:rPr lang="en-US" sz="2200" dirty="0" smtClean="0">
                <a:solidFill>
                  <a:schemeClr val="tx2"/>
                </a:solidFill>
              </a:rPr>
              <a:t>]</a:t>
            </a:r>
          </a:p>
          <a:p>
            <a:pPr marL="0" indent="0" eaLnBrk="1" hangingPunct="1">
              <a:lnSpc>
                <a:spcPct val="90000"/>
              </a:lnSpc>
              <a:buFontTx/>
              <a:buNone/>
              <a:tabLst>
                <a:tab pos="800100" algn="l"/>
                <a:tab pos="985838" algn="l"/>
                <a:tab pos="1257300" algn="l"/>
                <a:tab pos="2243138" algn="l"/>
              </a:tabLst>
              <a:defRPr/>
            </a:pPr>
            <a:endParaRPr lang="nl-BE" sz="2200" dirty="0" smtClean="0">
              <a:solidFill>
                <a:schemeClr val="tx2"/>
              </a:solidFill>
            </a:endParaRPr>
          </a:p>
          <a:p>
            <a:pPr marL="0" indent="0" eaLnBrk="1" hangingPunct="1">
              <a:lnSpc>
                <a:spcPct val="90000"/>
              </a:lnSpc>
              <a:buFontTx/>
              <a:buNone/>
              <a:tabLst>
                <a:tab pos="800100" algn="l"/>
                <a:tab pos="985838" algn="l"/>
                <a:tab pos="1257300" algn="l"/>
                <a:tab pos="2243138" algn="l"/>
              </a:tabLst>
              <a:defRPr/>
            </a:pPr>
            <a:r>
              <a:rPr lang="nl-BE" sz="2000" dirty="0" smtClean="0">
                <a:solidFill>
                  <a:schemeClr val="tx2"/>
                </a:solidFill>
              </a:rPr>
              <a:t>       </a:t>
            </a:r>
            <a:endParaRPr lang="nl-BE" sz="2000" dirty="0">
              <a:solidFill>
                <a:schemeClr val="tx2"/>
              </a:solidFill>
            </a:endParaRPr>
          </a:p>
          <a:p>
            <a:pPr marL="0" indent="0" eaLnBrk="1" hangingPunct="1">
              <a:lnSpc>
                <a:spcPct val="90000"/>
              </a:lnSpc>
              <a:buFontTx/>
              <a:buNone/>
              <a:tabLst>
                <a:tab pos="800100" algn="l"/>
                <a:tab pos="985838" algn="l"/>
                <a:tab pos="1257300" algn="l"/>
                <a:tab pos="2243138" algn="l"/>
              </a:tabLst>
              <a:defRPr/>
            </a:pPr>
            <a:endParaRPr lang="nl-NL" sz="2000" dirty="0">
              <a:solidFill>
                <a:schemeClr val="tx2"/>
              </a:solidFill>
            </a:endParaRPr>
          </a:p>
        </p:txBody>
      </p:sp>
      <p:sp>
        <p:nvSpPr>
          <p:cNvPr id="4" name="Vierkante haak links 3"/>
          <p:cNvSpPr/>
          <p:nvPr/>
        </p:nvSpPr>
        <p:spPr>
          <a:xfrm>
            <a:off x="2438400" y="3505200"/>
            <a:ext cx="76200" cy="12192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5" name="Vierkante haak rechts 4"/>
          <p:cNvSpPr/>
          <p:nvPr/>
        </p:nvSpPr>
        <p:spPr>
          <a:xfrm>
            <a:off x="5029200" y="3505200"/>
            <a:ext cx="76200" cy="12192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370013" y="301625"/>
            <a:ext cx="7523162" cy="1143000"/>
          </a:xfrm>
        </p:spPr>
        <p:txBody>
          <a:bodyPr/>
          <a:lstStyle/>
          <a:p>
            <a:pPr eaLnBrk="1" hangingPunct="1"/>
            <a:r>
              <a:rPr lang="nl-BE" sz="3200" smtClean="0">
                <a:solidFill>
                  <a:schemeClr val="accent1"/>
                </a:solidFill>
              </a:rPr>
              <a:t>5.1 Sluicing (8)</a:t>
            </a:r>
            <a:endParaRPr lang="nl-NL" sz="3400" smtClean="0">
              <a:solidFill>
                <a:schemeClr val="accent1"/>
              </a:solidFill>
            </a:endParaRPr>
          </a:p>
        </p:txBody>
      </p:sp>
      <p:sp>
        <p:nvSpPr>
          <p:cNvPr id="244739" name="Text Box 4"/>
          <p:cNvSpPr txBox="1">
            <a:spLocks noChangeArrowheads="1"/>
          </p:cNvSpPr>
          <p:nvPr/>
        </p:nvSpPr>
        <p:spPr bwMode="auto">
          <a:xfrm>
            <a:off x="1331913" y="2133600"/>
            <a:ext cx="7126287" cy="3016250"/>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dirty="0" smtClean="0">
                <a:solidFill>
                  <a:schemeClr val="tx2"/>
                </a:solidFill>
              </a:rPr>
              <a:t>(72)            </a:t>
            </a:r>
            <a:r>
              <a:rPr lang="nl-BE" sz="2000" dirty="0">
                <a:solidFill>
                  <a:schemeClr val="tx2"/>
                </a:solidFill>
              </a:rPr>
              <a:t>CP</a:t>
            </a:r>
            <a:r>
              <a:rPr lang="nl-BE" sz="2000" baseline="-25000" dirty="0">
                <a:solidFill>
                  <a:schemeClr val="tx2"/>
                </a:solidFill>
              </a:rPr>
              <a:t>1</a:t>
            </a:r>
            <a:r>
              <a:rPr lang="nl-BE" sz="2000" dirty="0">
                <a:solidFill>
                  <a:schemeClr val="tx2"/>
                </a:solidFill>
              </a:rPr>
              <a:t>  = ForceP  </a:t>
            </a:r>
          </a:p>
          <a:p>
            <a:pPr marL="342900" indent="-342900">
              <a:spcBef>
                <a:spcPct val="50000"/>
              </a:spcBef>
            </a:pPr>
            <a:r>
              <a:rPr lang="nl-BE" sz="2000" dirty="0">
                <a:solidFill>
                  <a:schemeClr val="tx2"/>
                </a:solidFill>
              </a:rPr>
              <a:t>                         C</a:t>
            </a:r>
            <a:r>
              <a:rPr lang="nl-BE" sz="2000" baseline="-25000" dirty="0">
                <a:solidFill>
                  <a:schemeClr val="tx2"/>
                </a:solidFill>
              </a:rPr>
              <a:t>1</a:t>
            </a:r>
            <a:r>
              <a:rPr lang="nl-BE" sz="2000" dirty="0">
                <a:solidFill>
                  <a:schemeClr val="tx2"/>
                </a:solidFill>
              </a:rPr>
              <a:t>’        </a:t>
            </a:r>
          </a:p>
          <a:p>
            <a:pPr marL="342900" indent="-342900">
              <a:spcBef>
                <a:spcPct val="50000"/>
              </a:spcBef>
            </a:pPr>
            <a:r>
              <a:rPr lang="nl-BE" sz="2000" dirty="0">
                <a:solidFill>
                  <a:schemeClr val="tx2"/>
                </a:solidFill>
              </a:rPr>
              <a:t>                  C</a:t>
            </a:r>
            <a:r>
              <a:rPr lang="nl-BE" sz="2000" baseline="-25000" dirty="0">
                <a:solidFill>
                  <a:schemeClr val="tx2"/>
                </a:solidFill>
              </a:rPr>
              <a:t>1</a:t>
            </a:r>
            <a:r>
              <a:rPr lang="nl-BE" sz="2000" dirty="0">
                <a:solidFill>
                  <a:schemeClr val="tx2"/>
                </a:solidFill>
              </a:rPr>
              <a:t>           CP</a:t>
            </a:r>
            <a:r>
              <a:rPr lang="nl-BE" sz="2000" baseline="-25000" dirty="0">
                <a:solidFill>
                  <a:schemeClr val="tx2"/>
                </a:solidFill>
              </a:rPr>
              <a:t>2  </a:t>
            </a:r>
            <a:r>
              <a:rPr lang="nl-BE" sz="2000" dirty="0">
                <a:solidFill>
                  <a:schemeClr val="tx2"/>
                </a:solidFill>
              </a:rPr>
              <a:t> = FocP</a:t>
            </a:r>
          </a:p>
          <a:p>
            <a:pPr marL="342900" indent="-342900">
              <a:spcBef>
                <a:spcPct val="50000"/>
              </a:spcBef>
            </a:pPr>
            <a:r>
              <a:rPr lang="nl-BE" sz="2000" dirty="0">
                <a:solidFill>
                  <a:schemeClr val="tx2"/>
                </a:solidFill>
              </a:rPr>
              <a:t>                                        C</a:t>
            </a:r>
            <a:r>
              <a:rPr lang="nl-BE" sz="2000" baseline="-25000" dirty="0">
                <a:solidFill>
                  <a:schemeClr val="tx2"/>
                </a:solidFill>
              </a:rPr>
              <a:t>2</a:t>
            </a:r>
            <a:r>
              <a:rPr lang="nl-BE" sz="2000" dirty="0">
                <a:solidFill>
                  <a:schemeClr val="tx2"/>
                </a:solidFill>
              </a:rPr>
              <a:t>’</a:t>
            </a:r>
          </a:p>
          <a:p>
            <a:pPr marL="342900" indent="-342900">
              <a:spcBef>
                <a:spcPct val="50000"/>
              </a:spcBef>
            </a:pPr>
            <a:r>
              <a:rPr lang="nl-BE" sz="2000" dirty="0">
                <a:solidFill>
                  <a:schemeClr val="tx2"/>
                </a:solidFill>
              </a:rPr>
              <a:t>                                 C</a:t>
            </a:r>
            <a:r>
              <a:rPr lang="nl-BE" sz="2000" baseline="-25000" dirty="0">
                <a:solidFill>
                  <a:schemeClr val="tx2"/>
                </a:solidFill>
              </a:rPr>
              <a:t>2</a:t>
            </a:r>
            <a:r>
              <a:rPr lang="nl-BE" sz="2000" dirty="0">
                <a:solidFill>
                  <a:schemeClr val="tx2"/>
                </a:solidFill>
              </a:rPr>
              <a:t>           IP					       </a:t>
            </a:r>
          </a:p>
          <a:p>
            <a:pPr marL="342900" indent="-342900">
              <a:spcBef>
                <a:spcPct val="50000"/>
              </a:spcBef>
            </a:pPr>
            <a:r>
              <a:rPr lang="nl-BE" sz="2000" dirty="0">
                <a:solidFill>
                  <a:schemeClr val="tx2"/>
                </a:solidFill>
              </a:rPr>
              <a:t>		                                                          </a:t>
            </a:r>
            <a:endParaRPr lang="nl-NL" sz="2000" dirty="0">
              <a:solidFill>
                <a:schemeClr val="tx2"/>
              </a:solidFill>
            </a:endParaRPr>
          </a:p>
        </p:txBody>
      </p:sp>
      <p:sp>
        <p:nvSpPr>
          <p:cNvPr id="244740" name="AutoShape 5"/>
          <p:cNvSpPr>
            <a:spLocks noChangeArrowheads="1"/>
          </p:cNvSpPr>
          <p:nvPr/>
        </p:nvSpPr>
        <p:spPr bwMode="auto">
          <a:xfrm>
            <a:off x="5257800" y="4343400"/>
            <a:ext cx="966788" cy="174625"/>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44741" name="Group 10"/>
          <p:cNvGrpSpPr>
            <a:grpSpLocks/>
          </p:cNvGrpSpPr>
          <p:nvPr/>
        </p:nvGrpSpPr>
        <p:grpSpPr bwMode="auto">
          <a:xfrm>
            <a:off x="2819400" y="2514600"/>
            <a:ext cx="792163" cy="144463"/>
            <a:chOff x="2064" y="2160"/>
            <a:chExt cx="635" cy="91"/>
          </a:xfrm>
        </p:grpSpPr>
        <p:sp>
          <p:nvSpPr>
            <p:cNvPr id="244757"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8"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44742" name="Group 10"/>
          <p:cNvGrpSpPr>
            <a:grpSpLocks/>
          </p:cNvGrpSpPr>
          <p:nvPr/>
        </p:nvGrpSpPr>
        <p:grpSpPr bwMode="auto">
          <a:xfrm>
            <a:off x="3429000" y="2971800"/>
            <a:ext cx="792163" cy="144463"/>
            <a:chOff x="2064" y="2160"/>
            <a:chExt cx="635" cy="91"/>
          </a:xfrm>
        </p:grpSpPr>
        <p:sp>
          <p:nvSpPr>
            <p:cNvPr id="244755"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6"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44743" name="Group 10"/>
          <p:cNvGrpSpPr>
            <a:grpSpLocks/>
          </p:cNvGrpSpPr>
          <p:nvPr/>
        </p:nvGrpSpPr>
        <p:grpSpPr bwMode="auto">
          <a:xfrm>
            <a:off x="4114800" y="3429000"/>
            <a:ext cx="792163" cy="144463"/>
            <a:chOff x="2064" y="2160"/>
            <a:chExt cx="635" cy="91"/>
          </a:xfrm>
        </p:grpSpPr>
        <p:sp>
          <p:nvSpPr>
            <p:cNvPr id="244753"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4"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44744" name="Group 10"/>
          <p:cNvGrpSpPr>
            <a:grpSpLocks/>
          </p:cNvGrpSpPr>
          <p:nvPr/>
        </p:nvGrpSpPr>
        <p:grpSpPr bwMode="auto">
          <a:xfrm>
            <a:off x="4724400" y="3886200"/>
            <a:ext cx="792163" cy="144463"/>
            <a:chOff x="2064" y="2160"/>
            <a:chExt cx="635" cy="91"/>
          </a:xfrm>
        </p:grpSpPr>
        <p:sp>
          <p:nvSpPr>
            <p:cNvPr id="244751"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2"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4953000" y="3429000"/>
            <a:ext cx="1241425" cy="1717675"/>
          </a:xfrm>
          <a:custGeom>
            <a:avLst/>
            <a:gdLst>
              <a:gd name="connsiteX0" fmla="*/ 1205255 w 1205255"/>
              <a:gd name="connsiteY0" fmla="*/ 0 h 1553882"/>
              <a:gd name="connsiteX1" fmla="*/ 114549 w 1205255"/>
              <a:gd name="connsiteY1" fmla="*/ 672353 h 1553882"/>
              <a:gd name="connsiteX2" fmla="*/ 517961 w 1205255"/>
              <a:gd name="connsiteY2" fmla="*/ 1553882 h 1553882"/>
              <a:gd name="connsiteX0" fmla="*/ 1205255 w 1205255"/>
              <a:gd name="connsiteY0" fmla="*/ 0 h 1792342"/>
              <a:gd name="connsiteX1" fmla="*/ 114549 w 1205255"/>
              <a:gd name="connsiteY1" fmla="*/ 910813 h 1792342"/>
              <a:gd name="connsiteX2" fmla="*/ 517961 w 1205255"/>
              <a:gd name="connsiteY2" fmla="*/ 1792342 h 1792342"/>
            </a:gdLst>
            <a:ahLst/>
            <a:cxnLst>
              <a:cxn ang="0">
                <a:pos x="connsiteX0" y="connsiteY0"/>
              </a:cxn>
              <a:cxn ang="0">
                <a:pos x="connsiteX1" y="connsiteY1"/>
              </a:cxn>
              <a:cxn ang="0">
                <a:pos x="connsiteX2" y="connsiteY2"/>
              </a:cxn>
            </a:cxnLst>
            <a:rect l="l" t="t" r="r" b="b"/>
            <a:pathLst>
              <a:path w="1205255" h="1792342">
                <a:moveTo>
                  <a:pt x="1205255" y="0"/>
                </a:moveTo>
                <a:cubicBezTo>
                  <a:pt x="717176" y="206686"/>
                  <a:pt x="229098" y="612089"/>
                  <a:pt x="114549" y="910813"/>
                </a:cubicBezTo>
                <a:cubicBezTo>
                  <a:pt x="0" y="1209537"/>
                  <a:pt x="517961" y="1792342"/>
                  <a:pt x="517961" y="1792342"/>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grpSp>
        <p:nvGrpSpPr>
          <p:cNvPr id="6" name="Groeperen 37"/>
          <p:cNvGrpSpPr>
            <a:grpSpLocks/>
          </p:cNvGrpSpPr>
          <p:nvPr/>
        </p:nvGrpSpPr>
        <p:grpSpPr bwMode="auto">
          <a:xfrm>
            <a:off x="2667000" y="4038600"/>
            <a:ext cx="534988" cy="687388"/>
            <a:chOff x="3504406" y="4877594"/>
            <a:chExt cx="457994" cy="686594"/>
          </a:xfrm>
        </p:grpSpPr>
        <p:cxnSp>
          <p:nvCxnSpPr>
            <p:cNvPr id="31" name="Rechte verbindingslijn 30"/>
            <p:cNvCxnSpPr/>
            <p:nvPr/>
          </p:nvCxnSpPr>
          <p:spPr>
            <a:xfrm rot="5400000">
              <a:off x="3162582" y="5219418"/>
              <a:ext cx="685008" cy="1359"/>
            </a:xfrm>
            <a:prstGeom prst="line">
              <a:avLst/>
            </a:prstGeom>
            <a:ln>
              <a:solidFill>
                <a:schemeClr val="accent1">
                  <a:lumMod val="75000"/>
                </a:schemeClr>
              </a:solidFill>
              <a:headEnd type="oval" w="lg" len="lg"/>
            </a:ln>
          </p:spPr>
          <p:style>
            <a:lnRef idx="2">
              <a:schemeClr val="accent1"/>
            </a:lnRef>
            <a:fillRef idx="0">
              <a:schemeClr val="accent1"/>
            </a:fillRef>
            <a:effectRef idx="1">
              <a:schemeClr val="accent1"/>
            </a:effectRef>
            <a:fontRef idx="minor">
              <a:schemeClr val="tx1"/>
            </a:fontRef>
          </p:style>
        </p:cxnSp>
        <p:cxnSp>
          <p:nvCxnSpPr>
            <p:cNvPr id="36" name="Rechte verbindingslijn 35"/>
            <p:cNvCxnSpPr/>
            <p:nvPr/>
          </p:nvCxnSpPr>
          <p:spPr>
            <a:xfrm>
              <a:off x="3505765" y="5562602"/>
              <a:ext cx="456635" cy="1586"/>
            </a:xfrm>
            <a:prstGeom prst="line">
              <a:avLst/>
            </a:prstGeom>
            <a:ln>
              <a:solidFill>
                <a:schemeClr val="accent1">
                  <a:lumMod val="75000"/>
                </a:schemeClr>
              </a:solidFill>
              <a:tailEnd type="oval" w="lg" len="lg"/>
            </a:ln>
          </p:spPr>
          <p:style>
            <a:lnRef idx="2">
              <a:schemeClr val="accent1"/>
            </a:lnRef>
            <a:fillRef idx="0">
              <a:schemeClr val="accent1"/>
            </a:fillRef>
            <a:effectRef idx="1">
              <a:schemeClr val="accent1"/>
            </a:effectRef>
            <a:fontRef idx="minor">
              <a:schemeClr val="tx1"/>
            </a:fontRef>
          </p:style>
        </p:cxnSp>
      </p:grpSp>
      <p:sp>
        <p:nvSpPr>
          <p:cNvPr id="40" name="Tekstvak 39"/>
          <p:cNvSpPr txBox="1"/>
          <p:nvPr/>
        </p:nvSpPr>
        <p:spPr>
          <a:xfrm>
            <a:off x="3200400" y="4343400"/>
            <a:ext cx="1828800" cy="708025"/>
          </a:xfrm>
          <a:prstGeom prst="rect">
            <a:avLst/>
          </a:prstGeom>
          <a:noFill/>
        </p:spPr>
        <p:txBody>
          <a:bodyPr>
            <a:prstTxWarp prst="textNoShape">
              <a:avLst/>
            </a:prstTxWarp>
            <a:spAutoFit/>
          </a:bodyPr>
          <a:lstStyle/>
          <a:p>
            <a:r>
              <a:rPr lang="en-GB" sz="2000" dirty="0">
                <a:solidFill>
                  <a:schemeClr val="tx2"/>
                </a:solidFill>
                <a:ea typeface="Verdana" pitchFamily="-110" charset="0"/>
                <a:cs typeface="Verdana" pitchFamily="-110" charset="0"/>
              </a:rPr>
              <a:t>[E [INFL [</a:t>
            </a:r>
            <a:r>
              <a:rPr lang="en-GB" sz="2000" i="1" dirty="0" err="1">
                <a:solidFill>
                  <a:schemeClr val="tx2"/>
                </a:solidFill>
                <a:ea typeface="Verdana" pitchFamily="-110" charset="0"/>
                <a:cs typeface="Verdana" pitchFamily="-110" charset="0"/>
              </a:rPr>
              <a:t>u</a:t>
            </a:r>
            <a:r>
              <a:rPr lang="en-GB" sz="2000" dirty="0" err="1">
                <a:solidFill>
                  <a:schemeClr val="tx2"/>
                </a:solidFill>
                <a:ea typeface="Verdana" pitchFamily="-110" charset="0"/>
                <a:cs typeface="Verdana" pitchFamily="-110" charset="0"/>
              </a:rPr>
              <a:t>C</a:t>
            </a:r>
            <a:r>
              <a:rPr lang="en-GB" sz="2000" dirty="0">
                <a:solidFill>
                  <a:schemeClr val="tx2"/>
                </a:solidFill>
                <a:ea typeface="Verdana" pitchFamily="-110" charset="0"/>
                <a:cs typeface="Verdana" pitchFamily="-110" charset="0"/>
              </a:rPr>
              <a:t> [</a:t>
            </a:r>
            <a:r>
              <a:rPr lang="en-GB" sz="2000" dirty="0" err="1">
                <a:solidFill>
                  <a:schemeClr val="tx2"/>
                </a:solidFill>
                <a:ea typeface="Verdana" pitchFamily="-110" charset="0"/>
                <a:cs typeface="Verdana" pitchFamily="-110" charset="0"/>
              </a:rPr>
              <a:t>wh,Q</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29" name="Tekstvak 28"/>
          <p:cNvSpPr txBox="1"/>
          <p:nvPr/>
        </p:nvSpPr>
        <p:spPr>
          <a:xfrm>
            <a:off x="1524000" y="3505200"/>
            <a:ext cx="2362200" cy="400050"/>
          </a:xfrm>
          <a:prstGeom prst="rect">
            <a:avLst/>
          </a:prstGeom>
          <a:noFill/>
        </p:spPr>
        <p:txBody>
          <a:bodyPr wrap="square">
            <a:prstTxWarp prst="textNoShape">
              <a:avLst/>
            </a:prstTxWarp>
            <a:spAutoFit/>
          </a:bodyPr>
          <a:lstStyle/>
          <a:p>
            <a:r>
              <a:rPr lang="en-GB" sz="2000" dirty="0">
                <a:solidFill>
                  <a:schemeClr val="tx2"/>
                </a:solidFill>
                <a:ea typeface="Verdana" pitchFamily="-110" charset="0"/>
                <a:cs typeface="Verdana" pitchFamily="-110" charset="0"/>
              </a:rPr>
              <a:t>[CAT [C [</a:t>
            </a:r>
            <a:r>
              <a:rPr lang="en-GB" sz="2000" dirty="0" err="1">
                <a:solidFill>
                  <a:schemeClr val="tx2"/>
                </a:solidFill>
                <a:ea typeface="Verdana" pitchFamily="-110" charset="0"/>
                <a:cs typeface="Verdana" pitchFamily="-110" charset="0"/>
              </a:rPr>
              <a:t>wh,Q</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5.1 Sluicing (9)</a:t>
            </a:r>
            <a:endParaRPr lang="nl-NL" sz="3200" smtClean="0">
              <a:solidFill>
                <a:schemeClr val="accent1"/>
              </a:solidFill>
            </a:endParaRPr>
          </a:p>
        </p:txBody>
      </p:sp>
      <p:sp>
        <p:nvSpPr>
          <p:cNvPr id="152579" name="Rectangle 3"/>
          <p:cNvSpPr>
            <a:spLocks noGrp="1" noChangeArrowheads="1"/>
          </p:cNvSpPr>
          <p:nvPr>
            <p:ph type="body" idx="1"/>
          </p:nvPr>
        </p:nvSpPr>
        <p:spPr>
          <a:xfrm>
            <a:off x="1370013" y="2514600"/>
            <a:ext cx="7773987" cy="3867150"/>
          </a:xfrm>
        </p:spPr>
        <p:txBody>
          <a:bodyPr/>
          <a:lstStyle/>
          <a:p>
            <a:pPr marL="271463" indent="-271463" eaLnBrk="1" hangingPunct="1">
              <a:buFontTx/>
              <a:buNone/>
              <a:defRPr/>
            </a:pPr>
            <a:r>
              <a:rPr lang="nl-BE" sz="2200" dirty="0" smtClean="0">
                <a:solidFill>
                  <a:srgbClr val="269999"/>
                </a:solidFill>
                <a:sym typeface="Wingdings" pitchFamily="-110" charset="2"/>
              </a:rPr>
              <a:t> The extraction data</a:t>
            </a:r>
          </a:p>
          <a:p>
            <a:pPr marL="271463" indent="-271463" eaLnBrk="1" hangingPunct="1">
              <a:buFontTx/>
              <a:buNone/>
              <a:defRPr/>
            </a:pPr>
            <a:endParaRPr lang="nl-BE" sz="2200" dirty="0" smtClean="0">
              <a:solidFill>
                <a:schemeClr val="tx2"/>
              </a:solidFill>
            </a:endParaRPr>
          </a:p>
          <a:p>
            <a:pPr marL="271463" indent="-271463" eaLnBrk="1" hangingPunct="1">
              <a:buFontTx/>
              <a:buNone/>
              <a:defRPr/>
            </a:pPr>
            <a:r>
              <a:rPr lang="nl-BE" sz="2200" dirty="0" smtClean="0">
                <a:solidFill>
                  <a:schemeClr val="tx2"/>
                </a:solidFill>
              </a:rPr>
              <a:t>Derivational ellipsis: </a:t>
            </a:r>
          </a:p>
          <a:p>
            <a:pPr marL="271463" indent="-271463" eaLnBrk="1" hangingPunct="1">
              <a:buFontTx/>
              <a:buNone/>
              <a:defRPr/>
            </a:pPr>
            <a:r>
              <a:rPr lang="nl-BE" sz="2200" dirty="0" smtClean="0">
                <a:solidFill>
                  <a:schemeClr val="tx2"/>
                </a:solidFill>
              </a:rPr>
              <a:t>The ellipsis site is sent to PF (and frozen for syntax) as soon as the licensor checks </a:t>
            </a:r>
            <a:r>
              <a:rPr lang="en-GB" sz="2200" dirty="0" smtClean="0">
                <a:solidFill>
                  <a:schemeClr val="tx2"/>
                </a:solidFill>
              </a:rPr>
              <a:t>[E]</a:t>
            </a:r>
            <a:r>
              <a:rPr lang="nl-BE" sz="2200" dirty="0" smtClean="0">
                <a:solidFill>
                  <a:schemeClr val="tx2"/>
                </a:solidFill>
              </a:rPr>
              <a:t>.</a:t>
            </a:r>
          </a:p>
          <a:p>
            <a:pPr marL="271463" indent="-271463" eaLnBrk="1" hangingPunct="1">
              <a:buFontTx/>
              <a:buNone/>
              <a:defRPr/>
            </a:pPr>
            <a:endParaRPr lang="nl-BE" sz="2200" dirty="0" smtClean="0">
              <a:solidFill>
                <a:schemeClr val="tx2"/>
              </a:solidFill>
            </a:endParaRPr>
          </a:p>
          <a:p>
            <a:pPr marL="271463" indent="-271463" eaLnBrk="1" hangingPunct="1">
              <a:buFontTx/>
              <a:buNone/>
              <a:defRPr/>
            </a:pPr>
            <a:r>
              <a:rPr lang="nl-NL" sz="2200" dirty="0" smtClean="0">
                <a:solidFill>
                  <a:schemeClr val="tx2"/>
                </a:solidFill>
                <a:sym typeface="Wingdings"/>
              </a:rPr>
              <a:t> </a:t>
            </a:r>
            <a:r>
              <a:rPr lang="nl-BE" sz="2200" dirty="0" smtClean="0">
                <a:solidFill>
                  <a:schemeClr val="tx2"/>
                </a:solidFill>
              </a:rPr>
              <a:t>Only what moves to a position between the</a:t>
            </a:r>
          </a:p>
          <a:p>
            <a:pPr marL="271463" indent="-271463" eaLnBrk="1" hangingPunct="1">
              <a:buFontTx/>
              <a:buNone/>
              <a:defRPr/>
            </a:pPr>
            <a:r>
              <a:rPr lang="nl-BE" sz="2200" dirty="0" smtClean="0">
                <a:solidFill>
                  <a:schemeClr val="tx2"/>
                </a:solidFill>
              </a:rPr>
              <a:t>    licensor and the ellipsis site can survive.</a:t>
            </a: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dissolve">
                                      <p:cBhvr>
                                        <p:cTn id="7" dur="500"/>
                                        <p:tgtEl>
                                          <p:spTgt spid="152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9">
                                            <p:txEl>
                                              <p:pRg st="3" end="3"/>
                                            </p:txEl>
                                          </p:spTgt>
                                        </p:tgtEl>
                                        <p:attrNameLst>
                                          <p:attrName>style.visibility</p:attrName>
                                        </p:attrNameLst>
                                      </p:cBhvr>
                                      <p:to>
                                        <p:strVal val="visible"/>
                                      </p:to>
                                    </p:set>
                                    <p:animEffect transition="in" filter="dissolve">
                                      <p:cBhvr>
                                        <p:cTn id="12" dur="500"/>
                                        <p:tgtEl>
                                          <p:spTgt spid="1525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1" nodeType="clickEffect">
                                  <p:stCondLst>
                                    <p:cond delay="0"/>
                                  </p:stCondLst>
                                  <p:childTnLst>
                                    <p:set>
                                      <p:cBhvr>
                                        <p:cTn id="16" dur="1" fill="hold">
                                          <p:stCondLst>
                                            <p:cond delay="0"/>
                                          </p:stCondLst>
                                        </p:cTn>
                                        <p:tgtEl>
                                          <p:spTgt spid="152579">
                                            <p:txEl>
                                              <p:pRg st="5" end="5"/>
                                            </p:txEl>
                                          </p:spTgt>
                                        </p:tgtEl>
                                        <p:attrNameLst>
                                          <p:attrName>style.visibility</p:attrName>
                                        </p:attrNameLst>
                                      </p:cBhvr>
                                      <p:to>
                                        <p:strVal val="visible"/>
                                      </p:to>
                                    </p:set>
                                    <p:anim calcmode="lin" valueType="num">
                                      <p:cBhvr>
                                        <p:cTn id="17" dur="1000" fill="hold"/>
                                        <p:tgtEl>
                                          <p:spTgt spid="152579">
                                            <p:txEl>
                                              <p:pRg st="5" end="5"/>
                                            </p:txEl>
                                          </p:spTgt>
                                        </p:tgtEl>
                                        <p:attrNameLst>
                                          <p:attrName>ppt_w</p:attrName>
                                        </p:attrNameLst>
                                      </p:cBhvr>
                                      <p:tavLst>
                                        <p:tav tm="0">
                                          <p:val>
                                            <p:fltVal val="0"/>
                                          </p:val>
                                        </p:tav>
                                        <p:tav tm="100000">
                                          <p:val>
                                            <p:strVal val="#ppt_w"/>
                                          </p:val>
                                        </p:tav>
                                      </p:tavLst>
                                    </p:anim>
                                    <p:anim calcmode="lin" valueType="num">
                                      <p:cBhvr>
                                        <p:cTn id="18" dur="1000" fill="hold"/>
                                        <p:tgtEl>
                                          <p:spTgt spid="152579">
                                            <p:txEl>
                                              <p:pRg st="5" end="5"/>
                                            </p:txEl>
                                          </p:spTgt>
                                        </p:tgtEl>
                                        <p:attrNameLst>
                                          <p:attrName>ppt_h</p:attrName>
                                        </p:attrNameLst>
                                      </p:cBhvr>
                                      <p:tavLst>
                                        <p:tav tm="0">
                                          <p:val>
                                            <p:fltVal val="0"/>
                                          </p:val>
                                        </p:tav>
                                        <p:tav tm="100000">
                                          <p:val>
                                            <p:strVal val="#ppt_h"/>
                                          </p:val>
                                        </p:tav>
                                      </p:tavLst>
                                    </p:anim>
                                    <p:anim calcmode="lin" valueType="num">
                                      <p:cBhvr>
                                        <p:cTn id="19" dur="1000" fill="hold"/>
                                        <p:tgtEl>
                                          <p:spTgt spid="15257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52579">
                                            <p:txEl>
                                              <p:pRg st="5" end="5"/>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1" nodeType="withEffect">
                                  <p:stCondLst>
                                    <p:cond delay="0"/>
                                  </p:stCondLst>
                                  <p:childTnLst>
                                    <p:set>
                                      <p:cBhvr>
                                        <p:cTn id="22" dur="1" fill="hold">
                                          <p:stCondLst>
                                            <p:cond delay="0"/>
                                          </p:stCondLst>
                                        </p:cTn>
                                        <p:tgtEl>
                                          <p:spTgt spid="152579">
                                            <p:txEl>
                                              <p:pRg st="6" end="6"/>
                                            </p:txEl>
                                          </p:spTgt>
                                        </p:tgtEl>
                                        <p:attrNameLst>
                                          <p:attrName>style.visibility</p:attrName>
                                        </p:attrNameLst>
                                      </p:cBhvr>
                                      <p:to>
                                        <p:strVal val="visible"/>
                                      </p:to>
                                    </p:set>
                                    <p:anim calcmode="lin" valueType="num">
                                      <p:cBhvr>
                                        <p:cTn id="23" dur="1000" fill="hold"/>
                                        <p:tgtEl>
                                          <p:spTgt spid="152579">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152579">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15257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5257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nl-BE" sz="3400" smtClean="0">
                <a:solidFill>
                  <a:schemeClr val="accent1"/>
                </a:solidFill>
              </a:rPr>
              <a:t>1. Deletion or proform? A puzzle (7)</a:t>
            </a:r>
            <a:endParaRPr lang="nl-NL" sz="3400" smtClean="0">
              <a:solidFill>
                <a:schemeClr val="accent1"/>
              </a:solidFill>
            </a:endParaRPr>
          </a:p>
        </p:txBody>
      </p:sp>
      <p:sp>
        <p:nvSpPr>
          <p:cNvPr id="107523" name="Rectangle 3"/>
          <p:cNvSpPr>
            <a:spLocks noGrp="1" noChangeArrowheads="1"/>
          </p:cNvSpPr>
          <p:nvPr>
            <p:ph type="body" idx="1"/>
          </p:nvPr>
        </p:nvSpPr>
        <p:spPr>
          <a:xfrm>
            <a:off x="1219200" y="2286000"/>
            <a:ext cx="7467600" cy="3733800"/>
          </a:xfrm>
        </p:spPr>
        <p:txBody>
          <a:bodyPr/>
          <a:lstStyle/>
          <a:p>
            <a:pPr marL="0" indent="0" eaLnBrk="1" hangingPunct="1">
              <a:lnSpc>
                <a:spcPct val="90000"/>
              </a:lnSpc>
              <a:buFontTx/>
              <a:buNone/>
              <a:tabLst>
                <a:tab pos="365125" algn="l"/>
                <a:tab pos="715963" algn="l"/>
                <a:tab pos="2422525" algn="l"/>
              </a:tabLst>
            </a:pPr>
            <a:r>
              <a:rPr lang="nl-BE" sz="2200" smtClean="0">
                <a:solidFill>
                  <a:schemeClr val="tx2"/>
                </a:solidFill>
              </a:rPr>
              <a:t>Deletion analysis or proform?</a:t>
            </a:r>
          </a:p>
          <a:p>
            <a:pPr marL="0" indent="0" eaLnBrk="1" hangingPunct="1">
              <a:lnSpc>
                <a:spcPct val="90000"/>
              </a:lnSpc>
              <a:buFontTx/>
              <a:buNone/>
              <a:tabLst>
                <a:tab pos="365125" algn="l"/>
                <a:tab pos="715963" algn="l"/>
                <a:tab pos="2422525" algn="l"/>
              </a:tabLst>
            </a:pPr>
            <a:endParaRPr lang="nl-BE" sz="2200" b="1" smtClean="0">
              <a:solidFill>
                <a:schemeClr val="tx2"/>
              </a:solidFill>
              <a:sym typeface="Wingdings" pitchFamily="-110" charset="2"/>
            </a:endParaRPr>
          </a:p>
          <a:p>
            <a:pPr marL="0" indent="0" eaLnBrk="1" hangingPunct="1">
              <a:lnSpc>
                <a:spcPct val="90000"/>
              </a:lnSpc>
              <a:buFontTx/>
              <a:buNone/>
              <a:tabLst>
                <a:tab pos="365125" algn="l"/>
                <a:tab pos="715963" algn="l"/>
                <a:tab pos="2422525" algn="l"/>
              </a:tabLst>
            </a:pPr>
            <a:r>
              <a:rPr lang="nl-NL" sz="2200" smtClean="0">
                <a:solidFill>
                  <a:schemeClr val="tx2"/>
                </a:solidFill>
                <a:sym typeface="Wingdings" pitchFamily="-110" charset="2"/>
              </a:rPr>
              <a:t>	Test: extraction out of the ellipsis site.</a:t>
            </a:r>
          </a:p>
          <a:p>
            <a:pPr marL="0" indent="0" eaLnBrk="1" hangingPunct="1">
              <a:lnSpc>
                <a:spcPct val="90000"/>
              </a:lnSpc>
              <a:buFontTx/>
              <a:buNone/>
              <a:tabLst>
                <a:tab pos="365125" algn="l"/>
                <a:tab pos="715963" algn="l"/>
                <a:tab pos="2422525" algn="l"/>
              </a:tabLst>
            </a:pPr>
            <a:endParaRPr lang="nl-NL" sz="2200" smtClean="0">
              <a:solidFill>
                <a:schemeClr val="tx2"/>
              </a:solidFill>
              <a:sym typeface="Wingdings" pitchFamily="-110" charset="2"/>
            </a:endParaRPr>
          </a:p>
          <a:p>
            <a:pPr marL="0" indent="0" eaLnBrk="1" hangingPunct="1">
              <a:lnSpc>
                <a:spcPct val="90000"/>
              </a:lnSpc>
              <a:buFontTx/>
              <a:buNone/>
              <a:tabLst>
                <a:tab pos="365125" algn="l"/>
                <a:tab pos="715963" algn="l"/>
                <a:tab pos="2422525" algn="l"/>
              </a:tabLst>
            </a:pPr>
            <a:r>
              <a:rPr lang="nl-NL" sz="2200" smtClean="0">
                <a:solidFill>
                  <a:schemeClr val="tx2"/>
                </a:solidFill>
                <a:sym typeface="Wingdings" pitchFamily="-110" charset="2"/>
              </a:rPr>
              <a:t>! MCE provides a puzzle:</a:t>
            </a:r>
          </a:p>
          <a:p>
            <a:pPr marL="0" indent="0" eaLnBrk="1" hangingPunct="1">
              <a:lnSpc>
                <a:spcPct val="90000"/>
              </a:lnSpc>
              <a:buFontTx/>
              <a:buNone/>
              <a:tabLst>
                <a:tab pos="365125" algn="l"/>
                <a:tab pos="715963" algn="l"/>
                <a:tab pos="2422525" algn="l"/>
              </a:tabLst>
            </a:pPr>
            <a:endParaRPr lang="nl-NL" sz="2200" smtClean="0">
              <a:solidFill>
                <a:schemeClr val="tx2"/>
              </a:solidFill>
              <a:sym typeface="Wingdings" pitchFamily="-110" charset="2"/>
            </a:endParaRPr>
          </a:p>
          <a:p>
            <a:pPr marL="400050" lvl="1" indent="0" eaLnBrk="1" hangingPunct="1">
              <a:lnSpc>
                <a:spcPct val="90000"/>
              </a:lnSpc>
              <a:buFontTx/>
              <a:buChar char="•"/>
              <a:tabLst>
                <a:tab pos="365125" algn="l"/>
                <a:tab pos="715963" algn="l"/>
                <a:tab pos="2422525" algn="l"/>
              </a:tabLst>
            </a:pPr>
            <a:r>
              <a:rPr lang="nl-NL" sz="2200" smtClean="0">
                <a:solidFill>
                  <a:schemeClr val="tx2"/>
                </a:solidFill>
                <a:sym typeface="Wingdings" pitchFamily="-110" charset="2"/>
              </a:rPr>
              <a:t> Subjects can move out of the ellipsis site</a:t>
            </a:r>
          </a:p>
          <a:p>
            <a:pPr marL="400050" lvl="1" indent="0" eaLnBrk="1" hangingPunct="1">
              <a:lnSpc>
                <a:spcPct val="90000"/>
              </a:lnSpc>
              <a:buFontTx/>
              <a:buChar char="•"/>
              <a:tabLst>
                <a:tab pos="365125" algn="l"/>
                <a:tab pos="715963" algn="l"/>
                <a:tab pos="2422525" algn="l"/>
              </a:tabLst>
            </a:pPr>
            <a:endParaRPr lang="nl-NL" sz="1200" smtClean="0">
              <a:solidFill>
                <a:schemeClr val="tx2"/>
              </a:solidFill>
              <a:sym typeface="Wingdings" pitchFamily="-110" charset="2"/>
            </a:endParaRPr>
          </a:p>
          <a:p>
            <a:pPr marL="400050" lvl="1" indent="0" eaLnBrk="1" hangingPunct="1">
              <a:lnSpc>
                <a:spcPct val="90000"/>
              </a:lnSpc>
              <a:buFontTx/>
              <a:buChar char="•"/>
              <a:tabLst>
                <a:tab pos="365125" algn="l"/>
                <a:tab pos="715963" algn="l"/>
                <a:tab pos="2422525" algn="l"/>
              </a:tabLst>
            </a:pPr>
            <a:r>
              <a:rPr lang="nl-NL" sz="2200" smtClean="0">
                <a:solidFill>
                  <a:schemeClr val="tx2"/>
                </a:solidFill>
                <a:sym typeface="Wingdings" pitchFamily="-110" charset="2"/>
              </a:rPr>
              <a:t> Objects cannot move out of the ellipsis site</a:t>
            </a:r>
          </a:p>
          <a:p>
            <a:pPr marL="0" indent="0" eaLnBrk="1" hangingPunct="1">
              <a:lnSpc>
                <a:spcPct val="90000"/>
              </a:lnSpc>
              <a:buFontTx/>
              <a:buChar char="•"/>
              <a:tabLst>
                <a:tab pos="365125" algn="l"/>
                <a:tab pos="715963" algn="l"/>
                <a:tab pos="2422525" algn="l"/>
              </a:tabLst>
            </a:pPr>
            <a:endParaRPr lang="nl-NL" sz="2200" smtClean="0">
              <a:solidFill>
                <a:schemeClr val="tx2"/>
              </a:solidFill>
              <a:sym typeface="Wingdings" pitchFamily="-110" charset="2"/>
            </a:endParaRPr>
          </a:p>
          <a:p>
            <a:pPr marL="0" indent="0" eaLnBrk="1" hangingPunct="1">
              <a:lnSpc>
                <a:spcPct val="90000"/>
              </a:lnSpc>
              <a:buFontTx/>
              <a:buNone/>
              <a:tabLst>
                <a:tab pos="365125" algn="l"/>
                <a:tab pos="715963" algn="l"/>
                <a:tab pos="2422525" algn="l"/>
              </a:tabLst>
            </a:pPr>
            <a:r>
              <a:rPr lang="nl-NL" sz="2200" smtClean="0">
                <a:solidFill>
                  <a:schemeClr val="tx2"/>
                </a:solidFill>
                <a:sym typeface="Wingdings" pitchFamily="-110" charset="2"/>
              </a:rPr>
              <a:t>	</a:t>
            </a:r>
            <a:endParaRPr lang="nl-NL" sz="2200">
              <a:solidFill>
                <a:schemeClr val="tx2"/>
              </a:solidFill>
              <a:sym typeface="Wingdings" pitchFamily="-110"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7523">
                                            <p:txEl>
                                              <p:pRg st="2" end="2"/>
                                            </p:txEl>
                                          </p:spTgt>
                                        </p:tgtEl>
                                        <p:attrNameLst>
                                          <p:attrName>style.visibility</p:attrName>
                                        </p:attrNameLst>
                                      </p:cBhvr>
                                      <p:to>
                                        <p:strVal val="visible"/>
                                      </p:to>
                                    </p:set>
                                    <p:anim calcmode="lin" valueType="num">
                                      <p:cBhvr>
                                        <p:cTn id="7" dur="1000" fill="hold"/>
                                        <p:tgtEl>
                                          <p:spTgt spid="10752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0752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075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75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107523">
                                            <p:txEl>
                                              <p:pRg st="4" end="4"/>
                                            </p:txEl>
                                          </p:spTgt>
                                        </p:tgtEl>
                                        <p:attrNameLst>
                                          <p:attrName>style.visibility</p:attrName>
                                        </p:attrNameLst>
                                      </p:cBhvr>
                                      <p:to>
                                        <p:strVal val="visible"/>
                                      </p:to>
                                    </p:set>
                                    <p:animEffect transition="in" filter="fade">
                                      <p:cBhvr>
                                        <p:cTn id="15" dur="500"/>
                                        <p:tgtEl>
                                          <p:spTgt spid="10752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2" nodeType="clickEffect">
                                  <p:stCondLst>
                                    <p:cond delay="0"/>
                                  </p:stCondLst>
                                  <p:childTnLst>
                                    <p:set>
                                      <p:cBhvr>
                                        <p:cTn id="19" dur="1" fill="hold">
                                          <p:stCondLst>
                                            <p:cond delay="0"/>
                                          </p:stCondLst>
                                        </p:cTn>
                                        <p:tgtEl>
                                          <p:spTgt spid="107523">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2" nodeType="clickEffect">
                                  <p:stCondLst>
                                    <p:cond delay="0"/>
                                  </p:stCondLst>
                                  <p:childTnLst>
                                    <p:set>
                                      <p:cBhvr>
                                        <p:cTn id="23" dur="1" fill="hold">
                                          <p:stCondLst>
                                            <p:cond delay="0"/>
                                          </p:stCondLst>
                                        </p:cTn>
                                        <p:tgtEl>
                                          <p:spTgt spid="1075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P spid="107523" grpId="1" build="p"/>
      <p:bldP spid="107523" grpId="2" build="p"/>
    </p:bld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5.1 Sluicing (10)</a:t>
            </a:r>
            <a:endParaRPr lang="nl-NL" sz="3200" smtClean="0">
              <a:solidFill>
                <a:schemeClr val="accent1"/>
              </a:solidFill>
            </a:endParaRPr>
          </a:p>
        </p:txBody>
      </p:sp>
      <p:sp>
        <p:nvSpPr>
          <p:cNvPr id="152579" name="Rectangle 3"/>
          <p:cNvSpPr>
            <a:spLocks noGrp="1" noChangeArrowheads="1"/>
          </p:cNvSpPr>
          <p:nvPr>
            <p:ph type="body" idx="1"/>
          </p:nvPr>
        </p:nvSpPr>
        <p:spPr>
          <a:xfrm>
            <a:off x="1370013" y="2514600"/>
            <a:ext cx="7316787" cy="3867150"/>
          </a:xfrm>
        </p:spPr>
        <p:txBody>
          <a:bodyPr/>
          <a:lstStyle/>
          <a:p>
            <a:pPr marL="271463" indent="-271463" eaLnBrk="1" hangingPunct="1">
              <a:buFontTx/>
              <a:buNone/>
            </a:pPr>
            <a:r>
              <a:rPr lang="nl-BE" sz="2200" smtClean="0">
                <a:solidFill>
                  <a:schemeClr val="tx2"/>
                </a:solidFill>
              </a:rPr>
              <a:t>The positions between the licensor and the ellipsis</a:t>
            </a:r>
          </a:p>
          <a:p>
            <a:pPr marL="271463" indent="-271463" eaLnBrk="1" hangingPunct="1">
              <a:buFontTx/>
              <a:buNone/>
            </a:pPr>
            <a:r>
              <a:rPr lang="nl-BE" sz="2200" smtClean="0">
                <a:solidFill>
                  <a:schemeClr val="tx2"/>
                </a:solidFill>
              </a:rPr>
              <a:t>site play a crucial role in determining the extrac-</a:t>
            </a:r>
          </a:p>
          <a:p>
            <a:pPr marL="271463" indent="-271463" eaLnBrk="1" hangingPunct="1">
              <a:buFontTx/>
              <a:buNone/>
            </a:pPr>
            <a:r>
              <a:rPr lang="nl-BE" sz="2200" smtClean="0">
                <a:solidFill>
                  <a:schemeClr val="tx2"/>
                </a:solidFill>
              </a:rPr>
              <a:t>tion possibilities.</a:t>
            </a:r>
          </a:p>
          <a:p>
            <a:pPr marL="271463" indent="-271463" eaLnBrk="1" hangingPunct="1">
              <a:buFontTx/>
              <a:buNone/>
            </a:pPr>
            <a:endParaRPr lang="nl-BE" sz="1200" smtClean="0">
              <a:solidFill>
                <a:schemeClr val="tx2"/>
              </a:solidFill>
            </a:endParaRPr>
          </a:p>
          <a:p>
            <a:pPr marL="271463" indent="-271463" eaLnBrk="1" hangingPunct="1">
              <a:buFontTx/>
              <a:buNone/>
            </a:pPr>
            <a:r>
              <a:rPr lang="nl-NL" sz="2200" smtClean="0">
                <a:solidFill>
                  <a:schemeClr val="tx2"/>
                </a:solidFill>
                <a:sym typeface="Wingdings" pitchFamily="-110" charset="2"/>
              </a:rPr>
              <a:t> </a:t>
            </a:r>
            <a:r>
              <a:rPr lang="nl-BE" sz="2200" smtClean="0">
                <a:solidFill>
                  <a:schemeClr val="tx2"/>
                </a:solidFill>
              </a:rPr>
              <a:t>A phase head between licensor and ellipsis site  attracts everything that needs to undergo further operations to its edge, both in ellipsis and non-ellipsis</a:t>
            </a:r>
          </a:p>
          <a:p>
            <a:pPr marL="271463" indent="-271463" eaLnBrk="1" hangingPunct="1">
              <a:buFontTx/>
              <a:buNone/>
            </a:pPr>
            <a:endParaRPr lang="nl-BE" sz="120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2579">
                                            <p:txEl>
                                              <p:pRg st="4" end="4"/>
                                            </p:txEl>
                                          </p:spTgt>
                                        </p:tgtEl>
                                        <p:attrNameLst>
                                          <p:attrName>style.visibility</p:attrName>
                                        </p:attrNameLst>
                                      </p:cBhvr>
                                      <p:to>
                                        <p:strVal val="visible"/>
                                      </p:to>
                                    </p:set>
                                    <p:anim calcmode="lin" valueType="num">
                                      <p:cBhvr>
                                        <p:cTn id="7" dur="1000" fill="hold"/>
                                        <p:tgtEl>
                                          <p:spTgt spid="152579">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52579">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15257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257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5.1 Sluicing (11)</a:t>
            </a:r>
            <a:endParaRPr lang="nl-NL" sz="3200" smtClean="0">
              <a:solidFill>
                <a:schemeClr val="accent1"/>
              </a:solidFill>
            </a:endParaRPr>
          </a:p>
        </p:txBody>
      </p:sp>
      <p:sp>
        <p:nvSpPr>
          <p:cNvPr id="152579" name="Rectangle 3"/>
          <p:cNvSpPr>
            <a:spLocks noGrp="1" noChangeArrowheads="1"/>
          </p:cNvSpPr>
          <p:nvPr>
            <p:ph type="body" idx="1"/>
          </p:nvPr>
        </p:nvSpPr>
        <p:spPr>
          <a:xfrm>
            <a:off x="1370012" y="2743200"/>
            <a:ext cx="7316788" cy="3638550"/>
          </a:xfrm>
        </p:spPr>
        <p:txBody>
          <a:bodyPr/>
          <a:lstStyle/>
          <a:p>
            <a:pPr marL="271463" indent="-271463" eaLnBrk="1" hangingPunct="1">
              <a:buFontTx/>
              <a:buNone/>
              <a:defRPr/>
            </a:pPr>
            <a:r>
              <a:rPr lang="nl-NL" sz="2200" dirty="0" err="1" smtClean="0">
                <a:solidFill>
                  <a:schemeClr val="tx2"/>
                </a:solidFill>
                <a:sym typeface="Wingdings"/>
              </a:rPr>
              <a:t>Sluicing</a:t>
            </a:r>
            <a:r>
              <a:rPr lang="nl-NL" sz="2200" dirty="0" smtClean="0">
                <a:solidFill>
                  <a:schemeClr val="tx2"/>
                </a:solidFill>
                <a:sym typeface="Wingdings"/>
              </a:rPr>
              <a:t>: (</a:t>
            </a:r>
            <a:r>
              <a:rPr lang="nl-NL" sz="2200" dirty="0" err="1" smtClean="0">
                <a:solidFill>
                  <a:schemeClr val="tx2"/>
                </a:solidFill>
                <a:sym typeface="Wingdings"/>
              </a:rPr>
              <a:t>lower</a:t>
            </a:r>
            <a:r>
              <a:rPr lang="nl-NL" sz="2200" dirty="0" smtClean="0">
                <a:solidFill>
                  <a:schemeClr val="tx2"/>
                </a:solidFill>
                <a:sym typeface="Wingdings"/>
              </a:rPr>
              <a:t>) C is a </a:t>
            </a:r>
            <a:r>
              <a:rPr lang="nl-NL" sz="2200" dirty="0" err="1" smtClean="0">
                <a:solidFill>
                  <a:schemeClr val="tx2"/>
                </a:solidFill>
                <a:sym typeface="Wingdings"/>
              </a:rPr>
              <a:t>phase</a:t>
            </a:r>
            <a:r>
              <a:rPr lang="nl-NL" sz="2200" dirty="0" smtClean="0">
                <a:solidFill>
                  <a:schemeClr val="tx2"/>
                </a:solidFill>
                <a:sym typeface="Wingdings"/>
              </a:rPr>
              <a:t> </a:t>
            </a:r>
            <a:r>
              <a:rPr lang="nl-NL" sz="2200" dirty="0" err="1" smtClean="0">
                <a:solidFill>
                  <a:schemeClr val="tx2"/>
                </a:solidFill>
                <a:sym typeface="Wingdings"/>
              </a:rPr>
              <a:t>head</a:t>
            </a:r>
            <a:r>
              <a:rPr lang="nl-NL" sz="2200" dirty="0" smtClean="0">
                <a:solidFill>
                  <a:schemeClr val="tx2"/>
                </a:solidFill>
                <a:sym typeface="Wingdings"/>
              </a:rPr>
              <a:t> </a:t>
            </a:r>
            <a:r>
              <a:rPr lang="nl-NL" sz="2200" dirty="0" err="1" smtClean="0">
                <a:solidFill>
                  <a:schemeClr val="tx2"/>
                </a:solidFill>
                <a:sym typeface="Wingdings"/>
              </a:rPr>
              <a:t>between</a:t>
            </a:r>
            <a:r>
              <a:rPr lang="nl-NL" sz="2200" dirty="0" smtClean="0">
                <a:solidFill>
                  <a:schemeClr val="tx2"/>
                </a:solidFill>
                <a:sym typeface="Wingdings"/>
              </a:rPr>
              <a:t> </a:t>
            </a:r>
          </a:p>
          <a:p>
            <a:pPr marL="271463" indent="-271463" eaLnBrk="1" hangingPunct="1">
              <a:buFontTx/>
              <a:buNone/>
              <a:defRPr/>
            </a:pPr>
            <a:r>
              <a:rPr lang="nl-NL" sz="2200" dirty="0" smtClean="0">
                <a:solidFill>
                  <a:schemeClr val="tx2"/>
                </a:solidFill>
                <a:sym typeface="Wingdings"/>
              </a:rPr>
              <a:t>		     </a:t>
            </a:r>
            <a:r>
              <a:rPr lang="nl-NL" sz="2200" dirty="0" err="1" smtClean="0">
                <a:solidFill>
                  <a:schemeClr val="tx2"/>
                </a:solidFill>
                <a:sym typeface="Wingdings"/>
              </a:rPr>
              <a:t>licensor</a:t>
            </a:r>
            <a:r>
              <a:rPr lang="nl-NL" sz="2200" dirty="0" smtClean="0">
                <a:solidFill>
                  <a:schemeClr val="tx2"/>
                </a:solidFill>
                <a:sym typeface="Wingdings"/>
              </a:rPr>
              <a:t> and </a:t>
            </a:r>
            <a:r>
              <a:rPr lang="nl-NL" sz="2200" dirty="0" err="1" smtClean="0">
                <a:solidFill>
                  <a:schemeClr val="tx2"/>
                </a:solidFill>
                <a:sym typeface="Wingdings"/>
              </a:rPr>
              <a:t>ellipsis</a:t>
            </a:r>
            <a:r>
              <a:rPr lang="nl-NL" sz="2200" dirty="0" smtClean="0">
                <a:solidFill>
                  <a:schemeClr val="tx2"/>
                </a:solidFill>
                <a:sym typeface="Wingdings"/>
              </a:rPr>
              <a:t> site.</a:t>
            </a:r>
            <a:endParaRPr lang="nl-BE" sz="2200" dirty="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smtClean="0">
              <a:solidFill>
                <a:schemeClr val="accent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NL" sz="2200" dirty="0" smtClean="0">
                <a:solidFill>
                  <a:schemeClr val="tx2"/>
                </a:solidFill>
                <a:sym typeface="Wingdings"/>
              </a:rPr>
              <a:t> </a:t>
            </a:r>
            <a:r>
              <a:rPr lang="nl-NL" sz="2200" dirty="0" err="1" smtClean="0">
                <a:solidFill>
                  <a:schemeClr val="tx2"/>
                </a:solidFill>
                <a:sym typeface="Wingdings"/>
              </a:rPr>
              <a:t>Extraction</a:t>
            </a:r>
            <a:r>
              <a:rPr lang="nl-NL" sz="2200" dirty="0" smtClean="0">
                <a:solidFill>
                  <a:schemeClr val="tx2"/>
                </a:solidFill>
                <a:sym typeface="Wingdings"/>
              </a:rPr>
              <a:t> is </a:t>
            </a:r>
            <a:r>
              <a:rPr lang="nl-NL" sz="2200" dirty="0" err="1" smtClean="0">
                <a:solidFill>
                  <a:schemeClr val="tx2"/>
                </a:solidFill>
                <a:sym typeface="Wingdings"/>
              </a:rPr>
              <a:t>possible</a:t>
            </a:r>
            <a:r>
              <a:rPr lang="nl-NL" sz="2200" dirty="0" smtClean="0">
                <a:solidFill>
                  <a:schemeClr val="tx2"/>
                </a:solidFill>
                <a:sym typeface="Wingdings"/>
              </a:rPr>
              <a:t>, </a:t>
            </a:r>
            <a:r>
              <a:rPr lang="nl-NL" sz="2200" dirty="0" err="1" smtClean="0">
                <a:solidFill>
                  <a:schemeClr val="tx2"/>
                </a:solidFill>
                <a:sym typeface="Wingdings"/>
              </a:rPr>
              <a:t>just</a:t>
            </a:r>
            <a:r>
              <a:rPr lang="nl-NL" sz="2200" dirty="0" smtClean="0">
                <a:solidFill>
                  <a:schemeClr val="tx2"/>
                </a:solidFill>
                <a:sym typeface="Wingdings"/>
              </a:rPr>
              <a:t> </a:t>
            </a:r>
            <a:r>
              <a:rPr lang="nl-NL" sz="2200" dirty="0" err="1" smtClean="0">
                <a:solidFill>
                  <a:schemeClr val="tx2"/>
                </a:solidFill>
                <a:sym typeface="Wingdings"/>
              </a:rPr>
              <a:t>like</a:t>
            </a:r>
            <a:r>
              <a:rPr lang="nl-NL" sz="2200" dirty="0" smtClean="0">
                <a:solidFill>
                  <a:schemeClr val="tx2"/>
                </a:solidFill>
                <a:sym typeface="Wingdings"/>
              </a:rPr>
              <a:t> in </a:t>
            </a:r>
            <a:r>
              <a:rPr lang="nl-NL" sz="2200" dirty="0" err="1" smtClean="0">
                <a:solidFill>
                  <a:schemeClr val="tx2"/>
                </a:solidFill>
                <a:sym typeface="Wingdings"/>
              </a:rPr>
              <a:t>non-ellipsis</a:t>
            </a:r>
            <a:r>
              <a:rPr lang="nl-NL" sz="2200" dirty="0" smtClean="0">
                <a:solidFill>
                  <a:schemeClr val="tx2"/>
                </a:solidFill>
                <a:sym typeface="Wingdings"/>
              </a:rPr>
              <a:t>.</a:t>
            </a: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200"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2579">
                                            <p:txEl>
                                              <p:pRg st="3" end="3"/>
                                            </p:txEl>
                                          </p:spTgt>
                                        </p:tgtEl>
                                        <p:attrNameLst>
                                          <p:attrName>style.visibility</p:attrName>
                                        </p:attrNameLst>
                                      </p:cBhvr>
                                      <p:to>
                                        <p:strVal val="visible"/>
                                      </p:to>
                                    </p:set>
                                    <p:anim calcmode="lin" valueType="num">
                                      <p:cBhvr>
                                        <p:cTn id="7" dur="1000" fill="hold"/>
                                        <p:tgtEl>
                                          <p:spTgt spid="152579">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52579">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5257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257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uiExpand="1" build="p"/>
    </p:bld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5.1 Sluicing (12)</a:t>
            </a:r>
            <a:endParaRPr lang="nl-NL" sz="3200" dirty="0" smtClean="0">
              <a:solidFill>
                <a:schemeClr val="accent1"/>
              </a:solidFill>
            </a:endParaRPr>
          </a:p>
        </p:txBody>
      </p:sp>
      <p:sp>
        <p:nvSpPr>
          <p:cNvPr id="152579" name="Rectangle 3"/>
          <p:cNvSpPr>
            <a:spLocks noGrp="1" noChangeArrowheads="1"/>
          </p:cNvSpPr>
          <p:nvPr>
            <p:ph type="body" idx="1"/>
          </p:nvPr>
        </p:nvSpPr>
        <p:spPr>
          <a:xfrm>
            <a:off x="1370012" y="2438400"/>
            <a:ext cx="7316788" cy="3943350"/>
          </a:xfrm>
        </p:spPr>
        <p:txBody>
          <a:bodyPr/>
          <a:lstStyle/>
          <a:p>
            <a:pPr marL="0" indent="0" eaLnBrk="1" hangingPunct="1">
              <a:lnSpc>
                <a:spcPct val="80000"/>
              </a:lnSpc>
              <a:spcAft>
                <a:spcPts val="600"/>
              </a:spcAft>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(73)	a.	The cat broke something, but I can’t find</a:t>
            </a:r>
          </a:p>
          <a:p>
            <a:pPr marL="0" indent="0" eaLnBrk="1" hangingPunct="1">
              <a:lnSpc>
                <a:spcPct val="80000"/>
              </a:lnSpc>
              <a:spcAft>
                <a:spcPts val="600"/>
              </a:spcAft>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		 	what </a:t>
            </a:r>
            <a:r>
              <a:rPr lang="en-US" sz="2200" dirty="0" smtClean="0">
                <a:solidFill>
                  <a:schemeClr val="tx2"/>
                </a:solidFill>
                <a:cs typeface="Verdana"/>
              </a:rPr>
              <a:t>[</a:t>
            </a:r>
            <a:r>
              <a:rPr lang="en-US" sz="2200" strike="sngStrike" dirty="0" smtClean="0">
                <a:solidFill>
                  <a:schemeClr val="tx2"/>
                </a:solidFill>
                <a:cs typeface="Verdana"/>
              </a:rPr>
              <a:t>the cat broke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what</a:t>
            </a:r>
            <a:r>
              <a:rPr lang="en-US" sz="2200" dirty="0" smtClean="0">
                <a:solidFill>
                  <a:schemeClr val="tx2"/>
                </a:solidFill>
                <a:cs typeface="Verdana"/>
              </a:rPr>
              <a:t>]</a:t>
            </a:r>
            <a:r>
              <a:rPr lang="nl-BE" sz="2200" dirty="0" smtClean="0">
                <a:solidFill>
                  <a:schemeClr val="tx2"/>
                </a:solidFill>
              </a:rPr>
              <a:t>.</a:t>
            </a:r>
          </a:p>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		b.	Someone was snoring, but I don’t know</a:t>
            </a:r>
          </a:p>
          <a:p>
            <a:pPr marL="0" indent="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	 		who </a:t>
            </a:r>
            <a:r>
              <a:rPr lang="en-US" sz="2200" dirty="0" smtClean="0">
                <a:solidFill>
                  <a:schemeClr val="tx2"/>
                </a:solidFill>
                <a:cs typeface="Verdana"/>
              </a:rPr>
              <a:t>[</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who</a:t>
            </a:r>
            <a:r>
              <a:rPr lang="en-US" sz="2200" strike="sngStrike" dirty="0" smtClean="0">
                <a:solidFill>
                  <a:schemeClr val="tx2"/>
                </a:solidFill>
                <a:cs typeface="Verdana"/>
              </a:rPr>
              <a:t> was snoring</a:t>
            </a:r>
            <a:r>
              <a:rPr lang="en-US" sz="2200" dirty="0" smtClean="0">
                <a:solidFill>
                  <a:schemeClr val="tx2"/>
                </a:solidFill>
                <a:cs typeface="Verdana"/>
              </a:rPr>
              <a:t>]</a:t>
            </a:r>
            <a:r>
              <a:rPr lang="nl-BE" sz="2200" dirty="0" smtClean="0">
                <a:solidFill>
                  <a:schemeClr val="tx2"/>
                </a:solidFill>
              </a:rPr>
              <a:t>.</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c.	Jeff gave flowers to a girl, but I don’t</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know (to) which girl </a:t>
            </a:r>
            <a:r>
              <a:rPr lang="en-US" sz="2200" dirty="0" smtClean="0">
                <a:solidFill>
                  <a:schemeClr val="tx2"/>
                </a:solidFill>
                <a:cs typeface="Verdana"/>
              </a:rPr>
              <a:t>[</a:t>
            </a:r>
            <a:r>
              <a:rPr lang="en-US" sz="2200" strike="sngStrike" dirty="0" smtClean="0">
                <a:solidFill>
                  <a:schemeClr val="tx2"/>
                </a:solidFill>
                <a:cs typeface="Verdana"/>
              </a:rPr>
              <a:t>he gave flowers (to)</a:t>
            </a:r>
          </a:p>
          <a:p>
            <a:pPr marL="0" indent="0" eaLnBrk="1" hangingPunct="1">
              <a:lnSpc>
                <a:spcPct val="80000"/>
              </a:lnSpc>
              <a:buNone/>
              <a:tabLst>
                <a:tab pos="357188" algn="l"/>
                <a:tab pos="628650" algn="l"/>
                <a:tab pos="1071563" algn="l"/>
                <a:tab pos="1171575" algn="l"/>
                <a:tab pos="2243138" algn="l"/>
              </a:tabLst>
              <a:defRPr/>
            </a:pPr>
            <a:r>
              <a:rPr lang="en-US" sz="2200" dirty="0" smtClean="0">
                <a:solidFill>
                  <a:schemeClr val="tx2"/>
                </a:solidFill>
                <a:cs typeface="Verdana"/>
              </a:rPr>
              <a:t>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which</a:t>
            </a:r>
            <a:r>
              <a:rPr lang="en-US" sz="2200" strike="sngStrike" baseline="-25000" dirty="0" smtClean="0">
                <a:solidFill>
                  <a:schemeClr val="tx2"/>
                </a:solidFill>
                <a:cs typeface="Verdana"/>
              </a:rPr>
              <a:t> girl</a:t>
            </a:r>
            <a:r>
              <a:rPr lang="en-US" sz="2200" dirty="0" smtClean="0">
                <a:solidFill>
                  <a:schemeClr val="tx2"/>
                </a:solidFill>
                <a:cs typeface="Verdana"/>
              </a:rPr>
              <a:t>]</a:t>
            </a:r>
            <a:r>
              <a:rPr lang="nl-BE" sz="2200" dirty="0" smtClean="0">
                <a:solidFill>
                  <a:schemeClr val="tx2"/>
                </a:solidFill>
              </a:rPr>
              <a:t>.</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d.	He wanted to leave, but no-one knew why</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a:t>
            </a:r>
            <a:r>
              <a:rPr lang="en-US" sz="2200" dirty="0" smtClean="0">
                <a:solidFill>
                  <a:schemeClr val="tx2"/>
                </a:solidFill>
                <a:cs typeface="Verdana"/>
              </a:rPr>
              <a:t>[</a:t>
            </a:r>
            <a:r>
              <a:rPr lang="en-US" sz="2200" strike="sngStrike" dirty="0" smtClean="0">
                <a:solidFill>
                  <a:schemeClr val="tx2"/>
                </a:solidFill>
                <a:cs typeface="Verdana"/>
              </a:rPr>
              <a:t>he wanted to leave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why</a:t>
            </a:r>
            <a:r>
              <a:rPr lang="en-US" sz="2200" dirty="0" smtClean="0">
                <a:solidFill>
                  <a:schemeClr val="tx2"/>
                </a:solidFill>
                <a:cs typeface="Verdana"/>
              </a:rPr>
              <a:t>]</a:t>
            </a:r>
            <a:r>
              <a:rPr lang="nl-BE" sz="2200" dirty="0" smtClean="0">
                <a:solidFill>
                  <a:schemeClr val="tx2"/>
                </a:solidFill>
              </a:rPr>
              <a:t>.</a:t>
            </a:r>
            <a:endParaRPr lang="nl-BE" sz="2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2579">
                                            <p:txEl>
                                              <p:pRg st="3" end="3"/>
                                            </p:txEl>
                                          </p:spTgt>
                                        </p:tgtEl>
                                        <p:attrNameLst>
                                          <p:attrName>style.visibility</p:attrName>
                                        </p:attrNameLst>
                                      </p:cBhvr>
                                      <p:to>
                                        <p:strVal val="visible"/>
                                      </p:to>
                                    </p:set>
                                    <p:animEffect transition="in" filter="fade">
                                      <p:cBhvr>
                                        <p:cTn id="13" dur="1000"/>
                                        <p:tgtEl>
                                          <p:spTgt spid="152579">
                                            <p:txEl>
                                              <p:pRg st="3" end="3"/>
                                            </p:txEl>
                                          </p:spTgt>
                                        </p:tgtEl>
                                      </p:cBhvr>
                                    </p:animEffect>
                                    <p:anim calcmode="lin" valueType="num">
                                      <p:cBhvr>
                                        <p:cTn id="14"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52579">
                                            <p:txEl>
                                              <p:pRg st="4" end="4"/>
                                            </p:txEl>
                                          </p:spTgt>
                                        </p:tgtEl>
                                        <p:attrNameLst>
                                          <p:attrName>style.visibility</p:attrName>
                                        </p:attrNameLst>
                                      </p:cBhvr>
                                      <p:to>
                                        <p:strVal val="visible"/>
                                      </p:to>
                                    </p:set>
                                    <p:animEffect transition="in" filter="fade">
                                      <p:cBhvr>
                                        <p:cTn id="21" dur="1000"/>
                                        <p:tgtEl>
                                          <p:spTgt spid="152579">
                                            <p:txEl>
                                              <p:pRg st="4" end="4"/>
                                            </p:txEl>
                                          </p:spTgt>
                                        </p:tgtEl>
                                      </p:cBhvr>
                                    </p:animEffect>
                                    <p:anim calcmode="lin" valueType="num">
                                      <p:cBhvr>
                                        <p:cTn id="22"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52579">
                                            <p:txEl>
                                              <p:pRg st="5" end="5"/>
                                            </p:txEl>
                                          </p:spTgt>
                                        </p:tgtEl>
                                        <p:attrNameLst>
                                          <p:attrName>style.visibility</p:attrName>
                                        </p:attrNameLst>
                                      </p:cBhvr>
                                      <p:to>
                                        <p:strVal val="visible"/>
                                      </p:to>
                                    </p:set>
                                    <p:animEffect transition="in" filter="fade">
                                      <p:cBhvr>
                                        <p:cTn id="27" dur="1000"/>
                                        <p:tgtEl>
                                          <p:spTgt spid="152579">
                                            <p:txEl>
                                              <p:pRg st="5" end="5"/>
                                            </p:txEl>
                                          </p:spTgt>
                                        </p:tgtEl>
                                      </p:cBhvr>
                                    </p:animEffect>
                                    <p:anim calcmode="lin" valueType="num">
                                      <p:cBhvr>
                                        <p:cTn id="28"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52579">
                                            <p:txEl>
                                              <p:pRg st="6" end="6"/>
                                            </p:txEl>
                                          </p:spTgt>
                                        </p:tgtEl>
                                        <p:attrNameLst>
                                          <p:attrName>style.visibility</p:attrName>
                                        </p:attrNameLst>
                                      </p:cBhvr>
                                      <p:to>
                                        <p:strVal val="visible"/>
                                      </p:to>
                                    </p:set>
                                    <p:animEffect transition="in" filter="fade">
                                      <p:cBhvr>
                                        <p:cTn id="33" dur="1000"/>
                                        <p:tgtEl>
                                          <p:spTgt spid="152579">
                                            <p:txEl>
                                              <p:pRg st="6" end="6"/>
                                            </p:txEl>
                                          </p:spTgt>
                                        </p:tgtEl>
                                      </p:cBhvr>
                                    </p:animEffect>
                                    <p:anim calcmode="lin" valueType="num">
                                      <p:cBhvr>
                                        <p:cTn id="34"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52579">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257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0" nodeType="clickEffect">
                                  <p:stCondLst>
                                    <p:cond delay="0"/>
                                  </p:stCondLst>
                                  <p:childTnLst>
                                    <p:set>
                                      <p:cBhvr>
                                        <p:cTn id="40" dur="1" fill="hold">
                                          <p:stCondLst>
                                            <p:cond delay="0"/>
                                          </p:stCondLst>
                                        </p:cTn>
                                        <p:tgtEl>
                                          <p:spTgt spid="152579">
                                            <p:txEl>
                                              <p:pRg st="7" end="7"/>
                                            </p:txEl>
                                          </p:spTgt>
                                        </p:tgtEl>
                                        <p:attrNameLst>
                                          <p:attrName>style.visibility</p:attrName>
                                        </p:attrNameLst>
                                      </p:cBhvr>
                                      <p:to>
                                        <p:strVal val="visible"/>
                                      </p:to>
                                    </p:set>
                                    <p:animEffect transition="in" filter="fade">
                                      <p:cBhvr>
                                        <p:cTn id="41" dur="1000"/>
                                        <p:tgtEl>
                                          <p:spTgt spid="152579">
                                            <p:txEl>
                                              <p:pRg st="7" end="7"/>
                                            </p:txEl>
                                          </p:spTgt>
                                        </p:tgtEl>
                                      </p:cBhvr>
                                    </p:animEffect>
                                    <p:anim calcmode="lin" valueType="num">
                                      <p:cBhvr>
                                        <p:cTn id="42"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152579">
                                            <p:txEl>
                                              <p:pRg st="8" end="8"/>
                                            </p:txEl>
                                          </p:spTgt>
                                        </p:tgtEl>
                                        <p:attrNameLst>
                                          <p:attrName>style.visibility</p:attrName>
                                        </p:attrNameLst>
                                      </p:cBhvr>
                                      <p:to>
                                        <p:strVal val="visible"/>
                                      </p:to>
                                    </p:set>
                                    <p:animEffect transition="in" filter="fade">
                                      <p:cBhvr>
                                        <p:cTn id="47" dur="1000"/>
                                        <p:tgtEl>
                                          <p:spTgt spid="152579">
                                            <p:txEl>
                                              <p:pRg st="8" end="8"/>
                                            </p:txEl>
                                          </p:spTgt>
                                        </p:tgtEl>
                                      </p:cBhvr>
                                    </p:animEffect>
                                    <p:anim calcmode="lin" valueType="num">
                                      <p:cBhvr>
                                        <p:cTn id="48"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370013" y="301625"/>
            <a:ext cx="7523162" cy="1143000"/>
          </a:xfrm>
        </p:spPr>
        <p:txBody>
          <a:bodyPr/>
          <a:lstStyle/>
          <a:p>
            <a:pPr eaLnBrk="1" hangingPunct="1"/>
            <a:r>
              <a:rPr lang="nl-BE" sz="3200" dirty="0" smtClean="0">
                <a:solidFill>
                  <a:schemeClr val="accent1"/>
                </a:solidFill>
              </a:rPr>
              <a:t>5.1 Sluicing (13)</a:t>
            </a:r>
            <a:endParaRPr lang="nl-NL" sz="3400" dirty="0" smtClean="0">
              <a:solidFill>
                <a:schemeClr val="accent1"/>
              </a:solidFill>
            </a:endParaRPr>
          </a:p>
        </p:txBody>
      </p:sp>
      <p:sp>
        <p:nvSpPr>
          <p:cNvPr id="147460" name="Text Box 4"/>
          <p:cNvSpPr txBox="1">
            <a:spLocks noChangeArrowheads="1"/>
          </p:cNvSpPr>
          <p:nvPr/>
        </p:nvSpPr>
        <p:spPr bwMode="auto">
          <a:xfrm>
            <a:off x="1331913" y="2133600"/>
            <a:ext cx="7126287" cy="3786188"/>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dirty="0" smtClean="0">
                <a:solidFill>
                  <a:schemeClr val="tx2"/>
                </a:solidFill>
              </a:rPr>
              <a:t>(74</a:t>
            </a:r>
            <a:r>
              <a:rPr lang="nl-BE" sz="2000" dirty="0">
                <a:solidFill>
                  <a:schemeClr val="tx2"/>
                </a:solidFill>
              </a:rPr>
              <a:t>)      …but I can’t find </a:t>
            </a:r>
          </a:p>
          <a:p>
            <a:pPr marL="342900" indent="-342900">
              <a:spcBef>
                <a:spcPct val="50000"/>
              </a:spcBef>
            </a:pPr>
            <a:r>
              <a:rPr lang="nl-BE" sz="2000" dirty="0">
                <a:solidFill>
                  <a:schemeClr val="tx2"/>
                </a:solidFill>
              </a:rPr>
              <a:t>                     </a:t>
            </a:r>
          </a:p>
          <a:p>
            <a:pPr marL="342900" indent="-342900">
              <a:spcBef>
                <a:spcPct val="50000"/>
              </a:spcBef>
            </a:pPr>
            <a:r>
              <a:rPr lang="nl-BE" sz="2000" dirty="0">
                <a:solidFill>
                  <a:schemeClr val="tx2"/>
                </a:solidFill>
              </a:rPr>
              <a:t>                                  </a:t>
            </a:r>
          </a:p>
          <a:p>
            <a:pPr marL="342900" indent="-342900">
              <a:spcBef>
                <a:spcPct val="50000"/>
              </a:spcBef>
            </a:pPr>
            <a:r>
              <a:rPr lang="nl-BE" sz="2000" dirty="0">
                <a:solidFill>
                  <a:schemeClr val="tx2"/>
                </a:solidFill>
              </a:rPr>
              <a:t>                                CP</a:t>
            </a:r>
            <a:r>
              <a:rPr lang="nl-BE" sz="2000" baseline="-25000" dirty="0">
                <a:solidFill>
                  <a:schemeClr val="tx2"/>
                </a:solidFill>
              </a:rPr>
              <a:t>2  </a:t>
            </a:r>
            <a:r>
              <a:rPr lang="nl-BE" sz="2000" dirty="0">
                <a:solidFill>
                  <a:schemeClr val="tx2"/>
                </a:solidFill>
              </a:rPr>
              <a:t> = Phase</a:t>
            </a:r>
          </a:p>
          <a:p>
            <a:pPr marL="342900" indent="-342900">
              <a:spcBef>
                <a:spcPct val="50000"/>
              </a:spcBef>
            </a:pPr>
            <a:r>
              <a:rPr lang="nl-BE" sz="2000" dirty="0">
                <a:solidFill>
                  <a:schemeClr val="tx2"/>
                </a:solidFill>
              </a:rPr>
              <a:t>                                      C</a:t>
            </a:r>
            <a:r>
              <a:rPr lang="nl-BE" sz="2000" baseline="-25000" dirty="0">
                <a:solidFill>
                  <a:schemeClr val="tx2"/>
                </a:solidFill>
              </a:rPr>
              <a:t>2</a:t>
            </a:r>
            <a:r>
              <a:rPr lang="nl-BE" sz="2000" dirty="0">
                <a:solidFill>
                  <a:schemeClr val="tx2"/>
                </a:solidFill>
              </a:rPr>
              <a:t>’</a:t>
            </a:r>
          </a:p>
          <a:p>
            <a:pPr marL="342900" indent="-342900">
              <a:spcBef>
                <a:spcPct val="50000"/>
              </a:spcBef>
              <a:spcAft>
                <a:spcPts val="1200"/>
              </a:spcAft>
            </a:pPr>
            <a:r>
              <a:rPr lang="nl-BE" sz="2000" dirty="0">
                <a:solidFill>
                  <a:schemeClr val="tx2"/>
                </a:solidFill>
              </a:rPr>
              <a:t>                                            IP			            </a:t>
            </a:r>
          </a:p>
          <a:p>
            <a:pPr marL="342900" indent="-342900">
              <a:spcBef>
                <a:spcPct val="50000"/>
              </a:spcBef>
            </a:pPr>
            <a:r>
              <a:rPr lang="nl-BE" sz="2000" dirty="0">
                <a:solidFill>
                  <a:schemeClr val="tx2"/>
                </a:solidFill>
              </a:rPr>
              <a:t>                                            what		                 </a:t>
            </a:r>
          </a:p>
          <a:p>
            <a:pPr marL="342900" indent="-342900">
              <a:spcBef>
                <a:spcPct val="50000"/>
              </a:spcBef>
            </a:pPr>
            <a:r>
              <a:rPr lang="nl-BE" sz="2000" dirty="0">
                <a:solidFill>
                  <a:schemeClr val="tx2"/>
                </a:solidFill>
              </a:rPr>
              <a:t>	                                                          </a:t>
            </a:r>
            <a:endParaRPr lang="nl-NL" sz="2000" dirty="0">
              <a:solidFill>
                <a:schemeClr val="tx2"/>
              </a:solidFill>
            </a:endParaRPr>
          </a:p>
        </p:txBody>
      </p:sp>
      <p:sp>
        <p:nvSpPr>
          <p:cNvPr id="147461" name="AutoShape 5"/>
          <p:cNvSpPr>
            <a:spLocks noChangeArrowheads="1"/>
          </p:cNvSpPr>
          <p:nvPr/>
        </p:nvSpPr>
        <p:spPr bwMode="auto">
          <a:xfrm>
            <a:off x="5029200" y="4800600"/>
            <a:ext cx="966788" cy="174625"/>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 name="Group 10"/>
          <p:cNvGrpSpPr>
            <a:grpSpLocks/>
          </p:cNvGrpSpPr>
          <p:nvPr/>
        </p:nvGrpSpPr>
        <p:grpSpPr bwMode="auto">
          <a:xfrm>
            <a:off x="2819400" y="2971800"/>
            <a:ext cx="792163" cy="144463"/>
            <a:chOff x="2064" y="2160"/>
            <a:chExt cx="635" cy="91"/>
          </a:xfrm>
        </p:grpSpPr>
        <p:sp>
          <p:nvSpPr>
            <p:cNvPr id="252954"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5"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10"/>
          <p:cNvGrpSpPr>
            <a:grpSpLocks/>
          </p:cNvGrpSpPr>
          <p:nvPr/>
        </p:nvGrpSpPr>
        <p:grpSpPr bwMode="auto">
          <a:xfrm>
            <a:off x="3429000" y="3429000"/>
            <a:ext cx="792163" cy="144463"/>
            <a:chOff x="2064" y="2160"/>
            <a:chExt cx="635" cy="91"/>
          </a:xfrm>
        </p:grpSpPr>
        <p:sp>
          <p:nvSpPr>
            <p:cNvPr id="252952"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3"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52935" name="Group 10"/>
          <p:cNvGrpSpPr>
            <a:grpSpLocks/>
          </p:cNvGrpSpPr>
          <p:nvPr/>
        </p:nvGrpSpPr>
        <p:grpSpPr bwMode="auto">
          <a:xfrm>
            <a:off x="4038600" y="3886200"/>
            <a:ext cx="792163" cy="144463"/>
            <a:chOff x="2064" y="2160"/>
            <a:chExt cx="635" cy="91"/>
          </a:xfrm>
        </p:grpSpPr>
        <p:sp>
          <p:nvSpPr>
            <p:cNvPr id="252950"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1"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252936" name="Group 10"/>
          <p:cNvGrpSpPr>
            <a:grpSpLocks/>
          </p:cNvGrpSpPr>
          <p:nvPr/>
        </p:nvGrpSpPr>
        <p:grpSpPr bwMode="auto">
          <a:xfrm>
            <a:off x="4572000" y="4343400"/>
            <a:ext cx="792163" cy="144463"/>
            <a:chOff x="2064" y="2160"/>
            <a:chExt cx="635" cy="91"/>
          </a:xfrm>
        </p:grpSpPr>
        <p:sp>
          <p:nvSpPr>
            <p:cNvPr id="25294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4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4724400" y="4038600"/>
            <a:ext cx="1241425" cy="1717675"/>
          </a:xfrm>
          <a:custGeom>
            <a:avLst/>
            <a:gdLst>
              <a:gd name="connsiteX0" fmla="*/ 1205255 w 1205255"/>
              <a:gd name="connsiteY0" fmla="*/ 0 h 1553882"/>
              <a:gd name="connsiteX1" fmla="*/ 114549 w 1205255"/>
              <a:gd name="connsiteY1" fmla="*/ 672353 h 1553882"/>
              <a:gd name="connsiteX2" fmla="*/ 517961 w 1205255"/>
              <a:gd name="connsiteY2" fmla="*/ 1553882 h 1553882"/>
              <a:gd name="connsiteX0" fmla="*/ 1205255 w 1205255"/>
              <a:gd name="connsiteY0" fmla="*/ 0 h 1792342"/>
              <a:gd name="connsiteX1" fmla="*/ 114549 w 1205255"/>
              <a:gd name="connsiteY1" fmla="*/ 910813 h 1792342"/>
              <a:gd name="connsiteX2" fmla="*/ 517961 w 1205255"/>
              <a:gd name="connsiteY2" fmla="*/ 1792342 h 1792342"/>
            </a:gdLst>
            <a:ahLst/>
            <a:cxnLst>
              <a:cxn ang="0">
                <a:pos x="connsiteX0" y="connsiteY0"/>
              </a:cxn>
              <a:cxn ang="0">
                <a:pos x="connsiteX1" y="connsiteY1"/>
              </a:cxn>
              <a:cxn ang="0">
                <a:pos x="connsiteX2" y="connsiteY2"/>
              </a:cxn>
            </a:cxnLst>
            <a:rect l="l" t="t" r="r" b="b"/>
            <a:pathLst>
              <a:path w="1205255" h="1792342">
                <a:moveTo>
                  <a:pt x="1205255" y="0"/>
                </a:moveTo>
                <a:cubicBezTo>
                  <a:pt x="717176" y="206686"/>
                  <a:pt x="229098" y="612089"/>
                  <a:pt x="114549" y="910813"/>
                </a:cubicBezTo>
                <a:cubicBezTo>
                  <a:pt x="0" y="1209537"/>
                  <a:pt x="517961" y="1792342"/>
                  <a:pt x="517961" y="1792342"/>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grpSp>
        <p:nvGrpSpPr>
          <p:cNvPr id="6" name="Groeperen 37"/>
          <p:cNvGrpSpPr>
            <a:grpSpLocks/>
          </p:cNvGrpSpPr>
          <p:nvPr/>
        </p:nvGrpSpPr>
        <p:grpSpPr bwMode="auto">
          <a:xfrm>
            <a:off x="2514600" y="4419600"/>
            <a:ext cx="458788" cy="687388"/>
            <a:chOff x="3504406" y="4877594"/>
            <a:chExt cx="457994" cy="686594"/>
          </a:xfrm>
        </p:grpSpPr>
        <p:cxnSp>
          <p:nvCxnSpPr>
            <p:cNvPr id="31" name="Rechte verbindingslijn 30"/>
            <p:cNvCxnSpPr/>
            <p:nvPr/>
          </p:nvCxnSpPr>
          <p:spPr>
            <a:xfrm rot="5400000">
              <a:off x="3162695" y="5219305"/>
              <a:ext cx="685008" cy="1585"/>
            </a:xfrm>
            <a:prstGeom prst="line">
              <a:avLst/>
            </a:prstGeom>
            <a:ln>
              <a:solidFill>
                <a:schemeClr val="accent1">
                  <a:lumMod val="75000"/>
                </a:schemeClr>
              </a:solidFill>
              <a:headEnd type="oval" w="lg" len="lg"/>
            </a:ln>
          </p:spPr>
          <p:style>
            <a:lnRef idx="2">
              <a:schemeClr val="accent1"/>
            </a:lnRef>
            <a:fillRef idx="0">
              <a:schemeClr val="accent1"/>
            </a:fillRef>
            <a:effectRef idx="1">
              <a:schemeClr val="accent1"/>
            </a:effectRef>
            <a:fontRef idx="minor">
              <a:schemeClr val="tx1"/>
            </a:fontRef>
          </p:style>
        </p:cxnSp>
        <p:cxnSp>
          <p:nvCxnSpPr>
            <p:cNvPr id="36" name="Rechte verbindingslijn 35"/>
            <p:cNvCxnSpPr/>
            <p:nvPr/>
          </p:nvCxnSpPr>
          <p:spPr>
            <a:xfrm>
              <a:off x="3505991" y="5562602"/>
              <a:ext cx="456409" cy="1586"/>
            </a:xfrm>
            <a:prstGeom prst="line">
              <a:avLst/>
            </a:prstGeom>
            <a:ln>
              <a:solidFill>
                <a:schemeClr val="accent1">
                  <a:lumMod val="75000"/>
                </a:schemeClr>
              </a:solidFill>
              <a:tailEnd type="oval" w="lg" len="lg"/>
            </a:ln>
          </p:spPr>
          <p:style>
            <a:lnRef idx="2">
              <a:schemeClr val="accent1"/>
            </a:lnRef>
            <a:fillRef idx="0">
              <a:schemeClr val="accent1"/>
            </a:fillRef>
            <a:effectRef idx="1">
              <a:schemeClr val="accent1"/>
            </a:effectRef>
            <a:fontRef idx="minor">
              <a:schemeClr val="tx1"/>
            </a:fontRef>
          </p:style>
        </p:cxnSp>
      </p:grpSp>
      <p:sp>
        <p:nvSpPr>
          <p:cNvPr id="40" name="Tekstvak 39"/>
          <p:cNvSpPr txBox="1"/>
          <p:nvPr/>
        </p:nvSpPr>
        <p:spPr>
          <a:xfrm>
            <a:off x="3048000" y="4876800"/>
            <a:ext cx="1828800" cy="708025"/>
          </a:xfrm>
          <a:prstGeom prst="rect">
            <a:avLst/>
          </a:prstGeom>
          <a:noFill/>
        </p:spPr>
        <p:txBody>
          <a:bodyPr wrap="square">
            <a:prstTxWarp prst="textNoShape">
              <a:avLst/>
            </a:prstTxWarp>
            <a:spAutoFit/>
          </a:bodyPr>
          <a:lstStyle/>
          <a:p>
            <a:r>
              <a:rPr lang="en-GB" sz="2000" dirty="0">
                <a:solidFill>
                  <a:schemeClr val="tx2"/>
                </a:solidFill>
                <a:ea typeface="Verdana" pitchFamily="-110" charset="0"/>
                <a:cs typeface="Verdana" pitchFamily="-110" charset="0"/>
              </a:rPr>
              <a:t>[E [INFL [</a:t>
            </a:r>
            <a:r>
              <a:rPr lang="en-GB" sz="2000" i="1" dirty="0" err="1">
                <a:solidFill>
                  <a:schemeClr val="tx2"/>
                </a:solidFill>
                <a:ea typeface="Verdana" pitchFamily="-110" charset="0"/>
                <a:cs typeface="Verdana" pitchFamily="-110" charset="0"/>
              </a:rPr>
              <a:t>u</a:t>
            </a:r>
            <a:r>
              <a:rPr lang="en-GB" sz="2000" dirty="0" err="1">
                <a:solidFill>
                  <a:schemeClr val="tx2"/>
                </a:solidFill>
                <a:ea typeface="Verdana" pitchFamily="-110" charset="0"/>
                <a:cs typeface="Verdana" pitchFamily="-110" charset="0"/>
              </a:rPr>
              <a:t>C</a:t>
            </a:r>
            <a:r>
              <a:rPr lang="en-GB" sz="2000" dirty="0">
                <a:solidFill>
                  <a:schemeClr val="tx2"/>
                </a:solidFill>
                <a:ea typeface="Verdana" pitchFamily="-110" charset="0"/>
                <a:cs typeface="Verdana" pitchFamily="-110" charset="0"/>
              </a:rPr>
              <a:t> [</a:t>
            </a:r>
            <a:r>
              <a:rPr lang="en-GB" sz="2000" dirty="0" err="1">
                <a:solidFill>
                  <a:schemeClr val="tx2"/>
                </a:solidFill>
                <a:ea typeface="Verdana" pitchFamily="-110" charset="0"/>
                <a:cs typeface="Verdana" pitchFamily="-110" charset="0"/>
              </a:rPr>
              <a:t>wh,Q</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41" name="Tekstvak 40"/>
          <p:cNvSpPr txBox="1">
            <a:spLocks noChangeArrowheads="1"/>
          </p:cNvSpPr>
          <p:nvPr/>
        </p:nvSpPr>
        <p:spPr bwMode="auto">
          <a:xfrm>
            <a:off x="5029200" y="5029200"/>
            <a:ext cx="381000" cy="369888"/>
          </a:xfrm>
          <a:prstGeom prst="rect">
            <a:avLst/>
          </a:prstGeom>
          <a:noFill/>
          <a:ln w="9525">
            <a:noFill/>
            <a:miter lim="800000"/>
            <a:headEnd/>
            <a:tailEnd/>
          </a:ln>
        </p:spPr>
        <p:txBody>
          <a:bodyPr>
            <a:prstTxWarp prst="textNoShape">
              <a:avLst/>
            </a:prstTxWarp>
            <a:spAutoFit/>
          </a:bodyPr>
          <a:lstStyle/>
          <a:p>
            <a:r>
              <a:rPr lang="nl-BE">
                <a:solidFill>
                  <a:schemeClr val="tx2"/>
                </a:solidFill>
              </a:rPr>
              <a:t>… </a:t>
            </a:r>
            <a:endParaRPr lang="nl-NL"/>
          </a:p>
        </p:txBody>
      </p:sp>
      <p:sp>
        <p:nvSpPr>
          <p:cNvPr id="29" name="Tekstvak 28"/>
          <p:cNvSpPr txBox="1"/>
          <p:nvPr/>
        </p:nvSpPr>
        <p:spPr>
          <a:xfrm>
            <a:off x="1447800" y="3886200"/>
            <a:ext cx="2286000" cy="400050"/>
          </a:xfrm>
          <a:prstGeom prst="rect">
            <a:avLst/>
          </a:prstGeom>
          <a:noFill/>
        </p:spPr>
        <p:txBody>
          <a:bodyPr wrap="square">
            <a:prstTxWarp prst="textNoShape">
              <a:avLst/>
            </a:prstTxWarp>
            <a:spAutoFit/>
          </a:bodyPr>
          <a:lstStyle/>
          <a:p>
            <a:r>
              <a:rPr lang="en-GB" sz="2000" dirty="0">
                <a:solidFill>
                  <a:schemeClr val="tx2"/>
                </a:solidFill>
                <a:ea typeface="Verdana" pitchFamily="-110" charset="0"/>
                <a:cs typeface="Verdana" pitchFamily="-110" charset="0"/>
              </a:rPr>
              <a:t>[CAT [C [</a:t>
            </a:r>
            <a:r>
              <a:rPr lang="en-GB" sz="2000" dirty="0" err="1">
                <a:solidFill>
                  <a:schemeClr val="tx2"/>
                </a:solidFill>
                <a:ea typeface="Verdana" pitchFamily="-110" charset="0"/>
                <a:cs typeface="Verdana" pitchFamily="-110" charset="0"/>
              </a:rPr>
              <a:t>wh,Q</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30" name="Tekstvak 29"/>
          <p:cNvSpPr txBox="1">
            <a:spLocks noChangeArrowheads="1"/>
          </p:cNvSpPr>
          <p:nvPr/>
        </p:nvSpPr>
        <p:spPr bwMode="auto">
          <a:xfrm>
            <a:off x="3048000" y="3505200"/>
            <a:ext cx="609600" cy="400050"/>
          </a:xfrm>
          <a:prstGeom prst="rect">
            <a:avLst/>
          </a:prstGeom>
          <a:noFill/>
          <a:ln w="9525">
            <a:noFill/>
            <a:miter lim="800000"/>
            <a:headEnd/>
            <a:tailEnd/>
          </a:ln>
        </p:spPr>
        <p:txBody>
          <a:bodyPr>
            <a:prstTxWarp prst="textNoShape">
              <a:avLst/>
            </a:prstTxWarp>
            <a:spAutoFit/>
          </a:bodyPr>
          <a:lstStyle/>
          <a:p>
            <a:r>
              <a:rPr lang="nl-BE" sz="2000">
                <a:solidFill>
                  <a:schemeClr val="tx2"/>
                </a:solidFill>
              </a:rPr>
              <a:t>C</a:t>
            </a:r>
            <a:r>
              <a:rPr lang="nl-BE" sz="2000" baseline="-25000">
                <a:solidFill>
                  <a:schemeClr val="tx2"/>
                </a:solidFill>
              </a:rPr>
              <a:t>1</a:t>
            </a:r>
            <a:r>
              <a:rPr lang="nl-BE" sz="2000">
                <a:solidFill>
                  <a:schemeClr val="tx2"/>
                </a:solidFill>
              </a:rPr>
              <a:t> </a:t>
            </a:r>
            <a:endParaRPr lang="nl-NL" sz="2000"/>
          </a:p>
        </p:txBody>
      </p:sp>
      <p:sp>
        <p:nvSpPr>
          <p:cNvPr id="252943" name="Tekstvak 31"/>
          <p:cNvSpPr txBox="1">
            <a:spLocks noChangeArrowheads="1"/>
          </p:cNvSpPr>
          <p:nvPr/>
        </p:nvSpPr>
        <p:spPr bwMode="auto">
          <a:xfrm>
            <a:off x="4114800" y="4419600"/>
            <a:ext cx="609600" cy="400050"/>
          </a:xfrm>
          <a:prstGeom prst="rect">
            <a:avLst/>
          </a:prstGeom>
          <a:noFill/>
          <a:ln w="9525">
            <a:noFill/>
            <a:miter lim="800000"/>
            <a:headEnd/>
            <a:tailEnd/>
          </a:ln>
        </p:spPr>
        <p:txBody>
          <a:bodyPr>
            <a:prstTxWarp prst="textNoShape">
              <a:avLst/>
            </a:prstTxWarp>
            <a:spAutoFit/>
          </a:bodyPr>
          <a:lstStyle/>
          <a:p>
            <a:r>
              <a:rPr lang="nl-BE" sz="2000">
                <a:solidFill>
                  <a:schemeClr val="tx2"/>
                </a:solidFill>
              </a:rPr>
              <a:t>C</a:t>
            </a:r>
            <a:r>
              <a:rPr lang="nl-BE" sz="2000" baseline="-25000">
                <a:solidFill>
                  <a:schemeClr val="tx2"/>
                </a:solidFill>
              </a:rPr>
              <a:t>2</a:t>
            </a:r>
            <a:r>
              <a:rPr lang="nl-BE" sz="2000">
                <a:solidFill>
                  <a:schemeClr val="tx2"/>
                </a:solidFill>
              </a:rPr>
              <a:t> </a:t>
            </a:r>
            <a:endParaRPr lang="nl-NL" sz="2000"/>
          </a:p>
        </p:txBody>
      </p:sp>
      <p:sp>
        <p:nvSpPr>
          <p:cNvPr id="33" name="Tekstvak 32"/>
          <p:cNvSpPr txBox="1">
            <a:spLocks noChangeArrowheads="1"/>
          </p:cNvSpPr>
          <p:nvPr/>
        </p:nvSpPr>
        <p:spPr bwMode="auto">
          <a:xfrm>
            <a:off x="2971800" y="2590800"/>
            <a:ext cx="685800" cy="400050"/>
          </a:xfrm>
          <a:prstGeom prst="rect">
            <a:avLst/>
          </a:prstGeom>
          <a:noFill/>
          <a:ln w="9525">
            <a:noFill/>
            <a:miter lim="800000"/>
            <a:headEnd/>
            <a:tailEnd/>
          </a:ln>
        </p:spPr>
        <p:txBody>
          <a:bodyPr>
            <a:prstTxWarp prst="textNoShape">
              <a:avLst/>
            </a:prstTxWarp>
            <a:spAutoFit/>
          </a:bodyPr>
          <a:lstStyle/>
          <a:p>
            <a:r>
              <a:rPr lang="nl-BE" sz="2000">
                <a:solidFill>
                  <a:schemeClr val="tx2"/>
                </a:solidFill>
              </a:rPr>
              <a:t>CP</a:t>
            </a:r>
            <a:r>
              <a:rPr lang="nl-BE" sz="2000" baseline="-25000">
                <a:solidFill>
                  <a:schemeClr val="tx2"/>
                </a:solidFill>
              </a:rPr>
              <a:t>1</a:t>
            </a:r>
            <a:r>
              <a:rPr lang="nl-BE" sz="2000">
                <a:solidFill>
                  <a:schemeClr val="tx2"/>
                </a:solidFill>
              </a:rPr>
              <a:t> </a:t>
            </a:r>
            <a:endParaRPr lang="nl-NL" sz="2000"/>
          </a:p>
        </p:txBody>
      </p:sp>
      <p:sp>
        <p:nvSpPr>
          <p:cNvPr id="34" name="Tekstvak 33"/>
          <p:cNvSpPr txBox="1">
            <a:spLocks noChangeArrowheads="1"/>
          </p:cNvSpPr>
          <p:nvPr/>
        </p:nvSpPr>
        <p:spPr bwMode="auto">
          <a:xfrm>
            <a:off x="3657600" y="3048000"/>
            <a:ext cx="609600" cy="400050"/>
          </a:xfrm>
          <a:prstGeom prst="rect">
            <a:avLst/>
          </a:prstGeom>
          <a:noFill/>
          <a:ln w="9525">
            <a:noFill/>
            <a:miter lim="800000"/>
            <a:headEnd/>
            <a:tailEnd/>
          </a:ln>
        </p:spPr>
        <p:txBody>
          <a:bodyPr>
            <a:prstTxWarp prst="textNoShape">
              <a:avLst/>
            </a:prstTxWarp>
            <a:spAutoFit/>
          </a:bodyPr>
          <a:lstStyle/>
          <a:p>
            <a:r>
              <a:rPr lang="nl-BE" sz="2000">
                <a:solidFill>
                  <a:schemeClr val="tx2"/>
                </a:solidFill>
              </a:rPr>
              <a:t>C’</a:t>
            </a:r>
            <a:r>
              <a:rPr lang="nl-BE" sz="2000" baseline="-25000">
                <a:solidFill>
                  <a:schemeClr val="tx2"/>
                </a:solidFill>
              </a:rPr>
              <a:t>1</a:t>
            </a:r>
            <a:r>
              <a:rPr lang="nl-BE" sz="2000">
                <a:solidFill>
                  <a:schemeClr val="tx2"/>
                </a:solidFill>
              </a:rPr>
              <a:t> </a:t>
            </a:r>
            <a:endParaRPr lang="nl-NL"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3.7037E-7 C -0.10972 0.04213 -0.21927 0.08449 -0.25 0.05879 C -0.28073 0.0331 -0.23281 -0.06088 -0.18472 -0.15463 " pathEditMode="relative" ptsTypes="aaA">
                                      <p:cBhvr>
                                        <p:cTn id="6" dur="2000" fill="hold"/>
                                        <p:tgtEl>
                                          <p:spTgt spid="147460">
                                            <p:txEl>
                                              <p:pRg st="6" end="6"/>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18472 -0.15463 C -0.28472 -0.11482 -0.38438 -0.075 -0.41181 -0.09838 C -0.43906 -0.12176 -0.39392 -0.2081 -0.34879 -0.29421 " pathEditMode="relative" rAng="0" ptsTypes="aaA">
                                      <p:cBhvr>
                                        <p:cTn id="24" dur="2000" fill="hold"/>
                                        <p:tgtEl>
                                          <p:spTgt spid="147460">
                                            <p:txEl>
                                              <p:pRg st="6" end="6"/>
                                            </p:txEl>
                                          </p:spTgt>
                                        </p:tgtEl>
                                        <p:attrNameLst>
                                          <p:attrName>ppt_x</p:attrName>
                                          <p:attrName>ppt_y</p:attrName>
                                        </p:attrNameLst>
                                      </p:cBhvr>
                                      <p:rCtr x="-127" y="-30"/>
                                    </p:animMotion>
                                  </p:childTnLst>
                                </p:cTn>
                              </p:par>
                              <p:par>
                                <p:cTn id="25" presetID="9"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par>
                                <p:cTn id="31" presetID="10" presetClass="exit" presetSubtype="0" fill="hold" grpId="0" nodeType="withEffect">
                                  <p:stCondLst>
                                    <p:cond delay="0"/>
                                  </p:stCondLst>
                                  <p:childTnLst>
                                    <p:animEffect transition="out" filter="fade">
                                      <p:cBhvr>
                                        <p:cTn id="32" dur="2000"/>
                                        <p:tgtEl>
                                          <p:spTgt spid="147461"/>
                                        </p:tgtEl>
                                      </p:cBhvr>
                                    </p:animEffect>
                                    <p:set>
                                      <p:cBhvr>
                                        <p:cTn id="33" dur="1" fill="hold">
                                          <p:stCondLst>
                                            <p:cond delay="1999"/>
                                          </p:stCondLst>
                                        </p:cTn>
                                        <p:tgtEl>
                                          <p:spTgt spid="147461"/>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2000"/>
                                        <p:tgtEl>
                                          <p:spTgt spid="41"/>
                                        </p:tgtEl>
                                      </p:cBhvr>
                                    </p:animEffect>
                                    <p:set>
                                      <p:cBhvr>
                                        <p:cTn id="36" dur="1" fill="hold">
                                          <p:stCondLst>
                                            <p:cond delay="1999"/>
                                          </p:stCondLst>
                                        </p:cTn>
                                        <p:tgtEl>
                                          <p:spTgt spid="4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2000"/>
                                        <p:tgtEl>
                                          <p:spTgt spid="147460">
                                            <p:txEl>
                                              <p:pRg st="5" end="5"/>
                                            </p:txEl>
                                          </p:spTgt>
                                        </p:tgtEl>
                                      </p:cBhvr>
                                    </p:animEffect>
                                    <p:set>
                                      <p:cBhvr>
                                        <p:cTn id="39" dur="1" fill="hold">
                                          <p:stCondLst>
                                            <p:cond delay="1999"/>
                                          </p:stCondLst>
                                        </p:cTn>
                                        <p:tgtEl>
                                          <p:spTgt spid="147460">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allAtOnce"/>
      <p:bldP spid="147461" grpId="0" animBg="1"/>
      <p:bldP spid="20" grpId="0" animBg="1"/>
      <p:bldP spid="41" grpId="0"/>
      <p:bldP spid="29" grpId="0"/>
      <p:bldP spid="30" grpId="0"/>
      <p:bldP spid="33" grpId="0"/>
      <p:bldP spid="34" grpId="0"/>
    </p:bld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5.1 Sluicing (14)</a:t>
            </a:r>
            <a:endParaRPr lang="nl-NL" sz="3200" dirty="0" smtClean="0">
              <a:solidFill>
                <a:schemeClr val="accent1"/>
              </a:solidFill>
            </a:endParaRPr>
          </a:p>
        </p:txBody>
      </p:sp>
      <p:sp>
        <p:nvSpPr>
          <p:cNvPr id="254979" name="Rectangle 3"/>
          <p:cNvSpPr>
            <a:spLocks noGrp="1" noChangeArrowheads="1"/>
          </p:cNvSpPr>
          <p:nvPr>
            <p:ph type="body" idx="1"/>
          </p:nvPr>
        </p:nvSpPr>
        <p:spPr>
          <a:xfrm>
            <a:off x="1370013" y="3124200"/>
            <a:ext cx="7469187" cy="3257550"/>
          </a:xfrm>
        </p:spPr>
        <p:txBody>
          <a:bodyPr/>
          <a:lstStyle/>
          <a:p>
            <a:pPr marL="271463" indent="-271463" eaLnBrk="1" hangingPunct="1">
              <a:buFontTx/>
              <a:buNone/>
            </a:pPr>
            <a:r>
              <a:rPr lang="nl-NL" sz="2200" smtClean="0">
                <a:solidFill>
                  <a:schemeClr val="tx2"/>
                </a:solidFill>
                <a:sym typeface="Wingdings" pitchFamily="-110" charset="2"/>
              </a:rPr>
              <a:t> Sluicing can be analysed with the Agree proposal</a:t>
            </a:r>
          </a:p>
          <a:p>
            <a:pPr marL="271463" indent="-271463" eaLnBrk="1" hangingPunct="1">
              <a:buFontTx/>
              <a:buNone/>
            </a:pPr>
            <a:r>
              <a:rPr lang="nl-NL" sz="2200" smtClean="0">
                <a:solidFill>
                  <a:schemeClr val="tx2"/>
                </a:solidFill>
                <a:sym typeface="Wingdings" pitchFamily="-110" charset="2"/>
              </a:rPr>
              <a:t> 	 as well, and the extraction possibilities are</a:t>
            </a:r>
          </a:p>
          <a:p>
            <a:pPr marL="271463" indent="-271463" eaLnBrk="1" hangingPunct="1">
              <a:buFontTx/>
              <a:buNone/>
            </a:pPr>
            <a:r>
              <a:rPr lang="nl-NL" sz="2200" smtClean="0">
                <a:solidFill>
                  <a:schemeClr val="tx2"/>
                </a:solidFill>
                <a:sym typeface="Wingdings" pitchFamily="-110" charset="2"/>
              </a:rPr>
              <a:t> 	 accounted for.</a:t>
            </a:r>
            <a:endParaRPr lang="nl-BE" sz="2200">
              <a:solidFill>
                <a:schemeClr val="tx2"/>
              </a:solidFill>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 Extending the analysis (2)</a:t>
            </a:r>
            <a:endParaRPr lang="nl-NL" sz="3200" dirty="0" smtClean="0">
              <a:solidFill>
                <a:schemeClr val="accent1"/>
              </a:solidFill>
            </a:endParaRPr>
          </a:p>
        </p:txBody>
      </p:sp>
      <p:sp>
        <p:nvSpPr>
          <p:cNvPr id="152579" name="Rectangle 3"/>
          <p:cNvSpPr>
            <a:spLocks noGrp="1" noChangeArrowheads="1"/>
          </p:cNvSpPr>
          <p:nvPr>
            <p:ph type="body" idx="1"/>
          </p:nvPr>
        </p:nvSpPr>
        <p:spPr>
          <a:xfrm>
            <a:off x="1370013" y="2514600"/>
            <a:ext cx="7313612" cy="3867150"/>
          </a:xfrm>
        </p:spPr>
        <p:txBody>
          <a:bodyPr/>
          <a:lstStyle/>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269999"/>
                </a:solidFill>
              </a:rPr>
              <a:t>Accounting for other ellipses and their extraction</a:t>
            </a:r>
          </a:p>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269999"/>
                </a:solidFill>
              </a:rPr>
              <a:t>possibilities:</a:t>
            </a:r>
          </a:p>
          <a:p>
            <a:pPr marL="0" indent="0" eaLnBrk="1" hangingPunct="1">
              <a:lnSpc>
                <a:spcPct val="80000"/>
              </a:lnSpc>
              <a:buFontTx/>
              <a:buNone/>
              <a:tabLst>
                <a:tab pos="357188" algn="l"/>
                <a:tab pos="628650" algn="l"/>
                <a:tab pos="1071563" algn="l"/>
                <a:tab pos="1171575" algn="l"/>
                <a:tab pos="2243138" algn="l"/>
              </a:tabLst>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1. Sluicing</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dirty="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2. VP ellipsis</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dirty="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3. Pseudogapping</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dirty="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4. British English </a:t>
            </a:r>
            <a:r>
              <a:rPr lang="nl-BE" sz="2200" i="1" dirty="0" smtClean="0">
                <a:solidFill>
                  <a:schemeClr val="tx2"/>
                </a:solidFill>
              </a:rPr>
              <a:t>do</a:t>
            </a:r>
            <a:endParaRPr lang="nl-BE" sz="2200" dirty="0" smtClean="0">
              <a:solidFill>
                <a:schemeClr val="tx2"/>
              </a:solidFill>
            </a:endParaRPr>
          </a:p>
          <a:p>
            <a:pPr marL="0" indent="0" eaLnBrk="1" hangingPunct="1">
              <a:lnSpc>
                <a:spcPct val="80000"/>
              </a:lnSpc>
              <a:buFontTx/>
              <a:buNone/>
              <a:tabLst>
                <a:tab pos="357188" algn="l"/>
                <a:tab pos="628650" algn="l"/>
                <a:tab pos="1071563" algn="l"/>
                <a:tab pos="1171575" algn="l"/>
                <a:tab pos="2243138" algn="l"/>
              </a:tabLst>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2579">
                                            <p:txEl>
                                              <p:pRg st="5" end="5"/>
                                            </p:txEl>
                                          </p:spTgt>
                                        </p:tgtEl>
                                      </p:cBhvr>
                                    </p:animEffect>
                                    <p:animScale>
                                      <p:cBhvr>
                                        <p:cTn id="7" dur="250" autoRev="1" fill="hold"/>
                                        <p:tgtEl>
                                          <p:spTgt spid="152579">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uiExpand="1" build="p"/>
    </p:bld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5.2 VP ellipsis (1)</a:t>
            </a:r>
            <a:endParaRPr lang="nl-NL" sz="3200" dirty="0" smtClean="0">
              <a:solidFill>
                <a:schemeClr val="accent1"/>
              </a:solidFill>
            </a:endParaRPr>
          </a:p>
        </p:txBody>
      </p:sp>
      <p:sp>
        <p:nvSpPr>
          <p:cNvPr id="152579" name="Rectangle 3"/>
          <p:cNvSpPr>
            <a:spLocks noGrp="1" noChangeArrowheads="1"/>
          </p:cNvSpPr>
          <p:nvPr>
            <p:ph type="body" idx="1"/>
          </p:nvPr>
        </p:nvSpPr>
        <p:spPr>
          <a:xfrm>
            <a:off x="1370013" y="2514600"/>
            <a:ext cx="7313612" cy="3867150"/>
          </a:xfrm>
        </p:spPr>
        <p:txBody>
          <a:bodyPr/>
          <a:lstStyle/>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rgbClr val="269999"/>
                </a:solidFill>
              </a:rPr>
              <a:t>VP ellipsis:</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(75)		Gonzo likes carrots and Lola does too.</a:t>
            </a:r>
          </a:p>
          <a:p>
            <a:pPr marL="271463" indent="-271463" eaLnBrk="1" hangingPunct="1">
              <a:buFontTx/>
              <a:buNone/>
              <a:defRPr/>
            </a:pPr>
            <a:endParaRPr lang="nl-BE" sz="2400" dirty="0" smtClean="0">
              <a:solidFill>
                <a:schemeClr val="tx2"/>
              </a:solidFill>
              <a:sym typeface="Wingdings" pitchFamily="-110" charset="2"/>
            </a:endParaRPr>
          </a:p>
          <a:p>
            <a:pPr marL="271463" indent="-271463" eaLnBrk="1" hangingPunct="1">
              <a:buFontTx/>
              <a:buNone/>
              <a:defRPr/>
            </a:pPr>
            <a:r>
              <a:rPr lang="nl-BE" sz="2200" dirty="0" smtClean="0">
                <a:solidFill>
                  <a:schemeClr val="tx2"/>
                </a:solidFill>
                <a:sym typeface="Wingdings" pitchFamily="-110" charset="2"/>
              </a:rPr>
              <a:t> The </a:t>
            </a:r>
            <a:r>
              <a:rPr lang="en-GB" sz="2200" dirty="0" smtClean="0">
                <a:solidFill>
                  <a:schemeClr val="tx2"/>
                </a:solidFill>
              </a:rPr>
              <a:t>[E]-feature for VP ellipsis</a:t>
            </a:r>
          </a:p>
          <a:p>
            <a:pPr marL="271463" indent="-271463" eaLnBrk="1" hangingPunct="1">
              <a:buFontTx/>
              <a:buNone/>
              <a:defRPr/>
            </a:pPr>
            <a:r>
              <a:rPr lang="nl-BE" sz="2200" dirty="0" smtClean="0">
                <a:solidFill>
                  <a:schemeClr val="tx2"/>
                </a:solidFill>
              </a:rPr>
              <a:t>		</a:t>
            </a:r>
            <a:r>
              <a:rPr lang="nl-NL" sz="2200" dirty="0" smtClean="0">
                <a:solidFill>
                  <a:schemeClr val="tx2"/>
                </a:solidFill>
                <a:sym typeface="Wingdings"/>
              </a:rPr>
              <a:t> </a:t>
            </a:r>
            <a:r>
              <a:rPr lang="nl-NL" sz="2200" dirty="0" err="1" smtClean="0">
                <a:solidFill>
                  <a:schemeClr val="tx2"/>
                </a:solidFill>
                <a:sym typeface="Wingdings"/>
              </a:rPr>
              <a:t>What</a:t>
            </a:r>
            <a:r>
              <a:rPr lang="nl-NL" sz="2200" dirty="0" smtClean="0">
                <a:solidFill>
                  <a:schemeClr val="tx2"/>
                </a:solidFill>
                <a:sym typeface="Wingdings"/>
              </a:rPr>
              <a:t> is the </a:t>
            </a:r>
            <a:r>
              <a:rPr lang="nl-NL" sz="2200" dirty="0" err="1" smtClean="0">
                <a:solidFill>
                  <a:schemeClr val="tx2"/>
                </a:solidFill>
                <a:sym typeface="Wingdings"/>
              </a:rPr>
              <a:t>licensor</a:t>
            </a:r>
            <a:r>
              <a:rPr lang="nl-NL" sz="2200" dirty="0" smtClean="0">
                <a:solidFill>
                  <a:schemeClr val="tx2"/>
                </a:solidFill>
                <a:sym typeface="Wingdings"/>
              </a:rPr>
              <a:t>?</a:t>
            </a:r>
          </a:p>
          <a:p>
            <a:pPr marL="271463" indent="-271463" eaLnBrk="1" hangingPunct="1">
              <a:buFontTx/>
              <a:buNone/>
              <a:defRPr/>
            </a:pPr>
            <a:r>
              <a:rPr lang="nl-NL" sz="2200" dirty="0" smtClean="0">
                <a:solidFill>
                  <a:schemeClr val="tx2"/>
                </a:solidFill>
                <a:sym typeface="Wingdings"/>
              </a:rPr>
              <a:t>		 </a:t>
            </a:r>
            <a:r>
              <a:rPr lang="nl-NL" sz="2200" dirty="0" err="1" smtClean="0">
                <a:solidFill>
                  <a:schemeClr val="tx2"/>
                </a:solidFill>
                <a:sym typeface="Wingdings"/>
              </a:rPr>
              <a:t>What</a:t>
            </a:r>
            <a:r>
              <a:rPr lang="nl-NL" sz="2200" dirty="0" smtClean="0">
                <a:solidFill>
                  <a:schemeClr val="tx2"/>
                </a:solidFill>
                <a:sym typeface="Wingdings"/>
              </a:rPr>
              <a:t> is the </a:t>
            </a:r>
            <a:r>
              <a:rPr lang="nl-NL" sz="2200" dirty="0" err="1" smtClean="0">
                <a:solidFill>
                  <a:schemeClr val="tx2"/>
                </a:solidFill>
                <a:sym typeface="Wingdings"/>
              </a:rPr>
              <a:t>ellipsis</a:t>
            </a:r>
            <a:r>
              <a:rPr lang="nl-NL" sz="2200" dirty="0" smtClean="0">
                <a:solidFill>
                  <a:schemeClr val="tx2"/>
                </a:solidFill>
                <a:sym typeface="Wingdings"/>
              </a:rPr>
              <a:t> site?</a:t>
            </a:r>
            <a:endParaRPr lang="nl-BE" sz="2200" dirty="0" smtClean="0">
              <a:solidFill>
                <a:schemeClr val="tx2"/>
              </a:solidFill>
            </a:endParaRPr>
          </a:p>
          <a:p>
            <a:pPr marL="271463" indent="-271463" eaLnBrk="1" hangingPunct="1">
              <a:buFontTx/>
              <a:buNone/>
              <a:defRPr/>
            </a:pPr>
            <a:endParaRPr lang="nl-BE" sz="2200" dirty="0" smtClean="0">
              <a:solidFill>
                <a:schemeClr val="tx2"/>
              </a:solidFill>
              <a:sym typeface="Wingdings" pitchFamily="-110" charset="2"/>
            </a:endParaRPr>
          </a:p>
          <a:p>
            <a:pPr marL="271463" indent="-271463" eaLnBrk="1" hangingPunct="1">
              <a:buFontTx/>
              <a:buNone/>
              <a:defRPr/>
            </a:pPr>
            <a:r>
              <a:rPr lang="nl-BE" sz="2200" dirty="0" smtClean="0">
                <a:solidFill>
                  <a:schemeClr val="tx2"/>
                </a:solidFill>
                <a:sym typeface="Wingdings" pitchFamily="-110" charset="2"/>
              </a:rPr>
              <a:t> The extraction data</a:t>
            </a:r>
            <a:endParaRPr lang="nl-BE" sz="2200" dirty="0" smtClean="0">
              <a:solidFill>
                <a:schemeClr val="accent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childTnLst>
                                    <p:set>
                                      <p:cBhvr>
                                        <p:cTn id="14" dur="1" fill="hold">
                                          <p:stCondLst>
                                            <p:cond delay="0"/>
                                          </p:stCondLst>
                                        </p:cTn>
                                        <p:tgtEl>
                                          <p:spTgt spid="152579">
                                            <p:txEl>
                                              <p:pRg st="4" end="4"/>
                                            </p:txEl>
                                          </p:spTgt>
                                        </p:tgtEl>
                                        <p:attrNameLst>
                                          <p:attrName>style.visibility</p:attrName>
                                        </p:attrNameLst>
                                      </p:cBhvr>
                                      <p:to>
                                        <p:strVal val="visible"/>
                                      </p:to>
                                    </p:set>
                                    <p:animEffect transition="in" filter="dissolve">
                                      <p:cBhvr>
                                        <p:cTn id="15" dur="500"/>
                                        <p:tgtEl>
                                          <p:spTgt spid="152579">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2" nodeType="clickEffect">
                                  <p:stCondLst>
                                    <p:cond delay="0"/>
                                  </p:stCondLst>
                                  <p:childTnLst>
                                    <p:set>
                                      <p:cBhvr>
                                        <p:cTn id="19" dur="1" fill="hold">
                                          <p:stCondLst>
                                            <p:cond delay="0"/>
                                          </p:stCondLst>
                                        </p:cTn>
                                        <p:tgtEl>
                                          <p:spTgt spid="152579">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2" nodeType="clickEffect">
                                  <p:stCondLst>
                                    <p:cond delay="0"/>
                                  </p:stCondLst>
                                  <p:childTnLst>
                                    <p:set>
                                      <p:cBhvr>
                                        <p:cTn id="23" dur="1" fill="hold">
                                          <p:stCondLst>
                                            <p:cond delay="0"/>
                                          </p:stCondLst>
                                        </p:cTn>
                                        <p:tgtEl>
                                          <p:spTgt spid="152579">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1" nodeType="clickEffect">
                                  <p:stCondLst>
                                    <p:cond delay="0"/>
                                  </p:stCondLst>
                                  <p:childTnLst>
                                    <p:set>
                                      <p:cBhvr>
                                        <p:cTn id="27" dur="1" fill="hold">
                                          <p:stCondLst>
                                            <p:cond delay="0"/>
                                          </p:stCondLst>
                                        </p:cTn>
                                        <p:tgtEl>
                                          <p:spTgt spid="152579">
                                            <p:txEl>
                                              <p:pRg st="8" end="8"/>
                                            </p:txEl>
                                          </p:spTgt>
                                        </p:tgtEl>
                                        <p:attrNameLst>
                                          <p:attrName>style.visibility</p:attrName>
                                        </p:attrNameLst>
                                      </p:cBhvr>
                                      <p:to>
                                        <p:strVal val="visible"/>
                                      </p:to>
                                    </p:set>
                                    <p:animEffect transition="in" filter="dissolve">
                                      <p:cBhvr>
                                        <p:cTn id="28" dur="500"/>
                                        <p:tgtEl>
                                          <p:spTgt spid="152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P spid="152579" grpId="2" build="p"/>
    </p:bld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5.2 VP ellipsis (2)</a:t>
            </a:r>
            <a:endParaRPr lang="nl-NL" sz="3200" dirty="0" smtClean="0">
              <a:solidFill>
                <a:schemeClr val="accent1"/>
              </a:solidFill>
            </a:endParaRPr>
          </a:p>
        </p:txBody>
      </p:sp>
      <p:sp>
        <p:nvSpPr>
          <p:cNvPr id="152579" name="Rectangle 3"/>
          <p:cNvSpPr>
            <a:spLocks noGrp="1" noChangeArrowheads="1"/>
          </p:cNvSpPr>
          <p:nvPr>
            <p:ph type="body" idx="1"/>
          </p:nvPr>
        </p:nvSpPr>
        <p:spPr>
          <a:xfrm>
            <a:off x="1295400" y="1828800"/>
            <a:ext cx="7543800" cy="4800600"/>
          </a:xfrm>
        </p:spPr>
        <p:txBody>
          <a:bodyPr/>
          <a:lstStyle/>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accent1">
                    <a:lumMod val="75000"/>
                  </a:schemeClr>
                </a:solidFill>
                <a:sym typeface="Wingdings" pitchFamily="-110" charset="2"/>
              </a:rPr>
              <a:t> The </a:t>
            </a:r>
            <a:r>
              <a:rPr lang="en-GB" sz="2200" dirty="0" smtClean="0">
                <a:solidFill>
                  <a:schemeClr val="accent1">
                    <a:lumMod val="75000"/>
                  </a:schemeClr>
                </a:solidFill>
              </a:rPr>
              <a:t>[E]-feature for VP ellipsis</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609600" indent="-609600" eaLnBrk="1" hangingPunct="1">
              <a:buFont typeface="Wingdings" pitchFamily="-110" charset="2"/>
              <a:buNone/>
              <a:defRPr/>
            </a:pPr>
            <a:r>
              <a:rPr lang="nl-BE" sz="2200" dirty="0" smtClean="0">
                <a:solidFill>
                  <a:schemeClr val="tx2"/>
                </a:solidFill>
              </a:rPr>
              <a:t>Licensor</a:t>
            </a:r>
          </a:p>
          <a:p>
            <a:pPr marL="609600" indent="-609600" eaLnBrk="1" hangingPunct="1">
              <a:buFont typeface="Wingdings" pitchFamily="-110" charset="2"/>
              <a:buNone/>
              <a:defRPr/>
            </a:pPr>
            <a:r>
              <a:rPr lang="nl-BE" sz="2200" dirty="0" smtClean="0">
                <a:solidFill>
                  <a:schemeClr val="tx2"/>
                </a:solidFill>
                <a:sym typeface="Wingdings"/>
              </a:rPr>
              <a:t>VP ellipsis is licensed by T.</a:t>
            </a:r>
            <a:endParaRPr lang="nl-BE" sz="2200" dirty="0" smtClean="0">
              <a:solidFill>
                <a:schemeClr val="tx2"/>
              </a:solidFill>
            </a:endParaRPr>
          </a:p>
          <a:p>
            <a:pPr marL="609600" indent="-609600" eaLnBrk="1" hangingPunct="1">
              <a:buFont typeface="Wingdings" pitchFamily="-110" charset="2"/>
              <a:buNone/>
              <a:defRPr/>
            </a:pPr>
            <a:endParaRPr lang="nl-BE" sz="1200" dirty="0" smtClean="0">
              <a:solidFill>
                <a:schemeClr val="tx2"/>
              </a:solidFill>
            </a:endParaRPr>
          </a:p>
          <a:p>
            <a:pPr marL="609600" indent="-609600" eaLnBrk="1" hangingPunct="1">
              <a:buNone/>
              <a:defRPr/>
            </a:pPr>
            <a:r>
              <a:rPr lang="nl-BE" sz="2200" dirty="0" smtClean="0">
                <a:solidFill>
                  <a:schemeClr val="tx2"/>
                </a:solidFill>
              </a:rPr>
              <a:t>(76)	a.	 I wear colors and he does </a:t>
            </a:r>
            <a:r>
              <a:rPr lang="en-US" sz="2200" dirty="0" smtClean="0">
                <a:solidFill>
                  <a:schemeClr val="tx2"/>
                </a:solidFill>
              </a:rPr>
              <a:t>[</a:t>
            </a:r>
            <a:r>
              <a:rPr lang="nl-BE" sz="2200" strike="sngStrike" dirty="0" smtClean="0">
                <a:solidFill>
                  <a:schemeClr val="tx2"/>
                </a:solidFill>
              </a:rPr>
              <a:t>wear colors</a:t>
            </a:r>
            <a:r>
              <a:rPr lang="en-US" sz="2200" dirty="0" smtClean="0">
                <a:solidFill>
                  <a:schemeClr val="tx2"/>
                </a:solidFill>
              </a:rPr>
              <a:t>], too.</a:t>
            </a:r>
            <a:endParaRPr lang="nl-BE" sz="2200" dirty="0" smtClean="0">
              <a:solidFill>
                <a:schemeClr val="tx2"/>
              </a:solidFill>
            </a:endParaRPr>
          </a:p>
          <a:p>
            <a:pPr marL="609600" indent="-609600" eaLnBrk="1" hangingPunct="1">
              <a:buNone/>
              <a:defRPr/>
            </a:pPr>
            <a:r>
              <a:rPr lang="nl-NL" sz="2200" dirty="0" smtClean="0">
                <a:solidFill>
                  <a:schemeClr val="tx2"/>
                </a:solidFill>
              </a:rPr>
              <a:t>	</a:t>
            </a:r>
            <a:r>
              <a:rPr lang="nl-NL" sz="2200" dirty="0" err="1" smtClean="0">
                <a:solidFill>
                  <a:schemeClr val="tx2"/>
                </a:solidFill>
              </a:rPr>
              <a:t>b</a:t>
            </a:r>
            <a:r>
              <a:rPr lang="nl-NL" sz="2200" dirty="0" smtClean="0">
                <a:solidFill>
                  <a:schemeClr val="tx2"/>
                </a:solidFill>
              </a:rPr>
              <a:t>.	 I </a:t>
            </a:r>
            <a:r>
              <a:rPr lang="nl-NL" sz="2200" dirty="0" err="1" smtClean="0">
                <a:solidFill>
                  <a:schemeClr val="tx2"/>
                </a:solidFill>
              </a:rPr>
              <a:t>visited</a:t>
            </a:r>
            <a:r>
              <a:rPr lang="nl-NL" sz="2200" dirty="0" smtClean="0">
                <a:solidFill>
                  <a:schemeClr val="tx2"/>
                </a:solidFill>
              </a:rPr>
              <a:t> </a:t>
            </a:r>
            <a:r>
              <a:rPr lang="nl-NL" sz="2200" dirty="0" err="1" smtClean="0">
                <a:solidFill>
                  <a:schemeClr val="tx2"/>
                </a:solidFill>
              </a:rPr>
              <a:t>Romania</a:t>
            </a:r>
            <a:r>
              <a:rPr lang="nl-NL" sz="2200" dirty="0" smtClean="0">
                <a:solidFill>
                  <a:schemeClr val="tx2"/>
                </a:solidFill>
              </a:rPr>
              <a:t> and </a:t>
            </a:r>
            <a:r>
              <a:rPr lang="nl-NL" sz="2200" dirty="0" err="1" smtClean="0">
                <a:solidFill>
                  <a:schemeClr val="tx2"/>
                </a:solidFill>
              </a:rPr>
              <a:t>you</a:t>
            </a:r>
            <a:r>
              <a:rPr lang="nl-NL" sz="2200" dirty="0" smtClean="0">
                <a:solidFill>
                  <a:schemeClr val="tx2"/>
                </a:solidFill>
              </a:rPr>
              <a:t> </a:t>
            </a:r>
            <a:r>
              <a:rPr lang="nl-NL" sz="2200" dirty="0" err="1" smtClean="0">
                <a:solidFill>
                  <a:schemeClr val="tx2"/>
                </a:solidFill>
              </a:rPr>
              <a:t>should</a:t>
            </a:r>
            <a:r>
              <a:rPr lang="nl-NL" sz="2200" dirty="0" smtClean="0">
                <a:solidFill>
                  <a:schemeClr val="tx2"/>
                </a:solidFill>
              </a:rPr>
              <a:t> </a:t>
            </a:r>
            <a:r>
              <a:rPr lang="en-US" sz="2200" dirty="0" smtClean="0">
                <a:solidFill>
                  <a:schemeClr val="tx2"/>
                </a:solidFill>
              </a:rPr>
              <a:t>[</a:t>
            </a:r>
            <a:r>
              <a:rPr lang="en-US" sz="2200" strike="sngStrike" dirty="0" smtClean="0">
                <a:solidFill>
                  <a:schemeClr val="tx2"/>
                </a:solidFill>
              </a:rPr>
              <a:t>visit</a:t>
            </a:r>
            <a:r>
              <a:rPr lang="en-US" sz="2200" dirty="0" smtClean="0">
                <a:solidFill>
                  <a:schemeClr val="tx2"/>
                </a:solidFill>
              </a:rPr>
              <a:t> 	</a:t>
            </a:r>
            <a:r>
              <a:rPr lang="en-US" sz="2200" strike="sngStrike" dirty="0" smtClean="0">
                <a:solidFill>
                  <a:schemeClr val="tx2"/>
                </a:solidFill>
              </a:rPr>
              <a:t> </a:t>
            </a:r>
            <a:r>
              <a:rPr lang="en-US" sz="2200" dirty="0" smtClean="0">
                <a:solidFill>
                  <a:schemeClr val="tx2"/>
                </a:solidFill>
              </a:rPr>
              <a:t>	 </a:t>
            </a:r>
            <a:r>
              <a:rPr lang="en-US" sz="2200" strike="sngStrike" dirty="0" smtClean="0">
                <a:solidFill>
                  <a:schemeClr val="tx2"/>
                </a:solidFill>
              </a:rPr>
              <a:t>Romania</a:t>
            </a:r>
            <a:r>
              <a:rPr lang="en-US" sz="2200" dirty="0" smtClean="0">
                <a:solidFill>
                  <a:schemeClr val="tx2"/>
                </a:solidFill>
              </a:rPr>
              <a:t>], too. </a:t>
            </a:r>
          </a:p>
          <a:p>
            <a:pPr marL="609600" indent="-609600" eaLnBrk="1" hangingPunct="1">
              <a:buNone/>
              <a:defRPr/>
            </a:pPr>
            <a:r>
              <a:rPr lang="en-US" sz="2200" dirty="0" smtClean="0">
                <a:solidFill>
                  <a:schemeClr val="tx2"/>
                </a:solidFill>
              </a:rPr>
              <a:t>	</a:t>
            </a:r>
            <a:r>
              <a:rPr lang="en-US" sz="2200" dirty="0" err="1" smtClean="0">
                <a:solidFill>
                  <a:schemeClr val="tx2"/>
                </a:solidFill>
              </a:rPr>
              <a:t>c</a:t>
            </a:r>
            <a:r>
              <a:rPr lang="en-US" sz="2200" dirty="0" smtClean="0">
                <a:solidFill>
                  <a:schemeClr val="tx2"/>
                </a:solidFill>
              </a:rPr>
              <a:t>.	 She said she wasn’t sleeping, but she might 	 have been [</a:t>
            </a:r>
            <a:r>
              <a:rPr lang="en-US" sz="2200" strike="sngStrike" dirty="0" smtClean="0">
                <a:solidFill>
                  <a:schemeClr val="tx2"/>
                </a:solidFill>
              </a:rPr>
              <a:t>sleeping</a:t>
            </a:r>
            <a:r>
              <a:rPr lang="en-US" sz="2200" dirty="0" smtClean="0">
                <a:solidFill>
                  <a:schemeClr val="tx2"/>
                </a:solidFill>
              </a:rPr>
              <a:t>]. </a:t>
            </a:r>
          </a:p>
          <a:p>
            <a:pPr marL="609600" indent="-609600" eaLnBrk="1" hangingPunct="1">
              <a:buNone/>
              <a:defRPr/>
            </a:pPr>
            <a:r>
              <a:rPr lang="en-US" sz="2200" dirty="0" smtClean="0">
                <a:solidFill>
                  <a:schemeClr val="tx2"/>
                </a:solidFill>
              </a:rPr>
              <a:t>	</a:t>
            </a:r>
            <a:r>
              <a:rPr lang="en-US" sz="2200" dirty="0" err="1" smtClean="0">
                <a:solidFill>
                  <a:schemeClr val="tx2"/>
                </a:solidFill>
              </a:rPr>
              <a:t>d</a:t>
            </a:r>
            <a:r>
              <a:rPr lang="en-US" sz="2200" dirty="0" smtClean="0">
                <a:solidFill>
                  <a:schemeClr val="tx2"/>
                </a:solidFill>
              </a:rPr>
              <a:t>.	 They’d eaten already, but I hadn’t [</a:t>
            </a:r>
            <a:r>
              <a:rPr lang="en-US" sz="2200" strike="sngStrike" dirty="0" smtClean="0">
                <a:solidFill>
                  <a:schemeClr val="tx2"/>
                </a:solidFill>
              </a:rPr>
              <a:t>eaten</a:t>
            </a:r>
            <a:r>
              <a:rPr lang="en-US" sz="2200" dirty="0" smtClean="0">
                <a:solidFill>
                  <a:schemeClr val="tx2"/>
                </a:solidFill>
              </a:rPr>
              <a:t>]. 	 	  </a:t>
            </a:r>
          </a:p>
          <a:p>
            <a:pPr marL="609600" indent="-609600" eaLnBrk="1" hangingPunct="1">
              <a:buNone/>
              <a:defRPr/>
            </a:pPr>
            <a:r>
              <a:rPr lang="en-US" sz="2200" dirty="0" smtClean="0">
                <a:solidFill>
                  <a:schemeClr val="tx2"/>
                </a:solidFill>
              </a:rPr>
              <a:t>	</a:t>
            </a:r>
            <a:r>
              <a:rPr lang="en-US" sz="2200" dirty="0" err="1" smtClean="0">
                <a:solidFill>
                  <a:schemeClr val="tx2"/>
                </a:solidFill>
              </a:rPr>
              <a:t>e</a:t>
            </a:r>
            <a:r>
              <a:rPr lang="en-US" sz="2200" dirty="0" smtClean="0">
                <a:solidFill>
                  <a:schemeClr val="tx2"/>
                </a:solidFill>
              </a:rPr>
              <a:t>. You shouldn’t play with rifles, because it’s 	 	 dangerous to [</a:t>
            </a:r>
            <a:r>
              <a:rPr lang="en-US" sz="2200" strike="sngStrike" dirty="0" smtClean="0">
                <a:solidFill>
                  <a:schemeClr val="tx2"/>
                </a:solidFill>
              </a:rPr>
              <a:t>play with rifles</a:t>
            </a:r>
            <a:r>
              <a:rPr lang="en-US" sz="2200" dirty="0" smtClean="0">
                <a:solidFill>
                  <a:schemeClr val="tx2"/>
                </a:solidFill>
              </a:rPr>
              <a:t>].  </a:t>
            </a:r>
          </a:p>
          <a:p>
            <a:pPr marL="271463" indent="-271463" eaLnBrk="1" hangingPunct="1">
              <a:buFontTx/>
              <a:buNone/>
              <a:defRPr/>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dissolve">
                                      <p:cBhvr>
                                        <p:cTn id="7" dur="500"/>
                                        <p:tgtEl>
                                          <p:spTgt spid="152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9">
                                            <p:txEl>
                                              <p:pRg st="3" end="3"/>
                                            </p:txEl>
                                          </p:spTgt>
                                        </p:tgtEl>
                                        <p:attrNameLst>
                                          <p:attrName>style.visibility</p:attrName>
                                        </p:attrNameLst>
                                      </p:cBhvr>
                                      <p:to>
                                        <p:strVal val="visible"/>
                                      </p:to>
                                    </p:set>
                                    <p:animEffect transition="in" filter="dissolve">
                                      <p:cBhvr>
                                        <p:cTn id="12" dur="500"/>
                                        <p:tgtEl>
                                          <p:spTgt spid="1525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1" nodeType="clickEffect">
                                  <p:stCondLst>
                                    <p:cond delay="0"/>
                                  </p:stCondLst>
                                  <p:childTnLst>
                                    <p:set>
                                      <p:cBhvr>
                                        <p:cTn id="16" dur="1" fill="hold">
                                          <p:stCondLst>
                                            <p:cond delay="0"/>
                                          </p:stCondLst>
                                        </p:cTn>
                                        <p:tgtEl>
                                          <p:spTgt spid="152579">
                                            <p:txEl>
                                              <p:pRg st="5" end="5"/>
                                            </p:txEl>
                                          </p:spTgt>
                                        </p:tgtEl>
                                        <p:attrNameLst>
                                          <p:attrName>style.visibility</p:attrName>
                                        </p:attrNameLst>
                                      </p:cBhvr>
                                      <p:to>
                                        <p:strVal val="visible"/>
                                      </p:to>
                                    </p:set>
                                    <p:animEffect transition="in" filter="fade">
                                      <p:cBhvr>
                                        <p:cTn id="17" dur="1000"/>
                                        <p:tgtEl>
                                          <p:spTgt spid="152579">
                                            <p:txEl>
                                              <p:pRg st="5" end="5"/>
                                            </p:txEl>
                                          </p:spTgt>
                                        </p:tgtEl>
                                      </p:cBhvr>
                                    </p:animEffect>
                                    <p:anim calcmode="lin" valueType="num">
                                      <p:cBhvr>
                                        <p:cTn id="18"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1" nodeType="clickEffect">
                                  <p:stCondLst>
                                    <p:cond delay="0"/>
                                  </p:stCondLst>
                                  <p:childTnLst>
                                    <p:set>
                                      <p:cBhvr>
                                        <p:cTn id="24" dur="1" fill="hold">
                                          <p:stCondLst>
                                            <p:cond delay="0"/>
                                          </p:stCondLst>
                                        </p:cTn>
                                        <p:tgtEl>
                                          <p:spTgt spid="152579">
                                            <p:txEl>
                                              <p:pRg st="6" end="6"/>
                                            </p:txEl>
                                          </p:spTgt>
                                        </p:tgtEl>
                                        <p:attrNameLst>
                                          <p:attrName>style.visibility</p:attrName>
                                        </p:attrNameLst>
                                      </p:cBhvr>
                                      <p:to>
                                        <p:strVal val="visible"/>
                                      </p:to>
                                    </p:set>
                                    <p:animEffect transition="in" filter="fade">
                                      <p:cBhvr>
                                        <p:cTn id="25" dur="1000"/>
                                        <p:tgtEl>
                                          <p:spTgt spid="152579">
                                            <p:txEl>
                                              <p:pRg st="6" end="6"/>
                                            </p:txEl>
                                          </p:spTgt>
                                        </p:tgtEl>
                                      </p:cBhvr>
                                    </p:animEffect>
                                    <p:anim calcmode="lin" valueType="num">
                                      <p:cBhvr>
                                        <p:cTn id="26"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52579">
                                            <p:txEl>
                                              <p:pRg st="6" end="6"/>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257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1" nodeType="clickEffect">
                                  <p:stCondLst>
                                    <p:cond delay="0"/>
                                  </p:stCondLst>
                                  <p:childTnLst>
                                    <p:set>
                                      <p:cBhvr>
                                        <p:cTn id="32" dur="1" fill="hold">
                                          <p:stCondLst>
                                            <p:cond delay="0"/>
                                          </p:stCondLst>
                                        </p:cTn>
                                        <p:tgtEl>
                                          <p:spTgt spid="152579">
                                            <p:txEl>
                                              <p:pRg st="7" end="7"/>
                                            </p:txEl>
                                          </p:spTgt>
                                        </p:tgtEl>
                                        <p:attrNameLst>
                                          <p:attrName>style.visibility</p:attrName>
                                        </p:attrNameLst>
                                      </p:cBhvr>
                                      <p:to>
                                        <p:strVal val="visible"/>
                                      </p:to>
                                    </p:set>
                                    <p:animEffect transition="in" filter="fade">
                                      <p:cBhvr>
                                        <p:cTn id="33" dur="1000"/>
                                        <p:tgtEl>
                                          <p:spTgt spid="152579">
                                            <p:txEl>
                                              <p:pRg st="7" end="7"/>
                                            </p:txEl>
                                          </p:spTgt>
                                        </p:tgtEl>
                                      </p:cBhvr>
                                    </p:animEffect>
                                    <p:anim calcmode="lin" valueType="num">
                                      <p:cBhvr>
                                        <p:cTn id="34"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1" nodeType="clickEffect">
                                  <p:stCondLst>
                                    <p:cond delay="0"/>
                                  </p:stCondLst>
                                  <p:childTnLst>
                                    <p:set>
                                      <p:cBhvr>
                                        <p:cTn id="40" dur="1" fill="hold">
                                          <p:stCondLst>
                                            <p:cond delay="0"/>
                                          </p:stCondLst>
                                        </p:cTn>
                                        <p:tgtEl>
                                          <p:spTgt spid="152579">
                                            <p:txEl>
                                              <p:pRg st="8" end="8"/>
                                            </p:txEl>
                                          </p:spTgt>
                                        </p:tgtEl>
                                        <p:attrNameLst>
                                          <p:attrName>style.visibility</p:attrName>
                                        </p:attrNameLst>
                                      </p:cBhvr>
                                      <p:to>
                                        <p:strVal val="visible"/>
                                      </p:to>
                                    </p:set>
                                    <p:animEffect transition="in" filter="fade">
                                      <p:cBhvr>
                                        <p:cTn id="41" dur="1000"/>
                                        <p:tgtEl>
                                          <p:spTgt spid="152579">
                                            <p:txEl>
                                              <p:pRg st="8" end="8"/>
                                            </p:txEl>
                                          </p:spTgt>
                                        </p:tgtEl>
                                      </p:cBhvr>
                                    </p:animEffect>
                                    <p:anim calcmode="lin" valueType="num">
                                      <p:cBhvr>
                                        <p:cTn id="42"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1" nodeType="clickEffect">
                                  <p:stCondLst>
                                    <p:cond delay="0"/>
                                  </p:stCondLst>
                                  <p:childTnLst>
                                    <p:set>
                                      <p:cBhvr>
                                        <p:cTn id="48" dur="1" fill="hold">
                                          <p:stCondLst>
                                            <p:cond delay="0"/>
                                          </p:stCondLst>
                                        </p:cTn>
                                        <p:tgtEl>
                                          <p:spTgt spid="152579">
                                            <p:txEl>
                                              <p:pRg st="9" end="9"/>
                                            </p:txEl>
                                          </p:spTgt>
                                        </p:tgtEl>
                                        <p:attrNameLst>
                                          <p:attrName>style.visibility</p:attrName>
                                        </p:attrNameLst>
                                      </p:cBhvr>
                                      <p:to>
                                        <p:strVal val="visible"/>
                                      </p:to>
                                    </p:set>
                                    <p:animEffect transition="in" filter="fade">
                                      <p:cBhvr>
                                        <p:cTn id="49" dur="1000"/>
                                        <p:tgtEl>
                                          <p:spTgt spid="152579">
                                            <p:txEl>
                                              <p:pRg st="9" end="9"/>
                                            </p:txEl>
                                          </p:spTgt>
                                        </p:tgtEl>
                                      </p:cBhvr>
                                    </p:animEffect>
                                    <p:anim calcmode="lin" valueType="num">
                                      <p:cBhvr>
                                        <p:cTn id="50" dur="1000" fill="hold"/>
                                        <p:tgtEl>
                                          <p:spTgt spid="152579">
                                            <p:txEl>
                                              <p:pRg st="9" end="9"/>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52579">
                                            <p:txEl>
                                              <p:pRg st="9" end="9"/>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257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nl-BE" sz="3200" dirty="0" smtClean="0">
                <a:solidFill>
                  <a:schemeClr val="accent1"/>
                </a:solidFill>
              </a:rPr>
              <a:t>5.2 VP ellipsis (3)</a:t>
            </a:r>
            <a:endParaRPr lang="nl-NL" sz="3400" dirty="0" smtClean="0">
              <a:solidFill>
                <a:schemeClr val="accent1"/>
              </a:solidFill>
            </a:endParaRPr>
          </a:p>
        </p:txBody>
      </p:sp>
      <p:sp>
        <p:nvSpPr>
          <p:cNvPr id="97283" name="Rectangle 3"/>
          <p:cNvSpPr>
            <a:spLocks noGrp="1" noChangeArrowheads="1"/>
          </p:cNvSpPr>
          <p:nvPr>
            <p:ph type="body" idx="1"/>
          </p:nvPr>
        </p:nvSpPr>
        <p:spPr>
          <a:xfrm>
            <a:off x="1371600" y="1905000"/>
            <a:ext cx="7313612" cy="4724400"/>
          </a:xfrm>
        </p:spPr>
        <p:txBody>
          <a:bodyPr/>
          <a:lstStyle/>
          <a:p>
            <a:pPr marL="609600" indent="-609600" eaLnBrk="1" hangingPunct="1">
              <a:buFont typeface="Wingdings" pitchFamily="-110" charset="2"/>
              <a:buNone/>
              <a:defRPr/>
            </a:pPr>
            <a:r>
              <a:rPr lang="nl-BE" sz="2200" dirty="0" smtClean="0">
                <a:solidFill>
                  <a:schemeClr val="tx2"/>
                </a:solidFill>
              </a:rPr>
              <a:t>Not by nonfinite auxiliaries or main verbs:</a:t>
            </a:r>
          </a:p>
          <a:p>
            <a:pPr marL="609600" indent="-609600" eaLnBrk="1" hangingPunct="1">
              <a:buFont typeface="Wingdings" pitchFamily="-110" charset="2"/>
              <a:buNone/>
              <a:defRPr/>
            </a:pPr>
            <a:endParaRPr lang="nl-BE" sz="1200" dirty="0" smtClean="0">
              <a:solidFill>
                <a:schemeClr val="tx2"/>
              </a:solidFill>
            </a:endParaRPr>
          </a:p>
          <a:p>
            <a:pPr marL="1071563" indent="-1071563" eaLnBrk="1" hangingPunct="1">
              <a:buNone/>
              <a:tabLst>
                <a:tab pos="628650" algn="l"/>
                <a:tab pos="1071563" algn="l"/>
              </a:tabLst>
              <a:defRPr/>
            </a:pPr>
            <a:r>
              <a:rPr lang="nl-BE" sz="2200" dirty="0" smtClean="0">
                <a:solidFill>
                  <a:schemeClr val="tx2"/>
                </a:solidFill>
              </a:rPr>
              <a:t>(77)	a.</a:t>
            </a:r>
            <a:r>
              <a:rPr lang="nl-NL" sz="2200" dirty="0" smtClean="0">
                <a:solidFill>
                  <a:schemeClr val="tx2"/>
                </a:solidFill>
                <a:sym typeface="Wingdings"/>
              </a:rPr>
              <a:t>*</a:t>
            </a:r>
            <a:r>
              <a:rPr lang="nl-NL" sz="2200" dirty="0" err="1" smtClean="0">
                <a:solidFill>
                  <a:schemeClr val="tx2"/>
                </a:solidFill>
                <a:sym typeface="Wingdings"/>
              </a:rPr>
              <a:t>Jeff</a:t>
            </a:r>
            <a:r>
              <a:rPr lang="nl-NL" sz="2200" dirty="0" smtClean="0">
                <a:solidFill>
                  <a:schemeClr val="tx2"/>
                </a:solidFill>
                <a:sym typeface="Wingdings"/>
              </a:rPr>
              <a:t> </a:t>
            </a:r>
            <a:r>
              <a:rPr lang="nl-NL" sz="2200" dirty="0" err="1" smtClean="0">
                <a:solidFill>
                  <a:schemeClr val="tx2"/>
                </a:solidFill>
                <a:sym typeface="Wingdings"/>
              </a:rPr>
              <a:t>likes</a:t>
            </a:r>
            <a:r>
              <a:rPr lang="nl-NL" sz="2200" dirty="0" smtClean="0">
                <a:solidFill>
                  <a:schemeClr val="tx2"/>
                </a:solidFill>
                <a:sym typeface="Wingdings"/>
              </a:rPr>
              <a:t> </a:t>
            </a:r>
            <a:r>
              <a:rPr lang="nl-NL" sz="2200" dirty="0" err="1" smtClean="0">
                <a:solidFill>
                  <a:schemeClr val="tx2"/>
                </a:solidFill>
                <a:sym typeface="Wingdings"/>
              </a:rPr>
              <a:t>sleeping</a:t>
            </a:r>
            <a:r>
              <a:rPr lang="nl-NL" sz="2200" dirty="0" smtClean="0">
                <a:solidFill>
                  <a:schemeClr val="tx2"/>
                </a:solidFill>
                <a:sym typeface="Wingdings"/>
              </a:rPr>
              <a:t> and Jane </a:t>
            </a:r>
            <a:r>
              <a:rPr lang="nl-NL" sz="2200" dirty="0" err="1" smtClean="0">
                <a:solidFill>
                  <a:schemeClr val="tx2"/>
                </a:solidFill>
                <a:sym typeface="Wingdings"/>
              </a:rPr>
              <a:t>likes</a:t>
            </a:r>
            <a:r>
              <a:rPr lang="nl-NL" sz="2200" dirty="0" smtClean="0">
                <a:solidFill>
                  <a:schemeClr val="tx2"/>
                </a:solidFill>
                <a:sym typeface="Wingdings"/>
              </a:rPr>
              <a:t> </a:t>
            </a:r>
            <a:r>
              <a:rPr lang="en-US" sz="2200" dirty="0" smtClean="0">
                <a:solidFill>
                  <a:schemeClr val="tx2"/>
                </a:solidFill>
              </a:rPr>
              <a:t>[</a:t>
            </a:r>
            <a:r>
              <a:rPr lang="en-US" sz="2200" strike="sngStrike" dirty="0" smtClean="0">
                <a:solidFill>
                  <a:schemeClr val="tx2"/>
                </a:solidFill>
              </a:rPr>
              <a:t>sleeping</a:t>
            </a:r>
            <a:r>
              <a:rPr lang="en-US" sz="2200" dirty="0" smtClean="0">
                <a:solidFill>
                  <a:schemeClr val="tx2"/>
                </a:solidFill>
              </a:rPr>
              <a:t>]</a:t>
            </a:r>
            <a:r>
              <a:rPr lang="nl-NL" sz="2200" dirty="0" smtClean="0">
                <a:solidFill>
                  <a:schemeClr val="tx2"/>
                </a:solidFill>
                <a:sym typeface="Wingdings"/>
              </a:rPr>
              <a:t>, </a:t>
            </a:r>
            <a:r>
              <a:rPr lang="nl-NL" sz="2200" dirty="0" err="1" smtClean="0">
                <a:solidFill>
                  <a:schemeClr val="tx2"/>
                </a:solidFill>
                <a:sym typeface="Wingdings"/>
              </a:rPr>
              <a:t>too</a:t>
            </a:r>
            <a:r>
              <a:rPr lang="nl-NL" sz="2200" dirty="0" smtClean="0">
                <a:solidFill>
                  <a:schemeClr val="tx2"/>
                </a:solidFill>
                <a:sym typeface="Wingdings"/>
              </a:rPr>
              <a:t>.</a:t>
            </a:r>
          </a:p>
          <a:p>
            <a:pPr marL="1071563" indent="-1071563" eaLnBrk="1" hangingPunct="1">
              <a:buNone/>
              <a:tabLst>
                <a:tab pos="628650" algn="l"/>
                <a:tab pos="1071563" algn="l"/>
              </a:tabLst>
              <a:defRPr/>
            </a:pPr>
            <a:r>
              <a:rPr lang="nl-NL" sz="2200" dirty="0" smtClean="0">
                <a:solidFill>
                  <a:schemeClr val="tx2"/>
                </a:solidFill>
                <a:sym typeface="Wingdings"/>
              </a:rPr>
              <a:t>	</a:t>
            </a:r>
            <a:r>
              <a:rPr lang="nl-NL" sz="2200" dirty="0" err="1" smtClean="0">
                <a:solidFill>
                  <a:schemeClr val="tx2"/>
                </a:solidFill>
                <a:sym typeface="Wingdings"/>
              </a:rPr>
              <a:t>b</a:t>
            </a:r>
            <a:r>
              <a:rPr lang="nl-NL" sz="2200" dirty="0" smtClean="0">
                <a:solidFill>
                  <a:schemeClr val="tx2"/>
                </a:solidFill>
                <a:sym typeface="Wingdings"/>
              </a:rPr>
              <a:t>.*</a:t>
            </a:r>
            <a:r>
              <a:rPr lang="nl-NL" sz="2200" dirty="0" err="1" smtClean="0">
                <a:solidFill>
                  <a:schemeClr val="tx2"/>
                </a:solidFill>
                <a:sym typeface="Wingdings"/>
              </a:rPr>
              <a:t>Jeff</a:t>
            </a:r>
            <a:r>
              <a:rPr lang="nl-NL" sz="2200" dirty="0" smtClean="0">
                <a:solidFill>
                  <a:schemeClr val="tx2"/>
                </a:solidFill>
                <a:sym typeface="Wingdings"/>
              </a:rPr>
              <a:t> </a:t>
            </a:r>
            <a:r>
              <a:rPr lang="nl-NL" sz="2200" dirty="0" err="1" smtClean="0">
                <a:solidFill>
                  <a:schemeClr val="tx2"/>
                </a:solidFill>
                <a:sym typeface="Wingdings"/>
              </a:rPr>
              <a:t>having</a:t>
            </a:r>
            <a:r>
              <a:rPr lang="nl-NL" sz="2200" dirty="0" smtClean="0">
                <a:solidFill>
                  <a:schemeClr val="tx2"/>
                </a:solidFill>
                <a:sym typeface="Wingdings"/>
              </a:rPr>
              <a:t> been </a:t>
            </a:r>
            <a:r>
              <a:rPr lang="nl-NL" sz="2200" dirty="0" err="1" smtClean="0">
                <a:solidFill>
                  <a:schemeClr val="tx2"/>
                </a:solidFill>
                <a:sym typeface="Wingdings"/>
              </a:rPr>
              <a:t>working</a:t>
            </a:r>
            <a:r>
              <a:rPr lang="nl-NL" sz="2200" dirty="0" smtClean="0">
                <a:solidFill>
                  <a:schemeClr val="tx2"/>
                </a:solidFill>
                <a:sym typeface="Wingdings"/>
              </a:rPr>
              <a:t> and Jane </a:t>
            </a:r>
            <a:r>
              <a:rPr lang="nl-NL" sz="2200" dirty="0" err="1" smtClean="0">
                <a:solidFill>
                  <a:schemeClr val="tx2"/>
                </a:solidFill>
                <a:sym typeface="Wingdings"/>
              </a:rPr>
              <a:t>not</a:t>
            </a:r>
            <a:r>
              <a:rPr lang="nl-NL" sz="2200" dirty="0" smtClean="0">
                <a:solidFill>
                  <a:schemeClr val="tx2"/>
                </a:solidFill>
                <a:sym typeface="Wingdings"/>
              </a:rPr>
              <a:t> </a:t>
            </a:r>
            <a:r>
              <a:rPr lang="nl-NL" sz="2200" dirty="0" err="1" smtClean="0">
                <a:solidFill>
                  <a:schemeClr val="tx2"/>
                </a:solidFill>
                <a:sym typeface="Wingdings"/>
              </a:rPr>
              <a:t>having</a:t>
            </a:r>
            <a:r>
              <a:rPr lang="nl-NL" sz="2200" dirty="0" smtClean="0">
                <a:solidFill>
                  <a:schemeClr val="tx2"/>
                </a:solidFill>
                <a:sym typeface="Wingdings"/>
              </a:rPr>
              <a:t> been </a:t>
            </a:r>
            <a:r>
              <a:rPr lang="en-US" sz="2200" dirty="0" smtClean="0">
                <a:solidFill>
                  <a:schemeClr val="tx2"/>
                </a:solidFill>
              </a:rPr>
              <a:t>[</a:t>
            </a:r>
            <a:r>
              <a:rPr lang="en-US" sz="2200" strike="sngStrike" dirty="0" smtClean="0">
                <a:solidFill>
                  <a:schemeClr val="tx2"/>
                </a:solidFill>
              </a:rPr>
              <a:t>working</a:t>
            </a:r>
            <a:r>
              <a:rPr lang="en-US" sz="2200" dirty="0" smtClean="0">
                <a:solidFill>
                  <a:schemeClr val="tx2"/>
                </a:solidFill>
              </a:rPr>
              <a:t>]</a:t>
            </a:r>
            <a:r>
              <a:rPr lang="nl-NL" sz="2200" dirty="0" smtClean="0">
                <a:solidFill>
                  <a:schemeClr val="tx2"/>
                </a:solidFill>
                <a:sym typeface="Wingdings"/>
              </a:rPr>
              <a:t> was a surprise to </a:t>
            </a:r>
            <a:r>
              <a:rPr lang="nl-NL" sz="2200" dirty="0" err="1" smtClean="0">
                <a:solidFill>
                  <a:schemeClr val="tx2"/>
                </a:solidFill>
                <a:sym typeface="Wingdings"/>
              </a:rPr>
              <a:t>everyone</a:t>
            </a:r>
            <a:r>
              <a:rPr lang="nl-NL" sz="2200" dirty="0" smtClean="0">
                <a:solidFill>
                  <a:schemeClr val="tx2"/>
                </a:solidFill>
                <a:sym typeface="Wingdings"/>
              </a:rPr>
              <a:t>.</a:t>
            </a:r>
          </a:p>
          <a:p>
            <a:pPr marL="1071563" indent="-1071563" eaLnBrk="1" hangingPunct="1">
              <a:buNone/>
              <a:tabLst>
                <a:tab pos="628650" algn="l"/>
                <a:tab pos="1071563" algn="l"/>
              </a:tabLst>
              <a:defRPr/>
            </a:pPr>
            <a:endParaRPr lang="nl-NL" sz="1200" dirty="0" smtClean="0">
              <a:solidFill>
                <a:schemeClr val="tx2"/>
              </a:solidFill>
              <a:sym typeface="Wingdings"/>
            </a:endParaRPr>
          </a:p>
          <a:p>
            <a:pPr marL="1071563" indent="-1071563" eaLnBrk="1" hangingPunct="1">
              <a:buNone/>
              <a:tabLst>
                <a:tab pos="628650" algn="l"/>
                <a:tab pos="1071563" algn="l"/>
              </a:tabLst>
              <a:defRPr/>
            </a:pPr>
            <a:r>
              <a:rPr lang="nl-NL" sz="2200" dirty="0" smtClean="0">
                <a:solidFill>
                  <a:schemeClr val="tx2"/>
                </a:solidFill>
                <a:sym typeface="Wingdings"/>
              </a:rPr>
              <a:t> (a): 	</a:t>
            </a:r>
            <a:r>
              <a:rPr lang="nl-NL" sz="2200" dirty="0" err="1" smtClean="0">
                <a:solidFill>
                  <a:schemeClr val="tx2"/>
                </a:solidFill>
                <a:sym typeface="Wingdings"/>
              </a:rPr>
              <a:t>main</a:t>
            </a:r>
            <a:r>
              <a:rPr lang="nl-NL" sz="2200" dirty="0" smtClean="0">
                <a:solidFill>
                  <a:schemeClr val="tx2"/>
                </a:solidFill>
                <a:sym typeface="Wingdings"/>
              </a:rPr>
              <a:t> </a:t>
            </a:r>
            <a:r>
              <a:rPr lang="nl-NL" sz="2200" dirty="0" err="1" smtClean="0">
                <a:solidFill>
                  <a:schemeClr val="tx2"/>
                </a:solidFill>
                <a:sym typeface="Wingdings"/>
              </a:rPr>
              <a:t>verbs</a:t>
            </a:r>
            <a:r>
              <a:rPr lang="nl-NL" sz="2200" dirty="0" smtClean="0">
                <a:solidFill>
                  <a:schemeClr val="tx2"/>
                </a:solidFill>
                <a:sym typeface="Wingdings"/>
              </a:rPr>
              <a:t> do </a:t>
            </a:r>
            <a:r>
              <a:rPr lang="nl-NL" sz="2200" dirty="0" err="1" smtClean="0">
                <a:solidFill>
                  <a:schemeClr val="tx2"/>
                </a:solidFill>
                <a:sym typeface="Wingdings"/>
              </a:rPr>
              <a:t>not</a:t>
            </a:r>
            <a:r>
              <a:rPr lang="nl-NL" sz="2200" dirty="0" smtClean="0">
                <a:solidFill>
                  <a:schemeClr val="tx2"/>
                </a:solidFill>
                <a:sym typeface="Wingdings"/>
              </a:rPr>
              <a:t> </a:t>
            </a:r>
            <a:r>
              <a:rPr lang="nl-NL" sz="2200" dirty="0" err="1" smtClean="0">
                <a:solidFill>
                  <a:schemeClr val="tx2"/>
                </a:solidFill>
                <a:sym typeface="Wingdings"/>
              </a:rPr>
              <a:t>raise</a:t>
            </a:r>
            <a:r>
              <a:rPr lang="nl-NL" sz="2200" dirty="0" smtClean="0">
                <a:solidFill>
                  <a:schemeClr val="tx2"/>
                </a:solidFill>
                <a:sym typeface="Wingdings"/>
              </a:rPr>
              <a:t> to T, </a:t>
            </a:r>
            <a:r>
              <a:rPr lang="nl-NL" sz="2200" dirty="0" err="1" smtClean="0">
                <a:solidFill>
                  <a:schemeClr val="tx2"/>
                </a:solidFill>
                <a:sym typeface="Wingdings"/>
              </a:rPr>
              <a:t>so</a:t>
            </a:r>
            <a:r>
              <a:rPr lang="nl-NL" sz="2200" dirty="0" smtClean="0">
                <a:solidFill>
                  <a:schemeClr val="tx2"/>
                </a:solidFill>
                <a:sym typeface="Wingdings"/>
              </a:rPr>
              <a:t> the </a:t>
            </a:r>
            <a:r>
              <a:rPr lang="nl-NL" sz="2200" dirty="0" err="1" smtClean="0">
                <a:solidFill>
                  <a:schemeClr val="tx2"/>
                </a:solidFill>
                <a:sym typeface="Wingdings"/>
              </a:rPr>
              <a:t>deri-vation</a:t>
            </a:r>
            <a:r>
              <a:rPr lang="nl-NL" sz="2200" dirty="0" smtClean="0">
                <a:solidFill>
                  <a:schemeClr val="tx2"/>
                </a:solidFill>
                <a:sym typeface="Wingdings"/>
              </a:rPr>
              <a:t> crashes </a:t>
            </a:r>
            <a:r>
              <a:rPr lang="nl-NL" sz="2200" dirty="0" err="1" smtClean="0">
                <a:solidFill>
                  <a:schemeClr val="tx2"/>
                </a:solidFill>
                <a:sym typeface="Wingdings"/>
              </a:rPr>
              <a:t>because</a:t>
            </a:r>
            <a:r>
              <a:rPr lang="nl-NL" sz="2200" dirty="0" smtClean="0">
                <a:solidFill>
                  <a:schemeClr val="tx2"/>
                </a:solidFill>
                <a:sym typeface="Wingdings"/>
              </a:rPr>
              <a:t> the </a:t>
            </a:r>
            <a:r>
              <a:rPr lang="nl-NL" sz="2200" dirty="0" err="1" smtClean="0">
                <a:solidFill>
                  <a:schemeClr val="tx2"/>
                </a:solidFill>
                <a:sym typeface="Wingdings"/>
              </a:rPr>
              <a:t>inflectional</a:t>
            </a:r>
            <a:r>
              <a:rPr lang="nl-NL" sz="2200" dirty="0" smtClean="0">
                <a:solidFill>
                  <a:schemeClr val="tx2"/>
                </a:solidFill>
                <a:sym typeface="Wingdings"/>
              </a:rPr>
              <a:t> </a:t>
            </a:r>
            <a:r>
              <a:rPr lang="nl-NL" sz="2200" dirty="0" err="1" smtClean="0">
                <a:solidFill>
                  <a:schemeClr val="tx2"/>
                </a:solidFill>
                <a:sym typeface="Wingdings"/>
              </a:rPr>
              <a:t>affixes</a:t>
            </a:r>
            <a:r>
              <a:rPr lang="nl-NL" sz="2200" dirty="0" smtClean="0">
                <a:solidFill>
                  <a:schemeClr val="tx2"/>
                </a:solidFill>
                <a:sym typeface="Wingdings"/>
              </a:rPr>
              <a:t> do </a:t>
            </a:r>
            <a:r>
              <a:rPr lang="nl-NL" sz="2200" dirty="0" err="1" smtClean="0">
                <a:solidFill>
                  <a:schemeClr val="tx2"/>
                </a:solidFill>
                <a:sym typeface="Wingdings"/>
              </a:rPr>
              <a:t>not</a:t>
            </a:r>
            <a:r>
              <a:rPr lang="nl-NL" sz="2200" dirty="0" smtClean="0">
                <a:solidFill>
                  <a:schemeClr val="tx2"/>
                </a:solidFill>
                <a:sym typeface="Wingdings"/>
              </a:rPr>
              <a:t> have a host.</a:t>
            </a:r>
          </a:p>
          <a:p>
            <a:pPr marL="1071563" indent="-1071563" eaLnBrk="1" hangingPunct="1">
              <a:buNone/>
              <a:tabLst>
                <a:tab pos="628650" algn="l"/>
                <a:tab pos="1071563" algn="l"/>
              </a:tabLst>
              <a:defRPr/>
            </a:pPr>
            <a:endParaRPr lang="nl-NL" sz="1200" dirty="0" smtClean="0">
              <a:solidFill>
                <a:schemeClr val="tx2"/>
              </a:solidFill>
              <a:sym typeface="Wingdings"/>
            </a:endParaRPr>
          </a:p>
          <a:p>
            <a:pPr marL="1071563" indent="-1071563" eaLnBrk="1" hangingPunct="1">
              <a:buNone/>
              <a:tabLst>
                <a:tab pos="628650" algn="l"/>
                <a:tab pos="1071563" algn="l"/>
              </a:tabLst>
              <a:defRPr/>
            </a:pPr>
            <a:r>
              <a:rPr lang="nl-NL" sz="2200" dirty="0" smtClean="0">
                <a:solidFill>
                  <a:schemeClr val="tx2"/>
                </a:solidFill>
                <a:sym typeface="Wingdings"/>
              </a:rPr>
              <a:t> </a:t>
            </a:r>
            <a:r>
              <a:rPr lang="nl-NL" sz="2200" i="1" dirty="0" err="1" smtClean="0">
                <a:solidFill>
                  <a:schemeClr val="tx2"/>
                </a:solidFill>
                <a:sym typeface="Wingdings"/>
              </a:rPr>
              <a:t>do</a:t>
            </a:r>
            <a:r>
              <a:rPr lang="nl-NL" sz="2200" dirty="0" err="1" smtClean="0">
                <a:solidFill>
                  <a:schemeClr val="tx2"/>
                </a:solidFill>
                <a:sym typeface="Wingdings"/>
              </a:rPr>
              <a:t>-support</a:t>
            </a:r>
            <a:r>
              <a:rPr lang="nl-NL" sz="2200" dirty="0" smtClean="0">
                <a:solidFill>
                  <a:schemeClr val="tx2"/>
                </a:solidFill>
                <a:sym typeface="Wingdings"/>
              </a:rPr>
              <a:t>: …and Jane </a:t>
            </a:r>
            <a:r>
              <a:rPr lang="nl-NL" sz="2200" b="1" dirty="0" err="1" smtClean="0">
                <a:solidFill>
                  <a:schemeClr val="tx2"/>
                </a:solidFill>
                <a:sym typeface="Wingdings"/>
              </a:rPr>
              <a:t>did</a:t>
            </a:r>
            <a:r>
              <a:rPr lang="nl-NL" sz="2200" b="1" dirty="0" smtClean="0">
                <a:solidFill>
                  <a:schemeClr val="tx2"/>
                </a:solidFill>
                <a:sym typeface="Wingdings"/>
              </a:rPr>
              <a:t> </a:t>
            </a:r>
            <a:r>
              <a:rPr lang="en-US" sz="2200" dirty="0" smtClean="0">
                <a:solidFill>
                  <a:schemeClr val="tx2"/>
                </a:solidFill>
              </a:rPr>
              <a:t>[</a:t>
            </a:r>
            <a:r>
              <a:rPr lang="en-US" sz="2200" strike="sngStrike" dirty="0" smtClean="0">
                <a:solidFill>
                  <a:schemeClr val="tx2"/>
                </a:solidFill>
              </a:rPr>
              <a:t>start snoring</a:t>
            </a:r>
            <a:r>
              <a:rPr lang="en-US" sz="2200" dirty="0" smtClean="0">
                <a:solidFill>
                  <a:schemeClr val="tx2"/>
                </a:solidFill>
              </a:rPr>
              <a:t>], too.</a:t>
            </a:r>
            <a:endParaRPr lang="nl-NL" sz="2200" dirty="0" smtClean="0">
              <a:solidFill>
                <a:schemeClr val="tx2"/>
              </a:solidFill>
              <a:sym typeface="Wing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anim calcmode="lin" valueType="num">
                                      <p:cBhvr additive="base">
                                        <p:cTn id="7"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97283">
                                            <p:txEl>
                                              <p:pRg st="3" end="3"/>
                                            </p:txEl>
                                          </p:spTgt>
                                        </p:tgtEl>
                                        <p:attrNameLst>
                                          <p:attrName>style.visibility</p:attrName>
                                        </p:attrNameLst>
                                      </p:cBhvr>
                                      <p:to>
                                        <p:strVal val="visible"/>
                                      </p:to>
                                    </p:set>
                                    <p:anim calcmode="lin" valueType="num">
                                      <p:cBhvr additive="base">
                                        <p:cTn id="13"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97283">
                                            <p:txEl>
                                              <p:pRg st="5" end="5"/>
                                            </p:txEl>
                                          </p:spTgt>
                                        </p:tgtEl>
                                        <p:attrNameLst>
                                          <p:attrName>style.visibility</p:attrName>
                                        </p:attrNameLst>
                                      </p:cBhvr>
                                      <p:to>
                                        <p:strVal val="visible"/>
                                      </p:to>
                                    </p:set>
                                    <p:anim calcmode="lin" valueType="num">
                                      <p:cBhvr>
                                        <p:cTn id="19" dur="10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20" dur="1000" fill="hold"/>
                                        <p:tgtEl>
                                          <p:spTgt spid="97283">
                                            <p:txEl>
                                              <p:pRg st="5" end="5"/>
                                            </p:txEl>
                                          </p:spTgt>
                                        </p:tgtEl>
                                        <p:attrNameLst>
                                          <p:attrName>ppt_h</p:attrName>
                                        </p:attrNameLst>
                                      </p:cBhvr>
                                      <p:tavLst>
                                        <p:tav tm="0">
                                          <p:val>
                                            <p:fltVal val="0"/>
                                          </p:val>
                                        </p:tav>
                                        <p:tav tm="100000">
                                          <p:val>
                                            <p:strVal val="#ppt_h"/>
                                          </p:val>
                                        </p:tav>
                                      </p:tavLst>
                                    </p:anim>
                                    <p:anim calcmode="lin" valueType="num">
                                      <p:cBhvr>
                                        <p:cTn id="21" dur="1000" fill="hold"/>
                                        <p:tgtEl>
                                          <p:spTgt spid="9728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9728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97283">
                                            <p:txEl>
                                              <p:pRg st="7" end="7"/>
                                            </p:txEl>
                                          </p:spTgt>
                                        </p:tgtEl>
                                        <p:attrNameLst>
                                          <p:attrName>style.visibility</p:attrName>
                                        </p:attrNameLst>
                                      </p:cBhvr>
                                      <p:to>
                                        <p:strVal val="visible"/>
                                      </p:to>
                                    </p:set>
                                    <p:anim calcmode="lin" valueType="num">
                                      <p:cBhvr>
                                        <p:cTn id="27" dur="1000" fill="hold"/>
                                        <p:tgtEl>
                                          <p:spTgt spid="97283">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97283">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9728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9728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5.2 VP ellipsis (4)</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057400"/>
            <a:ext cx="7313612" cy="4114800"/>
          </a:xfrm>
        </p:spPr>
        <p:txBody>
          <a:bodyPr/>
          <a:lstStyle/>
          <a:p>
            <a:pPr marL="0" indent="0" eaLnBrk="1" hangingPunct="1">
              <a:lnSpc>
                <a:spcPct val="80000"/>
              </a:lnSpc>
              <a:buNone/>
              <a:tabLst>
                <a:tab pos="357188" algn="l"/>
                <a:tab pos="628650" algn="l"/>
                <a:tab pos="1071563" algn="l"/>
                <a:tab pos="1171575" algn="l"/>
                <a:tab pos="2243138" algn="l"/>
              </a:tabLst>
              <a:defRPr/>
            </a:pPr>
            <a:r>
              <a:rPr lang="nl-BE" sz="2200" dirty="0" smtClean="0">
                <a:solidFill>
                  <a:srgbClr val="269999"/>
                </a:solidFill>
              </a:rPr>
              <a:t>Ellipsis site = VP/vP </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rgbClr val="006666"/>
                </a:solidFill>
              </a:rPr>
              <a:t>		(Lasnik 1995; Johnson 2004; Merchant 2007, 		2008; Gengel 2007)</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rPr>
              <a:t>It doesn’t delete the aspectual/passive auxiliaries:</a:t>
            </a:r>
          </a:p>
          <a:p>
            <a:pPr marL="609600" indent="-609600" eaLnBrk="1" hangingPunct="1">
              <a:buFont typeface="Wingdings" pitchFamily="-110" charset="2"/>
              <a:buNone/>
              <a:defRPr/>
            </a:pPr>
            <a:endParaRPr lang="nl-BE" sz="1200" dirty="0" smtClean="0">
              <a:solidFill>
                <a:schemeClr val="tx2"/>
              </a:solidFill>
            </a:endParaRPr>
          </a:p>
          <a:p>
            <a:pPr marL="609600" indent="-609600" eaLnBrk="1" hangingPunct="1">
              <a:buNone/>
              <a:defRPr/>
            </a:pPr>
            <a:r>
              <a:rPr lang="nl-BE" sz="2200" dirty="0" smtClean="0">
                <a:solidFill>
                  <a:schemeClr val="tx2"/>
                </a:solidFill>
              </a:rPr>
              <a:t>(78)	a.	 He wasn’t thinking about it, but he should 	 </a:t>
            </a:r>
            <a:r>
              <a:rPr lang="nl-BE" sz="2200" b="1" dirty="0" smtClean="0">
                <a:solidFill>
                  <a:schemeClr val="tx2"/>
                </a:solidFill>
              </a:rPr>
              <a:t>have been </a:t>
            </a:r>
            <a:r>
              <a:rPr lang="en-US" sz="2200" dirty="0" smtClean="0">
                <a:solidFill>
                  <a:schemeClr val="tx2"/>
                </a:solidFill>
              </a:rPr>
              <a:t>[</a:t>
            </a:r>
            <a:r>
              <a:rPr lang="en-US" sz="2200" strike="sngStrike" dirty="0" smtClean="0">
                <a:solidFill>
                  <a:schemeClr val="tx2"/>
                </a:solidFill>
              </a:rPr>
              <a:t>thinking about it</a:t>
            </a:r>
            <a:r>
              <a:rPr lang="en-US" sz="2200" dirty="0" smtClean="0">
                <a:solidFill>
                  <a:schemeClr val="tx2"/>
                </a:solidFill>
              </a:rPr>
              <a:t>].</a:t>
            </a:r>
            <a:endParaRPr lang="nl-BE" sz="2200" dirty="0" smtClean="0">
              <a:solidFill>
                <a:schemeClr val="tx2"/>
              </a:solidFill>
            </a:endParaRPr>
          </a:p>
          <a:p>
            <a:pPr marL="609600" indent="-609600" eaLnBrk="1" hangingPunct="1">
              <a:buFont typeface="Wingdings" pitchFamily="-110" charset="2"/>
              <a:buNone/>
              <a:defRPr/>
            </a:pPr>
            <a:r>
              <a:rPr lang="nl-NL" sz="2200" dirty="0" smtClean="0">
                <a:solidFill>
                  <a:schemeClr val="tx2"/>
                </a:solidFill>
              </a:rPr>
              <a:t>	</a:t>
            </a:r>
            <a:r>
              <a:rPr lang="nl-NL" sz="2200" dirty="0" err="1" smtClean="0">
                <a:solidFill>
                  <a:schemeClr val="tx2"/>
                </a:solidFill>
              </a:rPr>
              <a:t>b</a:t>
            </a:r>
            <a:r>
              <a:rPr lang="nl-NL" sz="2200" dirty="0" smtClean="0">
                <a:solidFill>
                  <a:schemeClr val="tx2"/>
                </a:solidFill>
              </a:rPr>
              <a:t>.	 The </a:t>
            </a:r>
            <a:r>
              <a:rPr lang="nl-NL" sz="2200" dirty="0" err="1" smtClean="0">
                <a:solidFill>
                  <a:schemeClr val="tx2"/>
                </a:solidFill>
              </a:rPr>
              <a:t>trash</a:t>
            </a:r>
            <a:r>
              <a:rPr lang="nl-NL" sz="2200" dirty="0" smtClean="0">
                <a:solidFill>
                  <a:schemeClr val="tx2"/>
                </a:solidFill>
              </a:rPr>
              <a:t> is taken out </a:t>
            </a:r>
            <a:r>
              <a:rPr lang="nl-NL" sz="2200" dirty="0" err="1" smtClean="0">
                <a:solidFill>
                  <a:schemeClr val="tx2"/>
                </a:solidFill>
              </a:rPr>
              <a:t>whenever</a:t>
            </a:r>
            <a:r>
              <a:rPr lang="nl-NL" sz="2200" dirty="0" smtClean="0">
                <a:solidFill>
                  <a:schemeClr val="tx2"/>
                </a:solidFill>
              </a:rPr>
              <a:t> </a:t>
            </a:r>
            <a:r>
              <a:rPr lang="nl-NL" sz="2200" dirty="0" err="1" smtClean="0">
                <a:solidFill>
                  <a:schemeClr val="tx2"/>
                </a:solidFill>
              </a:rPr>
              <a:t>it’s</a:t>
            </a:r>
            <a:r>
              <a:rPr lang="nl-NL" sz="2200" dirty="0" smtClean="0">
                <a:solidFill>
                  <a:schemeClr val="tx2"/>
                </a:solidFill>
              </a:rPr>
              <a:t> 	 	 </a:t>
            </a:r>
            <a:r>
              <a:rPr lang="nl-NL" sz="2200" dirty="0" err="1" smtClean="0">
                <a:solidFill>
                  <a:schemeClr val="tx2"/>
                </a:solidFill>
              </a:rPr>
              <a:t>apparent</a:t>
            </a:r>
            <a:r>
              <a:rPr lang="nl-NL" sz="2200" dirty="0" smtClean="0">
                <a:solidFill>
                  <a:schemeClr val="tx2"/>
                </a:solidFill>
              </a:rPr>
              <a:t> </a:t>
            </a:r>
            <a:r>
              <a:rPr lang="nl-NL" sz="2200" dirty="0" err="1" smtClean="0">
                <a:solidFill>
                  <a:schemeClr val="tx2"/>
                </a:solidFill>
              </a:rPr>
              <a:t>that</a:t>
            </a:r>
            <a:r>
              <a:rPr lang="nl-NL" sz="2200" dirty="0" smtClean="0">
                <a:solidFill>
                  <a:schemeClr val="tx2"/>
                </a:solidFill>
              </a:rPr>
              <a:t> </a:t>
            </a:r>
            <a:r>
              <a:rPr lang="nl-NL" sz="2200" dirty="0" err="1" smtClean="0">
                <a:solidFill>
                  <a:schemeClr val="tx2"/>
                </a:solidFill>
              </a:rPr>
              <a:t>it</a:t>
            </a:r>
            <a:r>
              <a:rPr lang="nl-NL" sz="2200" dirty="0" smtClean="0">
                <a:solidFill>
                  <a:schemeClr val="tx2"/>
                </a:solidFill>
              </a:rPr>
              <a:t> </a:t>
            </a:r>
            <a:r>
              <a:rPr lang="nl-NL" sz="2200" dirty="0" err="1" smtClean="0">
                <a:solidFill>
                  <a:schemeClr val="tx2"/>
                </a:solidFill>
              </a:rPr>
              <a:t>should</a:t>
            </a:r>
            <a:r>
              <a:rPr lang="nl-NL" sz="2200" dirty="0" smtClean="0">
                <a:solidFill>
                  <a:schemeClr val="tx2"/>
                </a:solidFill>
              </a:rPr>
              <a:t> </a:t>
            </a:r>
            <a:r>
              <a:rPr lang="nl-NL" sz="2200" b="1" dirty="0" err="1" smtClean="0">
                <a:solidFill>
                  <a:schemeClr val="tx2"/>
                </a:solidFill>
              </a:rPr>
              <a:t>be</a:t>
            </a:r>
            <a:r>
              <a:rPr lang="nl-NL" sz="2200" b="1" dirty="0" smtClean="0">
                <a:solidFill>
                  <a:schemeClr val="tx2"/>
                </a:solidFill>
              </a:rPr>
              <a:t> </a:t>
            </a:r>
            <a:r>
              <a:rPr lang="en-US" sz="2200" dirty="0" smtClean="0">
                <a:solidFill>
                  <a:schemeClr val="tx2"/>
                </a:solidFill>
              </a:rPr>
              <a:t>[</a:t>
            </a:r>
            <a:r>
              <a:rPr lang="en-US" sz="2200" strike="sngStrike" dirty="0" smtClean="0">
                <a:solidFill>
                  <a:schemeClr val="tx2"/>
                </a:solidFill>
              </a:rPr>
              <a:t>taken out</a:t>
            </a:r>
            <a:r>
              <a:rPr lang="en-US" sz="2200" dirty="0" smtClean="0">
                <a:solidFill>
                  <a:schemeClr val="tx2"/>
                </a:solidFill>
              </a:rPr>
              <a:t>].</a:t>
            </a:r>
          </a:p>
          <a:p>
            <a:pPr marL="271463" indent="-271463" eaLnBrk="1" hangingPunct="1">
              <a:buFontTx/>
              <a:buNone/>
              <a:defRPr/>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52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1" nodeType="clickEffect">
                                  <p:stCondLst>
                                    <p:cond delay="0"/>
                                  </p:stCondLst>
                                  <p:childTnLst>
                                    <p:set>
                                      <p:cBhvr>
                                        <p:cTn id="14" dur="1" fill="hold">
                                          <p:stCondLst>
                                            <p:cond delay="0"/>
                                          </p:stCondLst>
                                        </p:cTn>
                                        <p:tgtEl>
                                          <p:spTgt spid="152579">
                                            <p:txEl>
                                              <p:pRg st="5" end="5"/>
                                            </p:txEl>
                                          </p:spTgt>
                                        </p:tgtEl>
                                        <p:attrNameLst>
                                          <p:attrName>style.visibility</p:attrName>
                                        </p:attrNameLst>
                                      </p:cBhvr>
                                      <p:to>
                                        <p:strVal val="visible"/>
                                      </p:to>
                                    </p:set>
                                    <p:animEffect transition="in" filter="fade">
                                      <p:cBhvr>
                                        <p:cTn id="15" dur="1000"/>
                                        <p:tgtEl>
                                          <p:spTgt spid="152579">
                                            <p:txEl>
                                              <p:pRg st="5" end="5"/>
                                            </p:txEl>
                                          </p:spTgt>
                                        </p:tgtEl>
                                      </p:cBhvr>
                                    </p:animEffect>
                                    <p:anim calcmode="lin" valueType="num">
                                      <p:cBhvr>
                                        <p:cTn id="16"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1" nodeType="clickEffect">
                                  <p:stCondLst>
                                    <p:cond delay="0"/>
                                  </p:stCondLst>
                                  <p:childTnLst>
                                    <p:set>
                                      <p:cBhvr>
                                        <p:cTn id="22" dur="1" fill="hold">
                                          <p:stCondLst>
                                            <p:cond delay="0"/>
                                          </p:stCondLst>
                                        </p:cTn>
                                        <p:tgtEl>
                                          <p:spTgt spid="152579">
                                            <p:txEl>
                                              <p:pRg st="6" end="6"/>
                                            </p:txEl>
                                          </p:spTgt>
                                        </p:tgtEl>
                                        <p:attrNameLst>
                                          <p:attrName>style.visibility</p:attrName>
                                        </p:attrNameLst>
                                      </p:cBhvr>
                                      <p:to>
                                        <p:strVal val="visible"/>
                                      </p:to>
                                    </p:set>
                                    <p:animEffect transition="in" filter="fade">
                                      <p:cBhvr>
                                        <p:cTn id="23" dur="1000"/>
                                        <p:tgtEl>
                                          <p:spTgt spid="152579">
                                            <p:txEl>
                                              <p:pRg st="6" end="6"/>
                                            </p:txEl>
                                          </p:spTgt>
                                        </p:tgtEl>
                                      </p:cBhvr>
                                    </p:animEffect>
                                    <p:anim calcmode="lin" valueType="num">
                                      <p:cBhvr>
                                        <p:cTn id="24"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52579">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5257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1" build="p"/>
      <p:bldP spid="152579" grpId="2"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nl-BE" sz="3400" smtClean="0">
                <a:solidFill>
                  <a:schemeClr val="accent1"/>
                </a:solidFill>
              </a:rPr>
              <a:t>1. Deletion or proform? A puzzle (8)</a:t>
            </a:r>
            <a:endParaRPr lang="nl-NL" sz="3400" smtClean="0">
              <a:solidFill>
                <a:schemeClr val="accent1"/>
              </a:solidFill>
            </a:endParaRPr>
          </a:p>
        </p:txBody>
      </p:sp>
      <p:sp>
        <p:nvSpPr>
          <p:cNvPr id="169987" name="Rectangle 3"/>
          <p:cNvSpPr>
            <a:spLocks noGrp="1" noChangeArrowheads="1"/>
          </p:cNvSpPr>
          <p:nvPr>
            <p:ph type="body" idx="1"/>
          </p:nvPr>
        </p:nvSpPr>
        <p:spPr>
          <a:xfrm>
            <a:off x="1370013" y="1827213"/>
            <a:ext cx="7392987" cy="4625975"/>
          </a:xfrm>
        </p:spPr>
        <p:txBody>
          <a:bodyPr/>
          <a:lstStyle/>
          <a:p>
            <a:pPr marL="365125" indent="-365125" eaLnBrk="1" hangingPunct="1">
              <a:lnSpc>
                <a:spcPct val="90000"/>
              </a:lnSpc>
              <a:spcBef>
                <a:spcPct val="0"/>
              </a:spcBef>
              <a:buClrTx/>
              <a:buSzTx/>
              <a:buFontTx/>
              <a:buNone/>
              <a:tabLst>
                <a:tab pos="365125" algn="l"/>
                <a:tab pos="625475" algn="l"/>
                <a:tab pos="898525" algn="l"/>
                <a:tab pos="1885950" algn="l"/>
              </a:tabLst>
            </a:pPr>
            <a:r>
              <a:rPr lang="en-US" sz="2200" b="1" dirty="0" smtClean="0">
                <a:solidFill>
                  <a:schemeClr val="tx2"/>
                </a:solidFill>
              </a:rPr>
              <a:t>Subject extraction: grammatical</a:t>
            </a:r>
          </a:p>
          <a:p>
            <a:pPr marL="365125" indent="-365125" eaLnBrk="1" hangingPunct="1">
              <a:lnSpc>
                <a:spcPct val="90000"/>
              </a:lnSpc>
              <a:spcBef>
                <a:spcPct val="0"/>
              </a:spcBef>
              <a:buClrTx/>
              <a:buSzTx/>
              <a:buFontTx/>
              <a:buNone/>
              <a:tabLst>
                <a:tab pos="365125" algn="l"/>
                <a:tab pos="625475" algn="l"/>
                <a:tab pos="898525" algn="l"/>
                <a:tab pos="1885950" algn="l"/>
              </a:tabLst>
            </a:pPr>
            <a:endParaRPr lang="en-US" sz="2000" b="1" dirty="0" smtClean="0">
              <a:solidFill>
                <a:schemeClr val="tx2"/>
              </a:solidFill>
            </a:endParaRPr>
          </a:p>
          <a:p>
            <a:pPr marL="365125" indent="-365125" eaLnBrk="1" hangingPunct="1">
              <a:lnSpc>
                <a:spcPct val="90000"/>
              </a:lnSpc>
              <a:spcBef>
                <a:spcPct val="0"/>
              </a:spcBef>
              <a:buClrTx/>
              <a:buSzTx/>
              <a:buFontTx/>
              <a:buNone/>
              <a:tabLst>
                <a:tab pos="365125" algn="l"/>
                <a:tab pos="625475" algn="l"/>
                <a:tab pos="898525" algn="l"/>
                <a:tab pos="1885950" algn="l"/>
              </a:tabLst>
            </a:pPr>
            <a:r>
              <a:rPr lang="en-US" sz="2000" dirty="0" smtClean="0">
                <a:solidFill>
                  <a:schemeClr val="tx2"/>
                </a:solidFill>
              </a:rPr>
              <a:t>(4)	</a:t>
            </a:r>
            <a:r>
              <a:rPr lang="en-US" sz="2000" dirty="0" err="1" smtClean="0">
                <a:solidFill>
                  <a:schemeClr val="tx2"/>
                </a:solidFill>
              </a:rPr>
              <a:t>Hij</a:t>
            </a:r>
            <a:r>
              <a:rPr lang="en-US" sz="2000" dirty="0" smtClean="0">
                <a:solidFill>
                  <a:schemeClr val="tx2"/>
                </a:solidFill>
              </a:rPr>
              <a:t> </a:t>
            </a:r>
            <a:r>
              <a:rPr lang="en-US" sz="2000" dirty="0" err="1" smtClean="0">
                <a:solidFill>
                  <a:schemeClr val="tx2"/>
                </a:solidFill>
              </a:rPr>
              <a:t>mag</a:t>
            </a:r>
            <a:r>
              <a:rPr lang="en-US" sz="2000" dirty="0" smtClean="0">
                <a:solidFill>
                  <a:schemeClr val="tx2"/>
                </a:solidFill>
              </a:rPr>
              <a:t>           </a:t>
            </a:r>
            <a:r>
              <a:rPr lang="en-US" sz="2000" dirty="0" err="1" smtClean="0">
                <a:solidFill>
                  <a:schemeClr val="tx2"/>
                </a:solidFill>
              </a:rPr>
              <a:t>naar</a:t>
            </a:r>
            <a:r>
              <a:rPr lang="en-US" sz="2000" dirty="0" smtClean="0">
                <a:solidFill>
                  <a:schemeClr val="tx2"/>
                </a:solidFill>
              </a:rPr>
              <a:t> het strand </a:t>
            </a:r>
            <a:r>
              <a:rPr lang="en-US" sz="2000" dirty="0" err="1" smtClean="0">
                <a:solidFill>
                  <a:schemeClr val="tx2"/>
                </a:solidFill>
              </a:rPr>
              <a:t>gaan</a:t>
            </a:r>
            <a:r>
              <a:rPr lang="en-US" sz="2000" dirty="0" smtClean="0">
                <a:solidFill>
                  <a:schemeClr val="tx2"/>
                </a:solidFill>
              </a:rPr>
              <a:t>.</a:t>
            </a:r>
          </a:p>
          <a:p>
            <a:pPr marL="365125" indent="-365125" eaLnBrk="1" hangingPunct="1">
              <a:lnSpc>
                <a:spcPct val="90000"/>
              </a:lnSpc>
              <a:spcBef>
                <a:spcPct val="0"/>
              </a:spcBef>
              <a:buClrTx/>
              <a:buSzTx/>
              <a:buFontTx/>
              <a:buNone/>
              <a:tabLst>
                <a:tab pos="365125" algn="l"/>
                <a:tab pos="625475" algn="l"/>
                <a:tab pos="898525" algn="l"/>
                <a:tab pos="1885950" algn="l"/>
              </a:tabLst>
            </a:pPr>
            <a:r>
              <a:rPr lang="en-US" sz="2000" i="1" dirty="0" smtClean="0">
                <a:solidFill>
                  <a:schemeClr val="tx2"/>
                </a:solidFill>
              </a:rPr>
              <a:t>		he  </a:t>
            </a:r>
            <a:r>
              <a:rPr lang="en-US" sz="2000" i="1" dirty="0" err="1" smtClean="0">
                <a:solidFill>
                  <a:schemeClr val="tx2"/>
                </a:solidFill>
              </a:rPr>
              <a:t>is.allowed</a:t>
            </a:r>
            <a:r>
              <a:rPr lang="en-US" sz="2000" i="1" dirty="0" smtClean="0">
                <a:solidFill>
                  <a:schemeClr val="tx2"/>
                </a:solidFill>
              </a:rPr>
              <a:t>  to     the beach go</a:t>
            </a:r>
          </a:p>
          <a:p>
            <a:pPr marL="365125" indent="-365125" eaLnBrk="1" hangingPunct="1">
              <a:lnSpc>
                <a:spcPct val="90000"/>
              </a:lnSpc>
              <a:spcBef>
                <a:spcPct val="0"/>
              </a:spcBef>
              <a:buClrTx/>
              <a:buSzTx/>
              <a:buFontTx/>
              <a:buNone/>
              <a:tabLst>
                <a:tab pos="365125" algn="l"/>
                <a:tab pos="625475" algn="l"/>
                <a:tab pos="898525" algn="l"/>
                <a:tab pos="1885950" algn="l"/>
              </a:tabLst>
            </a:pPr>
            <a:r>
              <a:rPr lang="en-US" sz="2000" i="1" dirty="0" smtClean="0">
                <a:solidFill>
                  <a:schemeClr val="tx2"/>
                </a:solidFill>
              </a:rPr>
              <a:t>		</a:t>
            </a:r>
            <a:r>
              <a:rPr lang="en-US" sz="2000" dirty="0" smtClean="0">
                <a:solidFill>
                  <a:schemeClr val="tx2"/>
                </a:solidFill>
              </a:rPr>
              <a:t>‘He’s allowed to go to the beach.’</a:t>
            </a:r>
            <a:endParaRPr lang="en-US" sz="2000" i="1" dirty="0" smtClean="0">
              <a:solidFill>
                <a:schemeClr val="tx2"/>
              </a:solidFill>
            </a:endParaRPr>
          </a:p>
          <a:p>
            <a:pPr marL="365125" indent="-365125" eaLnBrk="1" hangingPunct="1">
              <a:lnSpc>
                <a:spcPct val="90000"/>
              </a:lnSpc>
              <a:spcBef>
                <a:spcPct val="0"/>
              </a:spcBef>
              <a:buClrTx/>
              <a:buSzTx/>
              <a:buFontTx/>
              <a:buNone/>
              <a:tabLst>
                <a:tab pos="365125" algn="l"/>
                <a:tab pos="625475" algn="l"/>
                <a:tab pos="898525" algn="l"/>
                <a:tab pos="1885950" algn="l"/>
              </a:tabLst>
            </a:pPr>
            <a:r>
              <a:rPr lang="en-US" sz="2000" dirty="0" smtClean="0">
                <a:solidFill>
                  <a:schemeClr val="tx2"/>
                </a:solidFill>
              </a:rPr>
              <a:t>                                       </a:t>
            </a:r>
          </a:p>
          <a:p>
            <a:pPr marL="365125" indent="-365125" eaLnBrk="1" hangingPunct="1">
              <a:lnSpc>
                <a:spcPct val="90000"/>
              </a:lnSpc>
              <a:spcBef>
                <a:spcPct val="0"/>
              </a:spcBef>
              <a:spcAft>
                <a:spcPts val="600"/>
              </a:spcAft>
              <a:buClrTx/>
              <a:buSzTx/>
              <a:buFontTx/>
              <a:buNone/>
              <a:tabLst>
                <a:tab pos="365125" algn="l"/>
                <a:tab pos="625475" algn="l"/>
                <a:tab pos="898525" algn="l"/>
                <a:tab pos="1885950" algn="l"/>
              </a:tabLst>
            </a:pPr>
            <a:r>
              <a:rPr lang="en-US" sz="2000" dirty="0" smtClean="0">
                <a:solidFill>
                  <a:schemeClr val="tx2"/>
                </a:solidFill>
              </a:rPr>
              <a:t>(Dutch) modals are raising verbs:</a:t>
            </a:r>
          </a:p>
          <a:p>
            <a:pPr marL="365125" indent="-365125" eaLnBrk="1" hangingPunct="1">
              <a:lnSpc>
                <a:spcPct val="90000"/>
              </a:lnSpc>
              <a:spcBef>
                <a:spcPct val="0"/>
              </a:spcBef>
              <a:buClrTx/>
              <a:buSzTx/>
              <a:buFontTx/>
              <a:buNone/>
              <a:tabLst>
                <a:tab pos="365125" algn="l"/>
                <a:tab pos="625475" algn="l"/>
                <a:tab pos="898525" algn="l"/>
                <a:tab pos="1885950" algn="l"/>
              </a:tabLst>
            </a:pPr>
            <a:r>
              <a:rPr lang="nl-NL" sz="2000" dirty="0" smtClean="0">
                <a:solidFill>
                  <a:schemeClr val="tx2"/>
                </a:solidFill>
                <a:sym typeface="Wingdings" pitchFamily="-110" charset="2"/>
              </a:rPr>
              <a:t></a:t>
            </a:r>
            <a:r>
              <a:rPr lang="en-US" sz="2000" dirty="0" smtClean="0">
                <a:solidFill>
                  <a:schemeClr val="tx2"/>
                </a:solidFill>
              </a:rPr>
              <a:t> The subject is base-generated in the infinitival clause</a:t>
            </a:r>
          </a:p>
          <a:p>
            <a:pPr marL="365125" indent="-365125" eaLnBrk="1" hangingPunct="1">
              <a:lnSpc>
                <a:spcPct val="90000"/>
              </a:lnSpc>
              <a:spcBef>
                <a:spcPct val="0"/>
              </a:spcBef>
              <a:buClrTx/>
              <a:buSzTx/>
              <a:buFontTx/>
              <a:buNone/>
              <a:tabLst>
                <a:tab pos="365125" algn="l"/>
                <a:tab pos="625475" algn="l"/>
                <a:tab pos="898525" algn="l"/>
                <a:tab pos="1885950" algn="l"/>
              </a:tabLst>
            </a:pPr>
            <a:endParaRPr lang="en-US" sz="2000" dirty="0" smtClean="0">
              <a:solidFill>
                <a:schemeClr val="tx2"/>
              </a:solidFill>
            </a:endParaRPr>
          </a:p>
          <a:p>
            <a:pPr marL="365125" indent="-365125" eaLnBrk="1" hangingPunct="1">
              <a:lnSpc>
                <a:spcPct val="90000"/>
              </a:lnSpc>
              <a:spcBef>
                <a:spcPct val="0"/>
              </a:spcBef>
              <a:buClrTx/>
              <a:buSzTx/>
              <a:buFontTx/>
              <a:buNone/>
              <a:tabLst>
                <a:tab pos="365125" algn="l"/>
                <a:tab pos="625475" algn="l"/>
                <a:tab pos="898525" algn="l"/>
                <a:tab pos="1885950" algn="l"/>
              </a:tabLst>
            </a:pPr>
            <a:r>
              <a:rPr lang="en-US" sz="2000" dirty="0" smtClean="0">
                <a:solidFill>
                  <a:schemeClr val="tx2"/>
                </a:solidFill>
              </a:rPr>
              <a:t>(4’</a:t>
            </a:r>
            <a:r>
              <a:rPr lang="en-US" sz="2000" dirty="0">
                <a:solidFill>
                  <a:schemeClr val="tx2"/>
                </a:solidFill>
              </a:rPr>
              <a:t>)	…</a:t>
            </a:r>
            <a:r>
              <a:rPr lang="en-US" sz="2000" dirty="0" smtClean="0">
                <a:solidFill>
                  <a:schemeClr val="tx2"/>
                </a:solidFill>
              </a:rPr>
              <a:t>[</a:t>
            </a:r>
            <a:r>
              <a:rPr lang="en-US" sz="2000" dirty="0" err="1" smtClean="0">
                <a:solidFill>
                  <a:schemeClr val="tx2"/>
                </a:solidFill>
              </a:rPr>
              <a:t>hij</a:t>
            </a:r>
            <a:r>
              <a:rPr lang="en-US" sz="2000" dirty="0" smtClean="0">
                <a:solidFill>
                  <a:schemeClr val="tx2"/>
                </a:solidFill>
              </a:rPr>
              <a:t> </a:t>
            </a:r>
            <a:r>
              <a:rPr lang="en-US" sz="2000" dirty="0" err="1" smtClean="0">
                <a:solidFill>
                  <a:schemeClr val="tx2"/>
                </a:solidFill>
              </a:rPr>
              <a:t>naar</a:t>
            </a:r>
            <a:r>
              <a:rPr lang="en-US" sz="2000" dirty="0" smtClean="0">
                <a:solidFill>
                  <a:schemeClr val="tx2"/>
                </a:solidFill>
              </a:rPr>
              <a:t> het strand </a:t>
            </a:r>
            <a:r>
              <a:rPr lang="en-US" sz="2000" dirty="0" err="1" smtClean="0">
                <a:solidFill>
                  <a:schemeClr val="tx2"/>
                </a:solidFill>
              </a:rPr>
              <a:t>gaan</a:t>
            </a:r>
            <a:r>
              <a:rPr lang="en-US" sz="2000" dirty="0" smtClean="0">
                <a:solidFill>
                  <a:schemeClr val="tx2"/>
                </a:solidFill>
              </a:rPr>
              <a:t>]</a:t>
            </a:r>
            <a:r>
              <a:rPr lang="en-US" sz="2000" dirty="0">
                <a:solidFill>
                  <a:schemeClr val="tx2"/>
                </a:solidFill>
              </a:rPr>
              <a:t>. </a:t>
            </a:r>
          </a:p>
          <a:p>
            <a:pPr marL="365125" indent="-365125" eaLnBrk="1" hangingPunct="1">
              <a:lnSpc>
                <a:spcPct val="90000"/>
              </a:lnSpc>
              <a:spcBef>
                <a:spcPct val="0"/>
              </a:spcBef>
              <a:buClrTx/>
              <a:buSzTx/>
              <a:buFontTx/>
              <a:buNone/>
              <a:tabLst>
                <a:tab pos="365125" algn="l"/>
                <a:tab pos="625475" algn="l"/>
                <a:tab pos="898525" algn="l"/>
                <a:tab pos="1885950" algn="l"/>
              </a:tabLst>
            </a:pPr>
            <a:r>
              <a:rPr lang="en-US" sz="2000" dirty="0">
                <a:solidFill>
                  <a:schemeClr val="tx2"/>
                </a:solidFill>
              </a:rPr>
              <a:t>     </a:t>
            </a:r>
            <a:r>
              <a:rPr lang="en-US" sz="2000" dirty="0" smtClean="0">
                <a:solidFill>
                  <a:schemeClr val="tx2"/>
                </a:solidFill>
              </a:rPr>
              <a:t>            </a:t>
            </a:r>
          </a:p>
          <a:p>
            <a:pPr marL="365125" indent="-365125" eaLnBrk="1" hangingPunct="1">
              <a:lnSpc>
                <a:spcPct val="90000"/>
              </a:lnSpc>
              <a:spcBef>
                <a:spcPct val="0"/>
              </a:spcBef>
              <a:buClrTx/>
              <a:buSzTx/>
              <a:buFontTx/>
              <a:buNone/>
              <a:tabLst>
                <a:tab pos="365125" algn="l"/>
                <a:tab pos="625475" algn="l"/>
                <a:tab pos="898525" algn="l"/>
                <a:tab pos="1885950" algn="l"/>
              </a:tabLst>
            </a:pPr>
            <a:r>
              <a:rPr lang="en-US" sz="2000" dirty="0" smtClean="0">
                <a:solidFill>
                  <a:schemeClr val="tx2"/>
                </a:solidFill>
                <a:sym typeface="Wingdings" pitchFamily="-110" charset="2"/>
              </a:rPr>
              <a:t>And moves </a:t>
            </a:r>
            <a:r>
              <a:rPr lang="en-US" sz="2000" dirty="0">
                <a:solidFill>
                  <a:schemeClr val="tx2"/>
                </a:solidFill>
                <a:sym typeface="Wingdings" pitchFamily="-110" charset="2"/>
              </a:rPr>
              <a:t>to the surface subject position.</a:t>
            </a:r>
            <a:endParaRPr lang="en-US" sz="2000" dirty="0">
              <a:solidFill>
                <a:schemeClr val="tx2"/>
              </a:solidFill>
            </a:endParaRPr>
          </a:p>
          <a:p>
            <a:pPr marL="365125" indent="-365125" eaLnBrk="1" hangingPunct="1">
              <a:lnSpc>
                <a:spcPct val="90000"/>
              </a:lnSpc>
              <a:spcBef>
                <a:spcPct val="0"/>
              </a:spcBef>
              <a:buClrTx/>
              <a:buSzTx/>
              <a:buFontTx/>
              <a:buNone/>
              <a:tabLst>
                <a:tab pos="365125" algn="l"/>
                <a:tab pos="625475" algn="l"/>
                <a:tab pos="898525" algn="l"/>
                <a:tab pos="1885950" algn="l"/>
              </a:tabLst>
            </a:pPr>
            <a:endParaRPr lang="en-US" sz="2000" dirty="0">
              <a:solidFill>
                <a:schemeClr val="tx2"/>
              </a:solidFill>
            </a:endParaRPr>
          </a:p>
          <a:p>
            <a:pPr marL="365125" indent="-365125" eaLnBrk="1" hangingPunct="1">
              <a:lnSpc>
                <a:spcPct val="90000"/>
              </a:lnSpc>
              <a:spcBef>
                <a:spcPct val="0"/>
              </a:spcBef>
              <a:buClrTx/>
              <a:buSzTx/>
              <a:buFontTx/>
              <a:buNone/>
              <a:tabLst>
                <a:tab pos="365125" algn="l"/>
                <a:tab pos="625475" algn="l"/>
                <a:tab pos="898525" algn="l"/>
                <a:tab pos="1885950" algn="l"/>
              </a:tabLst>
            </a:pPr>
            <a:r>
              <a:rPr lang="en-US" sz="2000" dirty="0" smtClean="0">
                <a:solidFill>
                  <a:schemeClr val="tx2"/>
                </a:solidFill>
              </a:rPr>
              <a:t>(4’’)	        </a:t>
            </a:r>
            <a:r>
              <a:rPr lang="en-US" sz="2000" dirty="0" err="1" smtClean="0">
                <a:solidFill>
                  <a:schemeClr val="tx2"/>
                </a:solidFill>
              </a:rPr>
              <a:t>mag</a:t>
            </a:r>
            <a:r>
              <a:rPr lang="en-US" sz="2000" dirty="0" smtClean="0">
                <a:solidFill>
                  <a:schemeClr val="tx2"/>
                </a:solidFill>
              </a:rPr>
              <a:t> [    </a:t>
            </a:r>
            <a:r>
              <a:rPr lang="en-US" sz="2000" dirty="0" err="1">
                <a:solidFill>
                  <a:schemeClr val="tx2"/>
                </a:solidFill>
              </a:rPr>
              <a:t>naar</a:t>
            </a:r>
            <a:r>
              <a:rPr lang="en-US" sz="2000" dirty="0" smtClean="0">
                <a:solidFill>
                  <a:schemeClr val="tx2"/>
                </a:solidFill>
              </a:rPr>
              <a:t> het strand </a:t>
            </a:r>
            <a:r>
              <a:rPr lang="en-US" sz="2000" dirty="0" err="1" smtClean="0">
                <a:solidFill>
                  <a:schemeClr val="tx2"/>
                </a:solidFill>
              </a:rPr>
              <a:t>gaan</a:t>
            </a:r>
            <a:r>
              <a:rPr lang="en-US" sz="2000" dirty="0" smtClean="0">
                <a:solidFill>
                  <a:schemeClr val="tx2"/>
                </a:solidFill>
              </a:rPr>
              <a:t>]</a:t>
            </a:r>
            <a:r>
              <a:rPr lang="en-US" sz="2000" dirty="0">
                <a:solidFill>
                  <a:schemeClr val="tx2"/>
                </a:solidFill>
              </a:rPr>
              <a:t>. </a:t>
            </a:r>
          </a:p>
          <a:p>
            <a:pPr marL="365125" indent="-365125" eaLnBrk="1" hangingPunct="1">
              <a:lnSpc>
                <a:spcPct val="90000"/>
              </a:lnSpc>
              <a:spcBef>
                <a:spcPct val="0"/>
              </a:spcBef>
              <a:buClrTx/>
              <a:buSzTx/>
              <a:buFontTx/>
              <a:buNone/>
              <a:tabLst>
                <a:tab pos="365125" algn="l"/>
                <a:tab pos="625475" algn="l"/>
                <a:tab pos="898525" algn="l"/>
                <a:tab pos="1885950" algn="l"/>
              </a:tabLst>
            </a:pPr>
            <a:r>
              <a:rPr lang="en-US" sz="2000" dirty="0">
                <a:solidFill>
                  <a:schemeClr val="tx2"/>
                </a:solidFill>
              </a:rPr>
              <a:t>                     </a:t>
            </a:r>
            <a:r>
              <a:rPr lang="en-US" sz="2000" dirty="0" smtClean="0">
                <a:solidFill>
                  <a:schemeClr val="tx2"/>
                </a:solidFill>
              </a:rPr>
              <a:t>   </a:t>
            </a:r>
            <a:r>
              <a:rPr lang="en-US" sz="2000" dirty="0" err="1" smtClean="0">
                <a:solidFill>
                  <a:schemeClr val="tx2"/>
                </a:solidFill>
              </a:rPr>
              <a:t>hij</a:t>
            </a:r>
            <a:endParaRPr lang="en-US"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9987">
                                            <p:txEl>
                                              <p:pRg st="2" end="2"/>
                                            </p:txEl>
                                          </p:spTgt>
                                        </p:tgtEl>
                                        <p:attrNameLst>
                                          <p:attrName>style.visibility</p:attrName>
                                        </p:attrNameLst>
                                      </p:cBhvr>
                                      <p:to>
                                        <p:strVal val="visible"/>
                                      </p:to>
                                    </p:set>
                                    <p:animEffect transition="in" filter="fade">
                                      <p:cBhvr>
                                        <p:cTn id="7" dur="1000"/>
                                        <p:tgtEl>
                                          <p:spTgt spid="169987">
                                            <p:txEl>
                                              <p:pRg st="2" end="2"/>
                                            </p:txEl>
                                          </p:spTgt>
                                        </p:tgtEl>
                                      </p:cBhvr>
                                    </p:animEffect>
                                    <p:anim calcmode="lin" valueType="num">
                                      <p:cBhvr>
                                        <p:cTn id="8" dur="10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998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998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9987">
                                            <p:txEl>
                                              <p:pRg st="3" end="3"/>
                                            </p:txEl>
                                          </p:spTgt>
                                        </p:tgtEl>
                                        <p:attrNameLst>
                                          <p:attrName>style.visibility</p:attrName>
                                        </p:attrNameLst>
                                      </p:cBhvr>
                                      <p:to>
                                        <p:strVal val="visible"/>
                                      </p:to>
                                    </p:set>
                                    <p:animEffect transition="in" filter="fade">
                                      <p:cBhvr>
                                        <p:cTn id="13" dur="1000"/>
                                        <p:tgtEl>
                                          <p:spTgt spid="169987">
                                            <p:txEl>
                                              <p:pRg st="3" end="3"/>
                                            </p:txEl>
                                          </p:spTgt>
                                        </p:tgtEl>
                                      </p:cBhvr>
                                    </p:animEffect>
                                    <p:anim calcmode="lin" valueType="num">
                                      <p:cBhvr>
                                        <p:cTn id="14" dur="1000" fill="hold"/>
                                        <p:tgtEl>
                                          <p:spTgt spid="16998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998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998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9987">
                                            <p:txEl>
                                              <p:pRg st="4" end="4"/>
                                            </p:txEl>
                                          </p:spTgt>
                                        </p:tgtEl>
                                        <p:attrNameLst>
                                          <p:attrName>style.visibility</p:attrName>
                                        </p:attrNameLst>
                                      </p:cBhvr>
                                      <p:to>
                                        <p:strVal val="visible"/>
                                      </p:to>
                                    </p:set>
                                    <p:animEffect transition="in" filter="fade">
                                      <p:cBhvr>
                                        <p:cTn id="19" dur="1000"/>
                                        <p:tgtEl>
                                          <p:spTgt spid="169987">
                                            <p:txEl>
                                              <p:pRg st="4" end="4"/>
                                            </p:txEl>
                                          </p:spTgt>
                                        </p:tgtEl>
                                      </p:cBhvr>
                                    </p:animEffect>
                                    <p:anim calcmode="lin" valueType="num">
                                      <p:cBhvr>
                                        <p:cTn id="20" dur="1000" fill="hold"/>
                                        <p:tgtEl>
                                          <p:spTgt spid="169987">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69987">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998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69987">
                                            <p:txEl>
                                              <p:pRg st="6" end="6"/>
                                            </p:txEl>
                                          </p:spTgt>
                                        </p:tgtEl>
                                        <p:attrNameLst>
                                          <p:attrName>style.visibility</p:attrName>
                                        </p:attrNameLst>
                                      </p:cBhvr>
                                      <p:to>
                                        <p:strVal val="visible"/>
                                      </p:to>
                                    </p:set>
                                    <p:animEffect transition="in" filter="fade">
                                      <p:cBhvr>
                                        <p:cTn id="27" dur="500"/>
                                        <p:tgtEl>
                                          <p:spTgt spid="16998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169987">
                                            <p:txEl>
                                              <p:pRg st="7" end="7"/>
                                            </p:txEl>
                                          </p:spTgt>
                                        </p:tgtEl>
                                        <p:attrNameLst>
                                          <p:attrName>style.visibility</p:attrName>
                                        </p:attrNameLst>
                                      </p:cBhvr>
                                      <p:to>
                                        <p:strVal val="visible"/>
                                      </p:to>
                                    </p:set>
                                    <p:animEffect transition="in" filter="fade">
                                      <p:cBhvr>
                                        <p:cTn id="32" dur="500"/>
                                        <p:tgtEl>
                                          <p:spTgt spid="16998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nodeType="clickEffect">
                                  <p:stCondLst>
                                    <p:cond delay="0"/>
                                  </p:stCondLst>
                                  <p:childTnLst>
                                    <p:set>
                                      <p:cBhvr>
                                        <p:cTn id="36" dur="1" fill="hold">
                                          <p:stCondLst>
                                            <p:cond delay="0"/>
                                          </p:stCondLst>
                                        </p:cTn>
                                        <p:tgtEl>
                                          <p:spTgt spid="169987">
                                            <p:txEl>
                                              <p:pRg st="9" end="9"/>
                                            </p:txEl>
                                          </p:spTgt>
                                        </p:tgtEl>
                                        <p:attrNameLst>
                                          <p:attrName>style.visibility</p:attrName>
                                        </p:attrNameLst>
                                      </p:cBhvr>
                                      <p:to>
                                        <p:strVal val="visible"/>
                                      </p:to>
                                    </p:set>
                                    <p:animEffect transition="in" filter="fade">
                                      <p:cBhvr>
                                        <p:cTn id="37" dur="1000"/>
                                        <p:tgtEl>
                                          <p:spTgt spid="169987">
                                            <p:txEl>
                                              <p:pRg st="9" end="9"/>
                                            </p:txEl>
                                          </p:spTgt>
                                        </p:tgtEl>
                                      </p:cBhvr>
                                    </p:animEffect>
                                    <p:anim calcmode="lin" valueType="num">
                                      <p:cBhvr>
                                        <p:cTn id="38" dur="1000" fill="hold"/>
                                        <p:tgtEl>
                                          <p:spTgt spid="169987">
                                            <p:txEl>
                                              <p:pRg st="9" end="9"/>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69987">
                                            <p:txEl>
                                              <p:pRg st="9" end="9"/>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9987">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169987">
                                            <p:txEl>
                                              <p:pRg st="11" end="11"/>
                                            </p:txEl>
                                          </p:spTgt>
                                        </p:tgtEl>
                                        <p:attrNameLst>
                                          <p:attrName>style.visibility</p:attrName>
                                        </p:attrNameLst>
                                      </p:cBhvr>
                                      <p:to>
                                        <p:strVal val="visible"/>
                                      </p:to>
                                    </p:set>
                                    <p:animEffect transition="in" filter="fade">
                                      <p:cBhvr>
                                        <p:cTn id="45" dur="500"/>
                                        <p:tgtEl>
                                          <p:spTgt spid="169987">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169987">
                                            <p:txEl>
                                              <p:pRg st="13" end="13"/>
                                            </p:txEl>
                                          </p:spTgt>
                                        </p:tgtEl>
                                        <p:attrNameLst>
                                          <p:attrName>style.visibility</p:attrName>
                                        </p:attrNameLst>
                                      </p:cBhvr>
                                      <p:to>
                                        <p:strVal val="visible"/>
                                      </p:to>
                                    </p:set>
                                    <p:animEffect transition="in" filter="fade">
                                      <p:cBhvr>
                                        <p:cTn id="50" dur="1000"/>
                                        <p:tgtEl>
                                          <p:spTgt spid="169987">
                                            <p:txEl>
                                              <p:pRg st="13" end="13"/>
                                            </p:txEl>
                                          </p:spTgt>
                                        </p:tgtEl>
                                      </p:cBhvr>
                                    </p:animEffect>
                                    <p:anim calcmode="lin" valueType="num">
                                      <p:cBhvr>
                                        <p:cTn id="51" dur="1000" fill="hold"/>
                                        <p:tgtEl>
                                          <p:spTgt spid="169987">
                                            <p:txEl>
                                              <p:pRg st="13" end="13"/>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169987">
                                            <p:txEl>
                                              <p:pRg st="13" end="13"/>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69987">
                                            <p:txEl>
                                              <p:pRg st="13" end="13"/>
                                            </p:txEl>
                                          </p:spTgt>
                                        </p:tgtEl>
                                        <p:attrNameLst>
                                          <p:attrName>ppt_y</p:attrName>
                                        </p:attrNameLst>
                                      </p:cBhvr>
                                      <p:tavLst>
                                        <p:tav tm="0">
                                          <p:val>
                                            <p:strVal val="#ppt_y-.03"/>
                                          </p:val>
                                        </p:tav>
                                        <p:tav tm="100000">
                                          <p:val>
                                            <p:strVal val="#ppt_y"/>
                                          </p:val>
                                        </p:tav>
                                      </p:tavLst>
                                    </p:anim>
                                  </p:childTnLst>
                                </p:cTn>
                              </p:par>
                              <p:par>
                                <p:cTn id="54" presetID="37" presetClass="entr" presetSubtype="0" fill="hold" nodeType="withEffect">
                                  <p:stCondLst>
                                    <p:cond delay="0"/>
                                  </p:stCondLst>
                                  <p:childTnLst>
                                    <p:set>
                                      <p:cBhvr>
                                        <p:cTn id="55" dur="1" fill="hold">
                                          <p:stCondLst>
                                            <p:cond delay="0"/>
                                          </p:stCondLst>
                                        </p:cTn>
                                        <p:tgtEl>
                                          <p:spTgt spid="169987">
                                            <p:txEl>
                                              <p:pRg st="14" end="14"/>
                                            </p:txEl>
                                          </p:spTgt>
                                        </p:tgtEl>
                                        <p:attrNameLst>
                                          <p:attrName>style.visibility</p:attrName>
                                        </p:attrNameLst>
                                      </p:cBhvr>
                                      <p:to>
                                        <p:strVal val="visible"/>
                                      </p:to>
                                    </p:set>
                                    <p:animEffect transition="in" filter="fade">
                                      <p:cBhvr>
                                        <p:cTn id="56" dur="1000"/>
                                        <p:tgtEl>
                                          <p:spTgt spid="169987">
                                            <p:txEl>
                                              <p:pRg st="14" end="14"/>
                                            </p:txEl>
                                          </p:spTgt>
                                        </p:tgtEl>
                                      </p:cBhvr>
                                    </p:animEffect>
                                    <p:anim calcmode="lin" valueType="num">
                                      <p:cBhvr>
                                        <p:cTn id="57" dur="1000" fill="hold"/>
                                        <p:tgtEl>
                                          <p:spTgt spid="169987">
                                            <p:txEl>
                                              <p:pRg st="14" end="14"/>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169987">
                                            <p:txEl>
                                              <p:pRg st="14" end="14"/>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69987">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3.05556E-6 3.7037E-7 C -0.03542 0.02616 -0.07066 0.05231 -0.09254 0.04537 C -0.11459 0.03866 -0.12309 -0.00116 -0.13143 -0.04074 " pathEditMode="relative" rAng="0" ptsTypes="aaA">
                                      <p:cBhvr>
                                        <p:cTn id="63" dur="2000" fill="hold"/>
                                        <p:tgtEl>
                                          <p:spTgt spid="169987">
                                            <p:txEl>
                                              <p:pRg st="14" end="14"/>
                                            </p:txEl>
                                          </p:spTgt>
                                        </p:tgtEl>
                                        <p:attrNameLst>
                                          <p:attrName>ppt_x</p:attrName>
                                          <p:attrName>ppt_y</p:attrName>
                                        </p:attrNameLst>
                                      </p:cBhvr>
                                      <p:rCtr x="-66" y="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P spid="169987" grpId="1" build="p"/>
    </p:bld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5.2 VP ellipsis (5)</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057400"/>
            <a:ext cx="7313612" cy="4114800"/>
          </a:xfrm>
        </p:spPr>
        <p:txBody>
          <a:bodyPr/>
          <a:lstStyle/>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rPr>
              <a:t>Argument in favor of vP ellipsis:</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chemeClr val="tx2"/>
              </a:solidFill>
            </a:endParaRPr>
          </a:p>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rPr>
              <a:t>The associate of a </a:t>
            </a:r>
            <a:r>
              <a:rPr lang="nl-BE" sz="2200" i="1" dirty="0" smtClean="0">
                <a:solidFill>
                  <a:schemeClr val="tx2"/>
                </a:solidFill>
              </a:rPr>
              <a:t>there</a:t>
            </a:r>
            <a:r>
              <a:rPr lang="nl-BE" sz="2200" dirty="0" smtClean="0">
                <a:solidFill>
                  <a:schemeClr val="tx2"/>
                </a:solidFill>
              </a:rPr>
              <a:t> expletive subject is</a:t>
            </a:r>
          </a:p>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rPr>
              <a:t>included in the ellipsis site:</a:t>
            </a:r>
          </a:p>
          <a:p>
            <a:pPr marL="609600" indent="-609600" eaLnBrk="1" hangingPunct="1">
              <a:buFont typeface="Wingdings" pitchFamily="-110" charset="2"/>
              <a:buNone/>
              <a:defRPr/>
            </a:pPr>
            <a:endParaRPr lang="nl-BE" sz="1200" dirty="0" smtClean="0">
              <a:solidFill>
                <a:schemeClr val="tx2"/>
              </a:solidFill>
            </a:endParaRPr>
          </a:p>
          <a:p>
            <a:pPr marL="609600" indent="-609600" eaLnBrk="1" hangingPunct="1">
              <a:buNone/>
              <a:defRPr/>
            </a:pPr>
            <a:r>
              <a:rPr lang="nl-BE" sz="2200" dirty="0" smtClean="0">
                <a:solidFill>
                  <a:schemeClr val="tx2"/>
                </a:solidFill>
              </a:rPr>
              <a:t>(79)		I thought there was someone talking to me, 	but there wasn’t</a:t>
            </a:r>
            <a:r>
              <a:rPr lang="nl-BE" sz="2200" b="1" dirty="0" smtClean="0">
                <a:solidFill>
                  <a:schemeClr val="tx2"/>
                </a:solidFill>
              </a:rPr>
              <a:t> </a:t>
            </a:r>
            <a:r>
              <a:rPr lang="en-US" sz="2200" dirty="0" smtClean="0">
                <a:solidFill>
                  <a:schemeClr val="tx2"/>
                </a:solidFill>
              </a:rPr>
              <a:t>[</a:t>
            </a:r>
            <a:r>
              <a:rPr lang="en-US" sz="2200" strike="sngStrike" dirty="0" smtClean="0">
                <a:solidFill>
                  <a:schemeClr val="tx2"/>
                </a:solidFill>
              </a:rPr>
              <a:t>someone talking to me</a:t>
            </a:r>
            <a:r>
              <a:rPr lang="en-US" sz="2200" dirty="0" smtClean="0">
                <a:solidFill>
                  <a:schemeClr val="tx2"/>
                </a:solidFill>
              </a:rPr>
              <a:t>].</a:t>
            </a:r>
          </a:p>
          <a:p>
            <a:pPr marL="609600" indent="-609600" eaLnBrk="1" hangingPunct="1">
              <a:buNone/>
              <a:defRPr/>
            </a:pPr>
            <a:endParaRPr lang="nl-BE" sz="2200" dirty="0" smtClean="0">
              <a:solidFill>
                <a:schemeClr val="tx2"/>
              </a:solidFill>
            </a:endParaRPr>
          </a:p>
          <a:p>
            <a:pPr marL="609600" indent="-609600" eaLnBrk="1" hangingPunct="1">
              <a:buNone/>
              <a:defRPr/>
            </a:pPr>
            <a:r>
              <a:rPr lang="nl-NL" sz="2200" dirty="0" smtClean="0">
                <a:solidFill>
                  <a:schemeClr val="tx2"/>
                </a:solidFill>
                <a:sym typeface="Wingdings"/>
              </a:rPr>
              <a:t> VP </a:t>
            </a:r>
            <a:r>
              <a:rPr lang="nl-NL" sz="2200" dirty="0" err="1" smtClean="0">
                <a:solidFill>
                  <a:schemeClr val="tx2"/>
                </a:solidFill>
                <a:sym typeface="Wingdings"/>
              </a:rPr>
              <a:t>ellipsis</a:t>
            </a:r>
            <a:r>
              <a:rPr lang="nl-NL" sz="2200" dirty="0" smtClean="0">
                <a:solidFill>
                  <a:schemeClr val="tx2"/>
                </a:solidFill>
                <a:sym typeface="Wingdings"/>
              </a:rPr>
              <a:t> </a:t>
            </a:r>
            <a:r>
              <a:rPr lang="nl-NL" sz="2200" dirty="0" err="1" smtClean="0">
                <a:solidFill>
                  <a:schemeClr val="tx2"/>
                </a:solidFill>
                <a:sym typeface="Wingdings"/>
              </a:rPr>
              <a:t>elides</a:t>
            </a:r>
            <a:r>
              <a:rPr lang="nl-NL" sz="2200" dirty="0" smtClean="0">
                <a:solidFill>
                  <a:schemeClr val="tx2"/>
                </a:solidFill>
                <a:sym typeface="Wingdings"/>
              </a:rPr>
              <a:t> </a:t>
            </a:r>
            <a:r>
              <a:rPr lang="nl-NL" sz="2200" dirty="0" err="1" smtClean="0">
                <a:solidFill>
                  <a:schemeClr val="tx2"/>
                </a:solidFill>
                <a:sym typeface="Wingdings"/>
              </a:rPr>
              <a:t>vP</a:t>
            </a:r>
            <a:r>
              <a:rPr lang="nl-NL" sz="2200" dirty="0" smtClean="0">
                <a:solidFill>
                  <a:schemeClr val="tx2"/>
                </a:solidFill>
                <a:sym typeface="Wingdings"/>
              </a:rPr>
              <a:t>.</a:t>
            </a:r>
            <a:endParaRPr lang="nl-BE" sz="2200" dirty="0" smtClean="0">
              <a:solidFill>
                <a:schemeClr val="tx2"/>
              </a:solidFill>
            </a:endParaRPr>
          </a:p>
          <a:p>
            <a:pPr marL="609600" indent="-609600" eaLnBrk="1" hangingPunct="1">
              <a:buFont typeface="Wingdings" pitchFamily="-110" charset="2"/>
              <a:buNone/>
              <a:defRPr/>
            </a:pPr>
            <a:r>
              <a:rPr lang="nl-NL" sz="2200" dirty="0" smtClean="0">
                <a:solidFill>
                  <a:schemeClr val="tx2"/>
                </a:solidFill>
              </a:rPr>
              <a:t>	</a:t>
            </a:r>
            <a:endParaRPr lang="en-US" sz="2200" dirty="0" smtClean="0">
              <a:solidFill>
                <a:schemeClr val="tx2"/>
              </a:solidFill>
            </a:endParaRPr>
          </a:p>
          <a:p>
            <a:pPr marL="271463" indent="-271463" eaLnBrk="1" hangingPunct="1">
              <a:buFontTx/>
              <a:buNone/>
              <a:defRPr/>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152579">
                                            <p:txEl>
                                              <p:pRg st="5" end="5"/>
                                            </p:txEl>
                                          </p:spTgt>
                                        </p:tgtEl>
                                        <p:attrNameLst>
                                          <p:attrName>style.visibility</p:attrName>
                                        </p:attrNameLst>
                                      </p:cBhvr>
                                      <p:to>
                                        <p:strVal val="visible"/>
                                      </p:to>
                                    </p:set>
                                    <p:animEffect transition="in" filter="fade">
                                      <p:cBhvr>
                                        <p:cTn id="13" dur="1000"/>
                                        <p:tgtEl>
                                          <p:spTgt spid="152579">
                                            <p:txEl>
                                              <p:pRg st="5" end="5"/>
                                            </p:txEl>
                                          </p:spTgt>
                                        </p:tgtEl>
                                      </p:cBhvr>
                                    </p:animEffect>
                                    <p:anim calcmode="lin" valueType="num">
                                      <p:cBhvr>
                                        <p:cTn id="14"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52579">
                                            <p:txEl>
                                              <p:pRg st="7" end="7"/>
                                            </p:txEl>
                                          </p:spTgt>
                                        </p:tgtEl>
                                        <p:attrNameLst>
                                          <p:attrName>style.visibility</p:attrName>
                                        </p:attrNameLst>
                                      </p:cBhvr>
                                      <p:to>
                                        <p:strVal val="visible"/>
                                      </p:to>
                                    </p:set>
                                    <p:animEffect transition="in" filter="fade">
                                      <p:cBhvr>
                                        <p:cTn id="21" dur="1000"/>
                                        <p:tgtEl>
                                          <p:spTgt spid="152579">
                                            <p:txEl>
                                              <p:pRg st="7" end="7"/>
                                            </p:txEl>
                                          </p:spTgt>
                                        </p:tgtEl>
                                      </p:cBhvr>
                                    </p:animEffect>
                                    <p:anim calcmode="lin" valueType="num">
                                      <p:cBhvr>
                                        <p:cTn id="22"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r>
              <a:rPr lang="nl-BE" sz="3200" dirty="0" smtClean="0">
                <a:solidFill>
                  <a:schemeClr val="accent1"/>
                </a:solidFill>
              </a:rPr>
              <a:t>5.2 VP ellipsis (6)</a:t>
            </a:r>
            <a:endParaRPr lang="nl-NL" sz="3400" dirty="0" smtClean="0">
              <a:solidFill>
                <a:schemeClr val="accent1"/>
              </a:solidFill>
            </a:endParaRPr>
          </a:p>
        </p:txBody>
      </p:sp>
      <p:sp>
        <p:nvSpPr>
          <p:cNvPr id="97283" name="Rectangle 3"/>
          <p:cNvSpPr>
            <a:spLocks noGrp="1" noChangeArrowheads="1"/>
          </p:cNvSpPr>
          <p:nvPr>
            <p:ph type="body" idx="1"/>
          </p:nvPr>
        </p:nvSpPr>
        <p:spPr>
          <a:xfrm>
            <a:off x="1371600" y="2590800"/>
            <a:ext cx="7313613" cy="3200400"/>
          </a:xfrm>
        </p:spPr>
        <p:txBody>
          <a:bodyPr/>
          <a:lstStyle/>
          <a:p>
            <a:pPr marL="609600" indent="-609600" eaLnBrk="1" hangingPunct="1">
              <a:spcAft>
                <a:spcPts val="600"/>
              </a:spcAft>
              <a:buFont typeface="Wingdings" pitchFamily="-110" charset="2"/>
              <a:buNone/>
              <a:defRPr/>
            </a:pPr>
            <a:r>
              <a:rPr lang="nl-NL" sz="2200" dirty="0" smtClean="0">
                <a:solidFill>
                  <a:schemeClr val="tx2"/>
                </a:solidFill>
                <a:sym typeface="Wingdings"/>
              </a:rPr>
              <a:t>VP </a:t>
            </a:r>
            <a:r>
              <a:rPr lang="nl-NL" sz="2200" dirty="0" err="1" smtClean="0">
                <a:solidFill>
                  <a:schemeClr val="tx2"/>
                </a:solidFill>
                <a:sym typeface="Wingdings"/>
              </a:rPr>
              <a:t>ellipsis</a:t>
            </a:r>
            <a:r>
              <a:rPr lang="nl-NL" sz="2200" dirty="0" smtClean="0">
                <a:solidFill>
                  <a:schemeClr val="tx2"/>
                </a:solidFill>
                <a:sym typeface="Wingdings"/>
              </a:rPr>
              <a:t> is </a:t>
            </a:r>
            <a:r>
              <a:rPr lang="nl-NL" sz="2200" dirty="0" err="1" smtClean="0">
                <a:solidFill>
                  <a:schemeClr val="tx2"/>
                </a:solidFill>
                <a:sym typeface="Wingdings"/>
              </a:rPr>
              <a:t>only</a:t>
            </a:r>
            <a:r>
              <a:rPr lang="nl-NL" sz="2200" dirty="0" smtClean="0">
                <a:solidFill>
                  <a:schemeClr val="tx2"/>
                </a:solidFill>
                <a:sym typeface="Wingdings"/>
              </a:rPr>
              <a:t> </a:t>
            </a:r>
            <a:r>
              <a:rPr lang="nl-NL" sz="2200" dirty="0" err="1" smtClean="0">
                <a:solidFill>
                  <a:schemeClr val="tx2"/>
                </a:solidFill>
                <a:sym typeface="Wingdings"/>
              </a:rPr>
              <a:t>allowed</a:t>
            </a:r>
            <a:r>
              <a:rPr lang="nl-NL" sz="2200" dirty="0" smtClean="0">
                <a:solidFill>
                  <a:schemeClr val="tx2"/>
                </a:solidFill>
                <a:sym typeface="Wingdings"/>
              </a:rPr>
              <a:t> </a:t>
            </a:r>
            <a:r>
              <a:rPr lang="nl-NL" sz="2200" dirty="0" err="1" smtClean="0">
                <a:solidFill>
                  <a:schemeClr val="tx2"/>
                </a:solidFill>
                <a:sym typeface="Wingdings"/>
              </a:rPr>
              <a:t>with</a:t>
            </a:r>
            <a:r>
              <a:rPr lang="nl-NL" sz="2200" dirty="0" smtClean="0">
                <a:solidFill>
                  <a:schemeClr val="tx2"/>
                </a:solidFill>
                <a:sym typeface="Wingdings"/>
              </a:rPr>
              <a:t> a T </a:t>
            </a:r>
            <a:r>
              <a:rPr lang="nl-NL" sz="2200" dirty="0" err="1" smtClean="0">
                <a:solidFill>
                  <a:schemeClr val="tx2"/>
                </a:solidFill>
                <a:sym typeface="Wingdings"/>
              </a:rPr>
              <a:t>head</a:t>
            </a:r>
            <a:r>
              <a:rPr lang="nl-NL" sz="2200" dirty="0" smtClean="0">
                <a:solidFill>
                  <a:schemeClr val="tx2"/>
                </a:solidFill>
                <a:sym typeface="Wingdings"/>
              </a:rPr>
              <a:t>.</a:t>
            </a:r>
          </a:p>
          <a:p>
            <a:pPr marL="609600" indent="-609600" eaLnBrk="1" hangingPunct="1">
              <a:buFont typeface="Wingdings" pitchFamily="-110" charset="2"/>
              <a:buNone/>
              <a:defRPr/>
            </a:pPr>
            <a:r>
              <a:rPr lang="nl-NL" sz="2200" dirty="0" smtClean="0">
                <a:solidFill>
                  <a:schemeClr val="tx2"/>
                </a:solidFill>
                <a:sym typeface="Wingdings"/>
              </a:rPr>
              <a:t> </a:t>
            </a:r>
            <a:r>
              <a:rPr lang="nl-NL" sz="2200" dirty="0" err="1" smtClean="0">
                <a:solidFill>
                  <a:schemeClr val="tx2"/>
                </a:solidFill>
                <a:sym typeface="Wingdings"/>
              </a:rPr>
              <a:t>Licensor</a:t>
            </a:r>
            <a:r>
              <a:rPr lang="nl-NL" sz="2200" dirty="0" smtClean="0">
                <a:solidFill>
                  <a:schemeClr val="tx2"/>
                </a:solidFill>
                <a:sym typeface="Wingdings"/>
              </a:rPr>
              <a:t> = </a:t>
            </a:r>
            <a:r>
              <a:rPr lang="nl-NL" sz="2200" dirty="0" smtClean="0">
                <a:solidFill>
                  <a:schemeClr val="tx2"/>
                </a:solidFill>
                <a:cs typeface="Verdana"/>
                <a:sym typeface="Wingdings"/>
              </a:rPr>
              <a:t>T</a:t>
            </a:r>
            <a:endParaRPr lang="nl-NL" sz="2200" dirty="0" smtClean="0">
              <a:cs typeface="Verdana"/>
            </a:endParaRPr>
          </a:p>
          <a:p>
            <a:pPr marL="609600" indent="-609600" eaLnBrk="1" hangingPunct="1">
              <a:buFont typeface="Wingdings" pitchFamily="-110" charset="2"/>
              <a:buNone/>
              <a:defRPr/>
            </a:pPr>
            <a:r>
              <a:rPr lang="nl-NL" sz="2200" dirty="0" smtClean="0">
                <a:solidFill>
                  <a:schemeClr val="tx2"/>
                </a:solidFill>
                <a:sym typeface="Wingdings"/>
              </a:rPr>
              <a:t> </a:t>
            </a:r>
            <a:r>
              <a:rPr lang="en-US" sz="2200" dirty="0" smtClean="0">
                <a:solidFill>
                  <a:schemeClr val="tx2"/>
                </a:solidFill>
              </a:rPr>
              <a:t>[E]</a:t>
            </a:r>
            <a:r>
              <a:rPr lang="en-US" sz="2200" baseline="-25000" dirty="0" smtClean="0">
                <a:solidFill>
                  <a:schemeClr val="tx2"/>
                </a:solidFill>
              </a:rPr>
              <a:t>VP</a:t>
            </a:r>
            <a:r>
              <a:rPr lang="en-US" sz="2200" dirty="0" smtClean="0">
                <a:solidFill>
                  <a:schemeClr val="tx2"/>
                </a:solidFill>
              </a:rPr>
              <a:t> has an </a:t>
            </a:r>
            <a:r>
              <a:rPr lang="en-US" sz="2200" dirty="0" err="1" smtClean="0">
                <a:solidFill>
                  <a:schemeClr val="tx2"/>
                </a:solidFill>
              </a:rPr>
              <a:t>uninterpretable</a:t>
            </a: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cs typeface="Verdana"/>
              </a:rPr>
              <a:t>[T]</a:t>
            </a:r>
            <a:r>
              <a:rPr lang="en-US" sz="2200" dirty="0" smtClean="0">
                <a:solidFill>
                  <a:schemeClr val="tx2"/>
                </a:solidFill>
              </a:rPr>
              <a:t>]</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Ellipsis site = </a:t>
            </a:r>
            <a:r>
              <a:rPr lang="en-US" sz="2200" dirty="0" err="1" smtClean="0">
                <a:solidFill>
                  <a:schemeClr val="tx2"/>
                </a:solidFill>
              </a:rPr>
              <a:t>vP</a:t>
            </a:r>
            <a:endParaRPr lang="en-US" sz="2200" dirty="0" smtClean="0">
              <a:solidFill>
                <a:schemeClr val="tx2"/>
              </a:solidFill>
            </a:endParaRPr>
          </a:p>
          <a:p>
            <a:pPr marL="609600" indent="-609600" eaLnBrk="1" hangingPunct="1">
              <a:buFont typeface="Wingdings" pitchFamily="-110" charset="2"/>
              <a:buNone/>
              <a:defRPr/>
            </a:pPr>
            <a:r>
              <a:rPr lang="nl-NL" sz="2200" dirty="0" smtClean="0">
                <a:solidFill>
                  <a:schemeClr val="tx2"/>
                </a:solidFill>
                <a:sym typeface="Wingdings"/>
              </a:rPr>
              <a:t> </a:t>
            </a:r>
            <a:r>
              <a:rPr lang="en-US" sz="2200" dirty="0" smtClean="0">
                <a:solidFill>
                  <a:schemeClr val="tx2"/>
                </a:solidFill>
                <a:cs typeface="Verdana"/>
              </a:rPr>
              <a:t>[E]</a:t>
            </a:r>
            <a:r>
              <a:rPr lang="en-US" sz="2200" baseline="-25000" dirty="0" smtClean="0">
                <a:solidFill>
                  <a:schemeClr val="tx2"/>
                </a:solidFill>
                <a:cs typeface="Verdana"/>
              </a:rPr>
              <a:t>VP</a:t>
            </a:r>
            <a:r>
              <a:rPr lang="en-US" sz="2200" dirty="0" smtClean="0">
                <a:solidFill>
                  <a:schemeClr val="tx2"/>
                </a:solidFill>
                <a:cs typeface="Verdana"/>
              </a:rPr>
              <a:t> selects the Voice head selecting </a:t>
            </a:r>
            <a:r>
              <a:rPr lang="en-US" sz="2200" dirty="0" err="1" smtClean="0">
                <a:solidFill>
                  <a:schemeClr val="tx2"/>
                </a:solidFill>
                <a:cs typeface="Verdana"/>
              </a:rPr>
              <a:t>vP</a:t>
            </a:r>
            <a:r>
              <a:rPr lang="en-US" sz="2200" dirty="0" smtClean="0">
                <a:solidFill>
                  <a:schemeClr val="tx2"/>
                </a:solidFill>
                <a:cs typeface="Verdana"/>
              </a:rPr>
              <a:t> 			(Merchant 2007, 2008; </a:t>
            </a:r>
            <a:r>
              <a:rPr lang="en-US" sz="2200" dirty="0" err="1" smtClean="0">
                <a:solidFill>
                  <a:schemeClr val="tx2"/>
                </a:solidFill>
                <a:cs typeface="Verdana"/>
              </a:rPr>
              <a:t>Baltin</a:t>
            </a:r>
            <a:r>
              <a:rPr lang="en-US" sz="2200" dirty="0" smtClean="0">
                <a:solidFill>
                  <a:schemeClr val="tx2"/>
                </a:solidFill>
                <a:cs typeface="Verdana"/>
              </a:rPr>
              <a:t> 2007)</a:t>
            </a:r>
            <a:endParaRPr lang="en-US" sz="22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 calcmode="lin" valueType="num">
                                      <p:cBhvr>
                                        <p:cTn id="7" dur="10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728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72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728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anim calcmode="lin" valueType="num">
                                      <p:cBhvr>
                                        <p:cTn id="15" dur="10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9728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972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728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animEffect transition="in" filter="dissolve">
                                      <p:cBhvr>
                                        <p:cTn id="23" dur="500"/>
                                        <p:tgtEl>
                                          <p:spTgt spid="972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97283">
                                            <p:txEl>
                                              <p:pRg st="5" end="5"/>
                                            </p:txEl>
                                          </p:spTgt>
                                        </p:tgtEl>
                                        <p:attrNameLst>
                                          <p:attrName>style.visibility</p:attrName>
                                        </p:attrNameLst>
                                      </p:cBhvr>
                                      <p:to>
                                        <p:strVal val="visible"/>
                                      </p:to>
                                    </p:set>
                                    <p:anim calcmode="lin" valueType="num">
                                      <p:cBhvr>
                                        <p:cTn id="28" dur="10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9728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9728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728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5.2 VP ellipsis (7)</a:t>
            </a:r>
            <a:endParaRPr lang="nl-NL" sz="3200" dirty="0" smtClean="0">
              <a:solidFill>
                <a:schemeClr val="accent1"/>
              </a:solidFill>
            </a:endParaRPr>
          </a:p>
        </p:txBody>
      </p:sp>
      <p:sp>
        <p:nvSpPr>
          <p:cNvPr id="153603" name="Rectangle 3"/>
          <p:cNvSpPr>
            <a:spLocks noGrp="1" noChangeArrowheads="1"/>
          </p:cNvSpPr>
          <p:nvPr>
            <p:ph type="body" idx="1"/>
          </p:nvPr>
        </p:nvSpPr>
        <p:spPr>
          <a:xfrm>
            <a:off x="1371600" y="2667000"/>
            <a:ext cx="7280275" cy="3048000"/>
          </a:xfrm>
        </p:spPr>
        <p:txBody>
          <a:bodyPr/>
          <a:lstStyle/>
          <a:p>
            <a:pPr marL="0" indent="0" eaLnBrk="1" hangingPunct="1">
              <a:lnSpc>
                <a:spcPct val="90000"/>
              </a:lnSpc>
              <a:buFontTx/>
              <a:buNone/>
              <a:tabLst>
                <a:tab pos="800100" algn="l"/>
                <a:tab pos="985838" algn="l"/>
                <a:tab pos="1257300" algn="l"/>
                <a:tab pos="2243138" algn="l"/>
              </a:tabLst>
              <a:defRPr/>
            </a:pPr>
            <a:r>
              <a:rPr lang="en-GB" sz="2200" dirty="0" smtClean="0">
                <a:solidFill>
                  <a:srgbClr val="269999"/>
                </a:solidFill>
              </a:rPr>
              <a:t>[E]</a:t>
            </a:r>
            <a:r>
              <a:rPr lang="nl-BE" sz="2200" dirty="0" smtClean="0">
                <a:solidFill>
                  <a:schemeClr val="accent1">
                    <a:lumMod val="75000"/>
                  </a:schemeClr>
                </a:solidFill>
              </a:rPr>
              <a:t> for VP ellipsis:</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(80)		  </a:t>
            </a:r>
            <a:r>
              <a:rPr lang="en-US" sz="2200" cap="small" dirty="0" smtClean="0">
                <a:solidFill>
                  <a:schemeClr val="tx2"/>
                </a:solidFill>
              </a:rPr>
              <a:t>cat</a:t>
            </a:r>
            <a:r>
              <a:rPr lang="en-US" sz="2200" dirty="0" smtClean="0">
                <a:solidFill>
                  <a:schemeClr val="tx2"/>
                </a:solidFill>
              </a:rPr>
              <a:t> 	[Voice/E]</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rPr>
              <a:t>[</a:t>
            </a:r>
            <a:r>
              <a:rPr lang="en-US" sz="2200" i="1" dirty="0" err="1" smtClean="0">
                <a:solidFill>
                  <a:schemeClr val="tx2"/>
                </a:solidFill>
              </a:rPr>
              <a:t>u</a:t>
            </a:r>
            <a:r>
              <a:rPr lang="en-US" sz="2200" dirty="0" err="1" smtClean="0">
                <a:solidFill>
                  <a:schemeClr val="tx2"/>
                </a:solidFill>
              </a:rPr>
              <a:t>T</a:t>
            </a:r>
            <a:r>
              <a:rPr lang="en-US" sz="2200" dirty="0" smtClean="0">
                <a:solidFill>
                  <a:schemeClr val="tx2"/>
                </a:solidFill>
              </a:rPr>
              <a:t>]</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sel</a:t>
            </a:r>
            <a:r>
              <a:rPr lang="en-US" sz="2200" cap="small" dirty="0" smtClean="0">
                <a:solidFill>
                  <a:schemeClr val="tx2"/>
                </a:solidFill>
              </a:rPr>
              <a:t>	</a:t>
            </a:r>
            <a:r>
              <a:rPr lang="en-US" sz="2200" dirty="0" smtClean="0">
                <a:solidFill>
                  <a:schemeClr val="tx2"/>
                </a:solidFill>
              </a:rPr>
              <a:t>[Voice]</a:t>
            </a:r>
          </a:p>
          <a:p>
            <a:pPr marL="0" indent="0" eaLnBrk="1" hangingPunct="1">
              <a:lnSpc>
                <a:spcPct val="90000"/>
              </a:lnSpc>
              <a:buFontTx/>
              <a:buNone/>
              <a:tabLst>
                <a:tab pos="800100" algn="l"/>
                <a:tab pos="985838" algn="l"/>
                <a:tab pos="1257300" algn="l"/>
                <a:tab pos="2243138" algn="l"/>
              </a:tabLst>
              <a:defRPr/>
            </a:pPr>
            <a:endParaRPr lang="nl-BE" sz="2200" dirty="0" smtClean="0">
              <a:solidFill>
                <a:schemeClr val="tx2"/>
              </a:solidFill>
            </a:endParaRPr>
          </a:p>
          <a:p>
            <a:pPr marL="0" indent="0" eaLnBrk="1" hangingPunct="1">
              <a:lnSpc>
                <a:spcPct val="90000"/>
              </a:lnSpc>
              <a:buFontTx/>
              <a:buNone/>
              <a:tabLst>
                <a:tab pos="800100" algn="l"/>
                <a:tab pos="985838" algn="l"/>
                <a:tab pos="1257300" algn="l"/>
                <a:tab pos="2243138" algn="l"/>
              </a:tabLst>
              <a:defRPr/>
            </a:pPr>
            <a:r>
              <a:rPr lang="nl-BE" sz="2000" dirty="0" smtClean="0">
                <a:solidFill>
                  <a:schemeClr val="tx2"/>
                </a:solidFill>
              </a:rPr>
              <a:t>       </a:t>
            </a:r>
            <a:endParaRPr lang="nl-BE" sz="2000" dirty="0">
              <a:solidFill>
                <a:schemeClr val="tx2"/>
              </a:solidFill>
            </a:endParaRPr>
          </a:p>
          <a:p>
            <a:pPr marL="0" indent="0" eaLnBrk="1" hangingPunct="1">
              <a:lnSpc>
                <a:spcPct val="90000"/>
              </a:lnSpc>
              <a:buFontTx/>
              <a:buNone/>
              <a:tabLst>
                <a:tab pos="800100" algn="l"/>
                <a:tab pos="985838" algn="l"/>
                <a:tab pos="1257300" algn="l"/>
                <a:tab pos="2243138" algn="l"/>
              </a:tabLst>
              <a:defRPr/>
            </a:pPr>
            <a:endParaRPr lang="nl-NL" sz="2000" dirty="0">
              <a:solidFill>
                <a:schemeClr val="tx2"/>
              </a:solidFill>
            </a:endParaRPr>
          </a:p>
        </p:txBody>
      </p:sp>
      <p:sp>
        <p:nvSpPr>
          <p:cNvPr id="4" name="Vierkante haak links 3"/>
          <p:cNvSpPr/>
          <p:nvPr/>
        </p:nvSpPr>
        <p:spPr>
          <a:xfrm>
            <a:off x="2438400" y="3505200"/>
            <a:ext cx="76200" cy="12192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5" name="Vierkante haak rechts 4"/>
          <p:cNvSpPr/>
          <p:nvPr/>
        </p:nvSpPr>
        <p:spPr>
          <a:xfrm>
            <a:off x="4648200" y="3505200"/>
            <a:ext cx="76200" cy="12192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370013" y="301625"/>
            <a:ext cx="7523162" cy="1143000"/>
          </a:xfrm>
        </p:spPr>
        <p:txBody>
          <a:bodyPr/>
          <a:lstStyle/>
          <a:p>
            <a:pPr eaLnBrk="1" hangingPunct="1"/>
            <a:r>
              <a:rPr lang="nl-BE" sz="3200" dirty="0" smtClean="0">
                <a:solidFill>
                  <a:schemeClr val="accent1"/>
                </a:solidFill>
              </a:rPr>
              <a:t>5.2 VP ellipsis (8)</a:t>
            </a:r>
            <a:endParaRPr lang="nl-NL" sz="3400" dirty="0" smtClean="0">
              <a:solidFill>
                <a:schemeClr val="accent1"/>
              </a:solidFill>
            </a:endParaRPr>
          </a:p>
        </p:txBody>
      </p:sp>
      <p:sp>
        <p:nvSpPr>
          <p:cNvPr id="244739" name="Text Box 4"/>
          <p:cNvSpPr txBox="1">
            <a:spLocks noChangeArrowheads="1"/>
          </p:cNvSpPr>
          <p:nvPr/>
        </p:nvSpPr>
        <p:spPr bwMode="auto">
          <a:xfrm>
            <a:off x="1331913" y="2133600"/>
            <a:ext cx="7126287" cy="3016250"/>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dirty="0" smtClean="0">
                <a:solidFill>
                  <a:schemeClr val="tx2"/>
                </a:solidFill>
              </a:rPr>
              <a:t>(81)            TP  </a:t>
            </a:r>
            <a:endParaRPr lang="nl-BE" sz="2000" dirty="0">
              <a:solidFill>
                <a:schemeClr val="tx2"/>
              </a:solidFill>
            </a:endParaRPr>
          </a:p>
          <a:p>
            <a:pPr marL="342900" indent="-342900">
              <a:spcBef>
                <a:spcPct val="50000"/>
              </a:spcBef>
            </a:pPr>
            <a:r>
              <a:rPr lang="nl-BE" sz="2000" dirty="0">
                <a:solidFill>
                  <a:schemeClr val="tx2"/>
                </a:solidFill>
              </a:rPr>
              <a:t>                       </a:t>
            </a:r>
            <a:r>
              <a:rPr lang="nl-BE" sz="2000" dirty="0" smtClean="0">
                <a:solidFill>
                  <a:schemeClr val="tx2"/>
                </a:solidFill>
              </a:rPr>
              <a:t>   T’        </a:t>
            </a:r>
            <a:endParaRPr lang="nl-BE" sz="2000" dirty="0">
              <a:solidFill>
                <a:schemeClr val="tx2"/>
              </a:solidFill>
            </a:endParaRPr>
          </a:p>
          <a:p>
            <a:pPr marL="342900" indent="-342900">
              <a:spcBef>
                <a:spcPct val="50000"/>
              </a:spcBef>
            </a:pPr>
            <a:r>
              <a:rPr lang="nl-BE" sz="2000" dirty="0">
                <a:solidFill>
                  <a:schemeClr val="tx2"/>
                </a:solidFill>
              </a:rPr>
              <a:t>                 </a:t>
            </a:r>
            <a:r>
              <a:rPr lang="nl-BE" sz="2000" dirty="0" smtClean="0">
                <a:solidFill>
                  <a:schemeClr val="tx2"/>
                </a:solidFill>
              </a:rPr>
              <a:t>  T            …</a:t>
            </a:r>
          </a:p>
          <a:p>
            <a:pPr marL="342900" indent="-342900">
              <a:spcBef>
                <a:spcPct val="50000"/>
              </a:spcBef>
            </a:pPr>
            <a:r>
              <a:rPr lang="nl-BE" sz="2000" dirty="0">
                <a:solidFill>
                  <a:schemeClr val="tx2"/>
                </a:solidFill>
              </a:rPr>
              <a:t>                                      </a:t>
            </a:r>
            <a:r>
              <a:rPr lang="nl-BE" sz="2000" dirty="0" smtClean="0">
                <a:solidFill>
                  <a:schemeClr val="tx2"/>
                </a:solidFill>
              </a:rPr>
              <a:t> VoiceP</a:t>
            </a:r>
          </a:p>
          <a:p>
            <a:pPr marL="342900" indent="-342900">
              <a:spcBef>
                <a:spcPct val="50000"/>
              </a:spcBef>
            </a:pPr>
            <a:r>
              <a:rPr lang="nl-BE" sz="2000" dirty="0">
                <a:solidFill>
                  <a:schemeClr val="tx2"/>
                </a:solidFill>
              </a:rPr>
              <a:t>                             </a:t>
            </a:r>
            <a:r>
              <a:rPr lang="nl-BE" sz="2000" dirty="0" smtClean="0">
                <a:solidFill>
                  <a:schemeClr val="tx2"/>
                </a:solidFill>
              </a:rPr>
              <a:t> Voice            </a:t>
            </a:r>
            <a:r>
              <a:rPr lang="nl-BE" sz="2000" dirty="0">
                <a:solidFill>
                  <a:schemeClr val="tx2"/>
                </a:solidFill>
              </a:rPr>
              <a:t>v</a:t>
            </a:r>
            <a:r>
              <a:rPr lang="nl-BE" sz="2000" dirty="0" smtClean="0">
                <a:solidFill>
                  <a:schemeClr val="tx2"/>
                </a:solidFill>
              </a:rPr>
              <a:t>P</a:t>
            </a:r>
            <a:r>
              <a:rPr lang="nl-BE" sz="2000" dirty="0">
                <a:solidFill>
                  <a:schemeClr val="tx2"/>
                </a:solidFill>
              </a:rPr>
              <a:t>					    </a:t>
            </a:r>
            <a:r>
              <a:rPr lang="nl-BE" sz="2000" dirty="0" smtClean="0">
                <a:solidFill>
                  <a:schemeClr val="tx2"/>
                </a:solidFill>
              </a:rPr>
              <a:t>  </a:t>
            </a:r>
            <a:endParaRPr lang="nl-BE" sz="2000" dirty="0">
              <a:solidFill>
                <a:schemeClr val="tx2"/>
              </a:solidFill>
            </a:endParaRPr>
          </a:p>
          <a:p>
            <a:pPr marL="342900" indent="-342900">
              <a:spcBef>
                <a:spcPct val="50000"/>
              </a:spcBef>
            </a:pPr>
            <a:r>
              <a:rPr lang="nl-BE" sz="2000" dirty="0">
                <a:solidFill>
                  <a:schemeClr val="tx2"/>
                </a:solidFill>
              </a:rPr>
              <a:t>		                                                          </a:t>
            </a:r>
            <a:endParaRPr lang="nl-NL" sz="2000" dirty="0">
              <a:solidFill>
                <a:schemeClr val="tx2"/>
              </a:solidFill>
            </a:endParaRPr>
          </a:p>
        </p:txBody>
      </p:sp>
      <p:sp>
        <p:nvSpPr>
          <p:cNvPr id="244740" name="AutoShape 5"/>
          <p:cNvSpPr>
            <a:spLocks noChangeArrowheads="1"/>
          </p:cNvSpPr>
          <p:nvPr/>
        </p:nvSpPr>
        <p:spPr bwMode="auto">
          <a:xfrm>
            <a:off x="5486400" y="4343400"/>
            <a:ext cx="966788" cy="174625"/>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 name="Group 10"/>
          <p:cNvGrpSpPr>
            <a:grpSpLocks/>
          </p:cNvGrpSpPr>
          <p:nvPr/>
        </p:nvGrpSpPr>
        <p:grpSpPr bwMode="auto">
          <a:xfrm>
            <a:off x="2819400" y="2514600"/>
            <a:ext cx="792163" cy="144463"/>
            <a:chOff x="2064" y="2160"/>
            <a:chExt cx="635" cy="91"/>
          </a:xfrm>
        </p:grpSpPr>
        <p:sp>
          <p:nvSpPr>
            <p:cNvPr id="244757"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8"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10"/>
          <p:cNvGrpSpPr>
            <a:grpSpLocks/>
          </p:cNvGrpSpPr>
          <p:nvPr/>
        </p:nvGrpSpPr>
        <p:grpSpPr bwMode="auto">
          <a:xfrm>
            <a:off x="3429000" y="2971800"/>
            <a:ext cx="792163" cy="144463"/>
            <a:chOff x="2064" y="2160"/>
            <a:chExt cx="635" cy="91"/>
          </a:xfrm>
        </p:grpSpPr>
        <p:sp>
          <p:nvSpPr>
            <p:cNvPr id="244755"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6"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4" name="Group 10"/>
          <p:cNvGrpSpPr>
            <a:grpSpLocks/>
          </p:cNvGrpSpPr>
          <p:nvPr/>
        </p:nvGrpSpPr>
        <p:grpSpPr bwMode="auto">
          <a:xfrm>
            <a:off x="4114800" y="3429000"/>
            <a:ext cx="792163" cy="144463"/>
            <a:chOff x="2064" y="2160"/>
            <a:chExt cx="635" cy="91"/>
          </a:xfrm>
        </p:grpSpPr>
        <p:sp>
          <p:nvSpPr>
            <p:cNvPr id="244753"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4"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5" name="Group 10"/>
          <p:cNvGrpSpPr>
            <a:grpSpLocks/>
          </p:cNvGrpSpPr>
          <p:nvPr/>
        </p:nvGrpSpPr>
        <p:grpSpPr bwMode="auto">
          <a:xfrm>
            <a:off x="4953000" y="3886200"/>
            <a:ext cx="792163" cy="144463"/>
            <a:chOff x="2064" y="2160"/>
            <a:chExt cx="635" cy="91"/>
          </a:xfrm>
        </p:grpSpPr>
        <p:sp>
          <p:nvSpPr>
            <p:cNvPr id="244751"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2"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5105400" y="3505200"/>
            <a:ext cx="1241425" cy="1717675"/>
          </a:xfrm>
          <a:custGeom>
            <a:avLst/>
            <a:gdLst>
              <a:gd name="connsiteX0" fmla="*/ 1205255 w 1205255"/>
              <a:gd name="connsiteY0" fmla="*/ 0 h 1553882"/>
              <a:gd name="connsiteX1" fmla="*/ 114549 w 1205255"/>
              <a:gd name="connsiteY1" fmla="*/ 672353 h 1553882"/>
              <a:gd name="connsiteX2" fmla="*/ 517961 w 1205255"/>
              <a:gd name="connsiteY2" fmla="*/ 1553882 h 1553882"/>
              <a:gd name="connsiteX0" fmla="*/ 1205255 w 1205255"/>
              <a:gd name="connsiteY0" fmla="*/ 0 h 1792342"/>
              <a:gd name="connsiteX1" fmla="*/ 114549 w 1205255"/>
              <a:gd name="connsiteY1" fmla="*/ 910813 h 1792342"/>
              <a:gd name="connsiteX2" fmla="*/ 517961 w 1205255"/>
              <a:gd name="connsiteY2" fmla="*/ 1792342 h 1792342"/>
            </a:gdLst>
            <a:ahLst/>
            <a:cxnLst>
              <a:cxn ang="0">
                <a:pos x="connsiteX0" y="connsiteY0"/>
              </a:cxn>
              <a:cxn ang="0">
                <a:pos x="connsiteX1" y="connsiteY1"/>
              </a:cxn>
              <a:cxn ang="0">
                <a:pos x="connsiteX2" y="connsiteY2"/>
              </a:cxn>
            </a:cxnLst>
            <a:rect l="l" t="t" r="r" b="b"/>
            <a:pathLst>
              <a:path w="1205255" h="1792342">
                <a:moveTo>
                  <a:pt x="1205255" y="0"/>
                </a:moveTo>
                <a:cubicBezTo>
                  <a:pt x="717176" y="206686"/>
                  <a:pt x="229098" y="612089"/>
                  <a:pt x="114549" y="910813"/>
                </a:cubicBezTo>
                <a:cubicBezTo>
                  <a:pt x="0" y="1209537"/>
                  <a:pt x="517961" y="1792342"/>
                  <a:pt x="517961" y="1792342"/>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grpSp>
        <p:nvGrpSpPr>
          <p:cNvPr id="6" name="Groeperen 37"/>
          <p:cNvGrpSpPr>
            <a:grpSpLocks/>
          </p:cNvGrpSpPr>
          <p:nvPr/>
        </p:nvGrpSpPr>
        <p:grpSpPr bwMode="auto">
          <a:xfrm>
            <a:off x="2743200" y="3962400"/>
            <a:ext cx="534988" cy="687388"/>
            <a:chOff x="3504406" y="4877594"/>
            <a:chExt cx="457994" cy="686594"/>
          </a:xfrm>
        </p:grpSpPr>
        <p:cxnSp>
          <p:nvCxnSpPr>
            <p:cNvPr id="31" name="Rechte verbindingslijn 30"/>
            <p:cNvCxnSpPr/>
            <p:nvPr/>
          </p:nvCxnSpPr>
          <p:spPr>
            <a:xfrm rot="5400000">
              <a:off x="3162582" y="5219418"/>
              <a:ext cx="685008" cy="1359"/>
            </a:xfrm>
            <a:prstGeom prst="line">
              <a:avLst/>
            </a:prstGeom>
            <a:ln>
              <a:solidFill>
                <a:schemeClr val="accent1">
                  <a:lumMod val="75000"/>
                </a:schemeClr>
              </a:solidFill>
              <a:headEnd type="oval" w="lg" len="lg"/>
            </a:ln>
          </p:spPr>
          <p:style>
            <a:lnRef idx="2">
              <a:schemeClr val="accent1"/>
            </a:lnRef>
            <a:fillRef idx="0">
              <a:schemeClr val="accent1"/>
            </a:fillRef>
            <a:effectRef idx="1">
              <a:schemeClr val="accent1"/>
            </a:effectRef>
            <a:fontRef idx="minor">
              <a:schemeClr val="tx1"/>
            </a:fontRef>
          </p:style>
        </p:cxnSp>
        <p:cxnSp>
          <p:nvCxnSpPr>
            <p:cNvPr id="36" name="Rechte verbindingslijn 35"/>
            <p:cNvCxnSpPr/>
            <p:nvPr/>
          </p:nvCxnSpPr>
          <p:spPr>
            <a:xfrm>
              <a:off x="3505765" y="5562602"/>
              <a:ext cx="456635" cy="1586"/>
            </a:xfrm>
            <a:prstGeom prst="line">
              <a:avLst/>
            </a:prstGeom>
            <a:ln>
              <a:solidFill>
                <a:schemeClr val="accent1">
                  <a:lumMod val="75000"/>
                </a:schemeClr>
              </a:solidFill>
              <a:tailEnd type="oval" w="lg" len="lg"/>
            </a:ln>
          </p:spPr>
          <p:style>
            <a:lnRef idx="2">
              <a:schemeClr val="accent1"/>
            </a:lnRef>
            <a:fillRef idx="0">
              <a:schemeClr val="accent1"/>
            </a:fillRef>
            <a:effectRef idx="1">
              <a:schemeClr val="accent1"/>
            </a:effectRef>
            <a:fontRef idx="minor">
              <a:schemeClr val="tx1"/>
            </a:fontRef>
          </p:style>
        </p:cxnSp>
      </p:grpSp>
      <p:sp>
        <p:nvSpPr>
          <p:cNvPr id="40" name="Tekstvak 39"/>
          <p:cNvSpPr txBox="1"/>
          <p:nvPr/>
        </p:nvSpPr>
        <p:spPr>
          <a:xfrm>
            <a:off x="3276600" y="4419600"/>
            <a:ext cx="1981200" cy="400110"/>
          </a:xfrm>
          <a:prstGeom prst="rect">
            <a:avLst/>
          </a:prstGeom>
          <a:noFill/>
        </p:spPr>
        <p:txBody>
          <a:bodyPr wrap="square">
            <a:prstTxWarp prst="textNoShape">
              <a:avLst/>
            </a:prstTxWarp>
            <a:spAutoFit/>
          </a:bodyPr>
          <a:lstStyle/>
          <a:p>
            <a:r>
              <a:rPr lang="en-GB" sz="2000" dirty="0">
                <a:solidFill>
                  <a:schemeClr val="tx2"/>
                </a:solidFill>
                <a:ea typeface="Verdana" pitchFamily="-110" charset="0"/>
                <a:cs typeface="Verdana" pitchFamily="-110" charset="0"/>
              </a:rPr>
              <a:t>[E </a:t>
            </a:r>
            <a:r>
              <a:rPr lang="en-GB" sz="2000" dirty="0" smtClean="0">
                <a:solidFill>
                  <a:schemeClr val="tx2"/>
                </a:solidFill>
                <a:ea typeface="Verdana" pitchFamily="-110" charset="0"/>
                <a:cs typeface="Verdana" pitchFamily="-110" charset="0"/>
              </a:rPr>
              <a:t>[</a:t>
            </a:r>
            <a:r>
              <a:rPr lang="en-GB" sz="2000" cap="small" dirty="0" err="1" smtClean="0">
                <a:solidFill>
                  <a:schemeClr val="tx2"/>
                </a:solidFill>
                <a:ea typeface="Verdana" pitchFamily="-110" charset="0"/>
                <a:cs typeface="Verdana" pitchFamily="-110" charset="0"/>
              </a:rPr>
              <a:t>infl</a:t>
            </a:r>
            <a:r>
              <a:rPr lang="en-GB" sz="2000" dirty="0" err="1" smtClean="0">
                <a:solidFill>
                  <a:schemeClr val="tx2"/>
                </a:solidFill>
                <a:ea typeface="Verdana" pitchFamily="-110" charset="0"/>
                <a:cs typeface="Verdana" pitchFamily="-110" charset="0"/>
              </a:rPr>
              <a:t>[</a:t>
            </a:r>
            <a:r>
              <a:rPr lang="en-GB" sz="2000" i="1" dirty="0" err="1" smtClean="0">
                <a:solidFill>
                  <a:schemeClr val="tx2"/>
                </a:solidFill>
                <a:ea typeface="Verdana" pitchFamily="-110" charset="0"/>
                <a:cs typeface="Verdana" pitchFamily="-110" charset="0"/>
              </a:rPr>
              <a:t>u</a:t>
            </a:r>
            <a:r>
              <a:rPr lang="en-GB" sz="2000" dirty="0" err="1" smtClean="0">
                <a:solidFill>
                  <a:schemeClr val="tx2"/>
                </a:solidFill>
                <a:ea typeface="Verdana" pitchFamily="-110" charset="0"/>
                <a:cs typeface="Verdana" pitchFamily="-110" charset="0"/>
              </a:rPr>
              <a:t>T</a:t>
            </a:r>
            <a:r>
              <a:rPr lang="en-GB" sz="2000" dirty="0" smtClean="0">
                <a:solidFill>
                  <a:schemeClr val="tx2"/>
                </a:solidFill>
                <a:ea typeface="Verdana" pitchFamily="-110" charset="0"/>
                <a:cs typeface="Verdana" pitchFamily="-110" charset="0"/>
              </a:rPr>
              <a:t>]</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29" name="Tekstvak 28"/>
          <p:cNvSpPr txBox="1"/>
          <p:nvPr/>
        </p:nvSpPr>
        <p:spPr>
          <a:xfrm>
            <a:off x="2514600" y="3505200"/>
            <a:ext cx="1752600" cy="400050"/>
          </a:xfrm>
          <a:prstGeom prst="rect">
            <a:avLst/>
          </a:prstGeom>
          <a:noFill/>
        </p:spPr>
        <p:txBody>
          <a:bodyPr wrap="square">
            <a:prstTxWarp prst="textNoShape">
              <a:avLst/>
            </a:prstTxWarp>
            <a:spAutoFit/>
          </a:bodyPr>
          <a:lstStyle/>
          <a:p>
            <a:r>
              <a:rPr lang="en-GB" sz="2000" dirty="0" smtClean="0">
                <a:solidFill>
                  <a:schemeClr val="tx2"/>
                </a:solidFill>
                <a:ea typeface="Verdana" pitchFamily="-110" charset="0"/>
                <a:cs typeface="Verdana" pitchFamily="-110" charset="0"/>
              </a:rPr>
              <a:t>[</a:t>
            </a:r>
            <a:r>
              <a:rPr lang="en-GB" sz="2000" cap="small" dirty="0" err="1" smtClean="0">
                <a:solidFill>
                  <a:schemeClr val="tx2"/>
                </a:solidFill>
                <a:ea typeface="Verdana" pitchFamily="-110" charset="0"/>
                <a:cs typeface="Verdana" pitchFamily="-110" charset="0"/>
              </a:rPr>
              <a:t>cat</a:t>
            </a:r>
            <a:r>
              <a:rPr lang="en-GB" sz="2000" dirty="0" err="1" smtClean="0">
                <a:solidFill>
                  <a:schemeClr val="tx2"/>
                </a:solidFill>
                <a:ea typeface="Verdana" pitchFamily="-110" charset="0"/>
                <a:cs typeface="Verdana" pitchFamily="-110" charset="0"/>
              </a:rPr>
              <a:t>[T</a:t>
            </a:r>
            <a:r>
              <a:rPr lang="en-GB" sz="2000" dirty="0" smtClean="0">
                <a:solidFill>
                  <a:schemeClr val="tx2"/>
                </a:solidFill>
                <a:ea typeface="Verdana" pitchFamily="-110" charset="0"/>
                <a:cs typeface="Verdana" pitchFamily="-110" charset="0"/>
              </a:rPr>
              <a:t>]</a:t>
            </a:r>
            <a:r>
              <a:rPr lang="nl-BE" sz="2000" dirty="0" smtClean="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5.2 VP ellipsis (9)</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057400"/>
            <a:ext cx="7316787" cy="4495800"/>
          </a:xfrm>
        </p:spPr>
        <p:txBody>
          <a:bodyPr/>
          <a:lstStyle/>
          <a:p>
            <a:pPr marL="271463" indent="-271463" eaLnBrk="1" hangingPunct="1">
              <a:buFontTx/>
              <a:buNone/>
              <a:defRPr/>
            </a:pPr>
            <a:r>
              <a:rPr lang="nl-BE" sz="2200" dirty="0" smtClean="0">
                <a:solidFill>
                  <a:srgbClr val="269999"/>
                </a:solidFill>
                <a:sym typeface="Wingdings" pitchFamily="-110" charset="2"/>
              </a:rPr>
              <a:t> The extraction data</a:t>
            </a:r>
          </a:p>
          <a:p>
            <a:pPr marL="271463" indent="-271463" eaLnBrk="1" hangingPunct="1">
              <a:buFontTx/>
              <a:buNone/>
              <a:defRPr/>
            </a:pPr>
            <a:endParaRPr lang="nl-BE" sz="1200" dirty="0" smtClean="0">
              <a:solidFill>
                <a:schemeClr val="tx2"/>
              </a:solidFill>
            </a:endParaRPr>
          </a:p>
          <a:p>
            <a:pPr marL="271463" indent="-271463" eaLnBrk="1" hangingPunct="1">
              <a:buFontTx/>
              <a:buNone/>
              <a:defRPr/>
            </a:pPr>
            <a:r>
              <a:rPr lang="nl-BE" sz="2200" dirty="0" smtClean="0">
                <a:solidFill>
                  <a:schemeClr val="tx2"/>
                </a:solidFill>
              </a:rPr>
              <a:t>Clause-internal phase head = v</a:t>
            </a:r>
          </a:p>
          <a:p>
            <a:pPr marL="271463" indent="-271463" eaLnBrk="1" hangingPunct="1">
              <a:buFontTx/>
              <a:buNone/>
              <a:defRPr/>
            </a:pPr>
            <a:endParaRPr lang="nl-BE" sz="1200" dirty="0" smtClean="0">
              <a:solidFill>
                <a:schemeClr val="tx2"/>
              </a:solidFill>
            </a:endParaRPr>
          </a:p>
          <a:p>
            <a:pPr marL="271463" indent="-271463" eaLnBrk="1" hangingPunct="1">
              <a:buFontTx/>
              <a:buNone/>
              <a:defRPr/>
            </a:pPr>
            <a:r>
              <a:rPr lang="nl-BE" sz="2200" dirty="0" smtClean="0">
                <a:solidFill>
                  <a:schemeClr val="tx2"/>
                </a:solidFill>
              </a:rPr>
              <a:t>! 	Kratzer (1994), Collins (2005), Merchant (2007, 2008), Gengel (2007): Splitting up vP in VoiceP and vP</a:t>
            </a:r>
          </a:p>
          <a:p>
            <a:pPr marL="271463" indent="-271463" eaLnBrk="1" hangingPunct="1">
              <a:buFontTx/>
              <a:buNone/>
              <a:defRPr/>
            </a:pPr>
            <a:endParaRPr lang="nl-BE" sz="1200" dirty="0" smtClean="0">
              <a:solidFill>
                <a:schemeClr val="tx2"/>
              </a:solidFill>
            </a:endParaRPr>
          </a:p>
          <a:p>
            <a:pPr marL="271463" indent="-271463" eaLnBrk="1" hangingPunct="1">
              <a:buFontTx/>
              <a:buNone/>
              <a:defRPr/>
            </a:pPr>
            <a:r>
              <a:rPr lang="nl-NL" sz="2200" dirty="0" smtClean="0">
                <a:solidFill>
                  <a:schemeClr val="tx2"/>
                </a:solidFill>
                <a:sym typeface="Wingdings"/>
              </a:rPr>
              <a:t> </a:t>
            </a:r>
            <a:r>
              <a:rPr lang="nl-NL" sz="2200" dirty="0" err="1" smtClean="0">
                <a:solidFill>
                  <a:schemeClr val="tx2"/>
                </a:solidFill>
                <a:sym typeface="Wingdings"/>
              </a:rPr>
              <a:t>Which</a:t>
            </a:r>
            <a:r>
              <a:rPr lang="nl-NL" sz="2200" dirty="0" smtClean="0">
                <a:solidFill>
                  <a:schemeClr val="tx2"/>
                </a:solidFill>
                <a:sym typeface="Wingdings"/>
              </a:rPr>
              <a:t> </a:t>
            </a:r>
            <a:r>
              <a:rPr lang="nl-NL" sz="2200" dirty="0" err="1" smtClean="0">
                <a:solidFill>
                  <a:schemeClr val="tx2"/>
                </a:solidFill>
                <a:sym typeface="Wingdings"/>
              </a:rPr>
              <a:t>one</a:t>
            </a:r>
            <a:r>
              <a:rPr lang="nl-NL" sz="2200" dirty="0" smtClean="0">
                <a:solidFill>
                  <a:schemeClr val="tx2"/>
                </a:solidFill>
                <a:sym typeface="Wingdings"/>
              </a:rPr>
              <a:t> is the </a:t>
            </a:r>
            <a:r>
              <a:rPr lang="nl-NL" sz="2200" dirty="0" err="1" smtClean="0">
                <a:solidFill>
                  <a:schemeClr val="tx2"/>
                </a:solidFill>
                <a:sym typeface="Wingdings"/>
              </a:rPr>
              <a:t>phase</a:t>
            </a:r>
            <a:r>
              <a:rPr lang="nl-NL" sz="2200" dirty="0" smtClean="0">
                <a:solidFill>
                  <a:schemeClr val="tx2"/>
                </a:solidFill>
                <a:sym typeface="Wingdings"/>
              </a:rPr>
              <a:t> </a:t>
            </a:r>
            <a:r>
              <a:rPr lang="nl-NL" sz="2200" dirty="0" err="1" smtClean="0">
                <a:solidFill>
                  <a:schemeClr val="tx2"/>
                </a:solidFill>
                <a:sym typeface="Wingdings"/>
              </a:rPr>
              <a:t>head</a:t>
            </a:r>
            <a:r>
              <a:rPr lang="nl-NL" sz="2200" dirty="0" smtClean="0">
                <a:solidFill>
                  <a:schemeClr val="tx2"/>
                </a:solidFill>
                <a:sym typeface="Wingdings"/>
              </a:rPr>
              <a:t>?</a:t>
            </a:r>
          </a:p>
          <a:p>
            <a:pPr marL="271463" indent="-271463" eaLnBrk="1" hangingPunct="1">
              <a:buFontTx/>
              <a:buNone/>
              <a:defRPr/>
            </a:pPr>
            <a:endParaRPr lang="nl-BE" sz="1200" dirty="0" smtClean="0">
              <a:solidFill>
                <a:schemeClr val="tx2"/>
              </a:solidFill>
            </a:endParaRPr>
          </a:p>
          <a:p>
            <a:pPr marL="271463" indent="-271463" eaLnBrk="1" hangingPunct="1">
              <a:buFontTx/>
              <a:buNone/>
              <a:defRPr/>
            </a:pPr>
            <a:r>
              <a:rPr lang="nl-BE" sz="2200" dirty="0" smtClean="0">
                <a:solidFill>
                  <a:schemeClr val="tx2"/>
                </a:solidFill>
              </a:rPr>
              <a:t>Baltin (2007): Voice is the clause-internal phase 		   head, not v.</a:t>
            </a: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2" nodeType="clickEffect">
                                  <p:stCondLst>
                                    <p:cond delay="0"/>
                                  </p:stCondLst>
                                  <p:childTnLst>
                                    <p:set>
                                      <p:cBhvr>
                                        <p:cTn id="10" dur="1" fill="hold">
                                          <p:stCondLst>
                                            <p:cond delay="0"/>
                                          </p:stCondLst>
                                        </p:cTn>
                                        <p:tgtEl>
                                          <p:spTgt spid="152579">
                                            <p:txEl>
                                              <p:pRg st="4" end="4"/>
                                            </p:txEl>
                                          </p:spTgt>
                                        </p:tgtEl>
                                        <p:attrNameLst>
                                          <p:attrName>style.visibility</p:attrName>
                                        </p:attrNameLst>
                                      </p:cBhvr>
                                      <p:to>
                                        <p:strVal val="visible"/>
                                      </p:to>
                                    </p:set>
                                    <p:animEffect transition="in" filter="dissolve">
                                      <p:cBhvr>
                                        <p:cTn id="11" dur="500"/>
                                        <p:tgtEl>
                                          <p:spTgt spid="152579">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1" nodeType="clickEffect">
                                  <p:stCondLst>
                                    <p:cond delay="0"/>
                                  </p:stCondLst>
                                  <p:childTnLst>
                                    <p:set>
                                      <p:cBhvr>
                                        <p:cTn id="15" dur="1" fill="hold">
                                          <p:stCondLst>
                                            <p:cond delay="0"/>
                                          </p:stCondLst>
                                        </p:cTn>
                                        <p:tgtEl>
                                          <p:spTgt spid="152579">
                                            <p:txEl>
                                              <p:pRg st="6" end="6"/>
                                            </p:txEl>
                                          </p:spTgt>
                                        </p:tgtEl>
                                        <p:attrNameLst>
                                          <p:attrName>style.visibility</p:attrName>
                                        </p:attrNameLst>
                                      </p:cBhvr>
                                      <p:to>
                                        <p:strVal val="visible"/>
                                      </p:to>
                                    </p:set>
                                    <p:anim calcmode="lin" valueType="num">
                                      <p:cBhvr>
                                        <p:cTn id="16" dur="1000" fill="hold"/>
                                        <p:tgtEl>
                                          <p:spTgt spid="152579">
                                            <p:txEl>
                                              <p:pRg st="6" end="6"/>
                                            </p:txEl>
                                          </p:spTgt>
                                        </p:tgtEl>
                                        <p:attrNameLst>
                                          <p:attrName>ppt_w</p:attrName>
                                        </p:attrNameLst>
                                      </p:cBhvr>
                                      <p:tavLst>
                                        <p:tav tm="0">
                                          <p:val>
                                            <p:fltVal val="0"/>
                                          </p:val>
                                        </p:tav>
                                        <p:tav tm="100000">
                                          <p:val>
                                            <p:strVal val="#ppt_w"/>
                                          </p:val>
                                        </p:tav>
                                      </p:tavLst>
                                    </p:anim>
                                    <p:anim calcmode="lin" valueType="num">
                                      <p:cBhvr>
                                        <p:cTn id="17" dur="1000" fill="hold"/>
                                        <p:tgtEl>
                                          <p:spTgt spid="152579">
                                            <p:txEl>
                                              <p:pRg st="6" end="6"/>
                                            </p:txEl>
                                          </p:spTgt>
                                        </p:tgtEl>
                                        <p:attrNameLst>
                                          <p:attrName>ppt_h</p:attrName>
                                        </p:attrNameLst>
                                      </p:cBhvr>
                                      <p:tavLst>
                                        <p:tav tm="0">
                                          <p:val>
                                            <p:fltVal val="0"/>
                                          </p:val>
                                        </p:tav>
                                        <p:tav tm="100000">
                                          <p:val>
                                            <p:strVal val="#ppt_h"/>
                                          </p:val>
                                        </p:tav>
                                      </p:tavLst>
                                    </p:anim>
                                    <p:anim calcmode="lin" valueType="num">
                                      <p:cBhvr>
                                        <p:cTn id="18" dur="1000" fill="hold"/>
                                        <p:tgtEl>
                                          <p:spTgt spid="15257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5257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2" nodeType="clickEffect">
                                  <p:stCondLst>
                                    <p:cond delay="0"/>
                                  </p:stCondLst>
                                  <p:childTnLst>
                                    <p:set>
                                      <p:cBhvr>
                                        <p:cTn id="23" dur="1" fill="hold">
                                          <p:stCondLst>
                                            <p:cond delay="0"/>
                                          </p:stCondLst>
                                        </p:cTn>
                                        <p:tgtEl>
                                          <p:spTgt spid="152579">
                                            <p:txEl>
                                              <p:pRg st="8" end="8"/>
                                            </p:txEl>
                                          </p:spTgt>
                                        </p:tgtEl>
                                        <p:attrNameLst>
                                          <p:attrName>style.visibility</p:attrName>
                                        </p:attrNameLst>
                                      </p:cBhvr>
                                      <p:to>
                                        <p:strVal val="visible"/>
                                      </p:to>
                                    </p:set>
                                    <p:animEffect transition="in" filter="dissolve">
                                      <p:cBhvr>
                                        <p:cTn id="24" dur="500"/>
                                        <p:tgtEl>
                                          <p:spTgt spid="152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uiExpand="1" build="p"/>
      <p:bldP spid="152579" grpId="1" uiExpand="1" build="p"/>
      <p:bldP spid="152579" grpId="2" uiExpand="1" build="p"/>
    </p:bld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5.2 VP ellipsis (10)</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438400"/>
            <a:ext cx="7316787" cy="4114800"/>
          </a:xfrm>
        </p:spPr>
        <p:txBody>
          <a:bodyPr/>
          <a:lstStyle/>
          <a:p>
            <a:pPr marL="271463" indent="-271463" eaLnBrk="1" hangingPunct="1">
              <a:buFontTx/>
              <a:buNone/>
              <a:defRPr/>
            </a:pPr>
            <a:r>
              <a:rPr lang="nl-BE" sz="2200" dirty="0" smtClean="0">
                <a:solidFill>
                  <a:srgbClr val="269999"/>
                </a:solidFill>
                <a:sym typeface="Wingdings" pitchFamily="-110" charset="2"/>
              </a:rPr>
              <a:t>(Conceptual) arguments</a:t>
            </a:r>
          </a:p>
          <a:p>
            <a:pPr marL="271463" indent="-271463" eaLnBrk="1" hangingPunct="1">
              <a:buFontTx/>
              <a:buNone/>
              <a:defRPr/>
            </a:pPr>
            <a:endParaRPr lang="nl-BE" sz="1200" dirty="0" smtClean="0">
              <a:solidFill>
                <a:schemeClr val="accent2"/>
              </a:solidFill>
            </a:endParaRPr>
          </a:p>
          <a:p>
            <a:pPr marL="271463" indent="-271463" eaLnBrk="1" hangingPunct="1">
              <a:buFontTx/>
              <a:buChar char="•"/>
              <a:defRPr/>
            </a:pPr>
            <a:r>
              <a:rPr lang="nl-BE" sz="2200" dirty="0" smtClean="0">
                <a:solidFill>
                  <a:srgbClr val="006666"/>
                </a:solidFill>
              </a:rPr>
              <a:t>Both phasal domains are functional projections:</a:t>
            </a:r>
          </a:p>
          <a:p>
            <a:pPr marL="271463" indent="-271463" eaLnBrk="1" hangingPunct="1">
              <a:buNone/>
              <a:defRPr/>
            </a:pPr>
            <a:r>
              <a:rPr lang="nl-BE" sz="2200" dirty="0" smtClean="0">
                <a:solidFill>
                  <a:srgbClr val="006666"/>
                </a:solidFill>
              </a:rPr>
              <a:t>		CP phase: TP phasal domain</a:t>
            </a:r>
          </a:p>
          <a:p>
            <a:pPr marL="271463" indent="-271463" eaLnBrk="1" hangingPunct="1">
              <a:buNone/>
              <a:defRPr/>
            </a:pPr>
            <a:r>
              <a:rPr lang="nl-BE" sz="2200" dirty="0" smtClean="0">
                <a:solidFill>
                  <a:srgbClr val="006666"/>
                </a:solidFill>
              </a:rPr>
              <a:t>		Voice phase: vP phasal domain</a:t>
            </a:r>
          </a:p>
          <a:p>
            <a:pPr marL="271463" indent="-271463" eaLnBrk="1" hangingPunct="1">
              <a:buNone/>
              <a:defRPr/>
            </a:pPr>
            <a:endParaRPr lang="nl-BE" sz="1200" dirty="0" smtClean="0">
              <a:solidFill>
                <a:srgbClr val="006666"/>
              </a:solidFill>
            </a:endParaRPr>
          </a:p>
          <a:p>
            <a:pPr marL="271463" indent="-271463" eaLnBrk="1" hangingPunct="1">
              <a:buFontTx/>
              <a:buChar char="•"/>
              <a:defRPr/>
            </a:pPr>
            <a:r>
              <a:rPr lang="nl-BE" sz="2200" dirty="0" smtClean="0">
                <a:solidFill>
                  <a:srgbClr val="006666"/>
                </a:solidFill>
              </a:rPr>
              <a:t>For both phasal domains the specifier is a subject position.</a:t>
            </a:r>
          </a:p>
          <a:p>
            <a:pPr marL="271463" indent="-271463" eaLnBrk="1" hangingPunct="1">
              <a:buNone/>
              <a:defRPr/>
            </a:pPr>
            <a:r>
              <a:rPr lang="nl-BE" sz="2200" dirty="0" smtClean="0">
                <a:solidFill>
                  <a:srgbClr val="006666"/>
                </a:solidFill>
              </a:rPr>
              <a:t>		CP phase: </a:t>
            </a:r>
            <a:r>
              <a:rPr lang="en-GB" sz="2200" dirty="0" smtClean="0">
                <a:solidFill>
                  <a:schemeClr val="tx2"/>
                </a:solidFill>
                <a:ea typeface="Verdana" pitchFamily="-110" charset="0"/>
                <a:cs typeface="Verdana" pitchFamily="-110" charset="0"/>
              </a:rPr>
              <a:t>[Spec, TP]</a:t>
            </a:r>
          </a:p>
          <a:p>
            <a:pPr marL="271463" indent="-271463" eaLnBrk="1" hangingPunct="1">
              <a:buNone/>
              <a:defRPr/>
            </a:pPr>
            <a:r>
              <a:rPr lang="en-GB" sz="2200" dirty="0" smtClean="0">
                <a:solidFill>
                  <a:schemeClr val="tx2"/>
                </a:solidFill>
                <a:ea typeface="Verdana" pitchFamily="-110" charset="0"/>
                <a:cs typeface="Verdana" pitchFamily="-110" charset="0"/>
              </a:rPr>
              <a:t>		Voice phase: [Spec, </a:t>
            </a:r>
            <a:r>
              <a:rPr lang="en-GB" sz="2200" dirty="0" err="1" smtClean="0">
                <a:solidFill>
                  <a:schemeClr val="tx2"/>
                </a:solidFill>
                <a:ea typeface="Verdana" pitchFamily="-110" charset="0"/>
                <a:cs typeface="Verdana" pitchFamily="-110" charset="0"/>
              </a:rPr>
              <a:t>vP</a:t>
            </a:r>
            <a:r>
              <a:rPr lang="en-GB" sz="2200" dirty="0" smtClean="0">
                <a:solidFill>
                  <a:schemeClr val="tx2"/>
                </a:solidFill>
                <a:ea typeface="Verdana" pitchFamily="-110" charset="0"/>
                <a:cs typeface="Verdana" pitchFamily="-110" charset="0"/>
              </a:rPr>
              <a:t>]</a:t>
            </a:r>
            <a:endParaRPr lang="nl-BE" sz="2200" dirty="0" smtClean="0">
              <a:solidFill>
                <a:srgbClr val="006666"/>
              </a:solidFill>
            </a:endParaRPr>
          </a:p>
          <a:p>
            <a:pPr marL="271463" indent="-271463" eaLnBrk="1" hangingPunct="1">
              <a:buFontTx/>
              <a:buNone/>
              <a:defRPr/>
            </a:pPr>
            <a:endParaRPr lang="nl-BE" sz="2200" dirty="0" smtClean="0">
              <a:solidFill>
                <a:srgbClr val="006666"/>
              </a:solidFill>
            </a:endParaRPr>
          </a:p>
          <a:p>
            <a:pPr marL="271463" indent="-271463" eaLnBrk="1" hangingPunct="1">
              <a:buFontTx/>
              <a:buNone/>
              <a:defRPr/>
            </a:pPr>
            <a:endParaRPr lang="nl-BE" sz="2200" dirty="0" smtClean="0">
              <a:solidFill>
                <a:srgbClr val="0066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dissolve">
                                      <p:cBhvr>
                                        <p:cTn id="7" dur="500"/>
                                        <p:tgtEl>
                                          <p:spTgt spid="152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1" nodeType="clickEffect">
                                  <p:stCondLst>
                                    <p:cond delay="0"/>
                                  </p:stCondLst>
                                  <p:childTnLst>
                                    <p:set>
                                      <p:cBhvr>
                                        <p:cTn id="11" dur="1" fill="hold">
                                          <p:stCondLst>
                                            <p:cond delay="0"/>
                                          </p:stCondLst>
                                        </p:cTn>
                                        <p:tgtEl>
                                          <p:spTgt spid="152579">
                                            <p:txEl>
                                              <p:pRg st="3" end="3"/>
                                            </p:txEl>
                                          </p:spTgt>
                                        </p:tgtEl>
                                        <p:attrNameLst>
                                          <p:attrName>style.visibility</p:attrName>
                                        </p:attrNameLst>
                                      </p:cBhvr>
                                      <p:to>
                                        <p:strVal val="visible"/>
                                      </p:to>
                                    </p:set>
                                    <p:animEffect transition="in" filter="fade">
                                      <p:cBhvr>
                                        <p:cTn id="12" dur="1000"/>
                                        <p:tgtEl>
                                          <p:spTgt spid="152579">
                                            <p:txEl>
                                              <p:pRg st="3" end="3"/>
                                            </p:txEl>
                                          </p:spTgt>
                                        </p:tgtEl>
                                      </p:cBhvr>
                                    </p:animEffect>
                                    <p:anim calcmode="lin" valueType="num">
                                      <p:cBhvr>
                                        <p:cTn id="13"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1" nodeType="clickEffect">
                                  <p:stCondLst>
                                    <p:cond delay="0"/>
                                  </p:stCondLst>
                                  <p:childTnLst>
                                    <p:set>
                                      <p:cBhvr>
                                        <p:cTn id="19" dur="1" fill="hold">
                                          <p:stCondLst>
                                            <p:cond delay="0"/>
                                          </p:stCondLst>
                                        </p:cTn>
                                        <p:tgtEl>
                                          <p:spTgt spid="152579">
                                            <p:txEl>
                                              <p:pRg st="4" end="4"/>
                                            </p:txEl>
                                          </p:spTgt>
                                        </p:tgtEl>
                                        <p:attrNameLst>
                                          <p:attrName>style.visibility</p:attrName>
                                        </p:attrNameLst>
                                      </p:cBhvr>
                                      <p:to>
                                        <p:strVal val="visible"/>
                                      </p:to>
                                    </p:set>
                                    <p:animEffect transition="in" filter="fade">
                                      <p:cBhvr>
                                        <p:cTn id="20" dur="1000"/>
                                        <p:tgtEl>
                                          <p:spTgt spid="152579">
                                            <p:txEl>
                                              <p:pRg st="4" end="4"/>
                                            </p:txEl>
                                          </p:spTgt>
                                        </p:tgtEl>
                                      </p:cBhvr>
                                    </p:animEffect>
                                    <p:anim calcmode="lin" valueType="num">
                                      <p:cBhvr>
                                        <p:cTn id="21"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52579">
                                            <p:txEl>
                                              <p:pRg st="6" end="6"/>
                                            </p:txEl>
                                          </p:spTgt>
                                        </p:tgtEl>
                                        <p:attrNameLst>
                                          <p:attrName>style.visibility</p:attrName>
                                        </p:attrNameLst>
                                      </p:cBhvr>
                                      <p:to>
                                        <p:strVal val="visible"/>
                                      </p:to>
                                    </p:set>
                                    <p:animEffect transition="in" filter="dissolve">
                                      <p:cBhvr>
                                        <p:cTn id="28" dur="500"/>
                                        <p:tgtEl>
                                          <p:spTgt spid="152579">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1" nodeType="clickEffect">
                                  <p:stCondLst>
                                    <p:cond delay="0"/>
                                  </p:stCondLst>
                                  <p:childTnLst>
                                    <p:set>
                                      <p:cBhvr>
                                        <p:cTn id="32" dur="1" fill="hold">
                                          <p:stCondLst>
                                            <p:cond delay="0"/>
                                          </p:stCondLst>
                                        </p:cTn>
                                        <p:tgtEl>
                                          <p:spTgt spid="152579">
                                            <p:txEl>
                                              <p:pRg st="7" end="7"/>
                                            </p:txEl>
                                          </p:spTgt>
                                        </p:tgtEl>
                                        <p:attrNameLst>
                                          <p:attrName>style.visibility</p:attrName>
                                        </p:attrNameLst>
                                      </p:cBhvr>
                                      <p:to>
                                        <p:strVal val="visible"/>
                                      </p:to>
                                    </p:set>
                                    <p:animEffect transition="in" filter="fade">
                                      <p:cBhvr>
                                        <p:cTn id="33" dur="1000"/>
                                        <p:tgtEl>
                                          <p:spTgt spid="152579">
                                            <p:txEl>
                                              <p:pRg st="7" end="7"/>
                                            </p:txEl>
                                          </p:spTgt>
                                        </p:tgtEl>
                                      </p:cBhvr>
                                    </p:animEffect>
                                    <p:anim calcmode="lin" valueType="num">
                                      <p:cBhvr>
                                        <p:cTn id="34"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1" nodeType="clickEffect">
                                  <p:stCondLst>
                                    <p:cond delay="0"/>
                                  </p:stCondLst>
                                  <p:childTnLst>
                                    <p:set>
                                      <p:cBhvr>
                                        <p:cTn id="40" dur="1" fill="hold">
                                          <p:stCondLst>
                                            <p:cond delay="0"/>
                                          </p:stCondLst>
                                        </p:cTn>
                                        <p:tgtEl>
                                          <p:spTgt spid="152579">
                                            <p:txEl>
                                              <p:pRg st="8" end="8"/>
                                            </p:txEl>
                                          </p:spTgt>
                                        </p:tgtEl>
                                        <p:attrNameLst>
                                          <p:attrName>style.visibility</p:attrName>
                                        </p:attrNameLst>
                                      </p:cBhvr>
                                      <p:to>
                                        <p:strVal val="visible"/>
                                      </p:to>
                                    </p:set>
                                    <p:animEffect transition="in" filter="fade">
                                      <p:cBhvr>
                                        <p:cTn id="41" dur="1000"/>
                                        <p:tgtEl>
                                          <p:spTgt spid="152579">
                                            <p:txEl>
                                              <p:pRg st="8" end="8"/>
                                            </p:txEl>
                                          </p:spTgt>
                                        </p:tgtEl>
                                      </p:cBhvr>
                                    </p:animEffect>
                                    <p:anim calcmode="lin" valueType="num">
                                      <p:cBhvr>
                                        <p:cTn id="42"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uiExpand="1" build="p"/>
      <p:bldP spid="152579" grpId="1" build="p"/>
    </p:bld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5.2 VP ellipsis (11)</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1981200"/>
            <a:ext cx="7316787" cy="4495800"/>
          </a:xfrm>
        </p:spPr>
        <p:txBody>
          <a:bodyPr/>
          <a:lstStyle/>
          <a:p>
            <a:pPr marL="271463" indent="-271463" eaLnBrk="1" hangingPunct="1">
              <a:buFontTx/>
              <a:buNone/>
              <a:defRPr/>
            </a:pPr>
            <a:r>
              <a:rPr lang="nl-BE" sz="2200" dirty="0" smtClean="0">
                <a:solidFill>
                  <a:schemeClr val="tx2"/>
                </a:solidFill>
              </a:rPr>
              <a:t>Derivational ellipsis: </a:t>
            </a:r>
          </a:p>
          <a:p>
            <a:pPr marL="271463" indent="-271463" eaLnBrk="1" hangingPunct="1">
              <a:buFontTx/>
              <a:buNone/>
              <a:defRPr/>
            </a:pPr>
            <a:r>
              <a:rPr lang="nl-BE" sz="2200" dirty="0" smtClean="0">
                <a:solidFill>
                  <a:schemeClr val="tx2"/>
                </a:solidFill>
              </a:rPr>
              <a:t>The ellipsis site is sent to PF (and frozen for syntax) as soon as the licensor checks </a:t>
            </a:r>
            <a:r>
              <a:rPr lang="en-GB" sz="2200" dirty="0" smtClean="0">
                <a:solidFill>
                  <a:schemeClr val="tx2"/>
                </a:solidFill>
              </a:rPr>
              <a:t>[E]</a:t>
            </a:r>
            <a:r>
              <a:rPr lang="nl-BE" sz="2200" dirty="0" smtClean="0">
                <a:solidFill>
                  <a:schemeClr val="tx2"/>
                </a:solidFill>
              </a:rPr>
              <a:t>.</a:t>
            </a:r>
          </a:p>
          <a:p>
            <a:pPr marL="271463" indent="-271463" eaLnBrk="1" hangingPunct="1">
              <a:buFontTx/>
              <a:buNone/>
            </a:pPr>
            <a:endParaRPr lang="nl-BE" sz="1200" dirty="0" smtClean="0">
              <a:solidFill>
                <a:schemeClr val="tx2"/>
              </a:solidFill>
            </a:endParaRPr>
          </a:p>
          <a:p>
            <a:pPr marL="271463" indent="-271463" eaLnBrk="1" hangingPunct="1">
              <a:buFontTx/>
              <a:buNone/>
            </a:pPr>
            <a:r>
              <a:rPr lang="nl-NL" sz="2200" dirty="0" smtClean="0">
                <a:solidFill>
                  <a:schemeClr val="tx2"/>
                </a:solidFill>
                <a:sym typeface="Wingdings" pitchFamily="-110" charset="2"/>
              </a:rPr>
              <a:t> </a:t>
            </a:r>
            <a:r>
              <a:rPr lang="nl-BE" sz="2200" dirty="0" smtClean="0">
                <a:solidFill>
                  <a:schemeClr val="tx2"/>
                </a:solidFill>
              </a:rPr>
              <a:t>A phase head between licensor and ellipsis site  attracts everything that needs to undergo further operations to its edge, both in ellipsis and non-ellipsis</a:t>
            </a:r>
          </a:p>
          <a:p>
            <a:pPr marL="271463" indent="-271463" eaLnBrk="1" hangingPunct="1">
              <a:buFontTx/>
              <a:buNone/>
            </a:pPr>
            <a:endParaRPr lang="nl-BE" sz="1200" dirty="0" smtClean="0">
              <a:solidFill>
                <a:schemeClr val="tx2"/>
              </a:solidFill>
            </a:endParaRPr>
          </a:p>
          <a:p>
            <a:pPr marL="271463" indent="-271463" eaLnBrk="1" hangingPunct="1">
              <a:buFontTx/>
              <a:buNone/>
              <a:defRPr/>
            </a:pPr>
            <a:r>
              <a:rPr lang="nl-NL" sz="2200" dirty="0" smtClean="0">
                <a:solidFill>
                  <a:schemeClr val="tx2"/>
                </a:solidFill>
                <a:sym typeface="Wingdings"/>
              </a:rPr>
              <a:t>VP </a:t>
            </a:r>
            <a:r>
              <a:rPr lang="nl-NL" sz="2200" dirty="0" err="1" smtClean="0">
                <a:solidFill>
                  <a:schemeClr val="tx2"/>
                </a:solidFill>
                <a:sym typeface="Wingdings"/>
              </a:rPr>
              <a:t>ellipsis</a:t>
            </a:r>
            <a:r>
              <a:rPr lang="nl-NL" sz="2200" dirty="0" smtClean="0">
                <a:solidFill>
                  <a:schemeClr val="tx2"/>
                </a:solidFill>
                <a:sym typeface="Wingdings"/>
              </a:rPr>
              <a:t>: Voice is a </a:t>
            </a:r>
            <a:r>
              <a:rPr lang="nl-NL" sz="2200" dirty="0" err="1" smtClean="0">
                <a:solidFill>
                  <a:schemeClr val="tx2"/>
                </a:solidFill>
                <a:sym typeface="Wingdings"/>
              </a:rPr>
              <a:t>phase</a:t>
            </a:r>
            <a:r>
              <a:rPr lang="nl-NL" sz="2200" dirty="0" smtClean="0">
                <a:solidFill>
                  <a:schemeClr val="tx2"/>
                </a:solidFill>
                <a:sym typeface="Wingdings"/>
              </a:rPr>
              <a:t> </a:t>
            </a:r>
            <a:r>
              <a:rPr lang="nl-NL" sz="2200" dirty="0" err="1" smtClean="0">
                <a:solidFill>
                  <a:schemeClr val="tx2"/>
                </a:solidFill>
                <a:sym typeface="Wingdings"/>
              </a:rPr>
              <a:t>head</a:t>
            </a:r>
            <a:r>
              <a:rPr lang="nl-NL" sz="2200" dirty="0" smtClean="0">
                <a:solidFill>
                  <a:schemeClr val="tx2"/>
                </a:solidFill>
                <a:sym typeface="Wingdings"/>
              </a:rPr>
              <a:t> </a:t>
            </a:r>
            <a:r>
              <a:rPr lang="nl-NL" sz="2200" dirty="0" err="1" smtClean="0">
                <a:solidFill>
                  <a:schemeClr val="tx2"/>
                </a:solidFill>
                <a:sym typeface="Wingdings"/>
              </a:rPr>
              <a:t>between</a:t>
            </a:r>
            <a:r>
              <a:rPr lang="nl-NL" sz="2200" dirty="0" smtClean="0">
                <a:solidFill>
                  <a:schemeClr val="tx2"/>
                </a:solidFill>
                <a:sym typeface="Wingdings"/>
              </a:rPr>
              <a:t> </a:t>
            </a:r>
            <a:r>
              <a:rPr lang="nl-NL" sz="2200" dirty="0" err="1" smtClean="0">
                <a:solidFill>
                  <a:schemeClr val="tx2"/>
                </a:solidFill>
                <a:sym typeface="Wingdings"/>
              </a:rPr>
              <a:t>licensor</a:t>
            </a:r>
            <a:r>
              <a:rPr lang="nl-NL" sz="2200" dirty="0" smtClean="0">
                <a:solidFill>
                  <a:schemeClr val="tx2"/>
                </a:solidFill>
                <a:sym typeface="Wingdings"/>
              </a:rPr>
              <a:t> </a:t>
            </a:r>
          </a:p>
          <a:p>
            <a:pPr marL="271463" indent="-271463" eaLnBrk="1" hangingPunct="1">
              <a:buFontTx/>
              <a:buNone/>
              <a:defRPr/>
            </a:pPr>
            <a:r>
              <a:rPr lang="nl-NL" sz="2200" dirty="0" smtClean="0">
                <a:solidFill>
                  <a:schemeClr val="tx2"/>
                </a:solidFill>
                <a:sym typeface="Wingdings"/>
              </a:rPr>
              <a:t>		       and </a:t>
            </a:r>
            <a:r>
              <a:rPr lang="nl-NL" sz="2200" dirty="0" err="1" smtClean="0">
                <a:solidFill>
                  <a:schemeClr val="tx2"/>
                </a:solidFill>
                <a:sym typeface="Wingdings"/>
              </a:rPr>
              <a:t>ellipsis</a:t>
            </a:r>
            <a:r>
              <a:rPr lang="nl-NL" sz="2200" dirty="0" smtClean="0">
                <a:solidFill>
                  <a:schemeClr val="tx2"/>
                </a:solidFill>
                <a:sym typeface="Wingdings"/>
              </a:rPr>
              <a:t> site.</a:t>
            </a:r>
            <a:endParaRPr lang="nl-BE" sz="2200" dirty="0" smtClean="0">
              <a:solidFill>
                <a:schemeClr val="tx2"/>
              </a:solidFill>
            </a:endParaRPr>
          </a:p>
          <a:p>
            <a:pPr marL="0" indent="0" eaLnBrk="1" hangingPunct="1">
              <a:lnSpc>
                <a:spcPct val="80000"/>
              </a:lnSpc>
              <a:buNone/>
              <a:tabLst>
                <a:tab pos="357188" algn="l"/>
                <a:tab pos="628650" algn="l"/>
                <a:tab pos="1071563" algn="l"/>
                <a:tab pos="1171575" algn="l"/>
                <a:tab pos="2243138" algn="l"/>
              </a:tabLst>
              <a:defRPr/>
            </a:pPr>
            <a:endParaRPr lang="nl-BE" sz="1200" dirty="0" smtClean="0">
              <a:solidFill>
                <a:schemeClr val="accent2"/>
              </a:solidFill>
            </a:endParaRP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sym typeface="Wingdings"/>
              </a:rPr>
              <a:t> </a:t>
            </a:r>
            <a:r>
              <a:rPr lang="nl-NL" sz="2200" dirty="0" err="1" smtClean="0">
                <a:solidFill>
                  <a:schemeClr val="tx2"/>
                </a:solidFill>
                <a:sym typeface="Wingdings"/>
              </a:rPr>
              <a:t>Extraction</a:t>
            </a:r>
            <a:r>
              <a:rPr lang="nl-NL" sz="2200" dirty="0" smtClean="0">
                <a:solidFill>
                  <a:schemeClr val="tx2"/>
                </a:solidFill>
                <a:sym typeface="Wingdings"/>
              </a:rPr>
              <a:t> is </a:t>
            </a:r>
            <a:r>
              <a:rPr lang="nl-NL" sz="2200" dirty="0" err="1" smtClean="0">
                <a:solidFill>
                  <a:schemeClr val="tx2"/>
                </a:solidFill>
                <a:sym typeface="Wingdings"/>
              </a:rPr>
              <a:t>possible</a:t>
            </a:r>
            <a:r>
              <a:rPr lang="nl-NL" sz="2200" dirty="0" smtClean="0">
                <a:solidFill>
                  <a:schemeClr val="tx2"/>
                </a:solidFill>
                <a:sym typeface="Wingdings"/>
              </a:rPr>
              <a:t>, </a:t>
            </a:r>
            <a:r>
              <a:rPr lang="nl-NL" sz="2200" dirty="0" err="1" smtClean="0">
                <a:solidFill>
                  <a:schemeClr val="tx2"/>
                </a:solidFill>
                <a:sym typeface="Wingdings"/>
              </a:rPr>
              <a:t>just</a:t>
            </a:r>
            <a:r>
              <a:rPr lang="nl-NL" sz="2200" dirty="0" smtClean="0">
                <a:solidFill>
                  <a:schemeClr val="tx2"/>
                </a:solidFill>
                <a:sym typeface="Wingdings"/>
              </a:rPr>
              <a:t> </a:t>
            </a:r>
            <a:r>
              <a:rPr lang="nl-NL" sz="2200" dirty="0" err="1" smtClean="0">
                <a:solidFill>
                  <a:schemeClr val="tx2"/>
                </a:solidFill>
                <a:sym typeface="Wingdings"/>
              </a:rPr>
              <a:t>like</a:t>
            </a:r>
            <a:r>
              <a:rPr lang="nl-NL" sz="2200" dirty="0" smtClean="0">
                <a:solidFill>
                  <a:schemeClr val="tx2"/>
                </a:solidFill>
                <a:sym typeface="Wingdings"/>
              </a:rPr>
              <a:t> in </a:t>
            </a:r>
            <a:r>
              <a:rPr lang="nl-NL" sz="2200" dirty="0" err="1" smtClean="0">
                <a:solidFill>
                  <a:schemeClr val="tx2"/>
                </a:solidFill>
                <a:sym typeface="Wingdings"/>
              </a:rPr>
              <a:t>non-ellipsis</a:t>
            </a:r>
            <a:r>
              <a:rPr lang="nl-NL" sz="2200" dirty="0" smtClean="0">
                <a:solidFill>
                  <a:schemeClr val="tx2"/>
                </a:solidFill>
                <a:sym typeface="Wingdings"/>
              </a:rPr>
              <a:t>.</a:t>
            </a:r>
          </a:p>
          <a:p>
            <a:pPr marL="271463" indent="-271463" eaLnBrk="1" hangingPunct="1">
              <a:buFontTx/>
              <a:buNone/>
            </a:pPr>
            <a:endParaRPr lang="nl-BE" sz="2200" dirty="0" smtClean="0">
              <a:solidFill>
                <a:schemeClr val="tx2"/>
              </a:solidFill>
            </a:endParaRPr>
          </a:p>
          <a:p>
            <a:pPr marL="271463" indent="-271463" eaLnBrk="1" hangingPunct="1">
              <a:buFontTx/>
              <a:buNone/>
            </a:pPr>
            <a:endParaRPr lang="nl-BE" sz="1200"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2579">
                                            <p:txEl>
                                              <p:pRg st="3" end="3"/>
                                            </p:txEl>
                                          </p:spTgt>
                                        </p:tgtEl>
                                        <p:attrNameLst>
                                          <p:attrName>style.visibility</p:attrName>
                                        </p:attrNameLst>
                                      </p:cBhvr>
                                      <p:to>
                                        <p:strVal val="visible"/>
                                      </p:to>
                                    </p:set>
                                    <p:anim calcmode="lin" valueType="num">
                                      <p:cBhvr>
                                        <p:cTn id="7" dur="1000" fill="hold"/>
                                        <p:tgtEl>
                                          <p:spTgt spid="152579">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52579">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5257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257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2579">
                                            <p:txEl>
                                              <p:pRg st="5" end="5"/>
                                            </p:txEl>
                                          </p:spTgt>
                                        </p:tgtEl>
                                        <p:attrNameLst>
                                          <p:attrName>style.visibility</p:attrName>
                                        </p:attrNameLst>
                                      </p:cBhvr>
                                      <p:to>
                                        <p:strVal val="visible"/>
                                      </p:to>
                                    </p:set>
                                    <p:animEffect transition="in" filter="dissolve">
                                      <p:cBhvr>
                                        <p:cTn id="15" dur="500"/>
                                        <p:tgtEl>
                                          <p:spTgt spid="152579">
                                            <p:txEl>
                                              <p:pRg st="5" end="5"/>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2579">
                                            <p:txEl>
                                              <p:pRg st="6" end="6"/>
                                            </p:txEl>
                                          </p:spTgt>
                                        </p:tgtEl>
                                        <p:attrNameLst>
                                          <p:attrName>style.visibility</p:attrName>
                                        </p:attrNameLst>
                                      </p:cBhvr>
                                      <p:to>
                                        <p:strVal val="visible"/>
                                      </p:to>
                                    </p:set>
                                    <p:animEffect transition="in" filter="dissolve">
                                      <p:cBhvr>
                                        <p:cTn id="18" dur="500"/>
                                        <p:tgtEl>
                                          <p:spTgt spid="152579">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52579">
                                            <p:txEl>
                                              <p:pRg st="8" end="8"/>
                                            </p:txEl>
                                          </p:spTgt>
                                        </p:tgtEl>
                                        <p:attrNameLst>
                                          <p:attrName>style.visibility</p:attrName>
                                        </p:attrNameLst>
                                      </p:cBhvr>
                                      <p:to>
                                        <p:strVal val="visible"/>
                                      </p:to>
                                    </p:set>
                                    <p:anim calcmode="lin" valueType="num">
                                      <p:cBhvr>
                                        <p:cTn id="23" dur="1000" fill="hold"/>
                                        <p:tgtEl>
                                          <p:spTgt spid="152579">
                                            <p:txEl>
                                              <p:pRg st="8" end="8"/>
                                            </p:txEl>
                                          </p:spTgt>
                                        </p:tgtEl>
                                        <p:attrNameLst>
                                          <p:attrName>ppt_w</p:attrName>
                                        </p:attrNameLst>
                                      </p:cBhvr>
                                      <p:tavLst>
                                        <p:tav tm="0">
                                          <p:val>
                                            <p:fltVal val="0"/>
                                          </p:val>
                                        </p:tav>
                                        <p:tav tm="100000">
                                          <p:val>
                                            <p:strVal val="#ppt_w"/>
                                          </p:val>
                                        </p:tav>
                                      </p:tavLst>
                                    </p:anim>
                                    <p:anim calcmode="lin" valueType="num">
                                      <p:cBhvr>
                                        <p:cTn id="24" dur="1000" fill="hold"/>
                                        <p:tgtEl>
                                          <p:spTgt spid="152579">
                                            <p:txEl>
                                              <p:pRg st="8" end="8"/>
                                            </p:txEl>
                                          </p:spTgt>
                                        </p:tgtEl>
                                        <p:attrNameLst>
                                          <p:attrName>ppt_h</p:attrName>
                                        </p:attrNameLst>
                                      </p:cBhvr>
                                      <p:tavLst>
                                        <p:tav tm="0">
                                          <p:val>
                                            <p:fltVal val="0"/>
                                          </p:val>
                                        </p:tav>
                                        <p:tav tm="100000">
                                          <p:val>
                                            <p:strVal val="#ppt_h"/>
                                          </p:val>
                                        </p:tav>
                                      </p:tavLst>
                                    </p:anim>
                                    <p:anim calcmode="lin" valueType="num">
                                      <p:cBhvr>
                                        <p:cTn id="25" dur="1000" fill="hold"/>
                                        <p:tgtEl>
                                          <p:spTgt spid="15257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52579">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5.2 VP ellipsis (12)</a:t>
            </a:r>
            <a:endParaRPr lang="nl-NL" sz="3200" dirty="0" smtClean="0">
              <a:solidFill>
                <a:schemeClr val="accent1"/>
              </a:solidFill>
            </a:endParaRPr>
          </a:p>
        </p:txBody>
      </p:sp>
      <p:sp>
        <p:nvSpPr>
          <p:cNvPr id="152579" name="Rectangle 3"/>
          <p:cNvSpPr>
            <a:spLocks noGrp="1" noChangeArrowheads="1"/>
          </p:cNvSpPr>
          <p:nvPr>
            <p:ph type="body" idx="1"/>
          </p:nvPr>
        </p:nvSpPr>
        <p:spPr>
          <a:xfrm>
            <a:off x="1370012" y="2438400"/>
            <a:ext cx="7316788" cy="3943350"/>
          </a:xfrm>
        </p:spPr>
        <p:txBody>
          <a:bodyPr/>
          <a:lstStyle/>
          <a:p>
            <a:pPr marL="0" indent="0" eaLnBrk="1" hangingPunct="1">
              <a:lnSpc>
                <a:spcPct val="80000"/>
              </a:lnSpc>
              <a:spcAft>
                <a:spcPts val="1200"/>
              </a:spcAft>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(82)	a.	I know what Gonzo likes, but I don’t</a:t>
            </a:r>
          </a:p>
          <a:p>
            <a:pPr marL="0" indent="0" eaLnBrk="1" hangingPunct="1">
              <a:lnSpc>
                <a:spcPct val="80000"/>
              </a:lnSpc>
              <a:spcAft>
                <a:spcPts val="600"/>
              </a:spcAft>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	 		remember what Lola does </a:t>
            </a:r>
            <a:r>
              <a:rPr lang="en-US" sz="2200" dirty="0" smtClean="0">
                <a:solidFill>
                  <a:schemeClr val="tx2"/>
                </a:solidFill>
                <a:cs typeface="Verdana"/>
              </a:rPr>
              <a:t>[</a:t>
            </a:r>
            <a:r>
              <a:rPr lang="en-US" sz="2200" strike="sngStrike" dirty="0" smtClean="0">
                <a:solidFill>
                  <a:schemeClr val="tx2"/>
                </a:solidFill>
                <a:cs typeface="Verdana"/>
              </a:rPr>
              <a:t>like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what</a:t>
            </a:r>
            <a:r>
              <a:rPr lang="en-US" sz="2200" dirty="0" smtClean="0">
                <a:solidFill>
                  <a:schemeClr val="tx2"/>
                </a:solidFill>
                <a:cs typeface="Verdana"/>
              </a:rPr>
              <a:t>]</a:t>
            </a:r>
            <a:r>
              <a:rPr lang="nl-BE" sz="2200" dirty="0" smtClean="0">
                <a:solidFill>
                  <a:schemeClr val="tx2"/>
                </a:solidFill>
              </a:rPr>
              <a:t>.</a:t>
            </a:r>
          </a:p>
          <a:p>
            <a:pPr marL="0" indent="0" eaLnBrk="1" hangingPunct="1">
              <a:lnSpc>
                <a:spcPct val="80000"/>
              </a:lnSpc>
              <a:spcAft>
                <a:spcPts val="600"/>
              </a:spcAft>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		b.	If Gonzo doesn’t like carrots, then who does</a:t>
            </a:r>
          </a:p>
          <a:p>
            <a:pPr marL="0" indent="0" eaLnBrk="1" hangingPunct="1">
              <a:lnSpc>
                <a:spcPct val="80000"/>
              </a:lnSpc>
              <a:spcAft>
                <a:spcPts val="1200"/>
              </a:spcAft>
              <a:buNone/>
              <a:tabLst>
                <a:tab pos="357188" algn="l"/>
                <a:tab pos="628650" algn="l"/>
                <a:tab pos="1071563" algn="l"/>
                <a:tab pos="1171575" algn="l"/>
                <a:tab pos="2243138" algn="l"/>
              </a:tabLst>
              <a:defRPr/>
            </a:pPr>
            <a:r>
              <a:rPr lang="nl-BE" sz="2200" dirty="0" smtClean="0">
                <a:solidFill>
                  <a:schemeClr val="tx2"/>
                </a:solidFill>
              </a:rPr>
              <a:t>	 		</a:t>
            </a:r>
            <a:r>
              <a:rPr lang="en-US" sz="2200" dirty="0" smtClean="0">
                <a:solidFill>
                  <a:schemeClr val="tx2"/>
                </a:solidFill>
                <a:cs typeface="Verdana"/>
              </a:rPr>
              <a:t>[</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who</a:t>
            </a:r>
            <a:r>
              <a:rPr lang="en-US" sz="2200" strike="sngStrike" dirty="0" smtClean="0">
                <a:solidFill>
                  <a:schemeClr val="tx2"/>
                </a:solidFill>
                <a:cs typeface="Verdana"/>
              </a:rPr>
              <a:t>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does</a:t>
            </a:r>
            <a:r>
              <a:rPr lang="en-US" sz="2200" strike="sngStrike" dirty="0" smtClean="0">
                <a:solidFill>
                  <a:schemeClr val="tx2"/>
                </a:solidFill>
                <a:cs typeface="Verdana"/>
              </a:rPr>
              <a:t> like carrots</a:t>
            </a:r>
            <a:r>
              <a:rPr lang="en-US" sz="2200" dirty="0" smtClean="0">
                <a:solidFill>
                  <a:schemeClr val="tx2"/>
                </a:solidFill>
                <a:cs typeface="Verdana"/>
              </a:rPr>
              <a:t>]</a:t>
            </a:r>
            <a:r>
              <a:rPr lang="nl-BE" sz="2200" dirty="0" smtClean="0">
                <a:solidFill>
                  <a:schemeClr val="tx2"/>
                </a:solidFill>
              </a:rPr>
              <a:t>?</a:t>
            </a:r>
          </a:p>
          <a:p>
            <a:pPr marL="0" indent="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		c.	I know how fast Gonzo can run, but I don’t</a:t>
            </a:r>
          </a:p>
          <a:p>
            <a:pPr marL="0" indent="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 			know how fast Lola can </a:t>
            </a:r>
            <a:r>
              <a:rPr lang="en-US" sz="2200" dirty="0" smtClean="0">
                <a:solidFill>
                  <a:schemeClr val="tx2"/>
                </a:solidFill>
                <a:cs typeface="Verdana"/>
              </a:rPr>
              <a:t>[</a:t>
            </a:r>
            <a:r>
              <a:rPr lang="en-US" sz="2200" strike="sngStrike" dirty="0" smtClean="0">
                <a:solidFill>
                  <a:schemeClr val="tx2"/>
                </a:solidFill>
                <a:cs typeface="Verdana"/>
              </a:rPr>
              <a:t>run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how</a:t>
            </a:r>
            <a:r>
              <a:rPr lang="en-US" sz="2200" strike="sngStrike" baseline="-25000" dirty="0" smtClean="0">
                <a:solidFill>
                  <a:schemeClr val="tx2"/>
                </a:solidFill>
                <a:cs typeface="Verdana"/>
              </a:rPr>
              <a:t> fast</a:t>
            </a:r>
            <a:r>
              <a:rPr lang="en-US" sz="2200" dirty="0" smtClean="0">
                <a:solidFill>
                  <a:schemeClr val="tx2"/>
                </a:solidFill>
                <a:cs typeface="Verdana"/>
              </a:rPr>
              <a:t>]</a:t>
            </a:r>
            <a:r>
              <a:rPr lang="nl-BE" sz="2200" dirty="0" smtClean="0">
                <a:solidFill>
                  <a:schemeClr val="tx2"/>
                </a:solidFill>
              </a:rPr>
              <a:t>.</a:t>
            </a:r>
          </a:p>
          <a:p>
            <a:pPr marL="0" indent="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		d.	To Gonzo he gave some carrots, but to</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Lola he didn’t </a:t>
            </a:r>
            <a:r>
              <a:rPr lang="en-US" sz="2200" dirty="0" smtClean="0">
                <a:solidFill>
                  <a:schemeClr val="tx2"/>
                </a:solidFill>
                <a:cs typeface="Verdana"/>
              </a:rPr>
              <a:t>[</a:t>
            </a:r>
            <a:r>
              <a:rPr lang="en-US" sz="2200" strike="sngStrike" dirty="0" smtClean="0">
                <a:solidFill>
                  <a:schemeClr val="tx2"/>
                </a:solidFill>
                <a:cs typeface="Verdana"/>
              </a:rPr>
              <a:t>give carrots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to</a:t>
            </a:r>
            <a:r>
              <a:rPr lang="en-US" sz="2200" strike="sngStrike" baseline="-25000" dirty="0" smtClean="0">
                <a:solidFill>
                  <a:schemeClr val="tx2"/>
                </a:solidFill>
                <a:cs typeface="Verdana"/>
              </a:rPr>
              <a:t> Lola</a:t>
            </a:r>
            <a:r>
              <a:rPr lang="en-US" sz="2200" dirty="0" smtClean="0">
                <a:solidFill>
                  <a:schemeClr val="tx2"/>
                </a:solidFill>
                <a:cs typeface="Verdana"/>
              </a:rPr>
              <a:t>]</a:t>
            </a:r>
            <a:r>
              <a:rPr lang="nl-BE" sz="2200" dirty="0" smtClean="0">
                <a:solidFill>
                  <a:schemeClr val="tx2"/>
                </a:solidFill>
              </a:rPr>
              <a:t>.</a:t>
            </a:r>
            <a:endParaRPr lang="nl-BE" sz="2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2579">
                                            <p:txEl>
                                              <p:pRg st="3" end="3"/>
                                            </p:txEl>
                                          </p:spTgt>
                                        </p:tgtEl>
                                        <p:attrNameLst>
                                          <p:attrName>style.visibility</p:attrName>
                                        </p:attrNameLst>
                                      </p:cBhvr>
                                      <p:to>
                                        <p:strVal val="visible"/>
                                      </p:to>
                                    </p:set>
                                    <p:animEffect transition="in" filter="fade">
                                      <p:cBhvr>
                                        <p:cTn id="13" dur="1000"/>
                                        <p:tgtEl>
                                          <p:spTgt spid="152579">
                                            <p:txEl>
                                              <p:pRg st="3" end="3"/>
                                            </p:txEl>
                                          </p:spTgt>
                                        </p:tgtEl>
                                      </p:cBhvr>
                                    </p:animEffect>
                                    <p:anim calcmode="lin" valueType="num">
                                      <p:cBhvr>
                                        <p:cTn id="14"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52579">
                                            <p:txEl>
                                              <p:pRg st="4" end="4"/>
                                            </p:txEl>
                                          </p:spTgt>
                                        </p:tgtEl>
                                        <p:attrNameLst>
                                          <p:attrName>style.visibility</p:attrName>
                                        </p:attrNameLst>
                                      </p:cBhvr>
                                      <p:to>
                                        <p:strVal val="visible"/>
                                      </p:to>
                                    </p:set>
                                    <p:animEffect transition="in" filter="fade">
                                      <p:cBhvr>
                                        <p:cTn id="21" dur="1000"/>
                                        <p:tgtEl>
                                          <p:spTgt spid="152579">
                                            <p:txEl>
                                              <p:pRg st="4" end="4"/>
                                            </p:txEl>
                                          </p:spTgt>
                                        </p:tgtEl>
                                      </p:cBhvr>
                                    </p:animEffect>
                                    <p:anim calcmode="lin" valueType="num">
                                      <p:cBhvr>
                                        <p:cTn id="22"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52579">
                                            <p:txEl>
                                              <p:pRg st="5" end="5"/>
                                            </p:txEl>
                                          </p:spTgt>
                                        </p:tgtEl>
                                        <p:attrNameLst>
                                          <p:attrName>style.visibility</p:attrName>
                                        </p:attrNameLst>
                                      </p:cBhvr>
                                      <p:to>
                                        <p:strVal val="visible"/>
                                      </p:to>
                                    </p:set>
                                    <p:animEffect transition="in" filter="fade">
                                      <p:cBhvr>
                                        <p:cTn id="27" dur="1000"/>
                                        <p:tgtEl>
                                          <p:spTgt spid="152579">
                                            <p:txEl>
                                              <p:pRg st="5" end="5"/>
                                            </p:txEl>
                                          </p:spTgt>
                                        </p:tgtEl>
                                      </p:cBhvr>
                                    </p:animEffect>
                                    <p:anim calcmode="lin" valueType="num">
                                      <p:cBhvr>
                                        <p:cTn id="28"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2579">
                                            <p:txEl>
                                              <p:pRg st="6" end="6"/>
                                            </p:txEl>
                                          </p:spTgt>
                                        </p:tgtEl>
                                        <p:attrNameLst>
                                          <p:attrName>style.visibility</p:attrName>
                                        </p:attrNameLst>
                                      </p:cBhvr>
                                      <p:to>
                                        <p:strVal val="visible"/>
                                      </p:to>
                                    </p:set>
                                    <p:animEffect transition="in" filter="fade">
                                      <p:cBhvr>
                                        <p:cTn id="35" dur="1000"/>
                                        <p:tgtEl>
                                          <p:spTgt spid="152579">
                                            <p:txEl>
                                              <p:pRg st="6" end="6"/>
                                            </p:txEl>
                                          </p:spTgt>
                                        </p:tgtEl>
                                      </p:cBhvr>
                                    </p:animEffect>
                                    <p:anim calcmode="lin" valueType="num">
                                      <p:cBhvr>
                                        <p:cTn id="36"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52579">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2579">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52579">
                                            <p:txEl>
                                              <p:pRg st="7" end="7"/>
                                            </p:txEl>
                                          </p:spTgt>
                                        </p:tgtEl>
                                        <p:attrNameLst>
                                          <p:attrName>style.visibility</p:attrName>
                                        </p:attrNameLst>
                                      </p:cBhvr>
                                      <p:to>
                                        <p:strVal val="visible"/>
                                      </p:to>
                                    </p:set>
                                    <p:animEffect transition="in" filter="fade">
                                      <p:cBhvr>
                                        <p:cTn id="41" dur="1000"/>
                                        <p:tgtEl>
                                          <p:spTgt spid="152579">
                                            <p:txEl>
                                              <p:pRg st="7" end="7"/>
                                            </p:txEl>
                                          </p:spTgt>
                                        </p:tgtEl>
                                      </p:cBhvr>
                                    </p:animEffect>
                                    <p:anim calcmode="lin" valueType="num">
                                      <p:cBhvr>
                                        <p:cTn id="42"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370013" y="301625"/>
            <a:ext cx="7523162" cy="1143000"/>
          </a:xfrm>
        </p:spPr>
        <p:txBody>
          <a:bodyPr/>
          <a:lstStyle/>
          <a:p>
            <a:pPr eaLnBrk="1" hangingPunct="1"/>
            <a:r>
              <a:rPr lang="nl-BE" sz="3200" dirty="0" smtClean="0">
                <a:solidFill>
                  <a:schemeClr val="accent1"/>
                </a:solidFill>
              </a:rPr>
              <a:t>5.2 VP ellipsis (13)</a:t>
            </a:r>
            <a:endParaRPr lang="nl-NL" sz="3400" dirty="0" smtClean="0">
              <a:solidFill>
                <a:schemeClr val="accent1"/>
              </a:solidFill>
            </a:endParaRPr>
          </a:p>
        </p:txBody>
      </p:sp>
      <p:sp>
        <p:nvSpPr>
          <p:cNvPr id="147460" name="Text Box 4"/>
          <p:cNvSpPr txBox="1">
            <a:spLocks noChangeArrowheads="1"/>
          </p:cNvSpPr>
          <p:nvPr/>
        </p:nvSpPr>
        <p:spPr bwMode="auto">
          <a:xfrm>
            <a:off x="1371600" y="1828800"/>
            <a:ext cx="7162800" cy="4572000"/>
          </a:xfrm>
          <a:prstGeom prst="rect">
            <a:avLst/>
          </a:prstGeom>
          <a:noFill/>
          <a:ln w="9525">
            <a:noFill/>
            <a:miter lim="800000"/>
            <a:headEnd/>
            <a:tailEnd/>
          </a:ln>
        </p:spPr>
        <p:txBody>
          <a:bodyPr wrap="square">
            <a:prstTxWarp prst="textNoShape">
              <a:avLst/>
            </a:prstTxWarp>
            <a:spAutoFit/>
          </a:bodyPr>
          <a:lstStyle/>
          <a:p>
            <a:pPr marL="342900" indent="-342900">
              <a:spcBef>
                <a:spcPct val="50000"/>
              </a:spcBef>
            </a:pPr>
            <a:r>
              <a:rPr lang="nl-BE" sz="2000" dirty="0" smtClean="0">
                <a:solidFill>
                  <a:schemeClr val="tx2"/>
                </a:solidFill>
              </a:rPr>
              <a:t>(83)      </a:t>
            </a:r>
            <a:r>
              <a:rPr lang="nl-BE" sz="2000" i="1" dirty="0">
                <a:solidFill>
                  <a:schemeClr val="tx2"/>
                </a:solidFill>
              </a:rPr>
              <a:t>…but I</a:t>
            </a:r>
            <a:r>
              <a:rPr lang="nl-BE" sz="2000" i="1" dirty="0" smtClean="0">
                <a:solidFill>
                  <a:schemeClr val="tx2"/>
                </a:solidFill>
              </a:rPr>
              <a:t> don’t remember…</a:t>
            </a:r>
          </a:p>
          <a:p>
            <a:pPr marL="342900" indent="-342900">
              <a:spcBef>
                <a:spcPct val="50000"/>
              </a:spcBef>
            </a:pPr>
            <a:r>
              <a:rPr lang="nl-BE" sz="2000" dirty="0">
                <a:solidFill>
                  <a:schemeClr val="tx2"/>
                </a:solidFill>
              </a:rPr>
              <a:t>                     </a:t>
            </a:r>
          </a:p>
          <a:p>
            <a:pPr marL="342900" indent="-342900">
              <a:spcBef>
                <a:spcPct val="50000"/>
              </a:spcBef>
            </a:pPr>
            <a:r>
              <a:rPr lang="nl-BE" sz="2000" dirty="0">
                <a:solidFill>
                  <a:schemeClr val="tx2"/>
                </a:solidFill>
              </a:rPr>
              <a:t>                                  </a:t>
            </a:r>
          </a:p>
          <a:p>
            <a:pPr marL="342900" indent="-342900">
              <a:spcBef>
                <a:spcPct val="50000"/>
              </a:spcBef>
            </a:pPr>
            <a:r>
              <a:rPr lang="nl-BE" sz="1600" dirty="0">
                <a:solidFill>
                  <a:schemeClr val="tx2"/>
                </a:solidFill>
              </a:rPr>
              <a:t>                               </a:t>
            </a:r>
            <a:r>
              <a:rPr lang="nl-BE" sz="1600" dirty="0" smtClean="0">
                <a:solidFill>
                  <a:schemeClr val="tx2"/>
                </a:solidFill>
              </a:rPr>
              <a:t> </a:t>
            </a:r>
          </a:p>
          <a:p>
            <a:pPr marL="342900" indent="-342900">
              <a:spcBef>
                <a:spcPct val="50000"/>
              </a:spcBef>
            </a:pPr>
            <a:r>
              <a:rPr lang="nl-BE" sz="1600" dirty="0">
                <a:solidFill>
                  <a:schemeClr val="tx2"/>
                </a:solidFill>
              </a:rPr>
              <a:t>                   </a:t>
            </a:r>
            <a:r>
              <a:rPr lang="nl-BE" sz="1600" dirty="0" smtClean="0">
                <a:solidFill>
                  <a:schemeClr val="tx2"/>
                </a:solidFill>
              </a:rPr>
              <a:t>             </a:t>
            </a:r>
          </a:p>
          <a:p>
            <a:pPr marL="342900" indent="-342900">
              <a:spcBef>
                <a:spcPct val="50000"/>
              </a:spcBef>
            </a:pPr>
            <a:r>
              <a:rPr lang="nl-BE" sz="1600" dirty="0" smtClean="0">
                <a:solidFill>
                  <a:schemeClr val="tx2"/>
                </a:solidFill>
              </a:rPr>
              <a:t>                                            </a:t>
            </a:r>
          </a:p>
          <a:p>
            <a:pPr marL="342900" indent="-342900">
              <a:spcBef>
                <a:spcPct val="50000"/>
              </a:spcBef>
              <a:spcAft>
                <a:spcPts val="600"/>
              </a:spcAft>
            </a:pPr>
            <a:r>
              <a:rPr lang="nl-BE" sz="2000" dirty="0" smtClean="0">
                <a:solidFill>
                  <a:schemeClr val="tx2"/>
                </a:solidFill>
              </a:rPr>
              <a:t>			  	             VoiceP</a:t>
            </a:r>
          </a:p>
          <a:p>
            <a:pPr marL="342900" indent="-342900">
              <a:spcBef>
                <a:spcPct val="50000"/>
              </a:spcBef>
              <a:spcAft>
                <a:spcPts val="0"/>
              </a:spcAft>
            </a:pPr>
            <a:r>
              <a:rPr lang="nl-BE" sz="2000" dirty="0">
                <a:solidFill>
                  <a:schemeClr val="tx2"/>
                </a:solidFill>
              </a:rPr>
              <a:t>                                  </a:t>
            </a:r>
            <a:r>
              <a:rPr lang="nl-BE" sz="2000" dirty="0" smtClean="0">
                <a:solidFill>
                  <a:schemeClr val="tx2"/>
                </a:solidFill>
              </a:rPr>
              <a:t>                  Voice’</a:t>
            </a:r>
          </a:p>
          <a:p>
            <a:pPr marL="342900" indent="-342900">
              <a:spcBef>
                <a:spcPct val="50000"/>
              </a:spcBef>
              <a:spcAft>
                <a:spcPts val="1200"/>
              </a:spcAft>
            </a:pPr>
            <a:r>
              <a:rPr lang="nl-BE" sz="2000" dirty="0" smtClean="0">
                <a:solidFill>
                  <a:schemeClr val="tx2"/>
                </a:solidFill>
              </a:rPr>
              <a:t>                                          Voice           </a:t>
            </a:r>
          </a:p>
          <a:p>
            <a:pPr marL="342900" indent="-342900">
              <a:spcBef>
                <a:spcPct val="50000"/>
              </a:spcBef>
              <a:spcAft>
                <a:spcPts val="0"/>
              </a:spcAft>
            </a:pPr>
            <a:r>
              <a:rPr lang="nl-BE" sz="2000" dirty="0" smtClean="0">
                <a:solidFill>
                  <a:schemeClr val="tx2"/>
                </a:solidFill>
              </a:rPr>
              <a:t>	</a:t>
            </a:r>
            <a:r>
              <a:rPr lang="nl-BE" sz="2000" i="1" dirty="0" smtClean="0">
                <a:solidFill>
                  <a:schemeClr val="tx2"/>
                </a:solidFill>
              </a:rPr>
              <a:t>                                                          what</a:t>
            </a:r>
            <a:r>
              <a:rPr lang="nl-BE" sz="2000" dirty="0" smtClean="0">
                <a:solidFill>
                  <a:schemeClr val="tx2"/>
                </a:solidFill>
              </a:rPr>
              <a:t>                                                          </a:t>
            </a:r>
            <a:endParaRPr lang="nl-NL" sz="2000" dirty="0">
              <a:solidFill>
                <a:schemeClr val="tx2"/>
              </a:solidFill>
            </a:endParaRPr>
          </a:p>
        </p:txBody>
      </p:sp>
      <p:sp>
        <p:nvSpPr>
          <p:cNvPr id="147461" name="AutoShape 5"/>
          <p:cNvSpPr>
            <a:spLocks noChangeArrowheads="1"/>
          </p:cNvSpPr>
          <p:nvPr/>
        </p:nvSpPr>
        <p:spPr bwMode="auto">
          <a:xfrm>
            <a:off x="6477000" y="5638800"/>
            <a:ext cx="1066800" cy="228600"/>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 name="Group 10"/>
          <p:cNvGrpSpPr>
            <a:grpSpLocks/>
          </p:cNvGrpSpPr>
          <p:nvPr/>
        </p:nvGrpSpPr>
        <p:grpSpPr bwMode="auto">
          <a:xfrm>
            <a:off x="2819400" y="2667000"/>
            <a:ext cx="792163" cy="144463"/>
            <a:chOff x="2064" y="2160"/>
            <a:chExt cx="635" cy="91"/>
          </a:xfrm>
        </p:grpSpPr>
        <p:sp>
          <p:nvSpPr>
            <p:cNvPr id="252954"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5"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10"/>
          <p:cNvGrpSpPr>
            <a:grpSpLocks/>
          </p:cNvGrpSpPr>
          <p:nvPr/>
        </p:nvGrpSpPr>
        <p:grpSpPr bwMode="auto">
          <a:xfrm>
            <a:off x="3429000" y="3200400"/>
            <a:ext cx="792163" cy="144463"/>
            <a:chOff x="2064" y="2160"/>
            <a:chExt cx="635" cy="91"/>
          </a:xfrm>
        </p:grpSpPr>
        <p:sp>
          <p:nvSpPr>
            <p:cNvPr id="252952"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3"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4" name="Group 10"/>
          <p:cNvGrpSpPr>
            <a:grpSpLocks/>
          </p:cNvGrpSpPr>
          <p:nvPr/>
        </p:nvGrpSpPr>
        <p:grpSpPr bwMode="auto">
          <a:xfrm>
            <a:off x="4038600" y="3657600"/>
            <a:ext cx="792163" cy="144463"/>
            <a:chOff x="2064" y="2160"/>
            <a:chExt cx="635" cy="91"/>
          </a:xfrm>
        </p:grpSpPr>
        <p:sp>
          <p:nvSpPr>
            <p:cNvPr id="252950"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1"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5" name="Group 10"/>
          <p:cNvGrpSpPr>
            <a:grpSpLocks/>
          </p:cNvGrpSpPr>
          <p:nvPr/>
        </p:nvGrpSpPr>
        <p:grpSpPr bwMode="auto">
          <a:xfrm>
            <a:off x="4572000" y="4191000"/>
            <a:ext cx="792163" cy="144463"/>
            <a:chOff x="2064" y="2160"/>
            <a:chExt cx="635" cy="91"/>
          </a:xfrm>
        </p:grpSpPr>
        <p:sp>
          <p:nvSpPr>
            <p:cNvPr id="25294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4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6172200" y="4800600"/>
            <a:ext cx="1292225" cy="1717675"/>
          </a:xfrm>
          <a:custGeom>
            <a:avLst/>
            <a:gdLst>
              <a:gd name="connsiteX0" fmla="*/ 1205255 w 1205255"/>
              <a:gd name="connsiteY0" fmla="*/ 0 h 1553882"/>
              <a:gd name="connsiteX1" fmla="*/ 114549 w 1205255"/>
              <a:gd name="connsiteY1" fmla="*/ 672353 h 1553882"/>
              <a:gd name="connsiteX2" fmla="*/ 517961 w 1205255"/>
              <a:gd name="connsiteY2" fmla="*/ 1553882 h 1553882"/>
              <a:gd name="connsiteX0" fmla="*/ 1205255 w 1205255"/>
              <a:gd name="connsiteY0" fmla="*/ 0 h 1792342"/>
              <a:gd name="connsiteX1" fmla="*/ 114549 w 1205255"/>
              <a:gd name="connsiteY1" fmla="*/ 910813 h 1792342"/>
              <a:gd name="connsiteX2" fmla="*/ 517961 w 1205255"/>
              <a:gd name="connsiteY2" fmla="*/ 1792342 h 1792342"/>
              <a:gd name="connsiteX0" fmla="*/ 1254575 w 1254575"/>
              <a:gd name="connsiteY0" fmla="*/ 0 h 1792342"/>
              <a:gd name="connsiteX1" fmla="*/ 163869 w 1254575"/>
              <a:gd name="connsiteY1" fmla="*/ 910813 h 1792342"/>
              <a:gd name="connsiteX2" fmla="*/ 271361 w 1254575"/>
              <a:gd name="connsiteY2" fmla="*/ 1792342 h 1792342"/>
            </a:gdLst>
            <a:ahLst/>
            <a:cxnLst>
              <a:cxn ang="0">
                <a:pos x="connsiteX0" y="connsiteY0"/>
              </a:cxn>
              <a:cxn ang="0">
                <a:pos x="connsiteX1" y="connsiteY1"/>
              </a:cxn>
              <a:cxn ang="0">
                <a:pos x="connsiteX2" y="connsiteY2"/>
              </a:cxn>
            </a:cxnLst>
            <a:rect l="l" t="t" r="r" b="b"/>
            <a:pathLst>
              <a:path w="1254575" h="1792342">
                <a:moveTo>
                  <a:pt x="1254575" y="0"/>
                </a:moveTo>
                <a:cubicBezTo>
                  <a:pt x="766496" y="206686"/>
                  <a:pt x="327738" y="612089"/>
                  <a:pt x="163869" y="910813"/>
                </a:cubicBezTo>
                <a:cubicBezTo>
                  <a:pt x="0" y="1209537"/>
                  <a:pt x="271361" y="1792342"/>
                  <a:pt x="271361" y="1792342"/>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cxnSp>
        <p:nvCxnSpPr>
          <p:cNvPr id="31" name="Rechte verbindingslijn 30"/>
          <p:cNvCxnSpPr/>
          <p:nvPr/>
        </p:nvCxnSpPr>
        <p:spPr bwMode="auto">
          <a:xfrm rot="5400000">
            <a:off x="3810000" y="5181600"/>
            <a:ext cx="610394" cy="794"/>
          </a:xfrm>
          <a:prstGeom prst="line">
            <a:avLst/>
          </a:prstGeom>
          <a:ln>
            <a:solidFill>
              <a:schemeClr val="accent1">
                <a:lumMod val="75000"/>
              </a:schemeClr>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sp>
        <p:nvSpPr>
          <p:cNvPr id="40" name="Tekstvak 39"/>
          <p:cNvSpPr txBox="1"/>
          <p:nvPr/>
        </p:nvSpPr>
        <p:spPr>
          <a:xfrm>
            <a:off x="3886200" y="5638800"/>
            <a:ext cx="2743200" cy="400110"/>
          </a:xfrm>
          <a:prstGeom prst="rect">
            <a:avLst/>
          </a:prstGeom>
          <a:noFill/>
        </p:spPr>
        <p:txBody>
          <a:bodyPr wrap="square">
            <a:prstTxWarp prst="textNoShape">
              <a:avLst/>
            </a:prstTxWarp>
            <a:spAutoFit/>
          </a:bodyPr>
          <a:lstStyle/>
          <a:p>
            <a:r>
              <a:rPr lang="en-GB" sz="2000" dirty="0">
                <a:solidFill>
                  <a:schemeClr val="tx2"/>
                </a:solidFill>
                <a:ea typeface="Verdana" pitchFamily="-110" charset="0"/>
                <a:cs typeface="Verdana" pitchFamily="-110" charset="0"/>
              </a:rPr>
              <a:t>[E </a:t>
            </a:r>
            <a:r>
              <a:rPr lang="en-GB" sz="2000" dirty="0" smtClean="0">
                <a:solidFill>
                  <a:schemeClr val="tx2"/>
                </a:solidFill>
                <a:ea typeface="Verdana" pitchFamily="-110" charset="0"/>
                <a:cs typeface="Verdana" pitchFamily="-110" charset="0"/>
              </a:rPr>
              <a:t>[</a:t>
            </a:r>
            <a:r>
              <a:rPr lang="en-GB" sz="2000" cap="small" dirty="0" err="1" smtClean="0">
                <a:solidFill>
                  <a:schemeClr val="tx2"/>
                </a:solidFill>
                <a:ea typeface="Verdana" pitchFamily="-110" charset="0"/>
                <a:cs typeface="Verdana" pitchFamily="-110" charset="0"/>
              </a:rPr>
              <a:t>infl</a:t>
            </a:r>
            <a:r>
              <a:rPr lang="en-GB" sz="2000" dirty="0" err="1" smtClean="0">
                <a:solidFill>
                  <a:schemeClr val="tx2"/>
                </a:solidFill>
                <a:ea typeface="Verdana" pitchFamily="-110" charset="0"/>
                <a:cs typeface="Verdana" pitchFamily="-110" charset="0"/>
              </a:rPr>
              <a:t>[</a:t>
            </a:r>
            <a:r>
              <a:rPr lang="en-GB" sz="2000" i="1" dirty="0" err="1" smtClean="0">
                <a:solidFill>
                  <a:schemeClr val="tx2"/>
                </a:solidFill>
                <a:ea typeface="Verdana" pitchFamily="-110" charset="0"/>
                <a:cs typeface="Verdana" pitchFamily="-110" charset="0"/>
              </a:rPr>
              <a:t>u</a:t>
            </a:r>
            <a:r>
              <a:rPr lang="en-GB" sz="2000" dirty="0" err="1" smtClean="0">
                <a:solidFill>
                  <a:schemeClr val="tx2"/>
                </a:solidFill>
                <a:ea typeface="Verdana" pitchFamily="-110" charset="0"/>
                <a:cs typeface="Verdana" pitchFamily="-110" charset="0"/>
              </a:rPr>
              <a:t>T</a:t>
            </a:r>
            <a:r>
              <a:rPr lang="en-GB" sz="2000" dirty="0" smtClean="0">
                <a:solidFill>
                  <a:schemeClr val="tx2"/>
                </a:solidFill>
                <a:ea typeface="Verdana" pitchFamily="-110" charset="0"/>
                <a:cs typeface="Verdana" pitchFamily="-110" charset="0"/>
              </a:rPr>
              <a:t>]]</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41" name="Tekstvak 40"/>
          <p:cNvSpPr txBox="1">
            <a:spLocks noChangeArrowheads="1"/>
          </p:cNvSpPr>
          <p:nvPr/>
        </p:nvSpPr>
        <p:spPr bwMode="auto">
          <a:xfrm>
            <a:off x="6324600" y="5867400"/>
            <a:ext cx="9144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like           </a:t>
            </a:r>
            <a:endParaRPr lang="nl-NL" sz="2000" i="1" dirty="0"/>
          </a:p>
        </p:txBody>
      </p:sp>
      <p:sp>
        <p:nvSpPr>
          <p:cNvPr id="29" name="Tekstvak 28"/>
          <p:cNvSpPr txBox="1"/>
          <p:nvPr/>
        </p:nvSpPr>
        <p:spPr>
          <a:xfrm>
            <a:off x="3200400" y="4343400"/>
            <a:ext cx="1371600" cy="400050"/>
          </a:xfrm>
          <a:prstGeom prst="rect">
            <a:avLst/>
          </a:prstGeom>
          <a:noFill/>
        </p:spPr>
        <p:txBody>
          <a:bodyPr wrap="square">
            <a:prstTxWarp prst="textNoShape">
              <a:avLst/>
            </a:prstTxWarp>
            <a:spAutoFit/>
          </a:bodyPr>
          <a:lstStyle/>
          <a:p>
            <a:r>
              <a:rPr lang="en-GB" sz="2000" dirty="0" smtClean="0">
                <a:solidFill>
                  <a:schemeClr val="tx2"/>
                </a:solidFill>
                <a:ea typeface="Verdana" pitchFamily="-110" charset="0"/>
                <a:cs typeface="Verdana" pitchFamily="-110" charset="0"/>
              </a:rPr>
              <a:t>[</a:t>
            </a:r>
            <a:r>
              <a:rPr lang="en-GB" sz="2000" cap="small" dirty="0" smtClean="0">
                <a:solidFill>
                  <a:schemeClr val="tx2"/>
                </a:solidFill>
                <a:ea typeface="Verdana" pitchFamily="-110" charset="0"/>
                <a:cs typeface="Verdana" pitchFamily="-110" charset="0"/>
              </a:rPr>
              <a:t>cat </a:t>
            </a:r>
            <a:r>
              <a:rPr lang="en-GB" sz="2000" dirty="0" smtClean="0">
                <a:solidFill>
                  <a:schemeClr val="tx2"/>
                </a:solidFill>
                <a:ea typeface="Verdana" pitchFamily="-110" charset="0"/>
                <a:cs typeface="Verdana" pitchFamily="-110" charset="0"/>
              </a:rPr>
              <a:t>[T]</a:t>
            </a:r>
            <a:r>
              <a:rPr lang="nl-BE" sz="2000" dirty="0" smtClean="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30" name="Tekstvak 29"/>
          <p:cNvSpPr txBox="1">
            <a:spLocks noChangeArrowheads="1"/>
          </p:cNvSpPr>
          <p:nvPr/>
        </p:nvSpPr>
        <p:spPr bwMode="auto">
          <a:xfrm>
            <a:off x="2819400" y="3276600"/>
            <a:ext cx="9144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Lola </a:t>
            </a:r>
            <a:endParaRPr lang="nl-NL" sz="2000" i="1" dirty="0"/>
          </a:p>
        </p:txBody>
      </p:sp>
      <p:sp>
        <p:nvSpPr>
          <p:cNvPr id="33" name="Tekstvak 32"/>
          <p:cNvSpPr txBox="1">
            <a:spLocks noChangeArrowheads="1"/>
          </p:cNvSpPr>
          <p:nvPr/>
        </p:nvSpPr>
        <p:spPr bwMode="auto">
          <a:xfrm>
            <a:off x="2971800" y="2286000"/>
            <a:ext cx="6858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CP </a:t>
            </a:r>
            <a:endParaRPr lang="nl-NL" sz="2000" dirty="0"/>
          </a:p>
        </p:txBody>
      </p:sp>
      <p:sp>
        <p:nvSpPr>
          <p:cNvPr id="34" name="Tekstvak 33"/>
          <p:cNvSpPr txBox="1">
            <a:spLocks noChangeArrowheads="1"/>
          </p:cNvSpPr>
          <p:nvPr/>
        </p:nvSpPr>
        <p:spPr bwMode="auto">
          <a:xfrm>
            <a:off x="4267200" y="32766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 </a:t>
            </a:r>
            <a:endParaRPr lang="nl-NL" sz="2000" dirty="0"/>
          </a:p>
        </p:txBody>
      </p:sp>
      <p:sp>
        <p:nvSpPr>
          <p:cNvPr id="28" name="Tekstvak 27"/>
          <p:cNvSpPr txBox="1">
            <a:spLocks noChangeArrowheads="1"/>
          </p:cNvSpPr>
          <p:nvPr/>
        </p:nvSpPr>
        <p:spPr bwMode="auto">
          <a:xfrm>
            <a:off x="3581400" y="28194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TP </a:t>
            </a:r>
            <a:endParaRPr lang="nl-NL" sz="2000" dirty="0"/>
          </a:p>
        </p:txBody>
      </p:sp>
      <p:sp>
        <p:nvSpPr>
          <p:cNvPr id="32" name="Tekstvak 31"/>
          <p:cNvSpPr txBox="1">
            <a:spLocks noChangeArrowheads="1"/>
          </p:cNvSpPr>
          <p:nvPr/>
        </p:nvSpPr>
        <p:spPr bwMode="auto">
          <a:xfrm>
            <a:off x="3657600" y="37338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 </a:t>
            </a:r>
            <a:endParaRPr lang="nl-NL" sz="2000" dirty="0"/>
          </a:p>
        </p:txBody>
      </p:sp>
      <p:sp>
        <p:nvSpPr>
          <p:cNvPr id="35" name="Tekstvak 34"/>
          <p:cNvSpPr txBox="1">
            <a:spLocks noChangeArrowheads="1"/>
          </p:cNvSpPr>
          <p:nvPr/>
        </p:nvSpPr>
        <p:spPr bwMode="auto">
          <a:xfrm>
            <a:off x="4724400" y="37338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 </a:t>
            </a:r>
            <a:endParaRPr lang="nl-NL" sz="2000" dirty="0"/>
          </a:p>
        </p:txBody>
      </p:sp>
      <p:grpSp>
        <p:nvGrpSpPr>
          <p:cNvPr id="37" name="Group 10"/>
          <p:cNvGrpSpPr>
            <a:grpSpLocks/>
          </p:cNvGrpSpPr>
          <p:nvPr/>
        </p:nvGrpSpPr>
        <p:grpSpPr bwMode="auto">
          <a:xfrm>
            <a:off x="5334000" y="4724400"/>
            <a:ext cx="792163" cy="144463"/>
            <a:chOff x="2064" y="2160"/>
            <a:chExt cx="635" cy="91"/>
          </a:xfrm>
        </p:grpSpPr>
        <p:sp>
          <p:nvSpPr>
            <p:cNvPr id="3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3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42" name="Tekstvak 41"/>
          <p:cNvSpPr txBox="1">
            <a:spLocks noChangeArrowheads="1"/>
          </p:cNvSpPr>
          <p:nvPr/>
        </p:nvSpPr>
        <p:spPr bwMode="auto">
          <a:xfrm>
            <a:off x="3429000" y="4038600"/>
            <a:ext cx="9144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does           </a:t>
            </a:r>
            <a:endParaRPr lang="nl-NL" sz="2000" i="1" dirty="0"/>
          </a:p>
        </p:txBody>
      </p:sp>
      <p:grpSp>
        <p:nvGrpSpPr>
          <p:cNvPr id="49" name="Group 10"/>
          <p:cNvGrpSpPr>
            <a:grpSpLocks/>
          </p:cNvGrpSpPr>
          <p:nvPr/>
        </p:nvGrpSpPr>
        <p:grpSpPr bwMode="auto">
          <a:xfrm>
            <a:off x="6019800" y="5257800"/>
            <a:ext cx="792163" cy="144463"/>
            <a:chOff x="2064" y="2160"/>
            <a:chExt cx="635" cy="91"/>
          </a:xfrm>
        </p:grpSpPr>
        <p:sp>
          <p:nvSpPr>
            <p:cNvPr id="50"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51"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54" name="Tekstvak 53"/>
          <p:cNvSpPr txBox="1">
            <a:spLocks noChangeArrowheads="1"/>
          </p:cNvSpPr>
          <p:nvPr/>
        </p:nvSpPr>
        <p:spPr bwMode="auto">
          <a:xfrm>
            <a:off x="6781800" y="5257800"/>
            <a:ext cx="914400" cy="400110"/>
          </a:xfrm>
          <a:prstGeom prst="rect">
            <a:avLst/>
          </a:prstGeom>
          <a:noFill/>
          <a:ln w="9525">
            <a:noFill/>
            <a:miter lim="800000"/>
            <a:headEnd/>
            <a:tailEnd/>
          </a:ln>
        </p:spPr>
        <p:txBody>
          <a:bodyPr wrap="square">
            <a:prstTxWarp prst="textNoShape">
              <a:avLst/>
            </a:prstTxWarp>
            <a:spAutoFit/>
          </a:bodyPr>
          <a:lstStyle/>
          <a:p>
            <a:r>
              <a:rPr lang="nl-BE" sz="2000" dirty="0" smtClean="0">
                <a:solidFill>
                  <a:schemeClr val="tx2"/>
                </a:solidFill>
              </a:rPr>
              <a:t>vP</a:t>
            </a:r>
            <a:r>
              <a:rPr lang="nl-BE" sz="2000" i="1" dirty="0" smtClean="0">
                <a:solidFill>
                  <a:schemeClr val="tx2"/>
                </a:solidFill>
              </a:rPr>
              <a:t>           </a:t>
            </a:r>
            <a:endParaRPr lang="nl-NL" sz="20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83333E-6 -2.22222E-6 C -0.12917 0.03727 -0.25816 0.07454 -0.3007 0.04792 C -0.34323 0.0213 -0.26268 -0.12454 -0.25504 -0.15903 " pathEditMode="relative" ptsTypes="aaA">
                                      <p:cBhvr>
                                        <p:cTn id="6" dur="2000" fill="hold"/>
                                        <p:tgtEl>
                                          <p:spTgt spid="147460">
                                            <p:txEl>
                                              <p:pRg st="9" end="9"/>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2000"/>
                                        <p:tgtEl>
                                          <p:spTgt spid="147461"/>
                                        </p:tgtEl>
                                      </p:cBhvr>
                                    </p:animEffect>
                                    <p:set>
                                      <p:cBhvr>
                                        <p:cTn id="42" dur="1" fill="hold">
                                          <p:stCondLst>
                                            <p:cond delay="1999"/>
                                          </p:stCondLst>
                                        </p:cTn>
                                        <p:tgtEl>
                                          <p:spTgt spid="147461"/>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2000"/>
                                        <p:tgtEl>
                                          <p:spTgt spid="41"/>
                                        </p:tgtEl>
                                      </p:cBhvr>
                                    </p:animEffect>
                                    <p:set>
                                      <p:cBhvr>
                                        <p:cTn id="45" dur="1" fill="hold">
                                          <p:stCondLst>
                                            <p:cond delay="1999"/>
                                          </p:stCondLst>
                                        </p:cTn>
                                        <p:tgtEl>
                                          <p:spTgt spid="4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54"/>
                                        </p:tgtEl>
                                      </p:cBhvr>
                                    </p:animEffect>
                                    <p:set>
                                      <p:cBhvr>
                                        <p:cTn id="48" dur="1" fill="hold">
                                          <p:stCondLst>
                                            <p:cond delay="1999"/>
                                          </p:stCondLst>
                                        </p:cTn>
                                        <p:tgtEl>
                                          <p:spTgt spid="54"/>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2000"/>
                                        <p:tgtEl>
                                          <p:spTgt spid="54"/>
                                        </p:tgtEl>
                                      </p:cBhvr>
                                    </p:animEffect>
                                    <p:set>
                                      <p:cBhvr>
                                        <p:cTn id="51" dur="1" fill="hold">
                                          <p:stCondLst>
                                            <p:cond delay="1999"/>
                                          </p:stCondLst>
                                        </p:cTn>
                                        <p:tgtEl>
                                          <p:spTgt spid="5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0" presetClass="path" presetSubtype="0" accel="50000" decel="50000" fill="hold" nodeType="clickEffect">
                                  <p:stCondLst>
                                    <p:cond delay="0"/>
                                  </p:stCondLst>
                                  <p:childTnLst>
                                    <p:animMotion origin="layout" path="M -0.25504 -0.15903 C -0.37344 -0.10208 -0.49201 -0.04468 -0.53941 -0.09352 C -0.58681 -0.14213 -0.5632 -0.29676 -0.53941 -0.45116 " pathEditMode="relative" rAng="0" ptsTypes="aaA">
                                      <p:cBhvr>
                                        <p:cTn id="61" dur="2000" fill="hold"/>
                                        <p:tgtEl>
                                          <p:spTgt spid="147460">
                                            <p:txEl>
                                              <p:pRg st="9" end="9"/>
                                            </p:txEl>
                                          </p:spTgt>
                                        </p:tgtEl>
                                        <p:attrNameLst>
                                          <p:attrName>ppt_x</p:attrName>
                                          <p:attrName>ppt_y</p:attrName>
                                        </p:attrNameLst>
                                      </p:cBhvr>
                                      <p:rCtr x="-166" y="-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20" grpId="0" animBg="1"/>
      <p:bldP spid="41" grpId="0"/>
      <p:bldP spid="29" grpId="0"/>
      <p:bldP spid="30" grpId="0"/>
      <p:bldP spid="33" grpId="0"/>
      <p:bldP spid="34" grpId="0"/>
      <p:bldP spid="28" grpId="0"/>
      <p:bldP spid="32" grpId="0"/>
      <p:bldP spid="35" grpId="0"/>
      <p:bldP spid="42" grpId="0"/>
      <p:bldP spid="54" grpId="0"/>
      <p:bldP spid="54" grpId="1"/>
    </p:bld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5.2 VP ellipsis (14)</a:t>
            </a:r>
            <a:endParaRPr lang="nl-NL" sz="3200" dirty="0" smtClean="0">
              <a:solidFill>
                <a:schemeClr val="accent1"/>
              </a:solidFill>
            </a:endParaRPr>
          </a:p>
        </p:txBody>
      </p:sp>
      <p:sp>
        <p:nvSpPr>
          <p:cNvPr id="254979" name="Rectangle 3"/>
          <p:cNvSpPr>
            <a:spLocks noGrp="1" noChangeArrowheads="1"/>
          </p:cNvSpPr>
          <p:nvPr>
            <p:ph type="body" idx="1"/>
          </p:nvPr>
        </p:nvSpPr>
        <p:spPr>
          <a:xfrm>
            <a:off x="1370013" y="3124200"/>
            <a:ext cx="7469187" cy="3257550"/>
          </a:xfrm>
        </p:spPr>
        <p:txBody>
          <a:bodyPr/>
          <a:lstStyle/>
          <a:p>
            <a:pPr marL="271463" indent="-271463" eaLnBrk="1" hangingPunct="1">
              <a:buFontTx/>
              <a:buNone/>
            </a:pPr>
            <a:r>
              <a:rPr lang="nl-NL" sz="2200" dirty="0" smtClean="0">
                <a:solidFill>
                  <a:schemeClr val="tx2"/>
                </a:solidFill>
                <a:sym typeface="Wingdings" pitchFamily="-110" charset="2"/>
              </a:rPr>
              <a:t> VP </a:t>
            </a:r>
            <a:r>
              <a:rPr lang="nl-NL" sz="2200" dirty="0" err="1" smtClean="0">
                <a:solidFill>
                  <a:schemeClr val="tx2"/>
                </a:solidFill>
                <a:sym typeface="Wingdings" pitchFamily="-110" charset="2"/>
              </a:rPr>
              <a:t>ellipsis</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can</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be</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analysed</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with</a:t>
            </a:r>
            <a:r>
              <a:rPr lang="nl-NL" sz="2200" dirty="0" smtClean="0">
                <a:solidFill>
                  <a:schemeClr val="tx2"/>
                </a:solidFill>
                <a:sym typeface="Wingdings" pitchFamily="-110" charset="2"/>
              </a:rPr>
              <a:t> the </a:t>
            </a:r>
            <a:r>
              <a:rPr lang="nl-NL" sz="2200" dirty="0" err="1" smtClean="0">
                <a:solidFill>
                  <a:schemeClr val="tx2"/>
                </a:solidFill>
                <a:sym typeface="Wingdings" pitchFamily="-110" charset="2"/>
              </a:rPr>
              <a:t>Agree</a:t>
            </a:r>
            <a:endParaRPr lang="nl-NL" sz="2200" dirty="0" smtClean="0">
              <a:solidFill>
                <a:schemeClr val="tx2"/>
              </a:solidFill>
              <a:sym typeface="Wingdings" pitchFamily="-110" charset="2"/>
            </a:endParaRPr>
          </a:p>
          <a:p>
            <a:pPr marL="271463" indent="-271463" eaLnBrk="1" hangingPunct="1">
              <a:buFontTx/>
              <a:buNone/>
            </a:pP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proposal</a:t>
            </a:r>
            <a:r>
              <a:rPr lang="nl-NL" sz="2200" dirty="0" smtClean="0">
                <a:solidFill>
                  <a:schemeClr val="tx2"/>
                </a:solidFill>
                <a:sym typeface="Wingdings" pitchFamily="-110" charset="2"/>
              </a:rPr>
              <a:t> as </a:t>
            </a:r>
            <a:r>
              <a:rPr lang="nl-NL" sz="2200" dirty="0" err="1" smtClean="0">
                <a:solidFill>
                  <a:schemeClr val="tx2"/>
                </a:solidFill>
                <a:sym typeface="Wingdings" pitchFamily="-110" charset="2"/>
              </a:rPr>
              <a:t>well</a:t>
            </a:r>
            <a:r>
              <a:rPr lang="nl-NL" sz="2200" dirty="0" smtClean="0">
                <a:solidFill>
                  <a:schemeClr val="tx2"/>
                </a:solidFill>
                <a:sym typeface="Wingdings" pitchFamily="-110" charset="2"/>
              </a:rPr>
              <a:t>, and the </a:t>
            </a:r>
            <a:r>
              <a:rPr lang="nl-NL" sz="2200" dirty="0" err="1" smtClean="0">
                <a:solidFill>
                  <a:schemeClr val="tx2"/>
                </a:solidFill>
                <a:sym typeface="Wingdings" pitchFamily="-110" charset="2"/>
              </a:rPr>
              <a:t>extraction</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possibilities</a:t>
            </a:r>
            <a:endParaRPr lang="nl-NL" sz="2200" dirty="0" smtClean="0">
              <a:solidFill>
                <a:schemeClr val="tx2"/>
              </a:solidFill>
              <a:sym typeface="Wingdings" pitchFamily="-110" charset="2"/>
            </a:endParaRPr>
          </a:p>
          <a:p>
            <a:pPr marL="271463" indent="-271463" eaLnBrk="1" hangingPunct="1">
              <a:buFontTx/>
              <a:buNone/>
            </a:pPr>
            <a:r>
              <a:rPr lang="nl-NL" sz="2200" dirty="0" smtClean="0">
                <a:solidFill>
                  <a:schemeClr val="tx2"/>
                </a:solidFill>
                <a:sym typeface="Wingdings" pitchFamily="-110" charset="2"/>
              </a:rPr>
              <a:t> 	 are </a:t>
            </a:r>
            <a:r>
              <a:rPr lang="nl-NL" sz="2200" dirty="0" err="1" smtClean="0">
                <a:solidFill>
                  <a:schemeClr val="tx2"/>
                </a:solidFill>
                <a:sym typeface="Wingdings" pitchFamily="-110" charset="2"/>
              </a:rPr>
              <a:t>accounted</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for</a:t>
            </a:r>
            <a:r>
              <a:rPr lang="nl-NL" sz="2200" dirty="0" smtClean="0">
                <a:solidFill>
                  <a:schemeClr val="tx2"/>
                </a:solidFill>
                <a:sym typeface="Wingdings" pitchFamily="-110" charset="2"/>
              </a:rPr>
              <a:t>.</a:t>
            </a:r>
            <a:endParaRPr lang="nl-BE" sz="2200" dirty="0">
              <a:solidFill>
                <a:schemeClr val="tx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nl-BE" sz="3400" smtClean="0">
                <a:solidFill>
                  <a:schemeClr val="accent1"/>
                </a:solidFill>
              </a:rPr>
              <a:t>1. Deletion or proform? A puzzle (9)</a:t>
            </a:r>
            <a:endParaRPr lang="nl-NL" sz="3400" smtClean="0">
              <a:solidFill>
                <a:schemeClr val="accent1"/>
              </a:solidFill>
            </a:endParaRPr>
          </a:p>
        </p:txBody>
      </p:sp>
      <p:sp>
        <p:nvSpPr>
          <p:cNvPr id="169987" name="Rectangle 3"/>
          <p:cNvSpPr>
            <a:spLocks noGrp="1" noChangeArrowheads="1"/>
          </p:cNvSpPr>
          <p:nvPr>
            <p:ph type="body" idx="1"/>
          </p:nvPr>
        </p:nvSpPr>
        <p:spPr>
          <a:xfrm>
            <a:off x="1371600" y="2057400"/>
            <a:ext cx="7316787" cy="4267200"/>
          </a:xfrm>
        </p:spPr>
        <p:txBody>
          <a:bodyPr/>
          <a:lstStyle/>
          <a:p>
            <a:pPr marL="365125" indent="-365125" eaLnBrk="1" hangingPunct="1">
              <a:lnSpc>
                <a:spcPct val="90000"/>
              </a:lnSpc>
              <a:spcBef>
                <a:spcPct val="0"/>
              </a:spcBef>
              <a:buClrTx/>
              <a:buSzTx/>
              <a:buFontTx/>
              <a:buNone/>
              <a:tabLst>
                <a:tab pos="365125" algn="l"/>
                <a:tab pos="900113" algn="l"/>
                <a:tab pos="1885950" algn="l"/>
              </a:tabLst>
              <a:defRPr/>
            </a:pPr>
            <a:r>
              <a:rPr lang="en-US" sz="2200" dirty="0" smtClean="0">
                <a:solidFill>
                  <a:schemeClr val="tx2"/>
                </a:solidFill>
              </a:rPr>
              <a:t>Modal complement ellipsis:</a:t>
            </a:r>
          </a:p>
          <a:p>
            <a:pPr marL="365125" indent="-365125" eaLnBrk="1" hangingPunct="1">
              <a:lnSpc>
                <a:spcPct val="90000"/>
              </a:lnSpc>
              <a:spcBef>
                <a:spcPct val="0"/>
              </a:spcBef>
              <a:buClrTx/>
              <a:buSzTx/>
              <a:buFontTx/>
              <a:buNone/>
              <a:tabLst>
                <a:tab pos="365125" algn="l"/>
                <a:tab pos="900113" algn="l"/>
                <a:tab pos="1885950" algn="l"/>
              </a:tabLst>
              <a:defRPr/>
            </a:pPr>
            <a:endParaRPr lang="en-US" sz="1600" dirty="0" smtClean="0">
              <a:solidFill>
                <a:schemeClr val="tx2"/>
              </a:solidFill>
            </a:endParaRPr>
          </a:p>
          <a:p>
            <a:pPr marL="365125" indent="-365125" eaLnBrk="1" hangingPunct="1">
              <a:lnSpc>
                <a:spcPct val="90000"/>
              </a:lnSpc>
              <a:spcBef>
                <a:spcPct val="0"/>
              </a:spcBef>
              <a:buClrTx/>
              <a:buSzTx/>
              <a:buFontTx/>
              <a:buNone/>
              <a:tabLst>
                <a:tab pos="365125" algn="l"/>
                <a:tab pos="900113" algn="l"/>
                <a:tab pos="1885950" algn="l"/>
              </a:tabLst>
              <a:defRPr/>
            </a:pPr>
            <a:r>
              <a:rPr lang="en-US" sz="2200" dirty="0" smtClean="0">
                <a:solidFill>
                  <a:schemeClr val="tx2"/>
                </a:solidFill>
              </a:rPr>
              <a:t>(5)	</a:t>
            </a:r>
            <a:r>
              <a:rPr lang="en-US" sz="2200" dirty="0" err="1" smtClean="0">
                <a:solidFill>
                  <a:schemeClr val="accent1">
                    <a:lumMod val="75000"/>
                  </a:schemeClr>
                </a:solidFill>
              </a:rPr>
              <a:t>Hij</a:t>
            </a:r>
            <a:r>
              <a:rPr lang="en-US" sz="2200" dirty="0" smtClean="0">
                <a:solidFill>
                  <a:schemeClr val="accent1">
                    <a:lumMod val="75000"/>
                  </a:schemeClr>
                </a:solidFill>
              </a:rPr>
              <a:t> </a:t>
            </a:r>
            <a:r>
              <a:rPr lang="en-US" sz="2200" dirty="0" err="1">
                <a:solidFill>
                  <a:schemeClr val="accent1">
                    <a:lumMod val="75000"/>
                  </a:schemeClr>
                </a:solidFill>
              </a:rPr>
              <a:t>wil</a:t>
            </a:r>
            <a:r>
              <a:rPr lang="en-US" sz="2200" dirty="0" smtClean="0">
                <a:solidFill>
                  <a:schemeClr val="accent1">
                    <a:lumMod val="75000"/>
                  </a:schemeClr>
                </a:solidFill>
              </a:rPr>
              <a:t>     </a:t>
            </a:r>
            <a:r>
              <a:rPr lang="en-US" sz="2200" dirty="0" err="1" smtClean="0">
                <a:solidFill>
                  <a:schemeClr val="accent1">
                    <a:lumMod val="75000"/>
                  </a:schemeClr>
                </a:solidFill>
              </a:rPr>
              <a:t>naar</a:t>
            </a:r>
            <a:r>
              <a:rPr lang="en-US" sz="2200" dirty="0" smtClean="0">
                <a:solidFill>
                  <a:schemeClr val="accent1">
                    <a:lumMod val="75000"/>
                  </a:schemeClr>
                </a:solidFill>
              </a:rPr>
              <a:t> het  strand </a:t>
            </a:r>
            <a:r>
              <a:rPr lang="en-US" sz="2200" dirty="0" err="1" smtClean="0">
                <a:solidFill>
                  <a:schemeClr val="accent1">
                    <a:lumMod val="75000"/>
                  </a:schemeClr>
                </a:solidFill>
              </a:rPr>
              <a:t>gaan</a:t>
            </a:r>
            <a:r>
              <a:rPr lang="en-US" sz="2200" dirty="0" smtClean="0">
                <a:solidFill>
                  <a:schemeClr val="accent1">
                    <a:lumMod val="75000"/>
                  </a:schemeClr>
                </a:solidFill>
              </a:rPr>
              <a:t>, </a:t>
            </a:r>
            <a:r>
              <a:rPr lang="en-US" sz="2200" dirty="0" err="1">
                <a:solidFill>
                  <a:schemeClr val="accent1">
                    <a:lumMod val="75000"/>
                  </a:schemeClr>
                </a:solidFill>
              </a:rPr>
              <a:t>maar</a:t>
            </a:r>
            <a:r>
              <a:rPr lang="en-US" sz="2200" dirty="0" smtClean="0">
                <a:solidFill>
                  <a:schemeClr val="accent1">
                    <a:lumMod val="75000"/>
                  </a:schemeClr>
                </a:solidFill>
              </a:rPr>
              <a:t> </a:t>
            </a:r>
            <a:r>
              <a:rPr lang="en-US" sz="2200" dirty="0" err="1" smtClean="0">
                <a:solidFill>
                  <a:schemeClr val="accent1">
                    <a:lumMod val="75000"/>
                  </a:schemeClr>
                </a:solidFill>
              </a:rPr>
              <a:t>hij</a:t>
            </a:r>
            <a:endParaRPr lang="en-US" sz="2200" dirty="0" smtClean="0">
              <a:solidFill>
                <a:schemeClr val="accent1">
                  <a:lumMod val="75000"/>
                </a:schemeClr>
              </a:solidFill>
            </a:endParaRPr>
          </a:p>
          <a:p>
            <a:pPr marL="365125" indent="-365125" eaLnBrk="1" hangingPunct="1">
              <a:lnSpc>
                <a:spcPct val="90000"/>
              </a:lnSpc>
              <a:spcBef>
                <a:spcPct val="0"/>
              </a:spcBef>
              <a:buClrTx/>
              <a:buSzTx/>
              <a:buFontTx/>
              <a:buNone/>
              <a:tabLst>
                <a:tab pos="365125" algn="l"/>
                <a:tab pos="900113" algn="l"/>
                <a:tab pos="1885950" algn="l"/>
              </a:tabLst>
              <a:defRPr/>
            </a:pPr>
            <a:r>
              <a:rPr lang="en-US" sz="2200" i="1" dirty="0" smtClean="0">
                <a:solidFill>
                  <a:schemeClr val="tx2"/>
                </a:solidFill>
              </a:rPr>
              <a:t>		he wants to     the beach  go      but   he</a:t>
            </a:r>
          </a:p>
          <a:p>
            <a:pPr marL="365125" indent="-365125" eaLnBrk="1" hangingPunct="1">
              <a:lnSpc>
                <a:spcPct val="90000"/>
              </a:lnSpc>
              <a:spcBef>
                <a:spcPct val="0"/>
              </a:spcBef>
              <a:buClrTx/>
              <a:buSzTx/>
              <a:buFontTx/>
              <a:buNone/>
              <a:tabLst>
                <a:tab pos="365125" algn="l"/>
                <a:tab pos="900113" algn="l"/>
                <a:tab pos="1885950" algn="l"/>
              </a:tabLst>
              <a:defRPr/>
            </a:pPr>
            <a:r>
              <a:rPr lang="en-US" sz="2200" dirty="0" smtClean="0">
                <a:solidFill>
                  <a:srgbClr val="269999"/>
                </a:solidFill>
              </a:rPr>
              <a:t>		</a:t>
            </a:r>
            <a:r>
              <a:rPr lang="en-US" sz="2200" dirty="0" err="1" smtClean="0">
                <a:solidFill>
                  <a:srgbClr val="269999"/>
                </a:solidFill>
              </a:rPr>
              <a:t>mag</a:t>
            </a:r>
            <a:r>
              <a:rPr lang="en-US" sz="2200" dirty="0" smtClean="0">
                <a:solidFill>
                  <a:srgbClr val="269999"/>
                </a:solidFill>
              </a:rPr>
              <a:t> 	     </a:t>
            </a:r>
            <a:r>
              <a:rPr lang="en-US" sz="2200" dirty="0" err="1" smtClean="0">
                <a:solidFill>
                  <a:srgbClr val="269999"/>
                </a:solidFill>
              </a:rPr>
              <a:t>niet</a:t>
            </a:r>
            <a:r>
              <a:rPr lang="en-US" sz="2200" dirty="0" smtClean="0">
                <a:solidFill>
                  <a:srgbClr val="269999"/>
                </a:solidFill>
              </a:rPr>
              <a:t>.</a:t>
            </a:r>
          </a:p>
          <a:p>
            <a:pPr marL="365125" indent="-365125" eaLnBrk="1" hangingPunct="1">
              <a:lnSpc>
                <a:spcPct val="90000"/>
              </a:lnSpc>
              <a:spcBef>
                <a:spcPct val="0"/>
              </a:spcBef>
              <a:buClrTx/>
              <a:buSzTx/>
              <a:buFontTx/>
              <a:buNone/>
              <a:tabLst>
                <a:tab pos="365125" algn="l"/>
                <a:tab pos="900113" algn="l"/>
                <a:tab pos="1885950" algn="l"/>
              </a:tabLst>
              <a:defRPr/>
            </a:pPr>
            <a:r>
              <a:rPr lang="en-US" sz="2200" i="1" dirty="0" smtClean="0">
                <a:solidFill>
                  <a:schemeClr val="tx2"/>
                </a:solidFill>
              </a:rPr>
              <a:t>		</a:t>
            </a:r>
            <a:r>
              <a:rPr lang="en-US" sz="2200" i="1" dirty="0" err="1" smtClean="0">
                <a:solidFill>
                  <a:schemeClr val="tx2"/>
                </a:solidFill>
              </a:rPr>
              <a:t>is.allowed</a:t>
            </a:r>
            <a:r>
              <a:rPr lang="en-US" sz="2200" i="1" dirty="0" smtClean="0">
                <a:solidFill>
                  <a:schemeClr val="tx2"/>
                </a:solidFill>
              </a:rPr>
              <a:t> not </a:t>
            </a:r>
          </a:p>
          <a:p>
            <a:pPr marL="365125" indent="-365125" eaLnBrk="1" hangingPunct="1">
              <a:lnSpc>
                <a:spcPct val="90000"/>
              </a:lnSpc>
              <a:spcBef>
                <a:spcPct val="0"/>
              </a:spcBef>
              <a:buClrTx/>
              <a:buSzTx/>
              <a:buFontTx/>
              <a:buNone/>
              <a:tabLst>
                <a:tab pos="365125" algn="l"/>
                <a:tab pos="900113" algn="l"/>
                <a:tab pos="1885950" algn="l"/>
              </a:tabLst>
              <a:defRPr/>
            </a:pPr>
            <a:r>
              <a:rPr lang="en-US" sz="2200" dirty="0" smtClean="0">
                <a:solidFill>
                  <a:schemeClr val="tx2"/>
                </a:solidFill>
              </a:rPr>
              <a:t>		‘He wants to go to the beach, but he isn’t 	allowed to.’</a:t>
            </a:r>
          </a:p>
          <a:p>
            <a:pPr marL="365125" indent="-365125" eaLnBrk="1" hangingPunct="1">
              <a:lnSpc>
                <a:spcPct val="90000"/>
              </a:lnSpc>
              <a:spcBef>
                <a:spcPct val="0"/>
              </a:spcBef>
              <a:buClrTx/>
              <a:buSzTx/>
              <a:buFontTx/>
              <a:buNone/>
              <a:tabLst>
                <a:tab pos="365125" algn="l"/>
                <a:tab pos="900113" algn="l"/>
                <a:tab pos="1885950" algn="l"/>
              </a:tabLst>
              <a:defRPr/>
            </a:pPr>
            <a:endParaRPr lang="en-US" sz="1600" dirty="0" smtClean="0">
              <a:solidFill>
                <a:schemeClr val="tx2"/>
              </a:solidFill>
            </a:endParaRPr>
          </a:p>
          <a:p>
            <a:pPr marL="365125" indent="-365125" eaLnBrk="1" hangingPunct="1">
              <a:lnSpc>
                <a:spcPct val="90000"/>
              </a:lnSpc>
              <a:spcBef>
                <a:spcPct val="0"/>
              </a:spcBef>
              <a:buClrTx/>
              <a:buSzTx/>
              <a:buFont typeface="Wingdings" pitchFamily="-110" charset="2"/>
              <a:buChar char="à"/>
              <a:tabLst>
                <a:tab pos="365125" algn="l"/>
                <a:tab pos="900113" algn="l"/>
                <a:tab pos="1885950" algn="l"/>
              </a:tabLst>
              <a:defRPr/>
            </a:pPr>
            <a:r>
              <a:rPr lang="en-US" sz="2200" dirty="0" smtClean="0">
                <a:solidFill>
                  <a:schemeClr val="tx2"/>
                </a:solidFill>
                <a:sym typeface="Wingdings" pitchFamily="-110" charset="2"/>
              </a:rPr>
              <a:t>Subject raises from inside the infinitival clause</a:t>
            </a:r>
          </a:p>
          <a:p>
            <a:pPr marL="365125" indent="-365125" eaLnBrk="1" hangingPunct="1">
              <a:lnSpc>
                <a:spcPct val="90000"/>
              </a:lnSpc>
              <a:spcBef>
                <a:spcPct val="0"/>
              </a:spcBef>
              <a:buClrTx/>
              <a:buSzTx/>
              <a:buFontTx/>
              <a:buNone/>
              <a:tabLst>
                <a:tab pos="365125" algn="l"/>
                <a:tab pos="900113" algn="l"/>
                <a:tab pos="1885950" algn="l"/>
              </a:tabLst>
              <a:defRPr/>
            </a:pPr>
            <a:endParaRPr lang="en-US" sz="1200" dirty="0" smtClean="0">
              <a:solidFill>
                <a:schemeClr val="tx2"/>
              </a:solidFill>
            </a:endParaRPr>
          </a:p>
          <a:p>
            <a:pPr marL="365125" indent="-365125" eaLnBrk="1" hangingPunct="1">
              <a:lnSpc>
                <a:spcPct val="90000"/>
              </a:lnSpc>
              <a:spcBef>
                <a:spcPct val="0"/>
              </a:spcBef>
              <a:buClrTx/>
              <a:buSzTx/>
              <a:buFontTx/>
              <a:buNone/>
              <a:tabLst>
                <a:tab pos="365125" algn="l"/>
                <a:tab pos="900113" algn="l"/>
                <a:tab pos="1885950" algn="l"/>
              </a:tabLst>
              <a:defRPr/>
            </a:pPr>
            <a:r>
              <a:rPr lang="en-US" sz="2200" dirty="0" smtClean="0">
                <a:solidFill>
                  <a:schemeClr val="tx2"/>
                </a:solidFill>
              </a:rPr>
              <a:t>(5’)	…, </a:t>
            </a:r>
            <a:r>
              <a:rPr lang="en-US" sz="2200" dirty="0" err="1" smtClean="0">
                <a:solidFill>
                  <a:schemeClr val="tx2"/>
                </a:solidFill>
              </a:rPr>
              <a:t>maar</a:t>
            </a:r>
            <a:r>
              <a:rPr lang="en-US" sz="2200" dirty="0" smtClean="0">
                <a:solidFill>
                  <a:schemeClr val="tx2"/>
                </a:solidFill>
              </a:rPr>
              <a:t> </a:t>
            </a:r>
            <a:r>
              <a:rPr lang="en-US" sz="2200" dirty="0" err="1" smtClean="0">
                <a:solidFill>
                  <a:schemeClr val="tx2"/>
                </a:solidFill>
              </a:rPr>
              <a:t>hij</a:t>
            </a:r>
            <a:r>
              <a:rPr lang="en-US" sz="2200" dirty="0" smtClean="0">
                <a:solidFill>
                  <a:schemeClr val="tx2"/>
                </a:solidFill>
              </a:rPr>
              <a:t> </a:t>
            </a:r>
            <a:r>
              <a:rPr lang="en-US" sz="2200" dirty="0" err="1" smtClean="0">
                <a:solidFill>
                  <a:schemeClr val="tx2"/>
                </a:solidFill>
              </a:rPr>
              <a:t>mag</a:t>
            </a:r>
            <a:r>
              <a:rPr lang="en-US" sz="2200" dirty="0" smtClean="0">
                <a:solidFill>
                  <a:schemeClr val="tx2"/>
                </a:solidFill>
              </a:rPr>
              <a:t> </a:t>
            </a:r>
            <a:r>
              <a:rPr lang="en-US" sz="2200" dirty="0" err="1" smtClean="0">
                <a:solidFill>
                  <a:schemeClr val="tx2"/>
                </a:solidFill>
              </a:rPr>
              <a:t>niet</a:t>
            </a:r>
            <a:r>
              <a:rPr lang="en-US" sz="2200" dirty="0" smtClean="0">
                <a:solidFill>
                  <a:schemeClr val="tx2"/>
                </a:solidFill>
              </a:rPr>
              <a:t> [</a:t>
            </a:r>
            <a:r>
              <a:rPr lang="en-US" sz="2200" strike="sngStrike" dirty="0" err="1" smtClean="0">
                <a:solidFill>
                  <a:srgbClr val="006666"/>
                </a:solidFill>
              </a:rPr>
              <a:t>t</a:t>
            </a:r>
            <a:r>
              <a:rPr lang="en-US" sz="2200" strike="sngStrike" baseline="-14000" dirty="0" err="1" smtClean="0">
                <a:solidFill>
                  <a:srgbClr val="006666"/>
                </a:solidFill>
              </a:rPr>
              <a:t>hij</a:t>
            </a:r>
            <a:r>
              <a:rPr lang="en-US" sz="2200" strike="sngStrike" dirty="0" smtClean="0">
                <a:solidFill>
                  <a:srgbClr val="006666"/>
                </a:solidFill>
              </a:rPr>
              <a:t> </a:t>
            </a:r>
            <a:r>
              <a:rPr lang="en-US" sz="2200" strike="sngStrike" dirty="0" err="1" smtClean="0">
                <a:solidFill>
                  <a:srgbClr val="006666"/>
                </a:solidFill>
              </a:rPr>
              <a:t>naar</a:t>
            </a:r>
            <a:r>
              <a:rPr lang="en-US" sz="2200" strike="sngStrike" dirty="0" smtClean="0">
                <a:solidFill>
                  <a:srgbClr val="006666"/>
                </a:solidFill>
              </a:rPr>
              <a:t> het</a:t>
            </a:r>
            <a:r>
              <a:rPr lang="en-US" sz="2200" dirty="0" smtClean="0">
                <a:solidFill>
                  <a:schemeClr val="tx2"/>
                </a:solidFill>
              </a:rPr>
              <a:t> </a:t>
            </a:r>
            <a:r>
              <a:rPr lang="en-US" sz="2200" strike="sngStrike" dirty="0" smtClean="0">
                <a:solidFill>
                  <a:srgbClr val="006666"/>
                </a:solidFill>
              </a:rPr>
              <a:t>strand </a:t>
            </a:r>
            <a:r>
              <a:rPr lang="en-US" sz="2200" dirty="0" smtClean="0">
                <a:solidFill>
                  <a:srgbClr val="006666"/>
                </a:solidFill>
              </a:rPr>
              <a:t>	</a:t>
            </a:r>
            <a:r>
              <a:rPr lang="en-US" sz="2200" strike="sngStrike" dirty="0" err="1" smtClean="0">
                <a:solidFill>
                  <a:srgbClr val="006666"/>
                </a:solidFill>
              </a:rPr>
              <a:t>gaan</a:t>
            </a:r>
            <a:r>
              <a:rPr lang="en-US" sz="2200" dirty="0" smtClean="0">
                <a:solidFill>
                  <a:schemeClr val="tx2"/>
                </a:solidFill>
              </a:rPr>
              <a:t>]. </a:t>
            </a:r>
          </a:p>
          <a:p>
            <a:pPr marL="365125" indent="-365125" eaLnBrk="1" hangingPunct="1">
              <a:lnSpc>
                <a:spcPct val="90000"/>
              </a:lnSpc>
              <a:spcBef>
                <a:spcPct val="0"/>
              </a:spcBef>
              <a:buClrTx/>
              <a:buSzTx/>
              <a:buFontTx/>
              <a:buNone/>
              <a:tabLst>
                <a:tab pos="365125" algn="l"/>
                <a:tab pos="900113" algn="l"/>
                <a:tab pos="1885950" algn="l"/>
              </a:tabLst>
              <a:defRPr/>
            </a:pPr>
            <a:endParaRPr lang="en-US" sz="1200" dirty="0" smtClean="0">
              <a:solidFill>
                <a:schemeClr val="tx2"/>
              </a:solidFill>
            </a:endParaRPr>
          </a:p>
          <a:p>
            <a:pPr marL="365125" indent="-365125" eaLnBrk="1" hangingPunct="1">
              <a:lnSpc>
                <a:spcPct val="90000"/>
              </a:lnSpc>
              <a:spcBef>
                <a:spcPct val="0"/>
              </a:spcBef>
              <a:buClrTx/>
              <a:buSzTx/>
              <a:buFontTx/>
              <a:buNone/>
              <a:tabLst>
                <a:tab pos="365125" algn="l"/>
                <a:tab pos="900113" algn="l"/>
                <a:tab pos="1885950" algn="l"/>
              </a:tabLst>
              <a:defRPr/>
            </a:pPr>
            <a:endParaRPr lang="en-US" sz="1200" dirty="0" smtClean="0">
              <a:solidFill>
                <a:schemeClr val="tx2"/>
              </a:solidFill>
            </a:endParaRPr>
          </a:p>
          <a:p>
            <a:pPr marL="365125" indent="-365125" eaLnBrk="1" hangingPunct="1">
              <a:lnSpc>
                <a:spcPct val="90000"/>
              </a:lnSpc>
              <a:spcBef>
                <a:spcPct val="0"/>
              </a:spcBef>
              <a:buClrTx/>
              <a:buSzTx/>
              <a:buFontTx/>
              <a:buNone/>
              <a:tabLst>
                <a:tab pos="365125" algn="l"/>
                <a:tab pos="900113" algn="l"/>
                <a:tab pos="1885950" algn="l"/>
              </a:tabLst>
              <a:defRPr/>
            </a:pPr>
            <a:r>
              <a:rPr lang="nl-NL" sz="2200" dirty="0" smtClean="0">
                <a:solidFill>
                  <a:schemeClr val="tx2"/>
                </a:solidFill>
                <a:sym typeface="Wingdings"/>
              </a:rPr>
              <a:t> </a:t>
            </a:r>
            <a:r>
              <a:rPr lang="nl-NL" sz="2200" dirty="0" err="1" smtClean="0">
                <a:solidFill>
                  <a:schemeClr val="tx2"/>
                </a:solidFill>
                <a:sym typeface="Wingdings"/>
              </a:rPr>
              <a:t>Extraction</a:t>
            </a:r>
            <a:r>
              <a:rPr lang="nl-NL" sz="2200" dirty="0" smtClean="0">
                <a:solidFill>
                  <a:schemeClr val="tx2"/>
                </a:solidFill>
                <a:sym typeface="Wingdings"/>
              </a:rPr>
              <a:t>: </a:t>
            </a:r>
            <a:r>
              <a:rPr lang="nl-NL" sz="2200" dirty="0" err="1" smtClean="0">
                <a:solidFill>
                  <a:schemeClr val="tx2"/>
                </a:solidFill>
                <a:sym typeface="Wingdings"/>
              </a:rPr>
              <a:t>Deletion</a:t>
            </a:r>
            <a:r>
              <a:rPr lang="nl-NL" sz="2200" dirty="0" smtClean="0">
                <a:solidFill>
                  <a:schemeClr val="tx2"/>
                </a:solidFill>
                <a:sym typeface="Wingdings"/>
              </a:rPr>
              <a:t> </a:t>
            </a:r>
            <a:r>
              <a:rPr lang="nl-NL" sz="2200" dirty="0" err="1" smtClean="0">
                <a:solidFill>
                  <a:schemeClr val="tx2"/>
                </a:solidFill>
                <a:sym typeface="Wingdings"/>
              </a:rPr>
              <a:t>analysis</a:t>
            </a:r>
            <a:r>
              <a:rPr lang="nl-NL" sz="2200" dirty="0" smtClean="0">
                <a:solidFill>
                  <a:schemeClr val="tx2"/>
                </a:solidFill>
                <a:sym typeface="Wingdings"/>
              </a:rPr>
              <a:t>?</a:t>
            </a:r>
            <a:endParaRPr lang="en-US" sz="2200" dirty="0" smtClean="0">
              <a:solidFill>
                <a:schemeClr val="tx2"/>
              </a:solidFill>
            </a:endParaRPr>
          </a:p>
          <a:p>
            <a:pPr marL="365125" indent="-365125" eaLnBrk="1" hangingPunct="1">
              <a:lnSpc>
                <a:spcPct val="90000"/>
              </a:lnSpc>
              <a:spcBef>
                <a:spcPct val="0"/>
              </a:spcBef>
              <a:buClrTx/>
              <a:buSzTx/>
              <a:buFont typeface="Wingdings" pitchFamily="-110" charset="2"/>
              <a:buNone/>
              <a:tabLst>
                <a:tab pos="365125" algn="l"/>
                <a:tab pos="900113" algn="l"/>
                <a:tab pos="1885950" algn="l"/>
              </a:tabLst>
              <a:defRPr/>
            </a:pPr>
            <a:endParaRPr lang="en-US" sz="2200" dirty="0">
              <a:solidFill>
                <a:schemeClr val="tx2"/>
              </a:solidFill>
              <a:sym typeface="Wingdings" pitchFamily="-110"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9987">
                                            <p:txEl>
                                              <p:pRg st="2" end="2"/>
                                            </p:txEl>
                                          </p:spTgt>
                                        </p:tgtEl>
                                        <p:attrNameLst>
                                          <p:attrName>style.visibility</p:attrName>
                                        </p:attrNameLst>
                                      </p:cBhvr>
                                      <p:to>
                                        <p:strVal val="visible"/>
                                      </p:to>
                                    </p:set>
                                    <p:animEffect transition="in" filter="fade">
                                      <p:cBhvr>
                                        <p:cTn id="7" dur="1000"/>
                                        <p:tgtEl>
                                          <p:spTgt spid="169987">
                                            <p:txEl>
                                              <p:pRg st="2" end="2"/>
                                            </p:txEl>
                                          </p:spTgt>
                                        </p:tgtEl>
                                      </p:cBhvr>
                                    </p:animEffect>
                                    <p:anim calcmode="lin" valueType="num">
                                      <p:cBhvr>
                                        <p:cTn id="8" dur="1000" fill="hold"/>
                                        <p:tgtEl>
                                          <p:spTgt spid="16998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998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998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9987">
                                            <p:txEl>
                                              <p:pRg st="3" end="3"/>
                                            </p:txEl>
                                          </p:spTgt>
                                        </p:tgtEl>
                                        <p:attrNameLst>
                                          <p:attrName>style.visibility</p:attrName>
                                        </p:attrNameLst>
                                      </p:cBhvr>
                                      <p:to>
                                        <p:strVal val="visible"/>
                                      </p:to>
                                    </p:set>
                                    <p:animEffect transition="in" filter="fade">
                                      <p:cBhvr>
                                        <p:cTn id="13" dur="1000"/>
                                        <p:tgtEl>
                                          <p:spTgt spid="169987">
                                            <p:txEl>
                                              <p:pRg st="3" end="3"/>
                                            </p:txEl>
                                          </p:spTgt>
                                        </p:tgtEl>
                                      </p:cBhvr>
                                    </p:animEffect>
                                    <p:anim calcmode="lin" valueType="num">
                                      <p:cBhvr>
                                        <p:cTn id="14" dur="1000" fill="hold"/>
                                        <p:tgtEl>
                                          <p:spTgt spid="16998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998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998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69987">
                                            <p:txEl>
                                              <p:pRg st="4" end="4"/>
                                            </p:txEl>
                                          </p:spTgt>
                                        </p:tgtEl>
                                        <p:attrNameLst>
                                          <p:attrName>style.visibility</p:attrName>
                                        </p:attrNameLst>
                                      </p:cBhvr>
                                      <p:to>
                                        <p:strVal val="visible"/>
                                      </p:to>
                                    </p:set>
                                    <p:animEffect transition="in" filter="fade">
                                      <p:cBhvr>
                                        <p:cTn id="19" dur="1000"/>
                                        <p:tgtEl>
                                          <p:spTgt spid="169987">
                                            <p:txEl>
                                              <p:pRg st="4" end="4"/>
                                            </p:txEl>
                                          </p:spTgt>
                                        </p:tgtEl>
                                      </p:cBhvr>
                                    </p:animEffect>
                                    <p:anim calcmode="lin" valueType="num">
                                      <p:cBhvr>
                                        <p:cTn id="20" dur="1000" fill="hold"/>
                                        <p:tgtEl>
                                          <p:spTgt spid="169987">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69987">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9987">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69987">
                                            <p:txEl>
                                              <p:pRg st="5" end="5"/>
                                            </p:txEl>
                                          </p:spTgt>
                                        </p:tgtEl>
                                        <p:attrNameLst>
                                          <p:attrName>style.visibility</p:attrName>
                                        </p:attrNameLst>
                                      </p:cBhvr>
                                      <p:to>
                                        <p:strVal val="visible"/>
                                      </p:to>
                                    </p:set>
                                    <p:animEffect transition="in" filter="fade">
                                      <p:cBhvr>
                                        <p:cTn id="25" dur="1000"/>
                                        <p:tgtEl>
                                          <p:spTgt spid="169987">
                                            <p:txEl>
                                              <p:pRg st="5" end="5"/>
                                            </p:txEl>
                                          </p:spTgt>
                                        </p:tgtEl>
                                      </p:cBhvr>
                                    </p:animEffect>
                                    <p:anim calcmode="lin" valueType="num">
                                      <p:cBhvr>
                                        <p:cTn id="26" dur="1000" fill="hold"/>
                                        <p:tgtEl>
                                          <p:spTgt spid="169987">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69987">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69987">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69987">
                                            <p:txEl>
                                              <p:pRg st="6" end="6"/>
                                            </p:txEl>
                                          </p:spTgt>
                                        </p:tgtEl>
                                        <p:attrNameLst>
                                          <p:attrName>style.visibility</p:attrName>
                                        </p:attrNameLst>
                                      </p:cBhvr>
                                      <p:to>
                                        <p:strVal val="visible"/>
                                      </p:to>
                                    </p:set>
                                    <p:animEffect transition="in" filter="fade">
                                      <p:cBhvr>
                                        <p:cTn id="31" dur="1000"/>
                                        <p:tgtEl>
                                          <p:spTgt spid="169987">
                                            <p:txEl>
                                              <p:pRg st="6" end="6"/>
                                            </p:txEl>
                                          </p:spTgt>
                                        </p:tgtEl>
                                      </p:cBhvr>
                                    </p:animEffect>
                                    <p:anim calcmode="lin" valueType="num">
                                      <p:cBhvr>
                                        <p:cTn id="32" dur="1000" fill="hold"/>
                                        <p:tgtEl>
                                          <p:spTgt spid="16998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6998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998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69987">
                                            <p:txEl>
                                              <p:pRg st="8" end="8"/>
                                            </p:txEl>
                                          </p:spTgt>
                                        </p:tgtEl>
                                        <p:attrNameLst>
                                          <p:attrName>style.visibility</p:attrName>
                                        </p:attrNameLst>
                                      </p:cBhvr>
                                      <p:to>
                                        <p:strVal val="visible"/>
                                      </p:to>
                                    </p:set>
                                    <p:anim calcmode="lin" valueType="num">
                                      <p:cBhvr>
                                        <p:cTn id="39" dur="1000" fill="hold"/>
                                        <p:tgtEl>
                                          <p:spTgt spid="169987">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169987">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16998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69987">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69987">
                                            <p:txEl>
                                              <p:pRg st="10" end="10"/>
                                            </p:txEl>
                                          </p:spTgt>
                                        </p:tgtEl>
                                        <p:attrNameLst>
                                          <p:attrName>style.visibility</p:attrName>
                                        </p:attrNameLst>
                                      </p:cBhvr>
                                      <p:to>
                                        <p:strVal val="visible"/>
                                      </p:to>
                                    </p:set>
                                    <p:animEffect transition="in" filter="fade">
                                      <p:cBhvr>
                                        <p:cTn id="47" dur="1000"/>
                                        <p:tgtEl>
                                          <p:spTgt spid="169987">
                                            <p:txEl>
                                              <p:pRg st="10" end="10"/>
                                            </p:txEl>
                                          </p:spTgt>
                                        </p:tgtEl>
                                      </p:cBhvr>
                                    </p:animEffect>
                                    <p:anim calcmode="lin" valueType="num">
                                      <p:cBhvr>
                                        <p:cTn id="48" dur="1000" fill="hold"/>
                                        <p:tgtEl>
                                          <p:spTgt spid="169987">
                                            <p:txEl>
                                              <p:pRg st="10" end="10"/>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69987">
                                            <p:txEl>
                                              <p:pRg st="10" end="10"/>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69987">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169987">
                                            <p:txEl>
                                              <p:pRg st="13" end="13"/>
                                            </p:txEl>
                                          </p:spTgt>
                                        </p:tgtEl>
                                        <p:attrNameLst>
                                          <p:attrName>style.visibility</p:attrName>
                                        </p:attrNameLst>
                                      </p:cBhvr>
                                      <p:to>
                                        <p:strVal val="visible"/>
                                      </p:to>
                                    </p:set>
                                    <p:anim calcmode="lin" valueType="num">
                                      <p:cBhvr>
                                        <p:cTn id="55" dur="1000" fill="hold"/>
                                        <p:tgtEl>
                                          <p:spTgt spid="169987">
                                            <p:txEl>
                                              <p:pRg st="13" end="13"/>
                                            </p:txEl>
                                          </p:spTgt>
                                        </p:tgtEl>
                                        <p:attrNameLst>
                                          <p:attrName>ppt_w</p:attrName>
                                        </p:attrNameLst>
                                      </p:cBhvr>
                                      <p:tavLst>
                                        <p:tav tm="0">
                                          <p:val>
                                            <p:fltVal val="0"/>
                                          </p:val>
                                        </p:tav>
                                        <p:tav tm="100000">
                                          <p:val>
                                            <p:strVal val="#ppt_w"/>
                                          </p:val>
                                        </p:tav>
                                      </p:tavLst>
                                    </p:anim>
                                    <p:anim calcmode="lin" valueType="num">
                                      <p:cBhvr>
                                        <p:cTn id="56" dur="1000" fill="hold"/>
                                        <p:tgtEl>
                                          <p:spTgt spid="169987">
                                            <p:txEl>
                                              <p:pRg st="13" end="13"/>
                                            </p:txEl>
                                          </p:spTgt>
                                        </p:tgtEl>
                                        <p:attrNameLst>
                                          <p:attrName>ppt_h</p:attrName>
                                        </p:attrNameLst>
                                      </p:cBhvr>
                                      <p:tavLst>
                                        <p:tav tm="0">
                                          <p:val>
                                            <p:fltVal val="0"/>
                                          </p:val>
                                        </p:tav>
                                        <p:tav tm="100000">
                                          <p:val>
                                            <p:strVal val="#ppt_h"/>
                                          </p:val>
                                        </p:tav>
                                      </p:tavLst>
                                    </p:anim>
                                    <p:anim calcmode="lin" valueType="num">
                                      <p:cBhvr>
                                        <p:cTn id="57" dur="1000" fill="hold"/>
                                        <p:tgtEl>
                                          <p:spTgt spid="169987">
                                            <p:txEl>
                                              <p:pRg st="13" end="13"/>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69987">
                                            <p:txEl>
                                              <p:pRg st="13" end="1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p:bld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 Extending the analysis (3)</a:t>
            </a:r>
            <a:endParaRPr lang="nl-NL" sz="3200" dirty="0" smtClean="0">
              <a:solidFill>
                <a:schemeClr val="accent1"/>
              </a:solidFill>
            </a:endParaRPr>
          </a:p>
        </p:txBody>
      </p:sp>
      <p:sp>
        <p:nvSpPr>
          <p:cNvPr id="152579" name="Rectangle 3"/>
          <p:cNvSpPr>
            <a:spLocks noGrp="1" noChangeArrowheads="1"/>
          </p:cNvSpPr>
          <p:nvPr>
            <p:ph type="body" idx="1"/>
          </p:nvPr>
        </p:nvSpPr>
        <p:spPr>
          <a:xfrm>
            <a:off x="1370013" y="2514600"/>
            <a:ext cx="7313612" cy="3867150"/>
          </a:xfrm>
        </p:spPr>
        <p:txBody>
          <a:bodyPr/>
          <a:lstStyle/>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269999"/>
                </a:solidFill>
              </a:rPr>
              <a:t>Accounting for other ellipses and their extraction</a:t>
            </a:r>
          </a:p>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269999"/>
                </a:solidFill>
              </a:rPr>
              <a:t>possibilities:</a:t>
            </a:r>
          </a:p>
          <a:p>
            <a:pPr marL="0" indent="0" eaLnBrk="1" hangingPunct="1">
              <a:lnSpc>
                <a:spcPct val="80000"/>
              </a:lnSpc>
              <a:buFontTx/>
              <a:buNone/>
              <a:tabLst>
                <a:tab pos="357188" algn="l"/>
                <a:tab pos="628650" algn="l"/>
                <a:tab pos="1071563" algn="l"/>
                <a:tab pos="1171575" algn="l"/>
                <a:tab pos="2243138" algn="l"/>
              </a:tabLst>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1. Sluicing</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dirty="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2. VP ellipsis</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dirty="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3. Pseudogapping</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dirty="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4. British English </a:t>
            </a:r>
            <a:r>
              <a:rPr lang="nl-BE" sz="2200" i="1" dirty="0" smtClean="0">
                <a:solidFill>
                  <a:schemeClr val="tx2"/>
                </a:solidFill>
              </a:rPr>
              <a:t>do</a:t>
            </a:r>
            <a:endParaRPr lang="nl-BE" sz="2200" dirty="0" smtClean="0">
              <a:solidFill>
                <a:schemeClr val="tx2"/>
              </a:solidFill>
            </a:endParaRPr>
          </a:p>
          <a:p>
            <a:pPr marL="0" indent="0" eaLnBrk="1" hangingPunct="1">
              <a:lnSpc>
                <a:spcPct val="80000"/>
              </a:lnSpc>
              <a:buFontTx/>
              <a:buNone/>
              <a:tabLst>
                <a:tab pos="357188" algn="l"/>
                <a:tab pos="628650" algn="l"/>
                <a:tab pos="1071563" algn="l"/>
                <a:tab pos="1171575" algn="l"/>
                <a:tab pos="2243138" algn="l"/>
              </a:tabLst>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2579">
                                            <p:txEl>
                                              <p:pRg st="7" end="7"/>
                                            </p:txEl>
                                          </p:spTgt>
                                        </p:tgtEl>
                                      </p:cBhvr>
                                    </p:animEffect>
                                    <p:animScale>
                                      <p:cBhvr>
                                        <p:cTn id="7" dur="250" autoRev="1" fill="hold"/>
                                        <p:tgtEl>
                                          <p:spTgt spid="152579">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uiExpand="1" build="p"/>
    </p:bld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5.3 Pseudogapping (1)</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1981200"/>
            <a:ext cx="7316788" cy="4572000"/>
          </a:xfrm>
        </p:spPr>
        <p:txBody>
          <a:bodyPr/>
          <a:lstStyle/>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rgbClr val="269999"/>
                </a:solidFill>
              </a:rPr>
              <a:t>Pseudogapping:</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chemeClr val="tx2"/>
              </a:solidFill>
              <a:sym typeface="Wingdings" pitchFamily="-110" charset="2"/>
            </a:endParaRP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(84)	 	Some liked syntax and others did </a:t>
            </a:r>
            <a:r>
              <a:rPr lang="en-US" sz="2200" dirty="0" smtClean="0">
                <a:solidFill>
                  <a:schemeClr val="tx2"/>
                </a:solidFill>
              </a:rPr>
              <a:t>[</a:t>
            </a:r>
            <a:r>
              <a:rPr lang="en-US" sz="2200" strike="sngStrike" dirty="0" smtClean="0">
                <a:solidFill>
                  <a:schemeClr val="tx2"/>
                </a:solidFill>
              </a:rPr>
              <a:t>like</a:t>
            </a:r>
            <a:r>
              <a:rPr lang="en-US" sz="2200" dirty="0" smtClean="0">
                <a:solidFill>
                  <a:schemeClr val="tx2"/>
                </a:solidFill>
              </a:rPr>
              <a:t>]</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phonology.</a:t>
            </a:r>
          </a:p>
          <a:p>
            <a:pPr marL="271463" indent="-271463" eaLnBrk="1" hangingPunct="1">
              <a:buFontTx/>
              <a:buNone/>
              <a:defRPr/>
            </a:pPr>
            <a:endParaRPr lang="nl-BE" sz="2400" dirty="0" smtClean="0">
              <a:solidFill>
                <a:schemeClr val="tx2"/>
              </a:solidFill>
              <a:sym typeface="Wingdings" pitchFamily="-110" charset="2"/>
            </a:endParaRPr>
          </a:p>
          <a:p>
            <a:pPr marL="271463" indent="-271463" eaLnBrk="1" hangingPunct="1">
              <a:buFontTx/>
              <a:buNone/>
              <a:defRPr/>
            </a:pPr>
            <a:r>
              <a:rPr lang="nl-BE" sz="2200" dirty="0" smtClean="0">
                <a:solidFill>
                  <a:schemeClr val="tx2"/>
                </a:solidFill>
                <a:sym typeface="Wingdings" pitchFamily="-110" charset="2"/>
              </a:rPr>
              <a:t> The Pseudogapping remnant</a:t>
            </a:r>
          </a:p>
          <a:p>
            <a:pPr marL="271463" indent="-271463" eaLnBrk="1" hangingPunct="1">
              <a:buFontTx/>
              <a:buNone/>
              <a:defRPr/>
            </a:pPr>
            <a:endParaRPr lang="nl-BE" sz="1200" dirty="0" smtClean="0">
              <a:solidFill>
                <a:schemeClr val="tx2"/>
              </a:solidFill>
              <a:sym typeface="Wingdings" pitchFamily="-110" charset="2"/>
            </a:endParaRPr>
          </a:p>
          <a:p>
            <a:pPr marL="271463" indent="-271463" eaLnBrk="1" hangingPunct="1">
              <a:buFontTx/>
              <a:buNone/>
              <a:defRPr/>
            </a:pPr>
            <a:r>
              <a:rPr lang="nl-BE" sz="2200" dirty="0" smtClean="0">
                <a:solidFill>
                  <a:schemeClr val="tx2"/>
                </a:solidFill>
                <a:sym typeface="Wingdings" pitchFamily="-110" charset="2"/>
              </a:rPr>
              <a:t> The </a:t>
            </a:r>
            <a:r>
              <a:rPr lang="en-GB" sz="2200" dirty="0" smtClean="0">
                <a:solidFill>
                  <a:schemeClr val="tx2"/>
                </a:solidFill>
              </a:rPr>
              <a:t>[E]-feature for </a:t>
            </a:r>
            <a:r>
              <a:rPr lang="en-GB" sz="2200" dirty="0" err="1" smtClean="0">
                <a:solidFill>
                  <a:schemeClr val="tx2"/>
                </a:solidFill>
              </a:rPr>
              <a:t>Pseudogapping</a:t>
            </a:r>
            <a:endParaRPr lang="en-GB" sz="2200" dirty="0" smtClean="0">
              <a:solidFill>
                <a:schemeClr val="tx2"/>
              </a:solidFill>
            </a:endParaRPr>
          </a:p>
          <a:p>
            <a:pPr marL="271463" indent="-271463" eaLnBrk="1" hangingPunct="1">
              <a:buFontTx/>
              <a:buNone/>
              <a:defRPr/>
            </a:pPr>
            <a:r>
              <a:rPr lang="nl-BE" sz="2200" dirty="0" smtClean="0">
                <a:solidFill>
                  <a:schemeClr val="tx2"/>
                </a:solidFill>
              </a:rPr>
              <a:t>		</a:t>
            </a:r>
            <a:r>
              <a:rPr lang="nl-NL" sz="2200" dirty="0" smtClean="0">
                <a:solidFill>
                  <a:schemeClr val="tx2"/>
                </a:solidFill>
                <a:sym typeface="Wingdings"/>
              </a:rPr>
              <a:t> </a:t>
            </a:r>
            <a:r>
              <a:rPr lang="nl-NL" sz="2200" dirty="0" err="1" smtClean="0">
                <a:solidFill>
                  <a:schemeClr val="tx2"/>
                </a:solidFill>
                <a:sym typeface="Wingdings"/>
              </a:rPr>
              <a:t>What</a:t>
            </a:r>
            <a:r>
              <a:rPr lang="nl-NL" sz="2200" dirty="0" smtClean="0">
                <a:solidFill>
                  <a:schemeClr val="tx2"/>
                </a:solidFill>
                <a:sym typeface="Wingdings"/>
              </a:rPr>
              <a:t> is the </a:t>
            </a:r>
            <a:r>
              <a:rPr lang="nl-NL" sz="2200" dirty="0" err="1" smtClean="0">
                <a:solidFill>
                  <a:schemeClr val="tx2"/>
                </a:solidFill>
                <a:sym typeface="Wingdings"/>
              </a:rPr>
              <a:t>licensor</a:t>
            </a:r>
            <a:r>
              <a:rPr lang="nl-NL" sz="2200" dirty="0" smtClean="0">
                <a:solidFill>
                  <a:schemeClr val="tx2"/>
                </a:solidFill>
                <a:sym typeface="Wingdings"/>
              </a:rPr>
              <a:t>?</a:t>
            </a:r>
          </a:p>
          <a:p>
            <a:pPr marL="271463" indent="-271463" eaLnBrk="1" hangingPunct="1">
              <a:buFontTx/>
              <a:buNone/>
              <a:defRPr/>
            </a:pPr>
            <a:r>
              <a:rPr lang="nl-NL" sz="2200" dirty="0" smtClean="0">
                <a:solidFill>
                  <a:schemeClr val="tx2"/>
                </a:solidFill>
                <a:sym typeface="Wingdings"/>
              </a:rPr>
              <a:t>		 </a:t>
            </a:r>
            <a:r>
              <a:rPr lang="nl-NL" sz="2200" dirty="0" err="1" smtClean="0">
                <a:solidFill>
                  <a:schemeClr val="tx2"/>
                </a:solidFill>
                <a:sym typeface="Wingdings"/>
              </a:rPr>
              <a:t>What</a:t>
            </a:r>
            <a:r>
              <a:rPr lang="nl-NL" sz="2200" dirty="0" smtClean="0">
                <a:solidFill>
                  <a:schemeClr val="tx2"/>
                </a:solidFill>
                <a:sym typeface="Wingdings"/>
              </a:rPr>
              <a:t> is the </a:t>
            </a:r>
            <a:r>
              <a:rPr lang="nl-NL" sz="2200" dirty="0" err="1" smtClean="0">
                <a:solidFill>
                  <a:schemeClr val="tx2"/>
                </a:solidFill>
                <a:sym typeface="Wingdings"/>
              </a:rPr>
              <a:t>ellipsis</a:t>
            </a:r>
            <a:r>
              <a:rPr lang="nl-NL" sz="2200" dirty="0" smtClean="0">
                <a:solidFill>
                  <a:schemeClr val="tx2"/>
                </a:solidFill>
                <a:sym typeface="Wingdings"/>
              </a:rPr>
              <a:t> site?</a:t>
            </a:r>
            <a:endParaRPr lang="nl-BE" sz="2200" dirty="0" smtClean="0">
              <a:solidFill>
                <a:schemeClr val="tx2"/>
              </a:solidFill>
            </a:endParaRPr>
          </a:p>
          <a:p>
            <a:pPr marL="271463" indent="-271463" eaLnBrk="1" hangingPunct="1">
              <a:buFontTx/>
              <a:buNone/>
              <a:defRPr/>
            </a:pPr>
            <a:endParaRPr lang="nl-BE" sz="1200" dirty="0" smtClean="0">
              <a:solidFill>
                <a:schemeClr val="tx2"/>
              </a:solidFill>
              <a:sym typeface="Wingdings" pitchFamily="-110" charset="2"/>
            </a:endParaRPr>
          </a:p>
          <a:p>
            <a:pPr marL="271463" indent="-271463" eaLnBrk="1" hangingPunct="1">
              <a:buFontTx/>
              <a:buNone/>
              <a:defRPr/>
            </a:pPr>
            <a:r>
              <a:rPr lang="nl-BE" sz="2200" dirty="0" smtClean="0">
                <a:solidFill>
                  <a:schemeClr val="tx2"/>
                </a:solidFill>
                <a:sym typeface="Wingdings" pitchFamily="-110" charset="2"/>
              </a:rPr>
              <a:t> The extraction data</a:t>
            </a:r>
            <a:endParaRPr lang="nl-BE" sz="2200" dirty="0" smtClean="0">
              <a:solidFill>
                <a:schemeClr val="accent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2579">
                                            <p:txEl>
                                              <p:pRg st="3" end="3"/>
                                            </p:txEl>
                                          </p:spTgt>
                                        </p:tgtEl>
                                        <p:attrNameLst>
                                          <p:attrName>style.visibility</p:attrName>
                                        </p:attrNameLst>
                                      </p:cBhvr>
                                      <p:to>
                                        <p:strVal val="visible"/>
                                      </p:to>
                                    </p:set>
                                    <p:animEffect transition="in" filter="fade">
                                      <p:cBhvr>
                                        <p:cTn id="13" dur="1000"/>
                                        <p:tgtEl>
                                          <p:spTgt spid="152579">
                                            <p:txEl>
                                              <p:pRg st="3" end="3"/>
                                            </p:txEl>
                                          </p:spTgt>
                                        </p:tgtEl>
                                      </p:cBhvr>
                                    </p:animEffect>
                                    <p:anim calcmode="lin" valueType="num">
                                      <p:cBhvr>
                                        <p:cTn id="14"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1" nodeType="clickEffect">
                                  <p:stCondLst>
                                    <p:cond delay="0"/>
                                  </p:stCondLst>
                                  <p:childTnLst>
                                    <p:set>
                                      <p:cBhvr>
                                        <p:cTn id="20" dur="1" fill="hold">
                                          <p:stCondLst>
                                            <p:cond delay="0"/>
                                          </p:stCondLst>
                                        </p:cTn>
                                        <p:tgtEl>
                                          <p:spTgt spid="152579">
                                            <p:txEl>
                                              <p:pRg st="5" end="5"/>
                                            </p:txEl>
                                          </p:spTgt>
                                        </p:tgtEl>
                                        <p:attrNameLst>
                                          <p:attrName>style.visibility</p:attrName>
                                        </p:attrNameLst>
                                      </p:cBhvr>
                                      <p:to>
                                        <p:strVal val="visible"/>
                                      </p:to>
                                    </p:set>
                                    <p:animEffect transition="in" filter="dissolve">
                                      <p:cBhvr>
                                        <p:cTn id="21" dur="500"/>
                                        <p:tgtEl>
                                          <p:spTgt spid="152579">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1" nodeType="clickEffect">
                                  <p:stCondLst>
                                    <p:cond delay="0"/>
                                  </p:stCondLst>
                                  <p:childTnLst>
                                    <p:set>
                                      <p:cBhvr>
                                        <p:cTn id="25" dur="1" fill="hold">
                                          <p:stCondLst>
                                            <p:cond delay="0"/>
                                          </p:stCondLst>
                                        </p:cTn>
                                        <p:tgtEl>
                                          <p:spTgt spid="152579">
                                            <p:txEl>
                                              <p:pRg st="7" end="7"/>
                                            </p:txEl>
                                          </p:spTgt>
                                        </p:tgtEl>
                                        <p:attrNameLst>
                                          <p:attrName>style.visibility</p:attrName>
                                        </p:attrNameLst>
                                      </p:cBhvr>
                                      <p:to>
                                        <p:strVal val="visible"/>
                                      </p:to>
                                    </p:set>
                                    <p:animEffect transition="in" filter="dissolve">
                                      <p:cBhvr>
                                        <p:cTn id="26" dur="500"/>
                                        <p:tgtEl>
                                          <p:spTgt spid="152579">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1" nodeType="clickEffect">
                                  <p:stCondLst>
                                    <p:cond delay="0"/>
                                  </p:stCondLst>
                                  <p:childTnLst>
                                    <p:set>
                                      <p:cBhvr>
                                        <p:cTn id="30" dur="1" fill="hold">
                                          <p:stCondLst>
                                            <p:cond delay="0"/>
                                          </p:stCondLst>
                                        </p:cTn>
                                        <p:tgtEl>
                                          <p:spTgt spid="152579">
                                            <p:txEl>
                                              <p:pRg st="8" end="8"/>
                                            </p:txEl>
                                          </p:spTgt>
                                        </p:tgtEl>
                                        <p:attrNameLst>
                                          <p:attrName>style.visibility</p:attrName>
                                        </p:attrNameLst>
                                      </p:cBhvr>
                                      <p:to>
                                        <p:strVal val="visible"/>
                                      </p:to>
                                    </p:set>
                                    <p:anim calcmode="lin" valueType="num">
                                      <p:cBhvr>
                                        <p:cTn id="31" dur="1000" fill="hold"/>
                                        <p:tgtEl>
                                          <p:spTgt spid="152579">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152579">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15257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52579">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1" nodeType="clickEffect">
                                  <p:stCondLst>
                                    <p:cond delay="0"/>
                                  </p:stCondLst>
                                  <p:childTnLst>
                                    <p:set>
                                      <p:cBhvr>
                                        <p:cTn id="38" dur="1" fill="hold">
                                          <p:stCondLst>
                                            <p:cond delay="0"/>
                                          </p:stCondLst>
                                        </p:cTn>
                                        <p:tgtEl>
                                          <p:spTgt spid="152579">
                                            <p:txEl>
                                              <p:pRg st="9" end="9"/>
                                            </p:txEl>
                                          </p:spTgt>
                                        </p:tgtEl>
                                        <p:attrNameLst>
                                          <p:attrName>style.visibility</p:attrName>
                                        </p:attrNameLst>
                                      </p:cBhvr>
                                      <p:to>
                                        <p:strVal val="visible"/>
                                      </p:to>
                                    </p:set>
                                    <p:anim calcmode="lin" valueType="num">
                                      <p:cBhvr>
                                        <p:cTn id="39" dur="1000" fill="hold"/>
                                        <p:tgtEl>
                                          <p:spTgt spid="152579">
                                            <p:txEl>
                                              <p:pRg st="9" end="9"/>
                                            </p:txEl>
                                          </p:spTgt>
                                        </p:tgtEl>
                                        <p:attrNameLst>
                                          <p:attrName>ppt_w</p:attrName>
                                        </p:attrNameLst>
                                      </p:cBhvr>
                                      <p:tavLst>
                                        <p:tav tm="0">
                                          <p:val>
                                            <p:fltVal val="0"/>
                                          </p:val>
                                        </p:tav>
                                        <p:tav tm="100000">
                                          <p:val>
                                            <p:strVal val="#ppt_w"/>
                                          </p:val>
                                        </p:tav>
                                      </p:tavLst>
                                    </p:anim>
                                    <p:anim calcmode="lin" valueType="num">
                                      <p:cBhvr>
                                        <p:cTn id="40" dur="1000" fill="hold"/>
                                        <p:tgtEl>
                                          <p:spTgt spid="152579">
                                            <p:txEl>
                                              <p:pRg st="9" end="9"/>
                                            </p:txEl>
                                          </p:spTgt>
                                        </p:tgtEl>
                                        <p:attrNameLst>
                                          <p:attrName>ppt_h</p:attrName>
                                        </p:attrNameLst>
                                      </p:cBhvr>
                                      <p:tavLst>
                                        <p:tav tm="0">
                                          <p:val>
                                            <p:fltVal val="0"/>
                                          </p:val>
                                        </p:tav>
                                        <p:tav tm="100000">
                                          <p:val>
                                            <p:strVal val="#ppt_h"/>
                                          </p:val>
                                        </p:tav>
                                      </p:tavLst>
                                    </p:anim>
                                    <p:anim calcmode="lin" valueType="num">
                                      <p:cBhvr>
                                        <p:cTn id="41" dur="1000" fill="hold"/>
                                        <p:tgtEl>
                                          <p:spTgt spid="15257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5257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152579">
                                            <p:txEl>
                                              <p:pRg st="11" end="11"/>
                                            </p:txEl>
                                          </p:spTgt>
                                        </p:tgtEl>
                                        <p:attrNameLst>
                                          <p:attrName>style.visibility</p:attrName>
                                        </p:attrNameLst>
                                      </p:cBhvr>
                                      <p:to>
                                        <p:strVal val="visible"/>
                                      </p:to>
                                    </p:set>
                                    <p:animEffect transition="in" filter="dissolve">
                                      <p:cBhvr>
                                        <p:cTn id="47" dur="500"/>
                                        <p:tgtEl>
                                          <p:spTgt spid="1525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5.3 Pseudogapping (2)</a:t>
            </a:r>
            <a:endParaRPr lang="nl-NL" sz="3200" dirty="0" smtClean="0">
              <a:solidFill>
                <a:schemeClr val="accent1"/>
              </a:solidFill>
            </a:endParaRPr>
          </a:p>
        </p:txBody>
      </p:sp>
      <p:sp>
        <p:nvSpPr>
          <p:cNvPr id="152579" name="Rectangle 3"/>
          <p:cNvSpPr>
            <a:spLocks noGrp="1" noChangeArrowheads="1"/>
          </p:cNvSpPr>
          <p:nvPr>
            <p:ph type="body" idx="1"/>
          </p:nvPr>
        </p:nvSpPr>
        <p:spPr>
          <a:xfrm>
            <a:off x="1295400" y="1828800"/>
            <a:ext cx="7543800" cy="4800600"/>
          </a:xfrm>
        </p:spPr>
        <p:txBody>
          <a:bodyPr/>
          <a:lstStyle/>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accent1">
                    <a:lumMod val="75000"/>
                  </a:schemeClr>
                </a:solidFill>
                <a:sym typeface="Wingdings" pitchFamily="-110" charset="2"/>
              </a:rPr>
              <a:t> The </a:t>
            </a:r>
            <a:r>
              <a:rPr lang="en-GB" sz="2200" dirty="0" err="1" smtClean="0">
                <a:solidFill>
                  <a:schemeClr val="accent1">
                    <a:lumMod val="75000"/>
                  </a:schemeClr>
                </a:solidFill>
              </a:rPr>
              <a:t>Pseudogapping</a:t>
            </a:r>
            <a:r>
              <a:rPr lang="en-GB" sz="2200" dirty="0" smtClean="0">
                <a:solidFill>
                  <a:schemeClr val="accent1">
                    <a:lumMod val="75000"/>
                  </a:schemeClr>
                </a:solidFill>
              </a:rPr>
              <a:t> remnant</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609600" indent="-609600" eaLnBrk="1" hangingPunct="1">
              <a:buFont typeface="Wingdings" pitchFamily="-110" charset="2"/>
              <a:buNone/>
              <a:defRPr/>
            </a:pPr>
            <a:r>
              <a:rPr lang="nl-BE" sz="2200" dirty="0" smtClean="0">
                <a:solidFill>
                  <a:schemeClr val="tx2"/>
                </a:solidFill>
              </a:rPr>
              <a:t>Pseudogapping =</a:t>
            </a:r>
          </a:p>
          <a:p>
            <a:pPr marL="609600" indent="-609600" eaLnBrk="1" hangingPunct="1">
              <a:buFont typeface="Wingdings" pitchFamily="-110" charset="2"/>
              <a:buNone/>
              <a:defRPr/>
            </a:pPr>
            <a:r>
              <a:rPr lang="nl-BE" sz="2200" dirty="0" smtClean="0">
                <a:solidFill>
                  <a:schemeClr val="tx2"/>
                </a:solidFill>
                <a:sym typeface="Wingdings"/>
              </a:rPr>
              <a:t>Movement of an element out of the verb phrase +</a:t>
            </a:r>
          </a:p>
          <a:p>
            <a:pPr marL="609600" indent="-609600" eaLnBrk="1" hangingPunct="1">
              <a:buFont typeface="Wingdings" pitchFamily="-110" charset="2"/>
              <a:buNone/>
              <a:defRPr/>
            </a:pPr>
            <a:r>
              <a:rPr lang="nl-BE" sz="2200" dirty="0" smtClean="0">
                <a:solidFill>
                  <a:schemeClr val="tx2"/>
                </a:solidFill>
                <a:sym typeface="Wingdings"/>
              </a:rPr>
              <a:t>VP ellipsis.</a:t>
            </a:r>
          </a:p>
          <a:p>
            <a:pPr marL="609600" indent="-609600" eaLnBrk="1" hangingPunct="1">
              <a:buNone/>
              <a:defRPr/>
            </a:pPr>
            <a:r>
              <a:rPr lang="en-GB" sz="2000" dirty="0" smtClean="0">
                <a:solidFill>
                  <a:schemeClr val="tx2"/>
                </a:solidFill>
              </a:rPr>
              <a:t>	(</a:t>
            </a:r>
            <a:r>
              <a:rPr lang="en-GB" sz="2000" dirty="0" err="1" smtClean="0">
                <a:solidFill>
                  <a:schemeClr val="tx2"/>
                </a:solidFill>
              </a:rPr>
              <a:t>Jayaseelan</a:t>
            </a:r>
            <a:r>
              <a:rPr lang="en-GB" sz="2000" dirty="0" smtClean="0">
                <a:solidFill>
                  <a:schemeClr val="tx2"/>
                </a:solidFill>
              </a:rPr>
              <a:t> 1990; </a:t>
            </a:r>
            <a:r>
              <a:rPr lang="en-GB" sz="2000" dirty="0" err="1" smtClean="0">
                <a:solidFill>
                  <a:schemeClr val="tx2"/>
                </a:solidFill>
              </a:rPr>
              <a:t>Lasnik</a:t>
            </a:r>
            <a:r>
              <a:rPr lang="en-GB" sz="2000" dirty="0" smtClean="0">
                <a:solidFill>
                  <a:schemeClr val="tx2"/>
                </a:solidFill>
              </a:rPr>
              <a:t> 1995, 1999, 2001; </a:t>
            </a:r>
            <a:r>
              <a:rPr lang="en-GB" sz="2000" dirty="0" err="1" smtClean="0">
                <a:solidFill>
                  <a:schemeClr val="tx2"/>
                </a:solidFill>
              </a:rPr>
              <a:t>Gengel</a:t>
            </a:r>
            <a:r>
              <a:rPr lang="en-GB" sz="2000" dirty="0" smtClean="0">
                <a:solidFill>
                  <a:schemeClr val="tx2"/>
                </a:solidFill>
              </a:rPr>
              <a:t> 2007; Merchant 2007, 2008</a:t>
            </a:r>
            <a:r>
              <a:rPr lang="en-US" sz="2000" dirty="0" smtClean="0">
                <a:solidFill>
                  <a:schemeClr val="tx2"/>
                </a:solidFill>
              </a:rPr>
              <a:t>)</a:t>
            </a:r>
            <a:endParaRPr lang="nl-BE" sz="2000" dirty="0" smtClean="0">
              <a:solidFill>
                <a:schemeClr val="tx2"/>
              </a:solidFill>
            </a:endParaRPr>
          </a:p>
          <a:p>
            <a:pPr marL="609600" indent="-609600" eaLnBrk="1" hangingPunct="1">
              <a:buFont typeface="Wingdings" pitchFamily="-110" charset="2"/>
              <a:buNone/>
              <a:defRPr/>
            </a:pPr>
            <a:endParaRPr lang="nl-BE" sz="1700" dirty="0" smtClean="0">
              <a:solidFill>
                <a:schemeClr val="tx2"/>
              </a:solidFill>
            </a:endParaRP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(85)	a.	Some liked syntax and others</a:t>
            </a:r>
            <a:r>
              <a:rPr lang="en-US" sz="2200" dirty="0" smtClean="0">
                <a:solidFill>
                  <a:schemeClr val="tx2"/>
                </a:solidFill>
              </a:rPr>
              <a:t> </a:t>
            </a:r>
            <a:r>
              <a:rPr lang="nl-BE" sz="2200" dirty="0" smtClean="0">
                <a:solidFill>
                  <a:schemeClr val="tx2"/>
                </a:solidFill>
              </a:rPr>
              <a:t>phonology</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liked t</a:t>
            </a:r>
            <a:r>
              <a:rPr lang="nl-BE" sz="2200" baseline="-25000" dirty="0" smtClean="0">
                <a:solidFill>
                  <a:schemeClr val="tx2"/>
                </a:solidFill>
              </a:rPr>
              <a:t>phonology</a:t>
            </a:r>
            <a:r>
              <a:rPr lang="nl-BE" sz="2200" dirty="0" smtClean="0">
                <a:solidFill>
                  <a:schemeClr val="tx2"/>
                </a:solidFill>
              </a:rPr>
              <a:t>.</a:t>
            </a:r>
          </a:p>
          <a:p>
            <a:pPr marL="0" indent="0" eaLnBrk="1" hangingPunct="1">
              <a:lnSpc>
                <a:spcPct val="80000"/>
              </a:lnSpc>
              <a:buNone/>
              <a:tabLst>
                <a:tab pos="357188" algn="l"/>
                <a:tab pos="628650" algn="l"/>
                <a:tab pos="1071563" algn="l"/>
                <a:tab pos="1171575" algn="l"/>
                <a:tab pos="2243138" algn="l"/>
              </a:tabLst>
              <a:defRPr/>
            </a:pPr>
            <a:endParaRPr lang="nl-BE" sz="2200" dirty="0" smtClean="0">
              <a:solidFill>
                <a:schemeClr val="tx2"/>
              </a:solidFill>
            </a:endParaRP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rPr>
              <a:t>		</a:t>
            </a:r>
            <a:r>
              <a:rPr lang="nl-NL" sz="2200" dirty="0" err="1" smtClean="0">
                <a:solidFill>
                  <a:schemeClr val="tx2"/>
                </a:solidFill>
              </a:rPr>
              <a:t>b</a:t>
            </a:r>
            <a:r>
              <a:rPr lang="nl-NL" sz="2200" dirty="0" smtClean="0">
                <a:solidFill>
                  <a:schemeClr val="tx2"/>
                </a:solidFill>
              </a:rPr>
              <a:t>.	</a:t>
            </a:r>
            <a:r>
              <a:rPr lang="nl-BE" sz="2200" dirty="0" smtClean="0">
                <a:solidFill>
                  <a:schemeClr val="tx2"/>
                </a:solidFill>
              </a:rPr>
              <a:t>Some liked syntax and others did</a:t>
            </a:r>
            <a:r>
              <a:rPr lang="en-US" sz="2200" dirty="0" smtClean="0">
                <a:solidFill>
                  <a:schemeClr val="tx2"/>
                </a:solidFill>
              </a:rPr>
              <a:t> </a:t>
            </a:r>
            <a:r>
              <a:rPr lang="nl-BE" sz="2200" dirty="0" smtClean="0">
                <a:solidFill>
                  <a:schemeClr val="tx2"/>
                </a:solidFill>
              </a:rPr>
              <a:t>phonology</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a:t>
            </a:r>
            <a:r>
              <a:rPr lang="en-US" sz="2200" dirty="0" smtClean="0">
                <a:solidFill>
                  <a:schemeClr val="tx2"/>
                </a:solidFill>
              </a:rPr>
              <a:t>[</a:t>
            </a:r>
            <a:r>
              <a:rPr lang="en-US" sz="2200" strike="sngStrike" dirty="0" smtClean="0">
                <a:solidFill>
                  <a:schemeClr val="tx2"/>
                </a:solidFill>
              </a:rPr>
              <a:t>like </a:t>
            </a:r>
            <a:r>
              <a:rPr lang="nl-BE" sz="2200" strike="sngStrike" dirty="0" smtClean="0">
                <a:solidFill>
                  <a:schemeClr val="tx2"/>
                </a:solidFill>
              </a:rPr>
              <a:t>t</a:t>
            </a:r>
            <a:r>
              <a:rPr lang="nl-BE" sz="2200" strike="sngStrike" baseline="-25000" dirty="0" smtClean="0">
                <a:solidFill>
                  <a:schemeClr val="tx2"/>
                </a:solidFill>
              </a:rPr>
              <a:t>phonology</a:t>
            </a:r>
            <a:r>
              <a:rPr lang="en-US" sz="2200" dirty="0" smtClean="0">
                <a:solidFill>
                  <a:schemeClr val="tx2"/>
                </a:solidFill>
              </a:rPr>
              <a:t>]</a:t>
            </a:r>
            <a:r>
              <a:rPr lang="nl-BE" sz="2200" dirty="0" smtClean="0">
                <a:solidFill>
                  <a:schemeClr val="tx2"/>
                </a:solidFill>
              </a:rPr>
              <a:t>.</a:t>
            </a:r>
          </a:p>
          <a:p>
            <a:pPr marL="609600" indent="-609600" eaLnBrk="1" hangingPunct="1">
              <a:buNone/>
              <a:defRPr/>
            </a:pPr>
            <a:endParaRPr lang="en-US" sz="2200" dirty="0" smtClean="0">
              <a:solidFill>
                <a:schemeClr val="tx2"/>
              </a:solidFill>
            </a:endParaRPr>
          </a:p>
          <a:p>
            <a:pPr marL="609600" indent="-609600" eaLnBrk="1" hangingPunct="1">
              <a:buNone/>
              <a:defRPr/>
            </a:pPr>
            <a:r>
              <a:rPr lang="en-US" sz="2200" dirty="0" smtClean="0">
                <a:solidFill>
                  <a:schemeClr val="tx2"/>
                </a:solidFill>
              </a:rPr>
              <a:t>	</a:t>
            </a: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grpSp>
        <p:nvGrpSpPr>
          <p:cNvPr id="13" name="Groeperen 12"/>
          <p:cNvGrpSpPr/>
          <p:nvPr/>
        </p:nvGrpSpPr>
        <p:grpSpPr>
          <a:xfrm>
            <a:off x="4038600" y="5029200"/>
            <a:ext cx="3354388" cy="610394"/>
            <a:chOff x="4037806" y="4953794"/>
            <a:chExt cx="3354388" cy="610394"/>
          </a:xfrm>
        </p:grpSpPr>
        <p:cxnSp>
          <p:nvCxnSpPr>
            <p:cNvPr id="5" name="Rechte verbindingslijn 4"/>
            <p:cNvCxnSpPr/>
            <p:nvPr/>
          </p:nvCxnSpPr>
          <p:spPr>
            <a:xfrm rot="5400000">
              <a:off x="3924300" y="5448300"/>
              <a:ext cx="228600" cy="1588"/>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 name="Rechte verbindingslijn 7"/>
            <p:cNvCxnSpPr/>
            <p:nvPr/>
          </p:nvCxnSpPr>
          <p:spPr>
            <a:xfrm>
              <a:off x="4038600" y="5562600"/>
              <a:ext cx="3352800" cy="1588"/>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Rechte verbindingslijn 10"/>
            <p:cNvCxnSpPr/>
            <p:nvPr/>
          </p:nvCxnSpPr>
          <p:spPr>
            <a:xfrm rot="5400000" flipH="1" flipV="1">
              <a:off x="7086600" y="5257800"/>
              <a:ext cx="609600" cy="1588"/>
            </a:xfrm>
            <a:prstGeom prst="line">
              <a:avLst/>
            </a:prstGeom>
            <a:ln>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57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2579">
                                            <p:txEl>
                                              <p:pRg st="5" end="5"/>
                                            </p:txEl>
                                          </p:spTgt>
                                        </p:tgtEl>
                                        <p:attrNameLst>
                                          <p:attrName>style.visibility</p:attrName>
                                        </p:attrNameLst>
                                      </p:cBhvr>
                                      <p:to>
                                        <p:strVal val="visible"/>
                                      </p:to>
                                    </p:set>
                                    <p:animEffect transition="in" filter="dissolve">
                                      <p:cBhvr>
                                        <p:cTn id="17" dur="500"/>
                                        <p:tgtEl>
                                          <p:spTgt spid="152579">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1" nodeType="clickEffect">
                                  <p:stCondLst>
                                    <p:cond delay="0"/>
                                  </p:stCondLst>
                                  <p:childTnLst>
                                    <p:set>
                                      <p:cBhvr>
                                        <p:cTn id="21" dur="1" fill="hold">
                                          <p:stCondLst>
                                            <p:cond delay="0"/>
                                          </p:stCondLst>
                                        </p:cTn>
                                        <p:tgtEl>
                                          <p:spTgt spid="152579">
                                            <p:txEl>
                                              <p:pRg st="7" end="7"/>
                                            </p:txEl>
                                          </p:spTgt>
                                        </p:tgtEl>
                                        <p:attrNameLst>
                                          <p:attrName>style.visibility</p:attrName>
                                        </p:attrNameLst>
                                      </p:cBhvr>
                                      <p:to>
                                        <p:strVal val="visible"/>
                                      </p:to>
                                    </p:set>
                                    <p:animEffect transition="in" filter="fade">
                                      <p:cBhvr>
                                        <p:cTn id="22" dur="1000"/>
                                        <p:tgtEl>
                                          <p:spTgt spid="152579">
                                            <p:txEl>
                                              <p:pRg st="7" end="7"/>
                                            </p:txEl>
                                          </p:spTgt>
                                        </p:tgtEl>
                                      </p:cBhvr>
                                    </p:animEffect>
                                    <p:anim calcmode="lin" valueType="num">
                                      <p:cBhvr>
                                        <p:cTn id="23"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par>
                                <p:cTn id="26" presetID="37" presetClass="entr" presetSubtype="0" fill="hold" grpId="1" nodeType="withEffect">
                                  <p:stCondLst>
                                    <p:cond delay="0"/>
                                  </p:stCondLst>
                                  <p:childTnLst>
                                    <p:set>
                                      <p:cBhvr>
                                        <p:cTn id="27" dur="1" fill="hold">
                                          <p:stCondLst>
                                            <p:cond delay="0"/>
                                          </p:stCondLst>
                                        </p:cTn>
                                        <p:tgtEl>
                                          <p:spTgt spid="152579">
                                            <p:txEl>
                                              <p:pRg st="8" end="8"/>
                                            </p:txEl>
                                          </p:spTgt>
                                        </p:tgtEl>
                                        <p:attrNameLst>
                                          <p:attrName>style.visibility</p:attrName>
                                        </p:attrNameLst>
                                      </p:cBhvr>
                                      <p:to>
                                        <p:strVal val="visible"/>
                                      </p:to>
                                    </p:set>
                                    <p:animEffect transition="in" filter="fade">
                                      <p:cBhvr>
                                        <p:cTn id="28" dur="1000"/>
                                        <p:tgtEl>
                                          <p:spTgt spid="152579">
                                            <p:txEl>
                                              <p:pRg st="8" end="8"/>
                                            </p:txEl>
                                          </p:spTgt>
                                        </p:tgtEl>
                                      </p:cBhvr>
                                    </p:animEffect>
                                    <p:anim calcmode="lin" valueType="num">
                                      <p:cBhvr>
                                        <p:cTn id="29"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1" nodeType="clickEffect">
                                  <p:stCondLst>
                                    <p:cond delay="0"/>
                                  </p:stCondLst>
                                  <p:childTnLst>
                                    <p:set>
                                      <p:cBhvr>
                                        <p:cTn id="39" dur="1" fill="hold">
                                          <p:stCondLst>
                                            <p:cond delay="0"/>
                                          </p:stCondLst>
                                        </p:cTn>
                                        <p:tgtEl>
                                          <p:spTgt spid="152579">
                                            <p:txEl>
                                              <p:pRg st="10" end="10"/>
                                            </p:txEl>
                                          </p:spTgt>
                                        </p:tgtEl>
                                        <p:attrNameLst>
                                          <p:attrName>style.visibility</p:attrName>
                                        </p:attrNameLst>
                                      </p:cBhvr>
                                      <p:to>
                                        <p:strVal val="visible"/>
                                      </p:to>
                                    </p:set>
                                    <p:animEffect transition="in" filter="fade">
                                      <p:cBhvr>
                                        <p:cTn id="40" dur="1000"/>
                                        <p:tgtEl>
                                          <p:spTgt spid="152579">
                                            <p:txEl>
                                              <p:pRg st="10" end="10"/>
                                            </p:txEl>
                                          </p:spTgt>
                                        </p:tgtEl>
                                      </p:cBhvr>
                                    </p:animEffect>
                                    <p:anim calcmode="lin" valueType="num">
                                      <p:cBhvr>
                                        <p:cTn id="41" dur="1000" fill="hold"/>
                                        <p:tgtEl>
                                          <p:spTgt spid="152579">
                                            <p:txEl>
                                              <p:pRg st="10" end="10"/>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152579">
                                            <p:txEl>
                                              <p:pRg st="10" end="10"/>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2579">
                                            <p:txEl>
                                              <p:pRg st="10" end="10"/>
                                            </p:txEl>
                                          </p:spTgt>
                                        </p:tgtEl>
                                        <p:attrNameLst>
                                          <p:attrName>ppt_y</p:attrName>
                                        </p:attrNameLst>
                                      </p:cBhvr>
                                      <p:tavLst>
                                        <p:tav tm="0">
                                          <p:val>
                                            <p:strVal val="#ppt_y-.03"/>
                                          </p:val>
                                        </p:tav>
                                        <p:tav tm="100000">
                                          <p:val>
                                            <p:strVal val="#ppt_y"/>
                                          </p:val>
                                        </p:tav>
                                      </p:tavLst>
                                    </p:anim>
                                  </p:childTnLst>
                                </p:cTn>
                              </p:par>
                              <p:par>
                                <p:cTn id="44" presetID="37" presetClass="entr" presetSubtype="0" fill="hold" grpId="1" nodeType="withEffect">
                                  <p:stCondLst>
                                    <p:cond delay="0"/>
                                  </p:stCondLst>
                                  <p:childTnLst>
                                    <p:set>
                                      <p:cBhvr>
                                        <p:cTn id="45" dur="1" fill="hold">
                                          <p:stCondLst>
                                            <p:cond delay="0"/>
                                          </p:stCondLst>
                                        </p:cTn>
                                        <p:tgtEl>
                                          <p:spTgt spid="152579">
                                            <p:txEl>
                                              <p:pRg st="11" end="11"/>
                                            </p:txEl>
                                          </p:spTgt>
                                        </p:tgtEl>
                                        <p:attrNameLst>
                                          <p:attrName>style.visibility</p:attrName>
                                        </p:attrNameLst>
                                      </p:cBhvr>
                                      <p:to>
                                        <p:strVal val="visible"/>
                                      </p:to>
                                    </p:set>
                                    <p:animEffect transition="in" filter="fade">
                                      <p:cBhvr>
                                        <p:cTn id="46" dur="1000"/>
                                        <p:tgtEl>
                                          <p:spTgt spid="152579">
                                            <p:txEl>
                                              <p:pRg st="11" end="11"/>
                                            </p:txEl>
                                          </p:spTgt>
                                        </p:tgtEl>
                                      </p:cBhvr>
                                    </p:animEffect>
                                    <p:anim calcmode="lin" valueType="num">
                                      <p:cBhvr>
                                        <p:cTn id="47" dur="1000" fill="hold"/>
                                        <p:tgtEl>
                                          <p:spTgt spid="152579">
                                            <p:txEl>
                                              <p:pRg st="11" end="11"/>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152579">
                                            <p:txEl>
                                              <p:pRg st="11" end="11"/>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52579">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5.3 Pseudogapping (3)</a:t>
            </a:r>
            <a:endParaRPr lang="nl-NL" sz="3200" dirty="0" smtClean="0">
              <a:solidFill>
                <a:schemeClr val="accent1"/>
              </a:solidFill>
            </a:endParaRPr>
          </a:p>
        </p:txBody>
      </p:sp>
      <p:sp>
        <p:nvSpPr>
          <p:cNvPr id="152579" name="Rectangle 3"/>
          <p:cNvSpPr>
            <a:spLocks noGrp="1" noChangeArrowheads="1"/>
          </p:cNvSpPr>
          <p:nvPr>
            <p:ph type="body" idx="1"/>
          </p:nvPr>
        </p:nvSpPr>
        <p:spPr>
          <a:xfrm>
            <a:off x="1295400" y="2286000"/>
            <a:ext cx="7543800" cy="3886200"/>
          </a:xfrm>
        </p:spPr>
        <p:txBody>
          <a:bodyPr/>
          <a:lstStyle/>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What triggers the movement of the remnant?</a:t>
            </a:r>
          </a:p>
          <a:p>
            <a:pPr marL="0" indent="0" eaLnBrk="1" hangingPunct="1">
              <a:lnSpc>
                <a:spcPct val="80000"/>
              </a:lnSpc>
              <a:buNone/>
              <a:tabLst>
                <a:tab pos="357188" algn="l"/>
                <a:tab pos="628650" algn="l"/>
                <a:tab pos="1071563" algn="l"/>
                <a:tab pos="1171575" algn="l"/>
                <a:tab pos="2243138" algn="l"/>
              </a:tabLst>
              <a:defRPr/>
            </a:pPr>
            <a:endParaRPr lang="nl-BE" sz="2200" dirty="0" smtClean="0">
              <a:solidFill>
                <a:schemeClr val="tx2"/>
              </a:solidFill>
            </a:endParaRPr>
          </a:p>
          <a:p>
            <a:pPr marL="609600" indent="-609600" eaLnBrk="1" hangingPunct="1">
              <a:buFont typeface="Wingdings" pitchFamily="-110" charset="2"/>
              <a:buNone/>
              <a:defRPr/>
            </a:pPr>
            <a:r>
              <a:rPr lang="nl-BE" sz="2200" dirty="0" smtClean="0">
                <a:solidFill>
                  <a:schemeClr val="tx2"/>
                </a:solidFill>
                <a:sym typeface="Wingdings"/>
              </a:rPr>
              <a:t>Different approaches:</a:t>
            </a:r>
          </a:p>
          <a:p>
            <a:pPr marL="609600" indent="-609600" eaLnBrk="1" hangingPunct="1">
              <a:buFont typeface="Wingdings" pitchFamily="-110" charset="2"/>
              <a:buNone/>
              <a:defRPr/>
            </a:pPr>
            <a:endParaRPr lang="nl-BE" sz="2200" dirty="0" smtClean="0">
              <a:solidFill>
                <a:schemeClr val="tx2"/>
              </a:solidFill>
              <a:sym typeface="Wingdings"/>
            </a:endParaRPr>
          </a:p>
          <a:p>
            <a:pPr marL="609600" indent="-609600" eaLnBrk="1" hangingPunct="1">
              <a:buFontTx/>
              <a:buChar char="•"/>
              <a:defRPr/>
            </a:pPr>
            <a:r>
              <a:rPr lang="nl-BE" sz="2200" dirty="0" smtClean="0">
                <a:solidFill>
                  <a:schemeClr val="tx2"/>
                </a:solidFill>
                <a:sym typeface="Wingdings"/>
              </a:rPr>
              <a:t>Heavy NP shift (</a:t>
            </a:r>
            <a:r>
              <a:rPr lang="en-GB" sz="2200" dirty="0" err="1" smtClean="0">
                <a:solidFill>
                  <a:schemeClr val="tx2"/>
                </a:solidFill>
              </a:rPr>
              <a:t>Jayaseelan</a:t>
            </a:r>
            <a:r>
              <a:rPr lang="en-GB" sz="2200" dirty="0" smtClean="0">
                <a:solidFill>
                  <a:schemeClr val="tx2"/>
                </a:solidFill>
              </a:rPr>
              <a:t> 1990)</a:t>
            </a:r>
          </a:p>
          <a:p>
            <a:pPr marL="609600" indent="-609600" eaLnBrk="1" hangingPunct="1">
              <a:buFontTx/>
              <a:buChar char="•"/>
              <a:defRPr/>
            </a:pPr>
            <a:r>
              <a:rPr lang="en-GB" sz="2200" dirty="0" smtClean="0">
                <a:solidFill>
                  <a:schemeClr val="tx2"/>
                </a:solidFill>
              </a:rPr>
              <a:t>Object Shift (</a:t>
            </a:r>
            <a:r>
              <a:rPr lang="en-GB" sz="2200" dirty="0" err="1" smtClean="0">
                <a:solidFill>
                  <a:schemeClr val="tx2"/>
                </a:solidFill>
              </a:rPr>
              <a:t>Lasnik</a:t>
            </a:r>
            <a:r>
              <a:rPr lang="en-GB" sz="2200" dirty="0" smtClean="0">
                <a:solidFill>
                  <a:schemeClr val="tx2"/>
                </a:solidFill>
              </a:rPr>
              <a:t> 1995, 1999, 2001) </a:t>
            </a:r>
          </a:p>
          <a:p>
            <a:pPr marL="609600" indent="-609600" eaLnBrk="1" hangingPunct="1">
              <a:buFontTx/>
              <a:buChar char="•"/>
              <a:defRPr/>
            </a:pPr>
            <a:r>
              <a:rPr lang="en-GB" sz="2200" dirty="0" smtClean="0">
                <a:solidFill>
                  <a:schemeClr val="tx2"/>
                </a:solidFill>
              </a:rPr>
              <a:t>Focus movement (</a:t>
            </a:r>
            <a:r>
              <a:rPr lang="en-GB" sz="2200" dirty="0" err="1" smtClean="0">
                <a:solidFill>
                  <a:schemeClr val="tx2"/>
                </a:solidFill>
              </a:rPr>
              <a:t>Gengel</a:t>
            </a:r>
            <a:r>
              <a:rPr lang="en-GB" sz="2200" dirty="0" smtClean="0">
                <a:solidFill>
                  <a:schemeClr val="tx2"/>
                </a:solidFill>
              </a:rPr>
              <a:t> 2007; </a:t>
            </a:r>
            <a:r>
              <a:rPr lang="en-GB" sz="2200" dirty="0" err="1" smtClean="0">
                <a:solidFill>
                  <a:schemeClr val="tx2"/>
                </a:solidFill>
              </a:rPr>
              <a:t>Jayaseelan</a:t>
            </a:r>
            <a:r>
              <a:rPr lang="en-GB" sz="2200" dirty="0" smtClean="0">
                <a:solidFill>
                  <a:schemeClr val="tx2"/>
                </a:solidFill>
              </a:rPr>
              <a:t> 2001</a:t>
            </a:r>
            <a:r>
              <a:rPr lang="en-US" sz="2200" dirty="0" smtClean="0">
                <a:solidFill>
                  <a:schemeClr val="tx2"/>
                </a:solidFill>
              </a:rPr>
              <a:t>)</a:t>
            </a:r>
          </a:p>
          <a:p>
            <a:pPr marL="609600" indent="-609600" eaLnBrk="1" hangingPunct="1">
              <a:buNone/>
              <a:defRPr/>
            </a:pPr>
            <a:endParaRPr lang="en-US" sz="2200" dirty="0" smtClean="0">
              <a:solidFill>
                <a:schemeClr val="tx2"/>
              </a:solidFill>
            </a:endParaRPr>
          </a:p>
          <a:p>
            <a:pPr marL="609600" indent="-609600" eaLnBrk="1" hangingPunct="1">
              <a:buNone/>
              <a:defRPr/>
            </a:pPr>
            <a:r>
              <a:rPr lang="nl-NL" sz="2200" dirty="0" smtClean="0">
                <a:solidFill>
                  <a:schemeClr val="tx2"/>
                </a:solidFill>
                <a:sym typeface="Wingdings"/>
              </a:rPr>
              <a:t> </a:t>
            </a:r>
            <a:r>
              <a:rPr lang="nl-NL" sz="2200" dirty="0" err="1" smtClean="0">
                <a:solidFill>
                  <a:schemeClr val="tx2"/>
                </a:solidFill>
                <a:sym typeface="Wingdings"/>
              </a:rPr>
              <a:t>Let’s</a:t>
            </a:r>
            <a:r>
              <a:rPr lang="nl-NL" sz="2200" dirty="0" smtClean="0">
                <a:solidFill>
                  <a:schemeClr val="tx2"/>
                </a:solidFill>
                <a:sym typeface="Wingdings"/>
              </a:rPr>
              <a:t> </a:t>
            </a:r>
            <a:r>
              <a:rPr lang="nl-NL" sz="2200" dirty="0" err="1" smtClean="0">
                <a:solidFill>
                  <a:schemeClr val="tx2"/>
                </a:solidFill>
                <a:sym typeface="Wingdings"/>
              </a:rPr>
              <a:t>assume</a:t>
            </a:r>
            <a:r>
              <a:rPr lang="nl-NL" sz="2200" dirty="0" smtClean="0">
                <a:solidFill>
                  <a:schemeClr val="tx2"/>
                </a:solidFill>
                <a:sym typeface="Wingdings"/>
              </a:rPr>
              <a:t> </a:t>
            </a:r>
            <a:r>
              <a:rPr lang="nl-NL" sz="2200" dirty="0" err="1" smtClean="0">
                <a:solidFill>
                  <a:schemeClr val="tx2"/>
                </a:solidFill>
                <a:sym typeface="Wingdings"/>
              </a:rPr>
              <a:t>it’s</a:t>
            </a:r>
            <a:r>
              <a:rPr lang="nl-NL" sz="2200" dirty="0" smtClean="0">
                <a:solidFill>
                  <a:schemeClr val="tx2"/>
                </a:solidFill>
                <a:sym typeface="Wingdings"/>
              </a:rPr>
              <a:t> Focus </a:t>
            </a:r>
            <a:r>
              <a:rPr lang="nl-NL" sz="2200" dirty="0" err="1" smtClean="0">
                <a:solidFill>
                  <a:schemeClr val="tx2"/>
                </a:solidFill>
                <a:sym typeface="Wingdings"/>
              </a:rPr>
              <a:t>movement</a:t>
            </a:r>
            <a:r>
              <a:rPr lang="nl-NL" sz="2200" dirty="0" smtClean="0">
                <a:solidFill>
                  <a:schemeClr val="tx2"/>
                </a:solidFill>
                <a:sym typeface="Wingdings"/>
              </a:rPr>
              <a:t>.</a:t>
            </a:r>
            <a:endParaRPr lang="nl-BE" sz="2200" dirty="0" smtClean="0">
              <a:solidFill>
                <a:schemeClr val="tx2"/>
              </a:solidFill>
            </a:endParaRPr>
          </a:p>
          <a:p>
            <a:pPr marL="609600" indent="-609600" eaLnBrk="1" hangingPunct="1">
              <a:buNone/>
              <a:defRPr/>
            </a:pPr>
            <a:endParaRPr lang="en-US" sz="2200" dirty="0" smtClean="0">
              <a:solidFill>
                <a:schemeClr val="tx2"/>
              </a:solidFill>
            </a:endParaRPr>
          </a:p>
          <a:p>
            <a:pPr marL="609600" indent="-609600" eaLnBrk="1" hangingPunct="1">
              <a:buNone/>
              <a:defRPr/>
            </a:pPr>
            <a:r>
              <a:rPr lang="en-US" sz="2200" dirty="0" smtClean="0">
                <a:solidFill>
                  <a:schemeClr val="tx2"/>
                </a:solidFill>
              </a:rPr>
              <a:t>	</a:t>
            </a: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7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257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2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370013" y="301625"/>
            <a:ext cx="7523162" cy="1143000"/>
          </a:xfrm>
        </p:spPr>
        <p:txBody>
          <a:bodyPr/>
          <a:lstStyle/>
          <a:p>
            <a:pPr eaLnBrk="1" hangingPunct="1"/>
            <a:r>
              <a:rPr lang="nl-BE" sz="3200" dirty="0" smtClean="0">
                <a:solidFill>
                  <a:schemeClr val="accent1"/>
                </a:solidFill>
              </a:rPr>
              <a:t>5.3 Pseudogapping (4)</a:t>
            </a:r>
            <a:endParaRPr lang="nl-NL" sz="3400" dirty="0" smtClean="0">
              <a:solidFill>
                <a:schemeClr val="accent1"/>
              </a:solidFill>
            </a:endParaRPr>
          </a:p>
        </p:txBody>
      </p:sp>
      <p:sp>
        <p:nvSpPr>
          <p:cNvPr id="244739" name="Text Box 4"/>
          <p:cNvSpPr txBox="1">
            <a:spLocks noChangeArrowheads="1"/>
          </p:cNvSpPr>
          <p:nvPr/>
        </p:nvSpPr>
        <p:spPr bwMode="auto">
          <a:xfrm>
            <a:off x="1331913" y="2133600"/>
            <a:ext cx="7126287" cy="2893100"/>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dirty="0" smtClean="0">
                <a:solidFill>
                  <a:schemeClr val="tx2"/>
                </a:solidFill>
              </a:rPr>
              <a:t>(86)           FocP  </a:t>
            </a:r>
            <a:endParaRPr lang="nl-BE" sz="2000" dirty="0">
              <a:solidFill>
                <a:schemeClr val="tx2"/>
              </a:solidFill>
            </a:endParaRPr>
          </a:p>
          <a:p>
            <a:pPr marL="342900" indent="-342900">
              <a:spcBef>
                <a:spcPct val="50000"/>
              </a:spcBef>
            </a:pPr>
            <a:r>
              <a:rPr lang="nl-BE" sz="2000" dirty="0">
                <a:solidFill>
                  <a:schemeClr val="tx2"/>
                </a:solidFill>
              </a:rPr>
              <a:t>                       </a:t>
            </a:r>
            <a:r>
              <a:rPr lang="nl-BE" sz="2000" dirty="0" smtClean="0">
                <a:solidFill>
                  <a:schemeClr val="tx2"/>
                </a:solidFill>
              </a:rPr>
              <a:t>  Foc’        </a:t>
            </a:r>
            <a:endParaRPr lang="nl-BE" sz="2000" dirty="0">
              <a:solidFill>
                <a:schemeClr val="tx2"/>
              </a:solidFill>
            </a:endParaRPr>
          </a:p>
          <a:p>
            <a:pPr marL="342900" indent="-342900">
              <a:spcBef>
                <a:spcPct val="50000"/>
              </a:spcBef>
            </a:pPr>
            <a:r>
              <a:rPr lang="nl-BE" sz="2000" dirty="0">
                <a:solidFill>
                  <a:schemeClr val="tx2"/>
                </a:solidFill>
              </a:rPr>
              <a:t>                </a:t>
            </a:r>
            <a:r>
              <a:rPr lang="nl-BE" sz="2000" dirty="0" smtClean="0">
                <a:solidFill>
                  <a:schemeClr val="tx2"/>
                </a:solidFill>
              </a:rPr>
              <a:t> Foc          VoiceP</a:t>
            </a:r>
          </a:p>
          <a:p>
            <a:pPr marL="342900" indent="-342900">
              <a:spcBef>
                <a:spcPct val="50000"/>
              </a:spcBef>
            </a:pPr>
            <a:r>
              <a:rPr lang="nl-BE" sz="2000" dirty="0">
                <a:solidFill>
                  <a:schemeClr val="tx2"/>
                </a:solidFill>
              </a:rPr>
              <a:t>                                     </a:t>
            </a:r>
            <a:r>
              <a:rPr lang="nl-BE" sz="2000" dirty="0" smtClean="0">
                <a:solidFill>
                  <a:schemeClr val="tx2"/>
                </a:solidFill>
              </a:rPr>
              <a:t>   Voice’</a:t>
            </a:r>
          </a:p>
          <a:p>
            <a:pPr marL="342900" indent="-342900">
              <a:spcBef>
                <a:spcPct val="50000"/>
              </a:spcBef>
            </a:pPr>
            <a:r>
              <a:rPr lang="nl-BE" sz="2000" dirty="0">
                <a:solidFill>
                  <a:schemeClr val="tx2"/>
                </a:solidFill>
              </a:rPr>
              <a:t>                            </a:t>
            </a:r>
            <a:r>
              <a:rPr lang="nl-BE" sz="2000" dirty="0" smtClean="0">
                <a:solidFill>
                  <a:schemeClr val="tx2"/>
                </a:solidFill>
              </a:rPr>
              <a:t>    Voice         </a:t>
            </a:r>
            <a:r>
              <a:rPr lang="nl-BE" sz="2000" dirty="0">
                <a:solidFill>
                  <a:schemeClr val="tx2"/>
                </a:solidFill>
              </a:rPr>
              <a:t>v</a:t>
            </a:r>
            <a:r>
              <a:rPr lang="nl-BE" sz="2000" dirty="0" smtClean="0">
                <a:solidFill>
                  <a:schemeClr val="tx2"/>
                </a:solidFill>
              </a:rPr>
              <a:t>P</a:t>
            </a:r>
            <a:r>
              <a:rPr lang="nl-BE" sz="2000" dirty="0">
                <a:solidFill>
                  <a:schemeClr val="tx2"/>
                </a:solidFill>
              </a:rPr>
              <a:t>		</a:t>
            </a:r>
            <a:r>
              <a:rPr lang="nl-BE" sz="1200" dirty="0">
                <a:solidFill>
                  <a:schemeClr val="tx2"/>
                </a:solidFill>
              </a:rPr>
              <a:t>			    </a:t>
            </a:r>
            <a:r>
              <a:rPr lang="nl-BE" sz="1200" dirty="0" smtClean="0">
                <a:solidFill>
                  <a:schemeClr val="tx2"/>
                </a:solidFill>
              </a:rPr>
              <a:t>  </a:t>
            </a:r>
            <a:endParaRPr lang="nl-BE" sz="1200" dirty="0">
              <a:solidFill>
                <a:schemeClr val="tx2"/>
              </a:solidFill>
            </a:endParaRPr>
          </a:p>
          <a:p>
            <a:pPr marL="342900" indent="-342900">
              <a:spcBef>
                <a:spcPct val="50000"/>
              </a:spcBef>
            </a:pPr>
            <a:r>
              <a:rPr lang="nl-BE" sz="2000" dirty="0">
                <a:solidFill>
                  <a:schemeClr val="tx2"/>
                </a:solidFill>
              </a:rPr>
              <a:t>		             </a:t>
            </a:r>
            <a:r>
              <a:rPr lang="nl-BE" sz="2000" dirty="0" smtClean="0">
                <a:solidFill>
                  <a:schemeClr val="tx2"/>
                </a:solidFill>
              </a:rPr>
              <a:t>                      remnant                           </a:t>
            </a:r>
            <a:endParaRPr lang="nl-NL" sz="2000" dirty="0">
              <a:solidFill>
                <a:schemeClr val="tx2"/>
              </a:solidFill>
            </a:endParaRPr>
          </a:p>
        </p:txBody>
      </p:sp>
      <p:sp>
        <p:nvSpPr>
          <p:cNvPr id="244740" name="AutoShape 5"/>
          <p:cNvSpPr>
            <a:spLocks noChangeArrowheads="1"/>
          </p:cNvSpPr>
          <p:nvPr/>
        </p:nvSpPr>
        <p:spPr bwMode="auto">
          <a:xfrm>
            <a:off x="5486400" y="4419600"/>
            <a:ext cx="966788" cy="174625"/>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 name="Group 10"/>
          <p:cNvGrpSpPr>
            <a:grpSpLocks/>
          </p:cNvGrpSpPr>
          <p:nvPr/>
        </p:nvGrpSpPr>
        <p:grpSpPr bwMode="auto">
          <a:xfrm>
            <a:off x="2819400" y="2514600"/>
            <a:ext cx="792163" cy="144463"/>
            <a:chOff x="2064" y="2160"/>
            <a:chExt cx="635" cy="91"/>
          </a:xfrm>
        </p:grpSpPr>
        <p:sp>
          <p:nvSpPr>
            <p:cNvPr id="244757"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8"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10"/>
          <p:cNvGrpSpPr>
            <a:grpSpLocks/>
          </p:cNvGrpSpPr>
          <p:nvPr/>
        </p:nvGrpSpPr>
        <p:grpSpPr bwMode="auto">
          <a:xfrm>
            <a:off x="3429000" y="2971800"/>
            <a:ext cx="792163" cy="144463"/>
            <a:chOff x="2064" y="2160"/>
            <a:chExt cx="635" cy="91"/>
          </a:xfrm>
        </p:grpSpPr>
        <p:sp>
          <p:nvSpPr>
            <p:cNvPr id="244755"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6"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4" name="Group 10"/>
          <p:cNvGrpSpPr>
            <a:grpSpLocks/>
          </p:cNvGrpSpPr>
          <p:nvPr/>
        </p:nvGrpSpPr>
        <p:grpSpPr bwMode="auto">
          <a:xfrm>
            <a:off x="4343400" y="3429000"/>
            <a:ext cx="792163" cy="144463"/>
            <a:chOff x="2064" y="2160"/>
            <a:chExt cx="635" cy="91"/>
          </a:xfrm>
        </p:grpSpPr>
        <p:sp>
          <p:nvSpPr>
            <p:cNvPr id="244753"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4"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5" name="Group 10"/>
          <p:cNvGrpSpPr>
            <a:grpSpLocks/>
          </p:cNvGrpSpPr>
          <p:nvPr/>
        </p:nvGrpSpPr>
        <p:grpSpPr bwMode="auto">
          <a:xfrm>
            <a:off x="4953000" y="3886200"/>
            <a:ext cx="792163" cy="144463"/>
            <a:chOff x="2064" y="2160"/>
            <a:chExt cx="635" cy="91"/>
          </a:xfrm>
        </p:grpSpPr>
        <p:sp>
          <p:nvSpPr>
            <p:cNvPr id="244751"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2"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7 -0.00509 C -0.15851 0.07546 -0.31649 0.15671 -0.38455 0.10903 C -0.45226 0.06157 -0.43073 -0.11389 -0.40885 -0.28889 " pathEditMode="relative" rAng="0" ptsTypes="aaA">
                                      <p:cBhvr>
                                        <p:cTn id="6" dur="2000" fill="hold"/>
                                        <p:tgtEl>
                                          <p:spTgt spid="244739">
                                            <p:txEl>
                                              <p:pRg st="5" end="5"/>
                                            </p:txEl>
                                          </p:spTgt>
                                        </p:tgtEl>
                                        <p:attrNameLst>
                                          <p:attrName>ppt_x</p:attrName>
                                          <p:attrName>ppt_y</p:attrName>
                                        </p:attrNameLst>
                                      </p:cBhvr>
                                      <p:rCtr x="-226"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5.3 Pseudogapping (4b)</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590800"/>
            <a:ext cx="7315200" cy="3962400"/>
          </a:xfrm>
        </p:spPr>
        <p:txBody>
          <a:bodyPr/>
          <a:lstStyle/>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This movement only occurs in ellipsis:</a:t>
            </a:r>
          </a:p>
          <a:p>
            <a:pPr marL="0" indent="0" eaLnBrk="1" hangingPunct="1">
              <a:lnSpc>
                <a:spcPct val="80000"/>
              </a:lnSpc>
              <a:buNone/>
              <a:tabLst>
                <a:tab pos="357188" algn="l"/>
                <a:tab pos="628650" algn="l"/>
                <a:tab pos="1071563" algn="l"/>
                <a:tab pos="1171575" algn="l"/>
                <a:tab pos="2243138" algn="l"/>
              </a:tabLst>
              <a:defRPr/>
            </a:pPr>
            <a:endParaRPr lang="nl-BE" sz="2200" dirty="0" smtClean="0">
              <a:solidFill>
                <a:schemeClr val="tx2"/>
              </a:solidFill>
            </a:endParaRPr>
          </a:p>
          <a:p>
            <a:pPr marL="609600" indent="-609600" eaLnBrk="1" hangingPunct="1">
              <a:buFont typeface="Wingdings" pitchFamily="-110" charset="2"/>
              <a:buNone/>
              <a:defRPr/>
            </a:pPr>
            <a:r>
              <a:rPr lang="nl-BE" sz="2200" dirty="0" smtClean="0">
                <a:solidFill>
                  <a:schemeClr val="tx2"/>
                </a:solidFill>
                <a:sym typeface="Wingdings"/>
              </a:rPr>
              <a:t>(i)	 *	Some liked syntax and others phonology 	liked.</a:t>
            </a:r>
          </a:p>
          <a:p>
            <a:pPr marL="609600" indent="-609600" eaLnBrk="1" hangingPunct="1">
              <a:buNone/>
              <a:defRPr/>
            </a:pPr>
            <a:endParaRPr lang="en-US" sz="2200" dirty="0" smtClean="0">
              <a:solidFill>
                <a:schemeClr val="tx2"/>
              </a:solidFill>
            </a:endParaRPr>
          </a:p>
          <a:p>
            <a:pPr marL="609600" indent="-609600" eaLnBrk="1" hangingPunct="1">
              <a:buNone/>
              <a:defRPr/>
            </a:pPr>
            <a:r>
              <a:rPr lang="nl-NL" sz="2200" dirty="0" smtClean="0">
                <a:solidFill>
                  <a:schemeClr val="tx2"/>
                </a:solidFill>
                <a:sym typeface="Wingdings"/>
              </a:rPr>
              <a:t> 	Case of </a:t>
            </a:r>
            <a:r>
              <a:rPr lang="nl-NL" sz="2200" dirty="0" err="1" smtClean="0">
                <a:solidFill>
                  <a:schemeClr val="tx2"/>
                </a:solidFill>
                <a:sym typeface="Wingdings"/>
              </a:rPr>
              <a:t>ellipsis</a:t>
            </a:r>
            <a:r>
              <a:rPr lang="nl-NL" sz="2200" dirty="0" smtClean="0">
                <a:solidFill>
                  <a:schemeClr val="tx2"/>
                </a:solidFill>
                <a:sym typeface="Wingdings"/>
              </a:rPr>
              <a:t> </a:t>
            </a:r>
            <a:r>
              <a:rPr lang="nl-NL" sz="2200" dirty="0" err="1" smtClean="0">
                <a:solidFill>
                  <a:schemeClr val="tx2"/>
                </a:solidFill>
                <a:sym typeface="Wingdings"/>
              </a:rPr>
              <a:t>repair</a:t>
            </a:r>
            <a:r>
              <a:rPr lang="nl-NL" sz="2200" dirty="0" smtClean="0">
                <a:solidFill>
                  <a:schemeClr val="tx2"/>
                </a:solidFill>
                <a:sym typeface="Wingdings"/>
              </a:rPr>
              <a:t>: the </a:t>
            </a:r>
            <a:r>
              <a:rPr lang="nl-NL" sz="2200" dirty="0" err="1" smtClean="0">
                <a:solidFill>
                  <a:schemeClr val="tx2"/>
                </a:solidFill>
                <a:sym typeface="Wingdings"/>
              </a:rPr>
              <a:t>remnant</a:t>
            </a:r>
            <a:r>
              <a:rPr lang="nl-NL" sz="2200" dirty="0" smtClean="0">
                <a:solidFill>
                  <a:schemeClr val="tx2"/>
                </a:solidFill>
                <a:sym typeface="Wingdings"/>
              </a:rPr>
              <a:t> moves to </a:t>
            </a:r>
            <a:r>
              <a:rPr lang="nl-NL" sz="2200" dirty="0" err="1" smtClean="0">
                <a:solidFill>
                  <a:schemeClr val="tx2"/>
                </a:solidFill>
                <a:sym typeface="Wingdings"/>
              </a:rPr>
              <a:t>Spec</a:t>
            </a:r>
            <a:r>
              <a:rPr lang="nl-NL" sz="2200" dirty="0" smtClean="0">
                <a:solidFill>
                  <a:schemeClr val="tx2"/>
                </a:solidFill>
                <a:sym typeface="Wingdings"/>
              </a:rPr>
              <a:t>,</a:t>
            </a:r>
            <a:r>
              <a:rPr lang="nl-NL" sz="2200" dirty="0" err="1" smtClean="0">
                <a:solidFill>
                  <a:schemeClr val="tx2"/>
                </a:solidFill>
                <a:sym typeface="Wingdings"/>
              </a:rPr>
              <a:t>FocP</a:t>
            </a:r>
            <a:r>
              <a:rPr lang="nl-NL" sz="2200" dirty="0" smtClean="0">
                <a:solidFill>
                  <a:schemeClr val="tx2"/>
                </a:solidFill>
                <a:sym typeface="Wingdings"/>
              </a:rPr>
              <a:t> </a:t>
            </a:r>
            <a:r>
              <a:rPr lang="nl-NL" sz="2200" dirty="0" err="1" smtClean="0">
                <a:solidFill>
                  <a:schemeClr val="tx2"/>
                </a:solidFill>
                <a:sym typeface="Wingdings"/>
              </a:rPr>
              <a:t>covertly</a:t>
            </a:r>
            <a:r>
              <a:rPr lang="nl-NL" sz="2200" dirty="0" smtClean="0">
                <a:solidFill>
                  <a:schemeClr val="tx2"/>
                </a:solidFill>
                <a:sym typeface="Wingdings"/>
              </a:rPr>
              <a:t> in </a:t>
            </a:r>
            <a:r>
              <a:rPr lang="nl-NL" sz="2200" dirty="0" err="1" smtClean="0">
                <a:solidFill>
                  <a:schemeClr val="tx2"/>
                </a:solidFill>
                <a:sym typeface="Wingdings"/>
              </a:rPr>
              <a:t>non-ellipsis</a:t>
            </a:r>
            <a:r>
              <a:rPr lang="nl-NL" sz="2200" dirty="0" smtClean="0">
                <a:solidFill>
                  <a:schemeClr val="tx2"/>
                </a:solidFill>
                <a:sym typeface="Wingdings"/>
              </a:rPr>
              <a:t> (</a:t>
            </a:r>
            <a:r>
              <a:rPr lang="nl-NL" sz="2200" dirty="0" err="1" smtClean="0">
                <a:solidFill>
                  <a:schemeClr val="tx2"/>
                </a:solidFill>
                <a:sym typeface="Wingdings"/>
              </a:rPr>
              <a:t>Bobaljik</a:t>
            </a:r>
            <a:r>
              <a:rPr lang="nl-NL" sz="2200" dirty="0" smtClean="0">
                <a:solidFill>
                  <a:schemeClr val="tx2"/>
                </a:solidFill>
                <a:sym typeface="Wingdings"/>
              </a:rPr>
              <a:t> 2002). </a:t>
            </a:r>
            <a:r>
              <a:rPr lang="nl-NL" sz="2200" dirty="0" err="1" smtClean="0">
                <a:solidFill>
                  <a:schemeClr val="tx2"/>
                </a:solidFill>
                <a:sym typeface="Wingdings"/>
              </a:rPr>
              <a:t>If</a:t>
            </a:r>
            <a:r>
              <a:rPr lang="nl-NL" sz="2200" dirty="0" smtClean="0">
                <a:solidFill>
                  <a:schemeClr val="tx2"/>
                </a:solidFill>
                <a:sym typeface="Wingdings"/>
              </a:rPr>
              <a:t> the </a:t>
            </a:r>
            <a:r>
              <a:rPr lang="nl-NL" sz="2200" dirty="0" err="1" smtClean="0">
                <a:solidFill>
                  <a:schemeClr val="tx2"/>
                </a:solidFill>
                <a:sym typeface="Wingdings"/>
              </a:rPr>
              <a:t>movement</a:t>
            </a:r>
            <a:r>
              <a:rPr lang="nl-NL" sz="2200" dirty="0" smtClean="0">
                <a:solidFill>
                  <a:schemeClr val="tx2"/>
                </a:solidFill>
                <a:sym typeface="Wingdings"/>
              </a:rPr>
              <a:t> </a:t>
            </a:r>
            <a:r>
              <a:rPr lang="nl-NL" sz="2200" dirty="0" err="1" smtClean="0">
                <a:solidFill>
                  <a:schemeClr val="tx2"/>
                </a:solidFill>
                <a:sym typeface="Wingdings"/>
              </a:rPr>
              <a:t>were</a:t>
            </a:r>
            <a:r>
              <a:rPr lang="nl-NL" sz="2200" dirty="0" smtClean="0">
                <a:solidFill>
                  <a:schemeClr val="tx2"/>
                </a:solidFill>
                <a:sym typeface="Wingdings"/>
              </a:rPr>
              <a:t> </a:t>
            </a:r>
            <a:r>
              <a:rPr lang="nl-NL" sz="2200" dirty="0" err="1" smtClean="0">
                <a:solidFill>
                  <a:schemeClr val="tx2"/>
                </a:solidFill>
                <a:sym typeface="Wingdings"/>
              </a:rPr>
              <a:t>overt</a:t>
            </a:r>
            <a:r>
              <a:rPr lang="nl-NL" sz="2200" dirty="0" smtClean="0">
                <a:solidFill>
                  <a:schemeClr val="tx2"/>
                </a:solidFill>
                <a:sym typeface="Wingdings"/>
              </a:rPr>
              <a:t>, PF </a:t>
            </a:r>
            <a:r>
              <a:rPr lang="nl-NL" sz="2200" dirty="0" err="1" smtClean="0">
                <a:solidFill>
                  <a:schemeClr val="tx2"/>
                </a:solidFill>
                <a:sym typeface="Wingdings"/>
              </a:rPr>
              <a:t>would</a:t>
            </a:r>
            <a:r>
              <a:rPr lang="nl-NL" sz="2200" dirty="0" smtClean="0">
                <a:solidFill>
                  <a:schemeClr val="tx2"/>
                </a:solidFill>
                <a:sym typeface="Wingdings"/>
              </a:rPr>
              <a:t> </a:t>
            </a:r>
            <a:r>
              <a:rPr lang="nl-NL" sz="2200" dirty="0" err="1" smtClean="0">
                <a:solidFill>
                  <a:schemeClr val="tx2"/>
                </a:solidFill>
                <a:sym typeface="Wingdings"/>
              </a:rPr>
              <a:t>receive</a:t>
            </a:r>
            <a:r>
              <a:rPr lang="nl-NL" sz="2200" dirty="0" smtClean="0">
                <a:solidFill>
                  <a:schemeClr val="tx2"/>
                </a:solidFill>
                <a:sym typeface="Wingdings"/>
              </a:rPr>
              <a:t> </a:t>
            </a:r>
            <a:r>
              <a:rPr lang="nl-NL" sz="2200" dirty="0" err="1" smtClean="0">
                <a:solidFill>
                  <a:schemeClr val="tx2"/>
                </a:solidFill>
                <a:sym typeface="Wingdings"/>
              </a:rPr>
              <a:t>ambiguous</a:t>
            </a:r>
            <a:r>
              <a:rPr lang="nl-NL" sz="2200" dirty="0" smtClean="0">
                <a:solidFill>
                  <a:schemeClr val="tx2"/>
                </a:solidFill>
                <a:sym typeface="Wingdings"/>
              </a:rPr>
              <a:t> </a:t>
            </a:r>
            <a:r>
              <a:rPr lang="nl-NL" sz="2200" dirty="0" err="1" smtClean="0">
                <a:solidFill>
                  <a:schemeClr val="tx2"/>
                </a:solidFill>
                <a:sym typeface="Wingdings"/>
              </a:rPr>
              <a:t>information</a:t>
            </a:r>
            <a:r>
              <a:rPr lang="nl-NL" sz="2200" dirty="0" smtClean="0">
                <a:solidFill>
                  <a:schemeClr val="tx2"/>
                </a:solidFill>
                <a:sym typeface="Wingdings"/>
              </a:rPr>
              <a:t> </a:t>
            </a:r>
            <a:r>
              <a:rPr lang="nl-NL" sz="2200" dirty="0" err="1" smtClean="0">
                <a:solidFill>
                  <a:schemeClr val="tx2"/>
                </a:solidFill>
                <a:sym typeface="Wingdings"/>
              </a:rPr>
              <a:t>about</a:t>
            </a:r>
            <a:r>
              <a:rPr lang="nl-NL" sz="2200" dirty="0" smtClean="0">
                <a:solidFill>
                  <a:schemeClr val="tx2"/>
                </a:solidFill>
                <a:sym typeface="Wingdings"/>
              </a:rPr>
              <a:t> </a:t>
            </a:r>
            <a:r>
              <a:rPr lang="nl-NL" sz="2200" dirty="0" err="1" smtClean="0">
                <a:solidFill>
                  <a:schemeClr val="tx2"/>
                </a:solidFill>
                <a:sym typeface="Wingdings"/>
              </a:rPr>
              <a:t>which</a:t>
            </a:r>
            <a:r>
              <a:rPr lang="nl-NL" sz="2200" dirty="0" smtClean="0">
                <a:solidFill>
                  <a:schemeClr val="tx2"/>
                </a:solidFill>
                <a:sym typeface="Wingdings"/>
              </a:rPr>
              <a:t> </a:t>
            </a:r>
            <a:r>
              <a:rPr lang="nl-NL" sz="2200" dirty="0" err="1" smtClean="0">
                <a:solidFill>
                  <a:schemeClr val="tx2"/>
                </a:solidFill>
                <a:sym typeface="Wingdings"/>
              </a:rPr>
              <a:t>copy</a:t>
            </a:r>
            <a:r>
              <a:rPr lang="nl-NL" sz="2200" dirty="0" smtClean="0">
                <a:solidFill>
                  <a:schemeClr val="tx2"/>
                </a:solidFill>
                <a:sym typeface="Wingdings"/>
              </a:rPr>
              <a:t> to </a:t>
            </a:r>
            <a:r>
              <a:rPr lang="nl-NL" sz="2200" dirty="0" err="1" smtClean="0">
                <a:solidFill>
                  <a:schemeClr val="tx2"/>
                </a:solidFill>
                <a:sym typeface="Wingdings"/>
              </a:rPr>
              <a:t>spell</a:t>
            </a:r>
            <a:r>
              <a:rPr lang="nl-NL" sz="2200" dirty="0" smtClean="0">
                <a:solidFill>
                  <a:schemeClr val="tx2"/>
                </a:solidFill>
                <a:sym typeface="Wingdings"/>
              </a:rPr>
              <a:t> out (Richards 1999), and the </a:t>
            </a:r>
            <a:r>
              <a:rPr lang="nl-NL" sz="2200" dirty="0" err="1" smtClean="0">
                <a:solidFill>
                  <a:schemeClr val="tx2"/>
                </a:solidFill>
                <a:sym typeface="Wingdings"/>
              </a:rPr>
              <a:t>derivation</a:t>
            </a:r>
            <a:r>
              <a:rPr lang="nl-NL" sz="2200" dirty="0" smtClean="0">
                <a:solidFill>
                  <a:schemeClr val="tx2"/>
                </a:solidFill>
                <a:sym typeface="Wingdings"/>
              </a:rPr>
              <a:t> </a:t>
            </a:r>
            <a:r>
              <a:rPr lang="nl-NL" sz="2200" dirty="0" err="1" smtClean="0">
                <a:solidFill>
                  <a:schemeClr val="tx2"/>
                </a:solidFill>
                <a:sym typeface="Wingdings"/>
              </a:rPr>
              <a:t>would</a:t>
            </a:r>
            <a:r>
              <a:rPr lang="nl-NL" sz="2200" dirty="0" smtClean="0">
                <a:solidFill>
                  <a:schemeClr val="tx2"/>
                </a:solidFill>
                <a:sym typeface="Wingdings"/>
              </a:rPr>
              <a:t> crash. </a:t>
            </a:r>
            <a:endParaRPr lang="nl-BE" sz="2200" dirty="0" smtClean="0">
              <a:solidFill>
                <a:schemeClr val="tx2"/>
              </a:solidFill>
            </a:endParaRPr>
          </a:p>
          <a:p>
            <a:pPr marL="609600" indent="-609600" eaLnBrk="1" hangingPunct="1">
              <a:buNone/>
              <a:defRPr/>
            </a:pPr>
            <a:endParaRPr lang="en-US" sz="2200" dirty="0" smtClean="0">
              <a:solidFill>
                <a:schemeClr val="tx2"/>
              </a:solidFill>
            </a:endParaRPr>
          </a:p>
          <a:p>
            <a:pPr marL="609600" indent="-609600" eaLnBrk="1" hangingPunct="1">
              <a:buNone/>
              <a:defRPr/>
            </a:pPr>
            <a:r>
              <a:rPr lang="en-US" sz="2200" dirty="0" smtClean="0">
                <a:solidFill>
                  <a:schemeClr val="tx2"/>
                </a:solidFill>
              </a:rPr>
              <a:t>	</a:t>
            </a: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1" nodeType="clickEffect">
                                  <p:stCondLst>
                                    <p:cond delay="0"/>
                                  </p:stCondLst>
                                  <p:childTnLst>
                                    <p:set>
                                      <p:cBhvr>
                                        <p:cTn id="14" dur="1" fill="hold">
                                          <p:stCondLst>
                                            <p:cond delay="0"/>
                                          </p:stCondLst>
                                        </p:cTn>
                                        <p:tgtEl>
                                          <p:spTgt spid="152579">
                                            <p:txEl>
                                              <p:pRg st="4" end="4"/>
                                            </p:txEl>
                                          </p:spTgt>
                                        </p:tgtEl>
                                        <p:attrNameLst>
                                          <p:attrName>style.visibility</p:attrName>
                                        </p:attrNameLst>
                                      </p:cBhvr>
                                      <p:to>
                                        <p:strVal val="visible"/>
                                      </p:to>
                                    </p:set>
                                    <p:anim calcmode="lin" valueType="num">
                                      <p:cBhvr>
                                        <p:cTn id="15" dur="1000" fill="hold"/>
                                        <p:tgtEl>
                                          <p:spTgt spid="152579">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152579">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15257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5257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uiExpand="1" build="p"/>
      <p:bldP spid="152579" grpId="1" uiExpand="1" build="p"/>
    </p:bld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5.3 Pseudogapping (5)</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133600"/>
            <a:ext cx="7315200" cy="4495800"/>
          </a:xfrm>
        </p:spPr>
        <p:txBody>
          <a:bodyPr/>
          <a:lstStyle/>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accent1">
                    <a:lumMod val="75000"/>
                  </a:schemeClr>
                </a:solidFill>
                <a:sym typeface="Wingdings" pitchFamily="-110" charset="2"/>
              </a:rPr>
              <a:t> The </a:t>
            </a:r>
            <a:r>
              <a:rPr lang="en-GB" sz="2200" dirty="0" smtClean="0">
                <a:solidFill>
                  <a:schemeClr val="accent1">
                    <a:lumMod val="75000"/>
                  </a:schemeClr>
                </a:solidFill>
              </a:rPr>
              <a:t>[E]-feature for </a:t>
            </a:r>
            <a:r>
              <a:rPr lang="en-GB" sz="2200" dirty="0" err="1" smtClean="0">
                <a:solidFill>
                  <a:schemeClr val="accent1">
                    <a:lumMod val="75000"/>
                  </a:schemeClr>
                </a:solidFill>
              </a:rPr>
              <a:t>Pseudogapping</a:t>
            </a:r>
            <a:endParaRPr lang="en-GB" sz="2200" dirty="0" smtClean="0">
              <a:solidFill>
                <a:schemeClr val="accent1">
                  <a:lumMod val="75000"/>
                </a:schemeClr>
              </a:solidFill>
            </a:endParaRP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609600" indent="-609600" eaLnBrk="1" hangingPunct="1">
              <a:buFont typeface="Wingdings" pitchFamily="-110" charset="2"/>
              <a:buNone/>
              <a:defRPr/>
            </a:pPr>
            <a:r>
              <a:rPr lang="nl-BE" sz="2200" dirty="0" smtClean="0">
                <a:solidFill>
                  <a:schemeClr val="tx2"/>
                </a:solidFill>
              </a:rPr>
              <a:t>Licensor</a:t>
            </a:r>
          </a:p>
          <a:p>
            <a:pPr marL="609600" indent="-609600" eaLnBrk="1" hangingPunct="1">
              <a:buNone/>
              <a:defRPr/>
            </a:pPr>
            <a:r>
              <a:rPr lang="nl-BE" sz="2200" dirty="0" smtClean="0">
                <a:solidFill>
                  <a:schemeClr val="tx2"/>
                </a:solidFill>
                <a:sym typeface="Wingdings"/>
              </a:rPr>
              <a:t>Pseudogapping is licensed by finite T. </a:t>
            </a:r>
          </a:p>
          <a:p>
            <a:pPr marL="609600" indent="-609600" eaLnBrk="1" hangingPunct="1">
              <a:buNone/>
              <a:defRPr/>
            </a:pPr>
            <a:endParaRPr lang="nl-BE" sz="1200" dirty="0" smtClean="0">
              <a:solidFill>
                <a:schemeClr val="tx2"/>
              </a:solidFill>
            </a:endParaRPr>
          </a:p>
          <a:p>
            <a:pPr marL="609600" indent="-609600" eaLnBrk="1" hangingPunct="1">
              <a:buNone/>
              <a:defRPr/>
            </a:pPr>
            <a:r>
              <a:rPr lang="nl-BE" sz="2200" dirty="0" smtClean="0">
                <a:solidFill>
                  <a:schemeClr val="tx2"/>
                </a:solidFill>
              </a:rPr>
              <a:t>(87)	a.	 Does that make you mad? It would me 	 </a:t>
            </a:r>
            <a:r>
              <a:rPr lang="en-US" sz="2200" dirty="0" smtClean="0">
                <a:solidFill>
                  <a:schemeClr val="tx2"/>
                </a:solidFill>
              </a:rPr>
              <a:t>[</a:t>
            </a:r>
            <a:r>
              <a:rPr lang="nl-BE" sz="2200" strike="sngStrike" dirty="0" smtClean="0">
                <a:solidFill>
                  <a:schemeClr val="tx2"/>
                </a:solidFill>
              </a:rPr>
              <a:t>make t</a:t>
            </a:r>
            <a:r>
              <a:rPr lang="nl-BE" sz="2200" strike="sngStrike" baseline="-25000" dirty="0" smtClean="0">
                <a:solidFill>
                  <a:schemeClr val="tx2"/>
                </a:solidFill>
              </a:rPr>
              <a:t>me</a:t>
            </a:r>
            <a:r>
              <a:rPr lang="nl-BE" sz="2200" strike="sngStrike" dirty="0" smtClean="0">
                <a:solidFill>
                  <a:schemeClr val="tx2"/>
                </a:solidFill>
              </a:rPr>
              <a:t> mad</a:t>
            </a:r>
            <a:r>
              <a:rPr lang="en-US" sz="2200" dirty="0" smtClean="0">
                <a:solidFill>
                  <a:schemeClr val="tx2"/>
                </a:solidFill>
              </a:rPr>
              <a:t>].</a:t>
            </a:r>
            <a:endParaRPr lang="nl-BE" sz="2200" dirty="0" smtClean="0">
              <a:solidFill>
                <a:schemeClr val="tx2"/>
              </a:solidFill>
            </a:endParaRPr>
          </a:p>
          <a:p>
            <a:pPr marL="609600" indent="-609600" eaLnBrk="1" hangingPunct="1">
              <a:buNone/>
              <a:defRPr/>
            </a:pPr>
            <a:r>
              <a:rPr lang="nl-NL" sz="2200" dirty="0" smtClean="0">
                <a:solidFill>
                  <a:schemeClr val="tx2"/>
                </a:solidFill>
              </a:rPr>
              <a:t>	</a:t>
            </a:r>
            <a:r>
              <a:rPr lang="nl-NL" sz="2200" dirty="0" err="1" smtClean="0">
                <a:solidFill>
                  <a:schemeClr val="tx2"/>
                </a:solidFill>
              </a:rPr>
              <a:t>b</a:t>
            </a:r>
            <a:r>
              <a:rPr lang="nl-NL" sz="2200" dirty="0" smtClean="0">
                <a:solidFill>
                  <a:schemeClr val="tx2"/>
                </a:solidFill>
              </a:rPr>
              <a:t>.	 </a:t>
            </a:r>
            <a:r>
              <a:rPr lang="nl-NL" sz="2200" dirty="0" err="1" smtClean="0">
                <a:solidFill>
                  <a:schemeClr val="tx2"/>
                </a:solidFill>
              </a:rPr>
              <a:t>They</a:t>
            </a:r>
            <a:r>
              <a:rPr lang="nl-NL" sz="2200" dirty="0" smtClean="0">
                <a:solidFill>
                  <a:schemeClr val="tx2"/>
                </a:solidFill>
              </a:rPr>
              <a:t> </a:t>
            </a:r>
            <a:r>
              <a:rPr lang="nl-NL" sz="2200" dirty="0" err="1" smtClean="0">
                <a:solidFill>
                  <a:schemeClr val="tx2"/>
                </a:solidFill>
              </a:rPr>
              <a:t>were</a:t>
            </a:r>
            <a:r>
              <a:rPr lang="nl-NL" sz="2200" dirty="0" smtClean="0">
                <a:solidFill>
                  <a:schemeClr val="tx2"/>
                </a:solidFill>
              </a:rPr>
              <a:t> </a:t>
            </a:r>
            <a:r>
              <a:rPr lang="nl-NL" sz="2200" dirty="0" err="1" smtClean="0">
                <a:solidFill>
                  <a:schemeClr val="tx2"/>
                </a:solidFill>
              </a:rPr>
              <a:t>playing</a:t>
            </a:r>
            <a:r>
              <a:rPr lang="nl-NL" sz="2200" dirty="0" smtClean="0">
                <a:solidFill>
                  <a:schemeClr val="tx2"/>
                </a:solidFill>
              </a:rPr>
              <a:t> more covers </a:t>
            </a:r>
            <a:r>
              <a:rPr lang="nl-NL" sz="2200" dirty="0" err="1" smtClean="0">
                <a:solidFill>
                  <a:schemeClr val="tx2"/>
                </a:solidFill>
              </a:rPr>
              <a:t>than</a:t>
            </a:r>
            <a:r>
              <a:rPr lang="nl-NL" sz="2200" dirty="0" smtClean="0">
                <a:solidFill>
                  <a:schemeClr val="tx2"/>
                </a:solidFill>
              </a:rPr>
              <a:t> </a:t>
            </a:r>
            <a:r>
              <a:rPr lang="nl-NL" sz="2200" dirty="0" err="1" smtClean="0">
                <a:solidFill>
                  <a:schemeClr val="tx2"/>
                </a:solidFill>
              </a:rPr>
              <a:t>they</a:t>
            </a:r>
            <a:endParaRPr lang="nl-NL" sz="2200" dirty="0" smtClean="0">
              <a:solidFill>
                <a:schemeClr val="tx2"/>
              </a:solidFill>
            </a:endParaRPr>
          </a:p>
          <a:p>
            <a:pPr marL="609600" indent="-609600" eaLnBrk="1" hangingPunct="1">
              <a:buNone/>
              <a:defRPr/>
            </a:pPr>
            <a:r>
              <a:rPr lang="nl-NL" sz="2200" dirty="0" smtClean="0">
                <a:solidFill>
                  <a:schemeClr val="tx2"/>
                </a:solidFill>
              </a:rPr>
              <a:t> 		 </a:t>
            </a:r>
            <a:r>
              <a:rPr lang="nl-NL" sz="2200" dirty="0" err="1" smtClean="0">
                <a:solidFill>
                  <a:schemeClr val="tx2"/>
                </a:solidFill>
              </a:rPr>
              <a:t>were</a:t>
            </a:r>
            <a:r>
              <a:rPr lang="nl-NL" sz="2200" dirty="0" smtClean="0">
                <a:solidFill>
                  <a:schemeClr val="tx2"/>
                </a:solidFill>
              </a:rPr>
              <a:t> </a:t>
            </a:r>
            <a:r>
              <a:rPr lang="nl-NL" sz="2200" dirty="0" err="1" smtClean="0">
                <a:solidFill>
                  <a:schemeClr val="tx2"/>
                </a:solidFill>
              </a:rPr>
              <a:t>new</a:t>
            </a:r>
            <a:r>
              <a:rPr lang="nl-NL" sz="2200" dirty="0" smtClean="0">
                <a:solidFill>
                  <a:schemeClr val="tx2"/>
                </a:solidFill>
              </a:rPr>
              <a:t> songs </a:t>
            </a:r>
            <a:r>
              <a:rPr lang="en-US" sz="2200" dirty="0" smtClean="0">
                <a:solidFill>
                  <a:schemeClr val="tx2"/>
                </a:solidFill>
              </a:rPr>
              <a:t>[</a:t>
            </a:r>
            <a:r>
              <a:rPr lang="en-US" sz="2200" strike="sngStrike" dirty="0" smtClean="0">
                <a:solidFill>
                  <a:schemeClr val="tx2"/>
                </a:solidFill>
              </a:rPr>
              <a:t>playing </a:t>
            </a:r>
            <a:r>
              <a:rPr lang="en-US" sz="2200" strike="sngStrike" dirty="0" err="1" smtClean="0">
                <a:solidFill>
                  <a:schemeClr val="tx2"/>
                </a:solidFill>
              </a:rPr>
              <a:t>t</a:t>
            </a:r>
            <a:r>
              <a:rPr lang="en-US" sz="2200" strike="sngStrike" baseline="-25000" dirty="0" err="1" smtClean="0">
                <a:solidFill>
                  <a:schemeClr val="tx2"/>
                </a:solidFill>
              </a:rPr>
              <a:t>new</a:t>
            </a:r>
            <a:r>
              <a:rPr lang="en-US" sz="2200" strike="sngStrike" baseline="-25000" dirty="0" smtClean="0">
                <a:solidFill>
                  <a:schemeClr val="tx2"/>
                </a:solidFill>
              </a:rPr>
              <a:t> songs</a:t>
            </a:r>
            <a:r>
              <a:rPr lang="en-US" sz="2200" dirty="0" smtClean="0">
                <a:solidFill>
                  <a:schemeClr val="tx2"/>
                </a:solidFill>
              </a:rPr>
              <a:t>]. </a:t>
            </a:r>
          </a:p>
          <a:p>
            <a:pPr marL="609600" indent="-609600" eaLnBrk="1" hangingPunct="1">
              <a:buNone/>
              <a:defRPr/>
            </a:pPr>
            <a:r>
              <a:rPr lang="en-US" sz="2200" dirty="0" smtClean="0">
                <a:solidFill>
                  <a:schemeClr val="tx2"/>
                </a:solidFill>
              </a:rPr>
              <a:t>	</a:t>
            </a:r>
            <a:r>
              <a:rPr lang="en-US" sz="2200" dirty="0" err="1" smtClean="0">
                <a:solidFill>
                  <a:schemeClr val="tx2"/>
                </a:solidFill>
              </a:rPr>
              <a:t>c</a:t>
            </a:r>
            <a:r>
              <a:rPr lang="en-US" sz="2200" dirty="0" smtClean="0">
                <a:solidFill>
                  <a:schemeClr val="tx2"/>
                </a:solidFill>
              </a:rPr>
              <a:t>.	 Tom has read more books for his son than 	 he has for his daughter [</a:t>
            </a:r>
            <a:r>
              <a:rPr lang="en-US" sz="2200" strike="sngStrike" dirty="0" smtClean="0">
                <a:solidFill>
                  <a:schemeClr val="tx2"/>
                </a:solidFill>
              </a:rPr>
              <a:t>read books </a:t>
            </a:r>
            <a:r>
              <a:rPr lang="en-US" sz="2200" strike="sngStrike" dirty="0" err="1" smtClean="0">
                <a:solidFill>
                  <a:schemeClr val="tx2"/>
                </a:solidFill>
              </a:rPr>
              <a:t>t</a:t>
            </a:r>
            <a:r>
              <a:rPr lang="en-US" sz="2200" strike="sngStrike" baseline="-25000" dirty="0" err="1" smtClean="0">
                <a:solidFill>
                  <a:schemeClr val="tx2"/>
                </a:solidFill>
              </a:rPr>
              <a:t>for</a:t>
            </a:r>
            <a:r>
              <a:rPr lang="en-US" sz="2200" strike="sngStrike" baseline="-25000" dirty="0" smtClean="0">
                <a:solidFill>
                  <a:schemeClr val="tx2"/>
                </a:solidFill>
              </a:rPr>
              <a:t>…</a:t>
            </a:r>
            <a:r>
              <a:rPr lang="en-US" sz="2200" dirty="0" smtClean="0">
                <a:solidFill>
                  <a:schemeClr val="tx2"/>
                </a:solidFill>
              </a:rPr>
              <a:t>]. </a:t>
            </a:r>
          </a:p>
          <a:p>
            <a:pPr marL="609600" indent="-609600" eaLnBrk="1" hangingPunct="1">
              <a:buNone/>
              <a:defRPr/>
            </a:pPr>
            <a:r>
              <a:rPr lang="en-US" sz="2200" dirty="0" smtClean="0">
                <a:solidFill>
                  <a:schemeClr val="tx2"/>
                </a:solidFill>
              </a:rPr>
              <a:t>	</a:t>
            </a: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dissolve">
                                      <p:cBhvr>
                                        <p:cTn id="7" dur="500"/>
                                        <p:tgtEl>
                                          <p:spTgt spid="152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9">
                                            <p:txEl>
                                              <p:pRg st="3" end="3"/>
                                            </p:txEl>
                                          </p:spTgt>
                                        </p:tgtEl>
                                        <p:attrNameLst>
                                          <p:attrName>style.visibility</p:attrName>
                                        </p:attrNameLst>
                                      </p:cBhvr>
                                      <p:to>
                                        <p:strVal val="visible"/>
                                      </p:to>
                                    </p:set>
                                    <p:animEffect transition="in" filter="dissolve">
                                      <p:cBhvr>
                                        <p:cTn id="12" dur="500"/>
                                        <p:tgtEl>
                                          <p:spTgt spid="1525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1" nodeType="clickEffect">
                                  <p:stCondLst>
                                    <p:cond delay="0"/>
                                  </p:stCondLst>
                                  <p:childTnLst>
                                    <p:set>
                                      <p:cBhvr>
                                        <p:cTn id="16" dur="1" fill="hold">
                                          <p:stCondLst>
                                            <p:cond delay="0"/>
                                          </p:stCondLst>
                                        </p:cTn>
                                        <p:tgtEl>
                                          <p:spTgt spid="152579">
                                            <p:txEl>
                                              <p:pRg st="5" end="5"/>
                                            </p:txEl>
                                          </p:spTgt>
                                        </p:tgtEl>
                                        <p:attrNameLst>
                                          <p:attrName>style.visibility</p:attrName>
                                        </p:attrNameLst>
                                      </p:cBhvr>
                                      <p:to>
                                        <p:strVal val="visible"/>
                                      </p:to>
                                    </p:set>
                                    <p:animEffect transition="in" filter="fade">
                                      <p:cBhvr>
                                        <p:cTn id="17" dur="1000"/>
                                        <p:tgtEl>
                                          <p:spTgt spid="152579">
                                            <p:txEl>
                                              <p:pRg st="5" end="5"/>
                                            </p:txEl>
                                          </p:spTgt>
                                        </p:tgtEl>
                                      </p:cBhvr>
                                    </p:animEffect>
                                    <p:anim calcmode="lin" valueType="num">
                                      <p:cBhvr>
                                        <p:cTn id="18"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1" nodeType="clickEffect">
                                  <p:stCondLst>
                                    <p:cond delay="0"/>
                                  </p:stCondLst>
                                  <p:childTnLst>
                                    <p:set>
                                      <p:cBhvr>
                                        <p:cTn id="24" dur="1" fill="hold">
                                          <p:stCondLst>
                                            <p:cond delay="0"/>
                                          </p:stCondLst>
                                        </p:cTn>
                                        <p:tgtEl>
                                          <p:spTgt spid="152579">
                                            <p:txEl>
                                              <p:pRg st="6" end="6"/>
                                            </p:txEl>
                                          </p:spTgt>
                                        </p:tgtEl>
                                        <p:attrNameLst>
                                          <p:attrName>style.visibility</p:attrName>
                                        </p:attrNameLst>
                                      </p:cBhvr>
                                      <p:to>
                                        <p:strVal val="visible"/>
                                      </p:to>
                                    </p:set>
                                    <p:animEffect transition="in" filter="fade">
                                      <p:cBhvr>
                                        <p:cTn id="25" dur="1000"/>
                                        <p:tgtEl>
                                          <p:spTgt spid="152579">
                                            <p:txEl>
                                              <p:pRg st="6" end="6"/>
                                            </p:txEl>
                                          </p:spTgt>
                                        </p:tgtEl>
                                      </p:cBhvr>
                                    </p:animEffect>
                                    <p:anim calcmode="lin" valueType="num">
                                      <p:cBhvr>
                                        <p:cTn id="26"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52579">
                                            <p:txEl>
                                              <p:pRg st="6" end="6"/>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2579">
                                            <p:txEl>
                                              <p:pRg st="6" end="6"/>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1" nodeType="withEffect">
                                  <p:stCondLst>
                                    <p:cond delay="0"/>
                                  </p:stCondLst>
                                  <p:childTnLst>
                                    <p:set>
                                      <p:cBhvr>
                                        <p:cTn id="30" dur="1" fill="hold">
                                          <p:stCondLst>
                                            <p:cond delay="0"/>
                                          </p:stCondLst>
                                        </p:cTn>
                                        <p:tgtEl>
                                          <p:spTgt spid="152579">
                                            <p:txEl>
                                              <p:pRg st="7" end="7"/>
                                            </p:txEl>
                                          </p:spTgt>
                                        </p:tgtEl>
                                        <p:attrNameLst>
                                          <p:attrName>style.visibility</p:attrName>
                                        </p:attrNameLst>
                                      </p:cBhvr>
                                      <p:to>
                                        <p:strVal val="visible"/>
                                      </p:to>
                                    </p:set>
                                    <p:animEffect transition="in" filter="fade">
                                      <p:cBhvr>
                                        <p:cTn id="31" dur="1000"/>
                                        <p:tgtEl>
                                          <p:spTgt spid="152579">
                                            <p:txEl>
                                              <p:pRg st="7" end="7"/>
                                            </p:txEl>
                                          </p:spTgt>
                                        </p:tgtEl>
                                      </p:cBhvr>
                                    </p:animEffect>
                                    <p:anim calcmode="lin" valueType="num">
                                      <p:cBhvr>
                                        <p:cTn id="32"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1" nodeType="clickEffect">
                                  <p:stCondLst>
                                    <p:cond delay="0"/>
                                  </p:stCondLst>
                                  <p:childTnLst>
                                    <p:set>
                                      <p:cBhvr>
                                        <p:cTn id="38" dur="1" fill="hold">
                                          <p:stCondLst>
                                            <p:cond delay="0"/>
                                          </p:stCondLst>
                                        </p:cTn>
                                        <p:tgtEl>
                                          <p:spTgt spid="152579">
                                            <p:txEl>
                                              <p:pRg st="8" end="8"/>
                                            </p:txEl>
                                          </p:spTgt>
                                        </p:tgtEl>
                                        <p:attrNameLst>
                                          <p:attrName>style.visibility</p:attrName>
                                        </p:attrNameLst>
                                      </p:cBhvr>
                                      <p:to>
                                        <p:strVal val="visible"/>
                                      </p:to>
                                    </p:set>
                                    <p:animEffect transition="in" filter="fade">
                                      <p:cBhvr>
                                        <p:cTn id="39" dur="1000"/>
                                        <p:tgtEl>
                                          <p:spTgt spid="152579">
                                            <p:txEl>
                                              <p:pRg st="8" end="8"/>
                                            </p:txEl>
                                          </p:spTgt>
                                        </p:tgtEl>
                                      </p:cBhvr>
                                    </p:animEffect>
                                    <p:anim calcmode="lin" valueType="num">
                                      <p:cBhvr>
                                        <p:cTn id="40"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nl-BE" sz="3200" dirty="0" smtClean="0">
                <a:solidFill>
                  <a:schemeClr val="accent1"/>
                </a:solidFill>
              </a:rPr>
              <a:t>5.3 Pseudogapping (6)</a:t>
            </a:r>
            <a:endParaRPr lang="nl-NL" sz="3400" dirty="0" smtClean="0">
              <a:solidFill>
                <a:schemeClr val="accent1"/>
              </a:solidFill>
            </a:endParaRPr>
          </a:p>
        </p:txBody>
      </p:sp>
      <p:sp>
        <p:nvSpPr>
          <p:cNvPr id="97283" name="Rectangle 3"/>
          <p:cNvSpPr>
            <a:spLocks noGrp="1" noChangeArrowheads="1"/>
          </p:cNvSpPr>
          <p:nvPr>
            <p:ph type="body" idx="1"/>
          </p:nvPr>
        </p:nvSpPr>
        <p:spPr>
          <a:xfrm>
            <a:off x="1371600" y="1905000"/>
            <a:ext cx="7772400" cy="4724400"/>
          </a:xfrm>
        </p:spPr>
        <p:txBody>
          <a:bodyPr/>
          <a:lstStyle/>
          <a:p>
            <a:pPr marL="609600" indent="-609600" eaLnBrk="1" hangingPunct="1">
              <a:buFont typeface="Wingdings" pitchFamily="-110" charset="2"/>
              <a:buNone/>
              <a:defRPr/>
            </a:pPr>
            <a:r>
              <a:rPr lang="nl-BE" sz="2200" dirty="0" smtClean="0">
                <a:solidFill>
                  <a:schemeClr val="tx2"/>
                </a:solidFill>
              </a:rPr>
              <a:t>Not by nonfinite auxiliaries or main verbs:</a:t>
            </a:r>
          </a:p>
          <a:p>
            <a:pPr marL="609600" indent="-609600" eaLnBrk="1" hangingPunct="1">
              <a:buFont typeface="Wingdings" pitchFamily="-110" charset="2"/>
              <a:buNone/>
              <a:defRPr/>
            </a:pPr>
            <a:endParaRPr lang="nl-BE" sz="1200" dirty="0" smtClean="0">
              <a:solidFill>
                <a:schemeClr val="tx2"/>
              </a:solidFill>
            </a:endParaRPr>
          </a:p>
          <a:p>
            <a:pPr marL="1071563" indent="-1071563" eaLnBrk="1" hangingPunct="1">
              <a:buNone/>
              <a:tabLst>
                <a:tab pos="628650" algn="l"/>
                <a:tab pos="1071563" algn="l"/>
              </a:tabLst>
              <a:defRPr/>
            </a:pPr>
            <a:r>
              <a:rPr lang="nl-BE" sz="2200" dirty="0" smtClean="0">
                <a:solidFill>
                  <a:schemeClr val="tx2"/>
                </a:solidFill>
              </a:rPr>
              <a:t>(88)	a.</a:t>
            </a:r>
            <a:r>
              <a:rPr lang="nl-NL" sz="2200" dirty="0" smtClean="0">
                <a:solidFill>
                  <a:schemeClr val="tx2"/>
                </a:solidFill>
                <a:sym typeface="Wingdings"/>
              </a:rPr>
              <a:t>*</a:t>
            </a:r>
            <a:r>
              <a:rPr lang="nl-NL" sz="2200" dirty="0" err="1" smtClean="0">
                <a:solidFill>
                  <a:schemeClr val="tx2"/>
                </a:solidFill>
                <a:sym typeface="Wingdings"/>
              </a:rPr>
              <a:t>It</a:t>
            </a:r>
            <a:r>
              <a:rPr lang="nl-NL" sz="2200" dirty="0" smtClean="0">
                <a:solidFill>
                  <a:schemeClr val="tx2"/>
                </a:solidFill>
                <a:sym typeface="Wingdings"/>
              </a:rPr>
              <a:t> </a:t>
            </a:r>
            <a:r>
              <a:rPr lang="nl-NL" sz="2200" dirty="0" err="1" smtClean="0">
                <a:solidFill>
                  <a:schemeClr val="tx2"/>
                </a:solidFill>
                <a:sym typeface="Wingdings"/>
              </a:rPr>
              <a:t>started</a:t>
            </a:r>
            <a:r>
              <a:rPr lang="nl-NL" sz="2200" dirty="0" smtClean="0">
                <a:solidFill>
                  <a:schemeClr val="tx2"/>
                </a:solidFill>
                <a:sym typeface="Wingdings"/>
              </a:rPr>
              <a:t> </a:t>
            </a:r>
            <a:r>
              <a:rPr lang="nl-NL" sz="2200" dirty="0" err="1" smtClean="0">
                <a:solidFill>
                  <a:schemeClr val="tx2"/>
                </a:solidFill>
                <a:sym typeface="Wingdings"/>
              </a:rPr>
              <a:t>bothering</a:t>
            </a:r>
            <a:r>
              <a:rPr lang="nl-NL" sz="2200" dirty="0" smtClean="0">
                <a:solidFill>
                  <a:schemeClr val="tx2"/>
                </a:solidFill>
                <a:sym typeface="Wingdings"/>
              </a:rPr>
              <a:t> me more </a:t>
            </a:r>
            <a:r>
              <a:rPr lang="nl-NL" sz="2200" dirty="0" err="1" smtClean="0">
                <a:solidFill>
                  <a:schemeClr val="tx2"/>
                </a:solidFill>
                <a:sym typeface="Wingdings"/>
              </a:rPr>
              <a:t>than</a:t>
            </a:r>
            <a:r>
              <a:rPr lang="nl-NL" sz="2200" dirty="0" smtClean="0">
                <a:solidFill>
                  <a:schemeClr val="tx2"/>
                </a:solidFill>
                <a:sym typeface="Wingdings"/>
              </a:rPr>
              <a:t> </a:t>
            </a:r>
            <a:r>
              <a:rPr lang="nl-NL" sz="2200" dirty="0" err="1" smtClean="0">
                <a:solidFill>
                  <a:schemeClr val="tx2"/>
                </a:solidFill>
                <a:sym typeface="Wingdings"/>
              </a:rPr>
              <a:t>it</a:t>
            </a:r>
            <a:r>
              <a:rPr lang="nl-NL" sz="2200" dirty="0" smtClean="0">
                <a:solidFill>
                  <a:schemeClr val="tx2"/>
                </a:solidFill>
                <a:sym typeface="Wingdings"/>
              </a:rPr>
              <a:t> </a:t>
            </a:r>
          </a:p>
          <a:p>
            <a:pPr marL="1071563" indent="-1071563" eaLnBrk="1" hangingPunct="1">
              <a:buNone/>
              <a:tabLst>
                <a:tab pos="628650" algn="l"/>
                <a:tab pos="1071563" algn="l"/>
              </a:tabLst>
              <a:defRPr/>
            </a:pPr>
            <a:r>
              <a:rPr lang="nl-NL" sz="2200" dirty="0" smtClean="0">
                <a:solidFill>
                  <a:schemeClr val="tx2"/>
                </a:solidFill>
                <a:sym typeface="Wingdings"/>
              </a:rPr>
              <a:t>		</a:t>
            </a:r>
            <a:r>
              <a:rPr lang="nl-NL" sz="2200" dirty="0" err="1" smtClean="0">
                <a:solidFill>
                  <a:schemeClr val="tx2"/>
                </a:solidFill>
                <a:sym typeface="Wingdings"/>
              </a:rPr>
              <a:t>started</a:t>
            </a:r>
            <a:r>
              <a:rPr lang="nl-NL" sz="2200" dirty="0" smtClean="0">
                <a:solidFill>
                  <a:schemeClr val="tx2"/>
                </a:solidFill>
                <a:sym typeface="Wingdings"/>
              </a:rPr>
              <a:t> her </a:t>
            </a:r>
            <a:r>
              <a:rPr lang="en-US" sz="2200" dirty="0" smtClean="0">
                <a:solidFill>
                  <a:schemeClr val="tx2"/>
                </a:solidFill>
              </a:rPr>
              <a:t>[</a:t>
            </a:r>
            <a:r>
              <a:rPr lang="en-US" sz="2200" strike="sngStrike" dirty="0" smtClean="0">
                <a:solidFill>
                  <a:schemeClr val="tx2"/>
                </a:solidFill>
              </a:rPr>
              <a:t>bothering </a:t>
            </a:r>
            <a:r>
              <a:rPr lang="en-US" sz="2200" strike="sngStrike" dirty="0" err="1" smtClean="0">
                <a:solidFill>
                  <a:schemeClr val="tx2"/>
                </a:solidFill>
              </a:rPr>
              <a:t>t</a:t>
            </a:r>
            <a:r>
              <a:rPr lang="en-US" sz="2200" strike="sngStrike" baseline="-25000" dirty="0" err="1" smtClean="0">
                <a:solidFill>
                  <a:schemeClr val="tx2"/>
                </a:solidFill>
              </a:rPr>
              <a:t>her</a:t>
            </a:r>
            <a:r>
              <a:rPr lang="en-US" sz="2200" dirty="0" smtClean="0">
                <a:solidFill>
                  <a:schemeClr val="tx2"/>
                </a:solidFill>
              </a:rPr>
              <a:t>]</a:t>
            </a:r>
            <a:r>
              <a:rPr lang="nl-NL" sz="2200" dirty="0" smtClean="0">
                <a:solidFill>
                  <a:schemeClr val="tx2"/>
                </a:solidFill>
                <a:sym typeface="Wingdings"/>
              </a:rPr>
              <a:t>.</a:t>
            </a:r>
          </a:p>
          <a:p>
            <a:pPr marL="1071563" indent="-1071563" eaLnBrk="1" hangingPunct="1">
              <a:buNone/>
              <a:tabLst>
                <a:tab pos="628650" algn="l"/>
                <a:tab pos="1071563" algn="l"/>
              </a:tabLst>
              <a:defRPr/>
            </a:pPr>
            <a:r>
              <a:rPr lang="nl-NL" sz="2200" dirty="0" smtClean="0">
                <a:solidFill>
                  <a:schemeClr val="tx2"/>
                </a:solidFill>
                <a:sym typeface="Wingdings"/>
              </a:rPr>
              <a:t>	</a:t>
            </a:r>
            <a:r>
              <a:rPr lang="nl-NL" sz="2200" dirty="0" err="1" smtClean="0">
                <a:solidFill>
                  <a:schemeClr val="tx2"/>
                </a:solidFill>
                <a:sym typeface="Wingdings"/>
              </a:rPr>
              <a:t>b</a:t>
            </a:r>
            <a:r>
              <a:rPr lang="nl-NL" sz="2200" dirty="0" smtClean="0">
                <a:solidFill>
                  <a:schemeClr val="tx2"/>
                </a:solidFill>
                <a:sym typeface="Wingdings"/>
              </a:rPr>
              <a:t>.*</a:t>
            </a:r>
            <a:r>
              <a:rPr lang="nl-BE" sz="2200" dirty="0" smtClean="0">
                <a:solidFill>
                  <a:schemeClr val="tx2"/>
                </a:solidFill>
                <a:sym typeface="Wingdings"/>
              </a:rPr>
              <a:t>Gonzo having eaten his carrots and Lola </a:t>
            </a:r>
          </a:p>
          <a:p>
            <a:pPr marL="1071563" indent="-1071563" eaLnBrk="1" hangingPunct="1">
              <a:buNone/>
              <a:tabLst>
                <a:tab pos="628650" algn="l"/>
                <a:tab pos="1071563" algn="l"/>
              </a:tabLst>
              <a:defRPr/>
            </a:pPr>
            <a:r>
              <a:rPr lang="nl-BE" sz="2200" dirty="0" smtClean="0">
                <a:solidFill>
                  <a:schemeClr val="tx2"/>
                </a:solidFill>
                <a:sym typeface="Wingdings"/>
              </a:rPr>
              <a:t>		not having her peas </a:t>
            </a:r>
            <a:r>
              <a:rPr lang="en-US" sz="2200" dirty="0" smtClean="0">
                <a:solidFill>
                  <a:schemeClr val="tx2"/>
                </a:solidFill>
              </a:rPr>
              <a:t>[</a:t>
            </a:r>
            <a:r>
              <a:rPr lang="en-US" sz="2200" strike="sngStrike" dirty="0" smtClean="0">
                <a:solidFill>
                  <a:schemeClr val="tx2"/>
                </a:solidFill>
              </a:rPr>
              <a:t>finished </a:t>
            </a:r>
            <a:r>
              <a:rPr lang="en-US" sz="2200" strike="sngStrike" dirty="0" err="1" smtClean="0">
                <a:solidFill>
                  <a:schemeClr val="tx2"/>
                </a:solidFill>
              </a:rPr>
              <a:t>t</a:t>
            </a:r>
            <a:r>
              <a:rPr lang="en-US" sz="2200" strike="sngStrike" baseline="-25000" dirty="0" err="1" smtClean="0">
                <a:solidFill>
                  <a:schemeClr val="tx2"/>
                </a:solidFill>
              </a:rPr>
              <a:t>her</a:t>
            </a:r>
            <a:r>
              <a:rPr lang="en-US" sz="2200" strike="sngStrike" baseline="-25000" dirty="0" smtClean="0">
                <a:solidFill>
                  <a:schemeClr val="tx2"/>
                </a:solidFill>
              </a:rPr>
              <a:t> peas</a:t>
            </a:r>
            <a:r>
              <a:rPr lang="en-US" sz="2200" dirty="0" smtClean="0">
                <a:solidFill>
                  <a:schemeClr val="tx2"/>
                </a:solidFill>
              </a:rPr>
              <a:t>] was</a:t>
            </a:r>
          </a:p>
          <a:p>
            <a:pPr marL="1071563" indent="-1071563" eaLnBrk="1" hangingPunct="1">
              <a:buNone/>
              <a:tabLst>
                <a:tab pos="628650" algn="l"/>
                <a:tab pos="1071563" algn="l"/>
              </a:tabLst>
              <a:defRPr/>
            </a:pPr>
            <a:r>
              <a:rPr lang="en-US" sz="2200" dirty="0" smtClean="0">
                <a:solidFill>
                  <a:schemeClr val="tx2"/>
                </a:solidFill>
              </a:rPr>
              <a:t>	 	a surprise to their mother.</a:t>
            </a:r>
            <a:endParaRPr lang="nl-NL" sz="2200" dirty="0" smtClean="0">
              <a:solidFill>
                <a:schemeClr val="tx2"/>
              </a:solidFill>
              <a:sym typeface="Wingdings"/>
            </a:endParaRPr>
          </a:p>
          <a:p>
            <a:pPr marL="1071563" indent="-1071563" eaLnBrk="1" hangingPunct="1">
              <a:buNone/>
              <a:tabLst>
                <a:tab pos="628650" algn="l"/>
                <a:tab pos="1071563" algn="l"/>
              </a:tabLst>
              <a:defRPr/>
            </a:pPr>
            <a:endParaRPr lang="nl-NL" sz="1200" dirty="0" smtClean="0">
              <a:solidFill>
                <a:schemeClr val="tx2"/>
              </a:solidFill>
              <a:sym typeface="Wingdings"/>
            </a:endParaRPr>
          </a:p>
          <a:p>
            <a:pPr marL="1071563" indent="-1071563" eaLnBrk="1" hangingPunct="1">
              <a:buNone/>
              <a:tabLst>
                <a:tab pos="628650" algn="l"/>
                <a:tab pos="1071563" algn="l"/>
              </a:tabLst>
              <a:defRPr/>
            </a:pPr>
            <a:r>
              <a:rPr lang="nl-NL" sz="2200" dirty="0" smtClean="0">
                <a:solidFill>
                  <a:schemeClr val="tx2"/>
                </a:solidFill>
                <a:sym typeface="Wingdings"/>
              </a:rPr>
              <a:t> (a): 	</a:t>
            </a:r>
            <a:r>
              <a:rPr lang="nl-NL" sz="2200" dirty="0" err="1" smtClean="0">
                <a:solidFill>
                  <a:schemeClr val="tx2"/>
                </a:solidFill>
                <a:sym typeface="Wingdings"/>
              </a:rPr>
              <a:t>main</a:t>
            </a:r>
            <a:r>
              <a:rPr lang="nl-NL" sz="2200" dirty="0" smtClean="0">
                <a:solidFill>
                  <a:schemeClr val="tx2"/>
                </a:solidFill>
                <a:sym typeface="Wingdings"/>
              </a:rPr>
              <a:t> </a:t>
            </a:r>
            <a:r>
              <a:rPr lang="nl-NL" sz="2200" dirty="0" err="1" smtClean="0">
                <a:solidFill>
                  <a:schemeClr val="tx2"/>
                </a:solidFill>
                <a:sym typeface="Wingdings"/>
              </a:rPr>
              <a:t>verbs</a:t>
            </a:r>
            <a:r>
              <a:rPr lang="nl-NL" sz="2200" dirty="0" smtClean="0">
                <a:solidFill>
                  <a:schemeClr val="tx2"/>
                </a:solidFill>
                <a:sym typeface="Wingdings"/>
              </a:rPr>
              <a:t> do </a:t>
            </a:r>
            <a:r>
              <a:rPr lang="nl-NL" sz="2200" dirty="0" err="1" smtClean="0">
                <a:solidFill>
                  <a:schemeClr val="tx2"/>
                </a:solidFill>
                <a:sym typeface="Wingdings"/>
              </a:rPr>
              <a:t>not</a:t>
            </a:r>
            <a:r>
              <a:rPr lang="nl-NL" sz="2200" dirty="0" smtClean="0">
                <a:solidFill>
                  <a:schemeClr val="tx2"/>
                </a:solidFill>
                <a:sym typeface="Wingdings"/>
              </a:rPr>
              <a:t> </a:t>
            </a:r>
            <a:r>
              <a:rPr lang="nl-NL" sz="2200" dirty="0" err="1" smtClean="0">
                <a:solidFill>
                  <a:schemeClr val="tx2"/>
                </a:solidFill>
                <a:sym typeface="Wingdings"/>
              </a:rPr>
              <a:t>raise</a:t>
            </a:r>
            <a:r>
              <a:rPr lang="nl-NL" sz="2200" dirty="0" smtClean="0">
                <a:solidFill>
                  <a:schemeClr val="tx2"/>
                </a:solidFill>
                <a:sym typeface="Wingdings"/>
              </a:rPr>
              <a:t> to T, </a:t>
            </a:r>
            <a:r>
              <a:rPr lang="nl-NL" sz="2200" dirty="0" err="1" smtClean="0">
                <a:solidFill>
                  <a:schemeClr val="tx2"/>
                </a:solidFill>
                <a:sym typeface="Wingdings"/>
              </a:rPr>
              <a:t>so</a:t>
            </a:r>
            <a:r>
              <a:rPr lang="nl-NL" sz="2200" dirty="0" smtClean="0">
                <a:solidFill>
                  <a:schemeClr val="tx2"/>
                </a:solidFill>
                <a:sym typeface="Wingdings"/>
              </a:rPr>
              <a:t> the </a:t>
            </a:r>
            <a:r>
              <a:rPr lang="nl-NL" sz="2200" dirty="0" err="1" smtClean="0">
                <a:solidFill>
                  <a:schemeClr val="tx2"/>
                </a:solidFill>
                <a:sym typeface="Wingdings"/>
              </a:rPr>
              <a:t>deri-vation</a:t>
            </a:r>
            <a:r>
              <a:rPr lang="nl-NL" sz="2200" dirty="0" smtClean="0">
                <a:solidFill>
                  <a:schemeClr val="tx2"/>
                </a:solidFill>
                <a:sym typeface="Wingdings"/>
              </a:rPr>
              <a:t> crashes </a:t>
            </a:r>
            <a:r>
              <a:rPr lang="nl-NL" sz="2200" dirty="0" err="1" smtClean="0">
                <a:solidFill>
                  <a:schemeClr val="tx2"/>
                </a:solidFill>
                <a:sym typeface="Wingdings"/>
              </a:rPr>
              <a:t>because</a:t>
            </a:r>
            <a:r>
              <a:rPr lang="nl-NL" sz="2200" dirty="0" smtClean="0">
                <a:solidFill>
                  <a:schemeClr val="tx2"/>
                </a:solidFill>
                <a:sym typeface="Wingdings"/>
              </a:rPr>
              <a:t> the </a:t>
            </a:r>
            <a:r>
              <a:rPr lang="nl-NL" sz="2200" dirty="0" err="1" smtClean="0">
                <a:solidFill>
                  <a:schemeClr val="tx2"/>
                </a:solidFill>
                <a:sym typeface="Wingdings"/>
              </a:rPr>
              <a:t>inflectional</a:t>
            </a:r>
            <a:r>
              <a:rPr lang="nl-NL" sz="2200" dirty="0" smtClean="0">
                <a:solidFill>
                  <a:schemeClr val="tx2"/>
                </a:solidFill>
                <a:sym typeface="Wingdings"/>
              </a:rPr>
              <a:t> </a:t>
            </a:r>
          </a:p>
          <a:p>
            <a:pPr marL="1071563" indent="-1071563" eaLnBrk="1" hangingPunct="1">
              <a:buNone/>
              <a:tabLst>
                <a:tab pos="628650" algn="l"/>
                <a:tab pos="1071563" algn="l"/>
              </a:tabLst>
              <a:defRPr/>
            </a:pPr>
            <a:r>
              <a:rPr lang="nl-NL" sz="2200" dirty="0" smtClean="0">
                <a:solidFill>
                  <a:schemeClr val="tx2"/>
                </a:solidFill>
                <a:sym typeface="Wingdings"/>
              </a:rPr>
              <a:t>		</a:t>
            </a:r>
            <a:r>
              <a:rPr lang="nl-NL" sz="2200" dirty="0" err="1" smtClean="0">
                <a:solidFill>
                  <a:schemeClr val="tx2"/>
                </a:solidFill>
                <a:sym typeface="Wingdings"/>
              </a:rPr>
              <a:t>affixes</a:t>
            </a:r>
            <a:r>
              <a:rPr lang="nl-NL" sz="2200" dirty="0" smtClean="0">
                <a:solidFill>
                  <a:schemeClr val="tx2"/>
                </a:solidFill>
                <a:sym typeface="Wingdings"/>
              </a:rPr>
              <a:t> do </a:t>
            </a:r>
            <a:r>
              <a:rPr lang="nl-NL" sz="2200" dirty="0" err="1" smtClean="0">
                <a:solidFill>
                  <a:schemeClr val="tx2"/>
                </a:solidFill>
                <a:sym typeface="Wingdings"/>
              </a:rPr>
              <a:t>not</a:t>
            </a:r>
            <a:r>
              <a:rPr lang="nl-NL" sz="2200" dirty="0" smtClean="0">
                <a:solidFill>
                  <a:schemeClr val="tx2"/>
                </a:solidFill>
                <a:sym typeface="Wingdings"/>
              </a:rPr>
              <a:t> have a host.</a:t>
            </a:r>
          </a:p>
          <a:p>
            <a:pPr marL="1071563" indent="-1071563" eaLnBrk="1" hangingPunct="1">
              <a:buNone/>
              <a:tabLst>
                <a:tab pos="628650" algn="l"/>
                <a:tab pos="1071563" algn="l"/>
              </a:tabLst>
              <a:defRPr/>
            </a:pPr>
            <a:endParaRPr lang="nl-NL" sz="1200" dirty="0" smtClean="0">
              <a:solidFill>
                <a:schemeClr val="tx2"/>
              </a:solidFill>
              <a:sym typeface="Wingdings"/>
            </a:endParaRPr>
          </a:p>
          <a:p>
            <a:pPr marL="1071563" indent="-1071563" eaLnBrk="1" hangingPunct="1">
              <a:buNone/>
              <a:tabLst>
                <a:tab pos="628650" algn="l"/>
                <a:tab pos="1071563" algn="l"/>
              </a:tabLst>
              <a:defRPr/>
            </a:pPr>
            <a:r>
              <a:rPr lang="nl-NL" sz="2200" dirty="0" smtClean="0">
                <a:solidFill>
                  <a:schemeClr val="tx2"/>
                </a:solidFill>
                <a:sym typeface="Wingdings"/>
              </a:rPr>
              <a:t> </a:t>
            </a:r>
            <a:r>
              <a:rPr lang="nl-NL" sz="2200" i="1" dirty="0" err="1" smtClean="0">
                <a:solidFill>
                  <a:schemeClr val="tx2"/>
                </a:solidFill>
                <a:sym typeface="Wingdings"/>
              </a:rPr>
              <a:t>do</a:t>
            </a:r>
            <a:r>
              <a:rPr lang="nl-NL" sz="2200" dirty="0" err="1" smtClean="0">
                <a:solidFill>
                  <a:schemeClr val="tx2"/>
                </a:solidFill>
                <a:sym typeface="Wingdings"/>
              </a:rPr>
              <a:t>-support</a:t>
            </a:r>
            <a:r>
              <a:rPr lang="nl-NL" sz="2200" dirty="0" smtClean="0">
                <a:solidFill>
                  <a:schemeClr val="tx2"/>
                </a:solidFill>
                <a:sym typeface="Wingdings"/>
              </a:rPr>
              <a:t>: …</a:t>
            </a:r>
            <a:r>
              <a:rPr lang="nl-NL" sz="2200" dirty="0" err="1" smtClean="0">
                <a:solidFill>
                  <a:schemeClr val="tx2"/>
                </a:solidFill>
                <a:sym typeface="Wingdings"/>
              </a:rPr>
              <a:t>than</a:t>
            </a:r>
            <a:r>
              <a:rPr lang="nl-NL" sz="2200" dirty="0" smtClean="0">
                <a:solidFill>
                  <a:schemeClr val="tx2"/>
                </a:solidFill>
                <a:sym typeface="Wingdings"/>
              </a:rPr>
              <a:t> </a:t>
            </a:r>
            <a:r>
              <a:rPr lang="nl-NL" sz="2200" dirty="0" err="1" smtClean="0">
                <a:solidFill>
                  <a:schemeClr val="tx2"/>
                </a:solidFill>
                <a:sym typeface="Wingdings"/>
              </a:rPr>
              <a:t>it</a:t>
            </a:r>
            <a:r>
              <a:rPr lang="nl-NL" sz="2200" dirty="0" smtClean="0">
                <a:solidFill>
                  <a:schemeClr val="tx2"/>
                </a:solidFill>
                <a:sym typeface="Wingdings"/>
              </a:rPr>
              <a:t> </a:t>
            </a:r>
            <a:r>
              <a:rPr lang="nl-NL" sz="2200" b="1" dirty="0" err="1" smtClean="0">
                <a:solidFill>
                  <a:schemeClr val="tx2"/>
                </a:solidFill>
                <a:sym typeface="Wingdings"/>
              </a:rPr>
              <a:t>did</a:t>
            </a:r>
            <a:r>
              <a:rPr lang="nl-NL" sz="2200" b="1" dirty="0" smtClean="0">
                <a:solidFill>
                  <a:schemeClr val="tx2"/>
                </a:solidFill>
                <a:sym typeface="Wingdings"/>
              </a:rPr>
              <a:t> </a:t>
            </a:r>
            <a:r>
              <a:rPr lang="nl-NL" sz="2200" dirty="0" smtClean="0">
                <a:solidFill>
                  <a:schemeClr val="tx2"/>
                </a:solidFill>
                <a:sym typeface="Wingdings"/>
              </a:rPr>
              <a:t>her </a:t>
            </a:r>
            <a:r>
              <a:rPr lang="en-US" sz="2200" dirty="0" smtClean="0">
                <a:solidFill>
                  <a:schemeClr val="tx2"/>
                </a:solidFill>
              </a:rPr>
              <a:t>[</a:t>
            </a:r>
            <a:r>
              <a:rPr lang="en-US" sz="2200" strike="sngStrike" dirty="0" smtClean="0">
                <a:solidFill>
                  <a:schemeClr val="tx2"/>
                </a:solidFill>
              </a:rPr>
              <a:t>start bothering </a:t>
            </a:r>
            <a:r>
              <a:rPr lang="en-US" sz="2200" strike="sngStrike" dirty="0" err="1" smtClean="0">
                <a:solidFill>
                  <a:schemeClr val="tx2"/>
                </a:solidFill>
              </a:rPr>
              <a:t>t</a:t>
            </a:r>
            <a:r>
              <a:rPr lang="en-US" sz="2200" strike="sngStrike" baseline="-25000" dirty="0" err="1" smtClean="0">
                <a:solidFill>
                  <a:schemeClr val="tx2"/>
                </a:solidFill>
              </a:rPr>
              <a:t>her</a:t>
            </a:r>
            <a:r>
              <a:rPr lang="en-US" sz="2200" dirty="0" smtClean="0">
                <a:solidFill>
                  <a:schemeClr val="tx2"/>
                </a:solidFill>
              </a:rPr>
              <a:t>].</a:t>
            </a:r>
            <a:endParaRPr lang="nl-NL" sz="2200" dirty="0" smtClean="0">
              <a:solidFill>
                <a:schemeClr val="tx2"/>
              </a:solidFill>
              <a:sym typeface="Wing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anim calcmode="lin" valueType="num">
                                      <p:cBhvr additive="base">
                                        <p:cTn id="7" dur="500" fill="hold"/>
                                        <p:tgtEl>
                                          <p:spTgt spid="9728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97283">
                                            <p:txEl>
                                              <p:pRg st="3" end="3"/>
                                            </p:txEl>
                                          </p:spTgt>
                                        </p:tgtEl>
                                        <p:attrNameLst>
                                          <p:attrName>style.visibility</p:attrName>
                                        </p:attrNameLst>
                                      </p:cBhvr>
                                      <p:to>
                                        <p:strVal val="visible"/>
                                      </p:to>
                                    </p:set>
                                    <p:anim calcmode="lin" valueType="num">
                                      <p:cBhvr additive="base">
                                        <p:cTn id="11"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97283">
                                            <p:txEl>
                                              <p:pRg st="4" end="4"/>
                                            </p:txEl>
                                          </p:spTgt>
                                        </p:tgtEl>
                                        <p:attrNameLst>
                                          <p:attrName>style.visibility</p:attrName>
                                        </p:attrNameLst>
                                      </p:cBhvr>
                                      <p:to>
                                        <p:strVal val="visible"/>
                                      </p:to>
                                    </p:set>
                                    <p:anim calcmode="lin" valueType="num">
                                      <p:cBhvr additive="base">
                                        <p:cTn id="17"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97283">
                                            <p:txEl>
                                              <p:pRg st="5" end="5"/>
                                            </p:txEl>
                                          </p:spTgt>
                                        </p:tgtEl>
                                        <p:attrNameLst>
                                          <p:attrName>style.visibility</p:attrName>
                                        </p:attrNameLst>
                                      </p:cBhvr>
                                      <p:to>
                                        <p:strVal val="visible"/>
                                      </p:to>
                                    </p:set>
                                    <p:anim calcmode="lin" valueType="num">
                                      <p:cBhvr additive="base">
                                        <p:cTn id="21" dur="5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728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accel="50000" decel="50000" fill="hold" grpId="0" nodeType="withEffect">
                                  <p:stCondLst>
                                    <p:cond delay="0"/>
                                  </p:stCondLst>
                                  <p:childTnLst>
                                    <p:set>
                                      <p:cBhvr>
                                        <p:cTn id="24" dur="1" fill="hold">
                                          <p:stCondLst>
                                            <p:cond delay="0"/>
                                          </p:stCondLst>
                                        </p:cTn>
                                        <p:tgtEl>
                                          <p:spTgt spid="97283">
                                            <p:txEl>
                                              <p:pRg st="6" end="6"/>
                                            </p:txEl>
                                          </p:spTgt>
                                        </p:tgtEl>
                                        <p:attrNameLst>
                                          <p:attrName>style.visibility</p:attrName>
                                        </p:attrNameLst>
                                      </p:cBhvr>
                                      <p:to>
                                        <p:strVal val="visible"/>
                                      </p:to>
                                    </p:set>
                                    <p:anim calcmode="lin" valueType="num">
                                      <p:cBhvr additive="base">
                                        <p:cTn id="25"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7283">
                                            <p:txEl>
                                              <p:pRg st="8" end="8"/>
                                            </p:txEl>
                                          </p:spTgt>
                                        </p:tgtEl>
                                        <p:attrNameLst>
                                          <p:attrName>style.visibility</p:attrName>
                                        </p:attrNameLst>
                                      </p:cBhvr>
                                      <p:to>
                                        <p:strVal val="visible"/>
                                      </p:to>
                                    </p:set>
                                    <p:anim calcmode="lin" valueType="num">
                                      <p:cBhvr>
                                        <p:cTn id="31" dur="1000" fill="hold"/>
                                        <p:tgtEl>
                                          <p:spTgt spid="97283">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97283">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9728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7283">
                                            <p:txEl>
                                              <p:pRg st="8" end="8"/>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97283">
                                            <p:txEl>
                                              <p:pRg st="9" end="9"/>
                                            </p:txEl>
                                          </p:spTgt>
                                        </p:tgtEl>
                                        <p:attrNameLst>
                                          <p:attrName>style.visibility</p:attrName>
                                        </p:attrNameLst>
                                      </p:cBhvr>
                                      <p:to>
                                        <p:strVal val="visible"/>
                                      </p:to>
                                    </p:set>
                                    <p:anim calcmode="lin" valueType="num">
                                      <p:cBhvr>
                                        <p:cTn id="37" dur="1000" fill="hold"/>
                                        <p:tgtEl>
                                          <p:spTgt spid="97283">
                                            <p:txEl>
                                              <p:pRg st="9" end="9"/>
                                            </p:txEl>
                                          </p:spTgt>
                                        </p:tgtEl>
                                        <p:attrNameLst>
                                          <p:attrName>ppt_w</p:attrName>
                                        </p:attrNameLst>
                                      </p:cBhvr>
                                      <p:tavLst>
                                        <p:tav tm="0">
                                          <p:val>
                                            <p:fltVal val="0"/>
                                          </p:val>
                                        </p:tav>
                                        <p:tav tm="100000">
                                          <p:val>
                                            <p:strVal val="#ppt_w"/>
                                          </p:val>
                                        </p:tav>
                                      </p:tavLst>
                                    </p:anim>
                                    <p:anim calcmode="lin" valueType="num">
                                      <p:cBhvr>
                                        <p:cTn id="38" dur="1000" fill="hold"/>
                                        <p:tgtEl>
                                          <p:spTgt spid="97283">
                                            <p:txEl>
                                              <p:pRg st="9" end="9"/>
                                            </p:txEl>
                                          </p:spTgt>
                                        </p:tgtEl>
                                        <p:attrNameLst>
                                          <p:attrName>ppt_h</p:attrName>
                                        </p:attrNameLst>
                                      </p:cBhvr>
                                      <p:tavLst>
                                        <p:tav tm="0">
                                          <p:val>
                                            <p:fltVal val="0"/>
                                          </p:val>
                                        </p:tav>
                                        <p:tav tm="100000">
                                          <p:val>
                                            <p:strVal val="#ppt_h"/>
                                          </p:val>
                                        </p:tav>
                                      </p:tavLst>
                                    </p:anim>
                                    <p:anim calcmode="lin" valueType="num">
                                      <p:cBhvr>
                                        <p:cTn id="39" dur="1000" fill="hold"/>
                                        <p:tgtEl>
                                          <p:spTgt spid="97283">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7283">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97283">
                                            <p:txEl>
                                              <p:pRg st="11" end="11"/>
                                            </p:txEl>
                                          </p:spTgt>
                                        </p:tgtEl>
                                        <p:attrNameLst>
                                          <p:attrName>style.visibility</p:attrName>
                                        </p:attrNameLst>
                                      </p:cBhvr>
                                      <p:to>
                                        <p:strVal val="visible"/>
                                      </p:to>
                                    </p:set>
                                    <p:anim calcmode="lin" valueType="num">
                                      <p:cBhvr>
                                        <p:cTn id="45" dur="1000" fill="hold"/>
                                        <p:tgtEl>
                                          <p:spTgt spid="97283">
                                            <p:txEl>
                                              <p:pRg st="11" end="11"/>
                                            </p:txEl>
                                          </p:spTgt>
                                        </p:tgtEl>
                                        <p:attrNameLst>
                                          <p:attrName>ppt_w</p:attrName>
                                        </p:attrNameLst>
                                      </p:cBhvr>
                                      <p:tavLst>
                                        <p:tav tm="0">
                                          <p:val>
                                            <p:fltVal val="0"/>
                                          </p:val>
                                        </p:tav>
                                        <p:tav tm="100000">
                                          <p:val>
                                            <p:strVal val="#ppt_w"/>
                                          </p:val>
                                        </p:tav>
                                      </p:tavLst>
                                    </p:anim>
                                    <p:anim calcmode="lin" valueType="num">
                                      <p:cBhvr>
                                        <p:cTn id="46" dur="1000" fill="hold"/>
                                        <p:tgtEl>
                                          <p:spTgt spid="97283">
                                            <p:txEl>
                                              <p:pRg st="11" end="11"/>
                                            </p:txEl>
                                          </p:spTgt>
                                        </p:tgtEl>
                                        <p:attrNameLst>
                                          <p:attrName>ppt_h</p:attrName>
                                        </p:attrNameLst>
                                      </p:cBhvr>
                                      <p:tavLst>
                                        <p:tav tm="0">
                                          <p:val>
                                            <p:fltVal val="0"/>
                                          </p:val>
                                        </p:tav>
                                        <p:tav tm="100000">
                                          <p:val>
                                            <p:strVal val="#ppt_h"/>
                                          </p:val>
                                        </p:tav>
                                      </p:tavLst>
                                    </p:anim>
                                    <p:anim calcmode="lin" valueType="num">
                                      <p:cBhvr>
                                        <p:cTn id="47" dur="1000" fill="hold"/>
                                        <p:tgtEl>
                                          <p:spTgt spid="97283">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97283">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5.3 Pseudogapping (7)</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438400"/>
            <a:ext cx="7313612" cy="3733800"/>
          </a:xfrm>
        </p:spPr>
        <p:txBody>
          <a:bodyPr/>
          <a:lstStyle/>
          <a:p>
            <a:pPr marL="0" indent="0" eaLnBrk="1" hangingPunct="1">
              <a:lnSpc>
                <a:spcPct val="80000"/>
              </a:lnSpc>
              <a:buNone/>
              <a:tabLst>
                <a:tab pos="357188" algn="l"/>
                <a:tab pos="628650" algn="l"/>
                <a:tab pos="1071563" algn="l"/>
                <a:tab pos="1171575" algn="l"/>
                <a:tab pos="2243138" algn="l"/>
              </a:tabLst>
              <a:defRPr/>
            </a:pPr>
            <a:r>
              <a:rPr lang="nl-BE" sz="2200" dirty="0" smtClean="0">
                <a:solidFill>
                  <a:srgbClr val="269999"/>
                </a:solidFill>
              </a:rPr>
              <a:t>Ellipsis site = vP (same as VP ellipsis) </a:t>
            </a:r>
            <a:endParaRPr lang="nl-BE" sz="2200" dirty="0" smtClean="0">
              <a:solidFill>
                <a:srgbClr val="006666"/>
              </a:solidFill>
            </a:endParaRP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rPr>
              <a:t>It doesn’t delete the aspectual/passive auxiliaries:</a:t>
            </a:r>
          </a:p>
          <a:p>
            <a:pPr marL="609600" indent="-609600" eaLnBrk="1" hangingPunct="1">
              <a:buFont typeface="Wingdings" pitchFamily="-110" charset="2"/>
              <a:buNone/>
              <a:defRPr/>
            </a:pPr>
            <a:endParaRPr lang="nl-BE" sz="1200" dirty="0" smtClean="0">
              <a:solidFill>
                <a:schemeClr val="tx2"/>
              </a:solidFill>
            </a:endParaRPr>
          </a:p>
          <a:p>
            <a:pPr marL="609600" indent="-609600" eaLnBrk="1" hangingPunct="1">
              <a:buNone/>
              <a:defRPr/>
            </a:pPr>
            <a:r>
              <a:rPr lang="nl-BE" sz="2200" dirty="0" smtClean="0">
                <a:solidFill>
                  <a:schemeClr val="tx2"/>
                </a:solidFill>
              </a:rPr>
              <a:t>(89)	a.	 I’ve been reading more books than you</a:t>
            </a:r>
            <a:r>
              <a:rPr lang="nl-BE" sz="2200" b="1" dirty="0" smtClean="0">
                <a:solidFill>
                  <a:schemeClr val="tx2"/>
                </a:solidFill>
              </a:rPr>
              <a:t>’ve 	 been </a:t>
            </a:r>
            <a:r>
              <a:rPr lang="nl-BE" sz="2200" dirty="0" smtClean="0">
                <a:solidFill>
                  <a:schemeClr val="tx2"/>
                </a:solidFill>
              </a:rPr>
              <a:t>papers </a:t>
            </a:r>
            <a:r>
              <a:rPr lang="en-US" sz="2200" dirty="0" smtClean="0">
                <a:solidFill>
                  <a:schemeClr val="tx2"/>
                </a:solidFill>
              </a:rPr>
              <a:t>[</a:t>
            </a:r>
            <a:r>
              <a:rPr lang="en-US" sz="2200" strike="sngStrike" dirty="0" smtClean="0">
                <a:solidFill>
                  <a:schemeClr val="tx2"/>
                </a:solidFill>
              </a:rPr>
              <a:t>reading </a:t>
            </a:r>
            <a:r>
              <a:rPr lang="en-US" sz="2200" strike="sngStrike" dirty="0" err="1" smtClean="0">
                <a:solidFill>
                  <a:schemeClr val="tx2"/>
                </a:solidFill>
              </a:rPr>
              <a:t>t</a:t>
            </a:r>
            <a:r>
              <a:rPr lang="en-US" sz="2200" strike="sngStrike" baseline="-25000" dirty="0" err="1" smtClean="0">
                <a:solidFill>
                  <a:schemeClr val="tx2"/>
                </a:solidFill>
              </a:rPr>
              <a:t>papers</a:t>
            </a:r>
            <a:r>
              <a:rPr lang="en-US" sz="2200" dirty="0" smtClean="0">
                <a:solidFill>
                  <a:schemeClr val="tx2"/>
                </a:solidFill>
              </a:rPr>
              <a:t>].</a:t>
            </a:r>
            <a:endParaRPr lang="nl-BE" sz="2200" dirty="0" smtClean="0">
              <a:solidFill>
                <a:schemeClr val="tx2"/>
              </a:solidFill>
            </a:endParaRPr>
          </a:p>
          <a:p>
            <a:pPr marL="609600" indent="-609600" eaLnBrk="1" hangingPunct="1">
              <a:buFont typeface="Wingdings" pitchFamily="-110" charset="2"/>
              <a:buNone/>
              <a:defRPr/>
            </a:pPr>
            <a:r>
              <a:rPr lang="nl-NL" sz="2200" dirty="0" smtClean="0">
                <a:solidFill>
                  <a:schemeClr val="tx2"/>
                </a:solidFill>
              </a:rPr>
              <a:t>	</a:t>
            </a:r>
            <a:r>
              <a:rPr lang="nl-NL" sz="2200" dirty="0" err="1" smtClean="0">
                <a:solidFill>
                  <a:schemeClr val="tx2"/>
                </a:solidFill>
              </a:rPr>
              <a:t>b</a:t>
            </a:r>
            <a:r>
              <a:rPr lang="nl-NL" sz="2200" dirty="0" smtClean="0">
                <a:solidFill>
                  <a:schemeClr val="tx2"/>
                </a:solidFill>
              </a:rPr>
              <a:t>.	 More </a:t>
            </a:r>
            <a:r>
              <a:rPr lang="nl-NL" sz="2200" dirty="0" err="1" smtClean="0">
                <a:solidFill>
                  <a:schemeClr val="tx2"/>
                </a:solidFill>
              </a:rPr>
              <a:t>people</a:t>
            </a:r>
            <a:r>
              <a:rPr lang="nl-NL" sz="2200" dirty="0" smtClean="0">
                <a:solidFill>
                  <a:schemeClr val="tx2"/>
                </a:solidFill>
              </a:rPr>
              <a:t> </a:t>
            </a:r>
            <a:r>
              <a:rPr lang="nl-NL" sz="2200" dirty="0" err="1" smtClean="0">
                <a:solidFill>
                  <a:schemeClr val="tx2"/>
                </a:solidFill>
              </a:rPr>
              <a:t>should</a:t>
            </a:r>
            <a:r>
              <a:rPr lang="nl-NL" sz="2200" dirty="0" smtClean="0">
                <a:solidFill>
                  <a:schemeClr val="tx2"/>
                </a:solidFill>
              </a:rPr>
              <a:t> </a:t>
            </a:r>
            <a:r>
              <a:rPr lang="nl-NL" sz="2200" dirty="0" err="1" smtClean="0">
                <a:solidFill>
                  <a:schemeClr val="tx2"/>
                </a:solidFill>
              </a:rPr>
              <a:t>be</a:t>
            </a:r>
            <a:r>
              <a:rPr lang="nl-NL" sz="2200" dirty="0" smtClean="0">
                <a:solidFill>
                  <a:schemeClr val="tx2"/>
                </a:solidFill>
              </a:rPr>
              <a:t> </a:t>
            </a:r>
            <a:r>
              <a:rPr lang="nl-NL" sz="2200" dirty="0" err="1" smtClean="0">
                <a:solidFill>
                  <a:schemeClr val="tx2"/>
                </a:solidFill>
              </a:rPr>
              <a:t>invited</a:t>
            </a:r>
            <a:r>
              <a:rPr lang="nl-NL" sz="2200" dirty="0" smtClean="0">
                <a:solidFill>
                  <a:schemeClr val="tx2"/>
                </a:solidFill>
              </a:rPr>
              <a:t> </a:t>
            </a:r>
            <a:r>
              <a:rPr lang="nl-NL" sz="2200" dirty="0" err="1" smtClean="0">
                <a:solidFill>
                  <a:schemeClr val="tx2"/>
                </a:solidFill>
              </a:rPr>
              <a:t>by</a:t>
            </a:r>
            <a:r>
              <a:rPr lang="nl-NL" sz="2200" dirty="0" smtClean="0">
                <a:solidFill>
                  <a:schemeClr val="tx2"/>
                </a:solidFill>
              </a:rPr>
              <a:t> the </a:t>
            </a:r>
            <a:r>
              <a:rPr lang="nl-NL" sz="2200" dirty="0" err="1" smtClean="0">
                <a:solidFill>
                  <a:schemeClr val="tx2"/>
                </a:solidFill>
              </a:rPr>
              <a:t>bride</a:t>
            </a:r>
            <a:r>
              <a:rPr lang="nl-NL" sz="2200" dirty="0" smtClean="0">
                <a:solidFill>
                  <a:schemeClr val="tx2"/>
                </a:solidFill>
              </a:rPr>
              <a:t> 	 </a:t>
            </a:r>
            <a:r>
              <a:rPr lang="nl-NL" sz="2200" dirty="0" err="1" smtClean="0">
                <a:solidFill>
                  <a:schemeClr val="tx2"/>
                </a:solidFill>
              </a:rPr>
              <a:t>than</a:t>
            </a:r>
            <a:r>
              <a:rPr lang="nl-NL" sz="2200" dirty="0" smtClean="0">
                <a:solidFill>
                  <a:schemeClr val="tx2"/>
                </a:solidFill>
              </a:rPr>
              <a:t> </a:t>
            </a:r>
            <a:r>
              <a:rPr lang="nl-NL" sz="2200" dirty="0" err="1" smtClean="0">
                <a:solidFill>
                  <a:schemeClr val="tx2"/>
                </a:solidFill>
              </a:rPr>
              <a:t>should</a:t>
            </a:r>
            <a:r>
              <a:rPr lang="nl-NL" sz="2200" dirty="0" smtClean="0">
                <a:solidFill>
                  <a:schemeClr val="tx2"/>
                </a:solidFill>
              </a:rPr>
              <a:t> *(</a:t>
            </a:r>
            <a:r>
              <a:rPr lang="nl-NL" sz="2200" b="1" dirty="0" err="1" smtClean="0">
                <a:solidFill>
                  <a:schemeClr val="tx2"/>
                </a:solidFill>
              </a:rPr>
              <a:t>be</a:t>
            </a:r>
            <a:r>
              <a:rPr lang="nl-NL" sz="2200" dirty="0" smtClean="0">
                <a:solidFill>
                  <a:schemeClr val="tx2"/>
                </a:solidFill>
              </a:rPr>
              <a:t>)</a:t>
            </a:r>
            <a:r>
              <a:rPr lang="nl-NL" sz="2200" b="1" dirty="0" smtClean="0">
                <a:solidFill>
                  <a:schemeClr val="tx2"/>
                </a:solidFill>
              </a:rPr>
              <a:t> </a:t>
            </a:r>
            <a:r>
              <a:rPr lang="nl-NL" sz="2200" dirty="0" err="1" smtClean="0">
                <a:solidFill>
                  <a:schemeClr val="tx2"/>
                </a:solidFill>
              </a:rPr>
              <a:t>by</a:t>
            </a:r>
            <a:r>
              <a:rPr lang="nl-NL" sz="2200" dirty="0" smtClean="0">
                <a:solidFill>
                  <a:schemeClr val="tx2"/>
                </a:solidFill>
              </a:rPr>
              <a:t> her </a:t>
            </a:r>
            <a:r>
              <a:rPr lang="nl-NL" sz="2200" dirty="0" err="1" smtClean="0">
                <a:solidFill>
                  <a:schemeClr val="tx2"/>
                </a:solidFill>
              </a:rPr>
              <a:t>mother</a:t>
            </a:r>
            <a:r>
              <a:rPr lang="nl-NL" sz="2200" dirty="0" smtClean="0">
                <a:solidFill>
                  <a:schemeClr val="tx2"/>
                </a:solidFill>
              </a:rPr>
              <a:t> </a:t>
            </a:r>
            <a:r>
              <a:rPr lang="en-US" sz="2200" dirty="0" smtClean="0">
                <a:solidFill>
                  <a:schemeClr val="tx2"/>
                </a:solidFill>
              </a:rPr>
              <a:t>[</a:t>
            </a:r>
            <a:r>
              <a:rPr lang="en-US" sz="2200" strike="sngStrike" dirty="0" smtClean="0">
                <a:solidFill>
                  <a:schemeClr val="tx2"/>
                </a:solidFill>
              </a:rPr>
              <a:t>invited </a:t>
            </a:r>
            <a:r>
              <a:rPr lang="en-US" sz="2200" dirty="0" smtClean="0">
                <a:solidFill>
                  <a:schemeClr val="tx2"/>
                </a:solidFill>
              </a:rPr>
              <a:t>	 </a:t>
            </a:r>
            <a:r>
              <a:rPr lang="en-US" sz="2200" strike="sngStrike" dirty="0" err="1" smtClean="0">
                <a:solidFill>
                  <a:schemeClr val="tx2"/>
                </a:solidFill>
              </a:rPr>
              <a:t>t</a:t>
            </a:r>
            <a:r>
              <a:rPr lang="en-US" sz="2200" strike="sngStrike" baseline="-25000" dirty="0" err="1" smtClean="0">
                <a:solidFill>
                  <a:schemeClr val="tx2"/>
                </a:solidFill>
              </a:rPr>
              <a:t>by</a:t>
            </a:r>
            <a:r>
              <a:rPr lang="en-US" sz="2200" strike="sngStrike" baseline="-25000" dirty="0" smtClean="0">
                <a:solidFill>
                  <a:schemeClr val="tx2"/>
                </a:solidFill>
              </a:rPr>
              <a:t> her mother</a:t>
            </a:r>
            <a:r>
              <a:rPr lang="en-US" sz="2200" dirty="0" smtClean="0">
                <a:solidFill>
                  <a:schemeClr val="tx2"/>
                </a:solidFill>
              </a:rPr>
              <a:t>].</a:t>
            </a:r>
          </a:p>
          <a:p>
            <a:pPr marL="271463" indent="-271463" eaLnBrk="1" hangingPunct="1">
              <a:buFontTx/>
              <a:buNone/>
              <a:defRPr/>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52579">
                                            <p:txEl>
                                              <p:pRg st="4" end="4"/>
                                            </p:txEl>
                                          </p:spTgt>
                                        </p:tgtEl>
                                        <p:attrNameLst>
                                          <p:attrName>style.visibility</p:attrName>
                                        </p:attrNameLst>
                                      </p:cBhvr>
                                      <p:to>
                                        <p:strVal val="visible"/>
                                      </p:to>
                                    </p:set>
                                    <p:animEffect transition="in" filter="fade">
                                      <p:cBhvr>
                                        <p:cTn id="11" dur="1000"/>
                                        <p:tgtEl>
                                          <p:spTgt spid="152579">
                                            <p:txEl>
                                              <p:pRg st="4" end="4"/>
                                            </p:txEl>
                                          </p:spTgt>
                                        </p:tgtEl>
                                      </p:cBhvr>
                                    </p:animEffect>
                                    <p:anim calcmode="lin" valueType="num">
                                      <p:cBhvr>
                                        <p:cTn id="12"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52579">
                                            <p:txEl>
                                              <p:pRg st="5" end="5"/>
                                            </p:txEl>
                                          </p:spTgt>
                                        </p:tgtEl>
                                        <p:attrNameLst>
                                          <p:attrName>style.visibility</p:attrName>
                                        </p:attrNameLst>
                                      </p:cBhvr>
                                      <p:to>
                                        <p:strVal val="visible"/>
                                      </p:to>
                                    </p:set>
                                    <p:animEffect transition="in" filter="fade">
                                      <p:cBhvr>
                                        <p:cTn id="19" dur="1000"/>
                                        <p:tgtEl>
                                          <p:spTgt spid="152579">
                                            <p:txEl>
                                              <p:pRg st="5" end="5"/>
                                            </p:txEl>
                                          </p:spTgt>
                                        </p:tgtEl>
                                      </p:cBhvr>
                                    </p:animEffect>
                                    <p:anim calcmode="lin" valueType="num">
                                      <p:cBhvr>
                                        <p:cTn id="20"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r>
              <a:rPr lang="nl-BE" sz="3200" dirty="0" smtClean="0">
                <a:solidFill>
                  <a:schemeClr val="accent1"/>
                </a:solidFill>
              </a:rPr>
              <a:t>5.3 Pseudogapping (8)</a:t>
            </a:r>
            <a:endParaRPr lang="nl-NL" sz="3400" dirty="0" smtClean="0">
              <a:solidFill>
                <a:schemeClr val="accent1"/>
              </a:solidFill>
            </a:endParaRPr>
          </a:p>
        </p:txBody>
      </p:sp>
      <p:sp>
        <p:nvSpPr>
          <p:cNvPr id="97283" name="Rectangle 3"/>
          <p:cNvSpPr>
            <a:spLocks noGrp="1" noChangeArrowheads="1"/>
          </p:cNvSpPr>
          <p:nvPr>
            <p:ph type="body" idx="1"/>
          </p:nvPr>
        </p:nvSpPr>
        <p:spPr>
          <a:xfrm>
            <a:off x="1371600" y="2590800"/>
            <a:ext cx="7313613" cy="3200400"/>
          </a:xfrm>
        </p:spPr>
        <p:txBody>
          <a:bodyPr/>
          <a:lstStyle/>
          <a:p>
            <a:pPr marL="609600" indent="-609600" eaLnBrk="1" hangingPunct="1">
              <a:spcAft>
                <a:spcPts val="600"/>
              </a:spcAft>
              <a:buFont typeface="Wingdings" pitchFamily="-110" charset="2"/>
              <a:buNone/>
              <a:defRPr/>
            </a:pPr>
            <a:r>
              <a:rPr lang="nl-NL" sz="2200" dirty="0" err="1" smtClean="0">
                <a:solidFill>
                  <a:schemeClr val="tx2"/>
                </a:solidFill>
                <a:sym typeface="Wingdings"/>
              </a:rPr>
              <a:t>Pseudogapping</a:t>
            </a:r>
            <a:r>
              <a:rPr lang="nl-NL" sz="2200" dirty="0" smtClean="0">
                <a:solidFill>
                  <a:schemeClr val="tx2"/>
                </a:solidFill>
                <a:sym typeface="Wingdings"/>
              </a:rPr>
              <a:t> is </a:t>
            </a:r>
            <a:r>
              <a:rPr lang="nl-NL" sz="2200" dirty="0" err="1" smtClean="0">
                <a:solidFill>
                  <a:schemeClr val="tx2"/>
                </a:solidFill>
                <a:sym typeface="Wingdings"/>
              </a:rPr>
              <a:t>only</a:t>
            </a:r>
            <a:r>
              <a:rPr lang="nl-NL" sz="2200" dirty="0" smtClean="0">
                <a:solidFill>
                  <a:schemeClr val="tx2"/>
                </a:solidFill>
                <a:sym typeface="Wingdings"/>
              </a:rPr>
              <a:t> </a:t>
            </a:r>
            <a:r>
              <a:rPr lang="nl-NL" sz="2200" dirty="0" err="1" smtClean="0">
                <a:solidFill>
                  <a:schemeClr val="tx2"/>
                </a:solidFill>
                <a:sym typeface="Wingdings"/>
              </a:rPr>
              <a:t>allowed</a:t>
            </a:r>
            <a:r>
              <a:rPr lang="nl-NL" sz="2200" dirty="0" smtClean="0">
                <a:solidFill>
                  <a:schemeClr val="tx2"/>
                </a:solidFill>
                <a:sym typeface="Wingdings"/>
              </a:rPr>
              <a:t> </a:t>
            </a:r>
            <a:r>
              <a:rPr lang="nl-NL" sz="2200" dirty="0" err="1" smtClean="0">
                <a:solidFill>
                  <a:schemeClr val="tx2"/>
                </a:solidFill>
                <a:sym typeface="Wingdings"/>
              </a:rPr>
              <a:t>with</a:t>
            </a:r>
            <a:r>
              <a:rPr lang="nl-NL" sz="2200" dirty="0" smtClean="0">
                <a:solidFill>
                  <a:schemeClr val="tx2"/>
                </a:solidFill>
                <a:sym typeface="Wingdings"/>
              </a:rPr>
              <a:t> a </a:t>
            </a:r>
            <a:r>
              <a:rPr lang="nl-NL" sz="2200" dirty="0" err="1" smtClean="0">
                <a:solidFill>
                  <a:schemeClr val="tx2"/>
                </a:solidFill>
                <a:sym typeface="Wingdings"/>
              </a:rPr>
              <a:t>finite</a:t>
            </a:r>
            <a:r>
              <a:rPr lang="nl-NL" sz="2200" dirty="0" smtClean="0">
                <a:solidFill>
                  <a:schemeClr val="tx2"/>
                </a:solidFill>
                <a:sym typeface="Wingdings"/>
              </a:rPr>
              <a:t> T.</a:t>
            </a:r>
          </a:p>
          <a:p>
            <a:pPr marL="609600" indent="-609600" eaLnBrk="1" hangingPunct="1">
              <a:buFont typeface="Wingdings" pitchFamily="-110" charset="2"/>
              <a:buNone/>
              <a:defRPr/>
            </a:pPr>
            <a:r>
              <a:rPr lang="nl-NL" sz="2200" dirty="0" smtClean="0">
                <a:solidFill>
                  <a:schemeClr val="tx2"/>
                </a:solidFill>
                <a:sym typeface="Wingdings"/>
              </a:rPr>
              <a:t> </a:t>
            </a:r>
            <a:r>
              <a:rPr lang="nl-NL" sz="2200" dirty="0" err="1" smtClean="0">
                <a:solidFill>
                  <a:schemeClr val="tx2"/>
                </a:solidFill>
                <a:sym typeface="Wingdings"/>
              </a:rPr>
              <a:t>Licensor</a:t>
            </a:r>
            <a:r>
              <a:rPr lang="nl-NL" sz="2200" dirty="0" smtClean="0">
                <a:solidFill>
                  <a:schemeClr val="tx2"/>
                </a:solidFill>
                <a:sym typeface="Wingdings"/>
              </a:rPr>
              <a:t> = </a:t>
            </a:r>
            <a:r>
              <a:rPr lang="nl-NL" sz="2200" dirty="0" smtClean="0">
                <a:solidFill>
                  <a:schemeClr val="tx2"/>
                </a:solidFill>
                <a:cs typeface="Verdana"/>
                <a:sym typeface="Wingdings"/>
              </a:rPr>
              <a:t>T </a:t>
            </a:r>
            <a:r>
              <a:rPr lang="en-US" sz="2200" dirty="0" smtClean="0">
                <a:solidFill>
                  <a:schemeClr val="tx2"/>
                </a:solidFill>
                <a:cs typeface="Verdana"/>
              </a:rPr>
              <a:t>[fin]</a:t>
            </a:r>
            <a:endParaRPr lang="nl-NL" sz="2200" dirty="0" smtClean="0">
              <a:cs typeface="Verdana"/>
            </a:endParaRPr>
          </a:p>
          <a:p>
            <a:pPr marL="609600" indent="-609600" eaLnBrk="1" hangingPunct="1">
              <a:buFont typeface="Wingdings" pitchFamily="-110" charset="2"/>
              <a:buNone/>
              <a:defRPr/>
            </a:pPr>
            <a:r>
              <a:rPr lang="nl-NL" sz="2200" dirty="0" smtClean="0">
                <a:solidFill>
                  <a:schemeClr val="tx2"/>
                </a:solidFill>
                <a:sym typeface="Wingdings"/>
              </a:rPr>
              <a:t> </a:t>
            </a:r>
            <a:r>
              <a:rPr lang="en-US" sz="2200" dirty="0" smtClean="0">
                <a:solidFill>
                  <a:schemeClr val="tx2"/>
                </a:solidFill>
              </a:rPr>
              <a:t>[E]</a:t>
            </a:r>
            <a:r>
              <a:rPr lang="en-US" sz="2200" baseline="-25000" dirty="0" smtClean="0">
                <a:solidFill>
                  <a:schemeClr val="tx2"/>
                </a:solidFill>
              </a:rPr>
              <a:t>PG</a:t>
            </a:r>
            <a:r>
              <a:rPr lang="en-US" sz="2200" dirty="0" smtClean="0">
                <a:solidFill>
                  <a:schemeClr val="tx2"/>
                </a:solidFill>
              </a:rPr>
              <a:t> has an </a:t>
            </a:r>
            <a:r>
              <a:rPr lang="en-US" sz="2200" dirty="0" err="1" smtClean="0">
                <a:solidFill>
                  <a:schemeClr val="tx2"/>
                </a:solidFill>
              </a:rPr>
              <a:t>uninterpretable</a:t>
            </a: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cs typeface="Verdana"/>
              </a:rPr>
              <a:t>[T [fin]]</a:t>
            </a:r>
            <a:r>
              <a:rPr lang="en-US" sz="2200" dirty="0" smtClean="0">
                <a:solidFill>
                  <a:schemeClr val="tx2"/>
                </a:solidFill>
              </a:rPr>
              <a:t>]</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Ellipsis site = </a:t>
            </a:r>
            <a:r>
              <a:rPr lang="en-US" sz="2200" dirty="0" err="1" smtClean="0">
                <a:solidFill>
                  <a:schemeClr val="tx2"/>
                </a:solidFill>
              </a:rPr>
              <a:t>vP</a:t>
            </a:r>
            <a:endParaRPr lang="en-US" sz="2200" dirty="0" smtClean="0">
              <a:solidFill>
                <a:schemeClr val="tx2"/>
              </a:solidFill>
            </a:endParaRPr>
          </a:p>
          <a:p>
            <a:pPr marL="609600" indent="-609600" eaLnBrk="1" hangingPunct="1">
              <a:buFont typeface="Wingdings" pitchFamily="-110" charset="2"/>
              <a:buNone/>
              <a:defRPr/>
            </a:pPr>
            <a:r>
              <a:rPr lang="nl-NL" sz="2200" dirty="0" smtClean="0">
                <a:solidFill>
                  <a:schemeClr val="tx2"/>
                </a:solidFill>
                <a:sym typeface="Wingdings"/>
              </a:rPr>
              <a:t> </a:t>
            </a:r>
            <a:r>
              <a:rPr lang="en-US" sz="2200" dirty="0" smtClean="0">
                <a:solidFill>
                  <a:schemeClr val="tx2"/>
                </a:solidFill>
                <a:cs typeface="Verdana"/>
              </a:rPr>
              <a:t>[E]</a:t>
            </a:r>
            <a:r>
              <a:rPr lang="en-US" sz="2200" baseline="-25000" dirty="0" smtClean="0">
                <a:solidFill>
                  <a:schemeClr val="tx2"/>
                </a:solidFill>
                <a:cs typeface="Verdana"/>
              </a:rPr>
              <a:t>PG</a:t>
            </a:r>
            <a:r>
              <a:rPr lang="en-US" sz="2200" dirty="0" smtClean="0">
                <a:solidFill>
                  <a:schemeClr val="tx2"/>
                </a:solidFill>
                <a:cs typeface="Verdana"/>
              </a:rPr>
              <a:t> selects the Voice head selecting </a:t>
            </a:r>
            <a:r>
              <a:rPr lang="en-US" sz="2200" dirty="0" err="1" smtClean="0">
                <a:solidFill>
                  <a:schemeClr val="tx2"/>
                </a:solidFill>
                <a:cs typeface="Verdana"/>
              </a:rPr>
              <a:t>vP</a:t>
            </a:r>
            <a:r>
              <a:rPr lang="en-US" sz="2200" dirty="0" smtClean="0">
                <a:solidFill>
                  <a:schemeClr val="tx2"/>
                </a:solidFill>
                <a:cs typeface="Verdana"/>
              </a:rPr>
              <a:t> 			</a:t>
            </a:r>
            <a:endParaRPr lang="en-US" sz="22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 calcmode="lin" valueType="num">
                                      <p:cBhvr>
                                        <p:cTn id="7" dur="10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728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72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728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7283">
                                            <p:txEl>
                                              <p:pRg st="2" end="2"/>
                                            </p:txEl>
                                          </p:spTgt>
                                        </p:tgtEl>
                                        <p:attrNameLst>
                                          <p:attrName>style.visibility</p:attrName>
                                        </p:attrNameLst>
                                      </p:cBhvr>
                                      <p:to>
                                        <p:strVal val="visible"/>
                                      </p:to>
                                    </p:set>
                                    <p:anim calcmode="lin" valueType="num">
                                      <p:cBhvr>
                                        <p:cTn id="15" dur="1000" fill="hold"/>
                                        <p:tgtEl>
                                          <p:spTgt spid="9728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9728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9728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728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7283">
                                            <p:txEl>
                                              <p:pRg st="4" end="4"/>
                                            </p:txEl>
                                          </p:spTgt>
                                        </p:tgtEl>
                                        <p:attrNameLst>
                                          <p:attrName>style.visibility</p:attrName>
                                        </p:attrNameLst>
                                      </p:cBhvr>
                                      <p:to>
                                        <p:strVal val="visible"/>
                                      </p:to>
                                    </p:set>
                                    <p:animEffect transition="in" filter="dissolve">
                                      <p:cBhvr>
                                        <p:cTn id="23" dur="500"/>
                                        <p:tgtEl>
                                          <p:spTgt spid="9728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97283">
                                            <p:txEl>
                                              <p:pRg st="5" end="5"/>
                                            </p:txEl>
                                          </p:spTgt>
                                        </p:tgtEl>
                                        <p:attrNameLst>
                                          <p:attrName>style.visibility</p:attrName>
                                        </p:attrNameLst>
                                      </p:cBhvr>
                                      <p:to>
                                        <p:strVal val="visible"/>
                                      </p:to>
                                    </p:set>
                                    <p:anim calcmode="lin" valueType="num">
                                      <p:cBhvr>
                                        <p:cTn id="28" dur="1000" fill="hold"/>
                                        <p:tgtEl>
                                          <p:spTgt spid="97283">
                                            <p:txEl>
                                              <p:pRg st="5" end="5"/>
                                            </p:txEl>
                                          </p:spTgt>
                                        </p:tgtEl>
                                        <p:attrNameLst>
                                          <p:attrName>ppt_w</p:attrName>
                                        </p:attrNameLst>
                                      </p:cBhvr>
                                      <p:tavLst>
                                        <p:tav tm="0">
                                          <p:val>
                                            <p:fltVal val="0"/>
                                          </p:val>
                                        </p:tav>
                                        <p:tav tm="100000">
                                          <p:val>
                                            <p:strVal val="#ppt_w"/>
                                          </p:val>
                                        </p:tav>
                                      </p:tavLst>
                                    </p:anim>
                                    <p:anim calcmode="lin" valueType="num">
                                      <p:cBhvr>
                                        <p:cTn id="29" dur="1000" fill="hold"/>
                                        <p:tgtEl>
                                          <p:spTgt spid="97283">
                                            <p:txEl>
                                              <p:pRg st="5" end="5"/>
                                            </p:txEl>
                                          </p:spTgt>
                                        </p:tgtEl>
                                        <p:attrNameLst>
                                          <p:attrName>ppt_h</p:attrName>
                                        </p:attrNameLst>
                                      </p:cBhvr>
                                      <p:tavLst>
                                        <p:tav tm="0">
                                          <p:val>
                                            <p:fltVal val="0"/>
                                          </p:val>
                                        </p:tav>
                                        <p:tav tm="100000">
                                          <p:val>
                                            <p:strVal val="#ppt_h"/>
                                          </p:val>
                                        </p:tav>
                                      </p:tavLst>
                                    </p:anim>
                                    <p:anim calcmode="lin" valueType="num">
                                      <p:cBhvr>
                                        <p:cTn id="30" dur="1000" fill="hold"/>
                                        <p:tgtEl>
                                          <p:spTgt spid="9728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728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nl-BE" sz="3400" smtClean="0">
                <a:solidFill>
                  <a:schemeClr val="accent1"/>
                </a:solidFill>
              </a:rPr>
              <a:t>1. Deletion or proform? A puzzle (10)</a:t>
            </a:r>
            <a:endParaRPr lang="nl-NL" sz="3400" smtClean="0">
              <a:solidFill>
                <a:schemeClr val="accent1"/>
              </a:solidFill>
            </a:endParaRPr>
          </a:p>
        </p:txBody>
      </p:sp>
      <p:sp>
        <p:nvSpPr>
          <p:cNvPr id="118787" name="Rectangle 3"/>
          <p:cNvSpPr>
            <a:spLocks noGrp="1" noChangeArrowheads="1"/>
          </p:cNvSpPr>
          <p:nvPr>
            <p:ph type="body" idx="1"/>
          </p:nvPr>
        </p:nvSpPr>
        <p:spPr>
          <a:xfrm>
            <a:off x="1371600" y="2590800"/>
            <a:ext cx="7431088" cy="3276600"/>
          </a:xfrm>
        </p:spPr>
        <p:txBody>
          <a:bodyPr/>
          <a:lstStyle/>
          <a:p>
            <a:pPr marL="365125" indent="-365125" eaLnBrk="1" hangingPunct="1">
              <a:spcBef>
                <a:spcPct val="0"/>
              </a:spcBef>
              <a:buClrTx/>
              <a:buSzTx/>
              <a:buFontTx/>
              <a:buNone/>
              <a:tabLst>
                <a:tab pos="808038" algn="l"/>
              </a:tabLst>
            </a:pPr>
            <a:r>
              <a:rPr lang="en-US" sz="2200" b="1" dirty="0" smtClean="0">
                <a:solidFill>
                  <a:schemeClr val="tx2"/>
                </a:solidFill>
              </a:rPr>
              <a:t>Object extraction: ungrammatical</a:t>
            </a:r>
          </a:p>
          <a:p>
            <a:pPr marL="365125" indent="-365125" eaLnBrk="1" hangingPunct="1">
              <a:spcBef>
                <a:spcPct val="0"/>
              </a:spcBef>
              <a:buClrTx/>
              <a:buSzTx/>
              <a:buFontTx/>
              <a:buNone/>
              <a:tabLst>
                <a:tab pos="808038" algn="l"/>
              </a:tabLst>
            </a:pPr>
            <a:endParaRPr lang="en-US" sz="2200" b="1" dirty="0">
              <a:solidFill>
                <a:schemeClr val="tx2"/>
              </a:solidFill>
            </a:endParaRPr>
          </a:p>
          <a:p>
            <a:pPr marL="365125" indent="-365125" eaLnBrk="1" hangingPunct="1">
              <a:buFontTx/>
              <a:buNone/>
              <a:tabLst>
                <a:tab pos="808038" algn="l"/>
              </a:tabLst>
            </a:pPr>
            <a:r>
              <a:rPr lang="nl-BE" sz="2200" dirty="0" smtClean="0">
                <a:solidFill>
                  <a:schemeClr val="tx2"/>
                </a:solidFill>
              </a:rPr>
              <a:t>(6)  *</a:t>
            </a:r>
            <a:r>
              <a:rPr lang="nl-BE" sz="2200" dirty="0" smtClean="0">
                <a:solidFill>
                  <a:srgbClr val="269999"/>
                </a:solidFill>
              </a:rPr>
              <a:t>	Ik weet  wie  Thomas MOET uitnodigen, maar</a:t>
            </a:r>
          </a:p>
          <a:p>
            <a:pPr marL="365125" indent="-365125" eaLnBrk="1" hangingPunct="1">
              <a:buFontTx/>
              <a:buNone/>
              <a:tabLst>
                <a:tab pos="808038" algn="l"/>
              </a:tabLst>
            </a:pPr>
            <a:r>
              <a:rPr lang="nl-BE" sz="2200" i="1" dirty="0" smtClean="0">
                <a:solidFill>
                  <a:schemeClr val="tx2"/>
                </a:solidFill>
              </a:rPr>
              <a:t>		I   know who Thomas must  invite         but</a:t>
            </a:r>
          </a:p>
          <a:p>
            <a:pPr marL="365125" indent="-365125" eaLnBrk="1" hangingPunct="1">
              <a:buFontTx/>
              <a:buNone/>
              <a:tabLst>
                <a:tab pos="808038" algn="l"/>
              </a:tabLst>
            </a:pPr>
            <a:r>
              <a:rPr lang="nl-BE" sz="2200" dirty="0" smtClean="0">
                <a:solidFill>
                  <a:schemeClr val="tx2"/>
                </a:solidFill>
              </a:rPr>
              <a:t> 		</a:t>
            </a:r>
            <a:r>
              <a:rPr lang="nl-BE" sz="2200" dirty="0" smtClean="0">
                <a:solidFill>
                  <a:srgbClr val="269999"/>
                </a:solidFill>
              </a:rPr>
              <a:t>ik weet  niet </a:t>
            </a:r>
            <a:r>
              <a:rPr lang="nl-BE" sz="2200" b="1" dirty="0" smtClean="0">
                <a:solidFill>
                  <a:srgbClr val="269999"/>
                </a:solidFill>
              </a:rPr>
              <a:t>wie </a:t>
            </a:r>
            <a:r>
              <a:rPr lang="nl-BE" sz="2200" dirty="0" smtClean="0">
                <a:solidFill>
                  <a:srgbClr val="269999"/>
                </a:solidFill>
              </a:rPr>
              <a:t>hij niet MAG.</a:t>
            </a:r>
          </a:p>
          <a:p>
            <a:pPr marL="365125" indent="-365125" eaLnBrk="1" hangingPunct="1">
              <a:buFontTx/>
              <a:buNone/>
              <a:tabLst>
                <a:tab pos="808038" algn="l"/>
              </a:tabLst>
            </a:pPr>
            <a:r>
              <a:rPr lang="nl-BE" sz="2200" i="1" dirty="0" smtClean="0">
                <a:solidFill>
                  <a:schemeClr val="tx2"/>
                </a:solidFill>
              </a:rPr>
              <a:t>		I  know not  who he not  is.allowed</a:t>
            </a:r>
          </a:p>
          <a:p>
            <a:pPr marL="365125" indent="-365125" eaLnBrk="1" hangingPunct="1">
              <a:buFontTx/>
              <a:buNone/>
              <a:tabLst>
                <a:tab pos="808038" algn="l"/>
              </a:tabLst>
            </a:pPr>
            <a:r>
              <a:rPr lang="en-US" sz="2200" dirty="0" smtClean="0">
                <a:solidFill>
                  <a:schemeClr val="tx2"/>
                </a:solidFill>
              </a:rPr>
              <a:t>		‘I know who Thomas has to invite, but I don’t</a:t>
            </a:r>
          </a:p>
          <a:p>
            <a:pPr marL="365125" indent="-365125" eaLnBrk="1" hangingPunct="1">
              <a:buFontTx/>
              <a:buNone/>
              <a:tabLst>
                <a:tab pos="808038" algn="l"/>
              </a:tabLst>
            </a:pPr>
            <a:r>
              <a:rPr lang="en-US" sz="2200" dirty="0" smtClean="0">
                <a:solidFill>
                  <a:schemeClr val="tx2"/>
                </a:solidFill>
              </a:rPr>
              <a:t>	 	know who he isn’t allowed to.’</a:t>
            </a:r>
          </a:p>
          <a:p>
            <a:pPr marL="365125" indent="-365125" eaLnBrk="1" hangingPunct="1">
              <a:buFontTx/>
              <a:buNone/>
              <a:tabLst>
                <a:tab pos="808038" algn="l"/>
              </a:tabLst>
            </a:pPr>
            <a:endParaRPr lang="nl-BE" sz="2200" i="1" dirty="0" smtClean="0">
              <a:solidFill>
                <a:schemeClr val="tx2"/>
              </a:solidFill>
            </a:endParaRPr>
          </a:p>
          <a:p>
            <a:pPr marL="365125" indent="-365125" eaLnBrk="1" hangingPunct="1">
              <a:buFontTx/>
              <a:buNone/>
              <a:tabLst>
                <a:tab pos="808038" algn="l"/>
              </a:tabLst>
            </a:pPr>
            <a:endParaRPr lang="en-US" sz="1200" i="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8787">
                                            <p:txEl>
                                              <p:pRg st="2" end="2"/>
                                            </p:txEl>
                                          </p:spTgt>
                                        </p:tgtEl>
                                        <p:attrNameLst>
                                          <p:attrName>style.visibility</p:attrName>
                                        </p:attrNameLst>
                                      </p:cBhvr>
                                      <p:to>
                                        <p:strVal val="visible"/>
                                      </p:to>
                                    </p:set>
                                    <p:animEffect transition="in" filter="fade">
                                      <p:cBhvr>
                                        <p:cTn id="7" dur="1000"/>
                                        <p:tgtEl>
                                          <p:spTgt spid="118787">
                                            <p:txEl>
                                              <p:pRg st="2" end="2"/>
                                            </p:txEl>
                                          </p:spTgt>
                                        </p:tgtEl>
                                      </p:cBhvr>
                                    </p:animEffect>
                                    <p:anim calcmode="lin" valueType="num">
                                      <p:cBhvr>
                                        <p:cTn id="8" dur="10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878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878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18787">
                                            <p:txEl>
                                              <p:pRg st="3" end="3"/>
                                            </p:txEl>
                                          </p:spTgt>
                                        </p:tgtEl>
                                        <p:attrNameLst>
                                          <p:attrName>style.visibility</p:attrName>
                                        </p:attrNameLst>
                                      </p:cBhvr>
                                      <p:to>
                                        <p:strVal val="visible"/>
                                      </p:to>
                                    </p:set>
                                    <p:animEffect transition="in" filter="fade">
                                      <p:cBhvr>
                                        <p:cTn id="13" dur="1000"/>
                                        <p:tgtEl>
                                          <p:spTgt spid="118787">
                                            <p:txEl>
                                              <p:pRg st="3" end="3"/>
                                            </p:txEl>
                                          </p:spTgt>
                                        </p:tgtEl>
                                      </p:cBhvr>
                                    </p:animEffect>
                                    <p:anim calcmode="lin" valueType="num">
                                      <p:cBhvr>
                                        <p:cTn id="14" dur="10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1878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878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18787">
                                            <p:txEl>
                                              <p:pRg st="4" end="4"/>
                                            </p:txEl>
                                          </p:spTgt>
                                        </p:tgtEl>
                                        <p:attrNameLst>
                                          <p:attrName>style.visibility</p:attrName>
                                        </p:attrNameLst>
                                      </p:cBhvr>
                                      <p:to>
                                        <p:strVal val="visible"/>
                                      </p:to>
                                    </p:set>
                                    <p:animEffect transition="in" filter="fade">
                                      <p:cBhvr>
                                        <p:cTn id="19" dur="1000"/>
                                        <p:tgtEl>
                                          <p:spTgt spid="118787">
                                            <p:txEl>
                                              <p:pRg st="4" end="4"/>
                                            </p:txEl>
                                          </p:spTgt>
                                        </p:tgtEl>
                                      </p:cBhvr>
                                    </p:animEffect>
                                    <p:anim calcmode="lin" valueType="num">
                                      <p:cBhvr>
                                        <p:cTn id="20" dur="10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18787">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8787">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18787">
                                            <p:txEl>
                                              <p:pRg st="5" end="5"/>
                                            </p:txEl>
                                          </p:spTgt>
                                        </p:tgtEl>
                                        <p:attrNameLst>
                                          <p:attrName>style.visibility</p:attrName>
                                        </p:attrNameLst>
                                      </p:cBhvr>
                                      <p:to>
                                        <p:strVal val="visible"/>
                                      </p:to>
                                    </p:set>
                                    <p:animEffect transition="in" filter="fade">
                                      <p:cBhvr>
                                        <p:cTn id="25" dur="1000"/>
                                        <p:tgtEl>
                                          <p:spTgt spid="118787">
                                            <p:txEl>
                                              <p:pRg st="5" end="5"/>
                                            </p:txEl>
                                          </p:spTgt>
                                        </p:tgtEl>
                                      </p:cBhvr>
                                    </p:animEffect>
                                    <p:anim calcmode="lin" valueType="num">
                                      <p:cBhvr>
                                        <p:cTn id="26" dur="10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18787">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8787">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18787">
                                            <p:txEl>
                                              <p:pRg st="6" end="6"/>
                                            </p:txEl>
                                          </p:spTgt>
                                        </p:tgtEl>
                                        <p:attrNameLst>
                                          <p:attrName>style.visibility</p:attrName>
                                        </p:attrNameLst>
                                      </p:cBhvr>
                                      <p:to>
                                        <p:strVal val="visible"/>
                                      </p:to>
                                    </p:set>
                                    <p:animEffect transition="in" filter="fade">
                                      <p:cBhvr>
                                        <p:cTn id="31" dur="1000"/>
                                        <p:tgtEl>
                                          <p:spTgt spid="118787">
                                            <p:txEl>
                                              <p:pRg st="6" end="6"/>
                                            </p:txEl>
                                          </p:spTgt>
                                        </p:tgtEl>
                                      </p:cBhvr>
                                    </p:animEffect>
                                    <p:anim calcmode="lin" valueType="num">
                                      <p:cBhvr>
                                        <p:cTn id="32" dur="1000" fill="hold"/>
                                        <p:tgtEl>
                                          <p:spTgt spid="11878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878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8787">
                                            <p:txEl>
                                              <p:pRg st="6" end="6"/>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18787">
                                            <p:txEl>
                                              <p:pRg st="7" end="7"/>
                                            </p:txEl>
                                          </p:spTgt>
                                        </p:tgtEl>
                                        <p:attrNameLst>
                                          <p:attrName>style.visibility</p:attrName>
                                        </p:attrNameLst>
                                      </p:cBhvr>
                                      <p:to>
                                        <p:strVal val="visible"/>
                                      </p:to>
                                    </p:set>
                                    <p:animEffect transition="in" filter="fade">
                                      <p:cBhvr>
                                        <p:cTn id="37" dur="1000"/>
                                        <p:tgtEl>
                                          <p:spTgt spid="118787">
                                            <p:txEl>
                                              <p:pRg st="7" end="7"/>
                                            </p:txEl>
                                          </p:spTgt>
                                        </p:tgtEl>
                                      </p:cBhvr>
                                    </p:animEffect>
                                    <p:anim calcmode="lin" valueType="num">
                                      <p:cBhvr>
                                        <p:cTn id="38" dur="1000" fill="hold"/>
                                        <p:tgtEl>
                                          <p:spTgt spid="118787">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18787">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878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5.3 Pseudogapping (9)</a:t>
            </a:r>
            <a:endParaRPr lang="nl-NL" sz="3200" dirty="0" smtClean="0">
              <a:solidFill>
                <a:schemeClr val="accent1"/>
              </a:solidFill>
            </a:endParaRPr>
          </a:p>
        </p:txBody>
      </p:sp>
      <p:sp>
        <p:nvSpPr>
          <p:cNvPr id="153603" name="Rectangle 3"/>
          <p:cNvSpPr>
            <a:spLocks noGrp="1" noChangeArrowheads="1"/>
          </p:cNvSpPr>
          <p:nvPr>
            <p:ph type="body" idx="1"/>
          </p:nvPr>
        </p:nvSpPr>
        <p:spPr>
          <a:xfrm>
            <a:off x="1371600" y="2667000"/>
            <a:ext cx="7280275" cy="3048000"/>
          </a:xfrm>
        </p:spPr>
        <p:txBody>
          <a:bodyPr/>
          <a:lstStyle/>
          <a:p>
            <a:pPr marL="0" indent="0" eaLnBrk="1" hangingPunct="1">
              <a:lnSpc>
                <a:spcPct val="90000"/>
              </a:lnSpc>
              <a:buFontTx/>
              <a:buNone/>
              <a:tabLst>
                <a:tab pos="800100" algn="l"/>
                <a:tab pos="985838" algn="l"/>
                <a:tab pos="1257300" algn="l"/>
                <a:tab pos="2243138" algn="l"/>
              </a:tabLst>
              <a:defRPr/>
            </a:pPr>
            <a:r>
              <a:rPr lang="en-GB" sz="2200" dirty="0" smtClean="0">
                <a:solidFill>
                  <a:srgbClr val="269999"/>
                </a:solidFill>
              </a:rPr>
              <a:t>[E]</a:t>
            </a:r>
            <a:r>
              <a:rPr lang="nl-BE" sz="2200" dirty="0" smtClean="0">
                <a:solidFill>
                  <a:schemeClr val="accent1">
                    <a:lumMod val="75000"/>
                  </a:schemeClr>
                </a:solidFill>
              </a:rPr>
              <a:t> for Pseudogapping:</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(90)		  </a:t>
            </a:r>
            <a:r>
              <a:rPr lang="en-US" sz="2200" cap="small" dirty="0" smtClean="0">
                <a:solidFill>
                  <a:schemeClr val="tx2"/>
                </a:solidFill>
              </a:rPr>
              <a:t>cat</a:t>
            </a:r>
            <a:r>
              <a:rPr lang="en-US" sz="2200" dirty="0" smtClean="0">
                <a:solidFill>
                  <a:schemeClr val="tx2"/>
                </a:solidFill>
              </a:rPr>
              <a:t> 	[Voice/E]</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rPr>
              <a:t>[</a:t>
            </a:r>
            <a:r>
              <a:rPr lang="en-US" sz="2200" i="1" dirty="0" err="1" smtClean="0">
                <a:solidFill>
                  <a:schemeClr val="tx2"/>
                </a:solidFill>
              </a:rPr>
              <a:t>u</a:t>
            </a:r>
            <a:r>
              <a:rPr lang="en-US" sz="2200" dirty="0" err="1" smtClean="0">
                <a:solidFill>
                  <a:schemeClr val="tx2"/>
                </a:solidFill>
              </a:rPr>
              <a:t>T</a:t>
            </a:r>
            <a:r>
              <a:rPr lang="en-US" sz="2200" dirty="0" smtClean="0">
                <a:solidFill>
                  <a:schemeClr val="tx2"/>
                </a:solidFill>
              </a:rPr>
              <a:t> [fin]]</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sel</a:t>
            </a:r>
            <a:r>
              <a:rPr lang="en-US" sz="2200" cap="small" dirty="0" smtClean="0">
                <a:solidFill>
                  <a:schemeClr val="tx2"/>
                </a:solidFill>
              </a:rPr>
              <a:t>	</a:t>
            </a:r>
            <a:r>
              <a:rPr lang="en-US" sz="2200" dirty="0" smtClean="0">
                <a:solidFill>
                  <a:schemeClr val="tx2"/>
                </a:solidFill>
              </a:rPr>
              <a:t>[Voice]</a:t>
            </a:r>
          </a:p>
          <a:p>
            <a:pPr marL="0" indent="0" eaLnBrk="1" hangingPunct="1">
              <a:lnSpc>
                <a:spcPct val="90000"/>
              </a:lnSpc>
              <a:buFontTx/>
              <a:buNone/>
              <a:tabLst>
                <a:tab pos="800100" algn="l"/>
                <a:tab pos="985838" algn="l"/>
                <a:tab pos="1257300" algn="l"/>
                <a:tab pos="2243138" algn="l"/>
              </a:tabLst>
              <a:defRPr/>
            </a:pPr>
            <a:endParaRPr lang="nl-BE" sz="2200" dirty="0" smtClean="0">
              <a:solidFill>
                <a:schemeClr val="tx2"/>
              </a:solidFill>
            </a:endParaRPr>
          </a:p>
          <a:p>
            <a:pPr marL="0" indent="0" eaLnBrk="1" hangingPunct="1">
              <a:lnSpc>
                <a:spcPct val="90000"/>
              </a:lnSpc>
              <a:buFontTx/>
              <a:buNone/>
              <a:tabLst>
                <a:tab pos="800100" algn="l"/>
                <a:tab pos="985838" algn="l"/>
                <a:tab pos="1257300" algn="l"/>
                <a:tab pos="2243138" algn="l"/>
              </a:tabLst>
              <a:defRPr/>
            </a:pPr>
            <a:r>
              <a:rPr lang="nl-BE" sz="2000" dirty="0" smtClean="0">
                <a:solidFill>
                  <a:schemeClr val="tx2"/>
                </a:solidFill>
              </a:rPr>
              <a:t>       </a:t>
            </a:r>
            <a:endParaRPr lang="nl-BE" sz="2000" dirty="0">
              <a:solidFill>
                <a:schemeClr val="tx2"/>
              </a:solidFill>
            </a:endParaRPr>
          </a:p>
          <a:p>
            <a:pPr marL="0" indent="0" eaLnBrk="1" hangingPunct="1">
              <a:lnSpc>
                <a:spcPct val="90000"/>
              </a:lnSpc>
              <a:buFontTx/>
              <a:buNone/>
              <a:tabLst>
                <a:tab pos="800100" algn="l"/>
                <a:tab pos="985838" algn="l"/>
                <a:tab pos="1257300" algn="l"/>
                <a:tab pos="2243138" algn="l"/>
              </a:tabLst>
              <a:defRPr/>
            </a:pPr>
            <a:endParaRPr lang="nl-NL" sz="2000" dirty="0">
              <a:solidFill>
                <a:schemeClr val="tx2"/>
              </a:solidFill>
            </a:endParaRPr>
          </a:p>
        </p:txBody>
      </p:sp>
      <p:sp>
        <p:nvSpPr>
          <p:cNvPr id="4" name="Vierkante haak links 3"/>
          <p:cNvSpPr/>
          <p:nvPr/>
        </p:nvSpPr>
        <p:spPr>
          <a:xfrm>
            <a:off x="2438400" y="3505200"/>
            <a:ext cx="76200" cy="12192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5" name="Vierkante haak rechts 4"/>
          <p:cNvSpPr/>
          <p:nvPr/>
        </p:nvSpPr>
        <p:spPr>
          <a:xfrm>
            <a:off x="4648200" y="3505200"/>
            <a:ext cx="76200" cy="12192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370013" y="301625"/>
            <a:ext cx="7523162" cy="1143000"/>
          </a:xfrm>
        </p:spPr>
        <p:txBody>
          <a:bodyPr/>
          <a:lstStyle/>
          <a:p>
            <a:pPr eaLnBrk="1" hangingPunct="1"/>
            <a:r>
              <a:rPr lang="nl-BE" sz="3200" dirty="0" smtClean="0">
                <a:solidFill>
                  <a:schemeClr val="accent1"/>
                </a:solidFill>
              </a:rPr>
              <a:t>5.3 Pseudogapping (10)</a:t>
            </a:r>
            <a:endParaRPr lang="nl-NL" sz="3400" dirty="0" smtClean="0">
              <a:solidFill>
                <a:schemeClr val="accent1"/>
              </a:solidFill>
            </a:endParaRPr>
          </a:p>
        </p:txBody>
      </p:sp>
      <p:sp>
        <p:nvSpPr>
          <p:cNvPr id="244739" name="Text Box 4"/>
          <p:cNvSpPr txBox="1">
            <a:spLocks noChangeArrowheads="1"/>
          </p:cNvSpPr>
          <p:nvPr/>
        </p:nvSpPr>
        <p:spPr bwMode="auto">
          <a:xfrm>
            <a:off x="1331913" y="2133600"/>
            <a:ext cx="7126287" cy="3477875"/>
          </a:xfrm>
          <a:prstGeom prst="rect">
            <a:avLst/>
          </a:prstGeom>
          <a:noFill/>
          <a:ln w="9525">
            <a:noFill/>
            <a:miter lim="800000"/>
            <a:headEnd/>
            <a:tailEnd/>
          </a:ln>
        </p:spPr>
        <p:txBody>
          <a:bodyPr wrap="square">
            <a:prstTxWarp prst="textNoShape">
              <a:avLst/>
            </a:prstTxWarp>
            <a:spAutoFit/>
          </a:bodyPr>
          <a:lstStyle/>
          <a:p>
            <a:pPr marL="342900" indent="-342900">
              <a:spcBef>
                <a:spcPct val="50000"/>
              </a:spcBef>
            </a:pPr>
            <a:r>
              <a:rPr lang="nl-BE" sz="2000" dirty="0" smtClean="0">
                <a:solidFill>
                  <a:schemeClr val="tx2"/>
                </a:solidFill>
              </a:rPr>
              <a:t>(91)            TP  </a:t>
            </a:r>
            <a:endParaRPr lang="nl-BE" sz="2000" dirty="0">
              <a:solidFill>
                <a:schemeClr val="tx2"/>
              </a:solidFill>
            </a:endParaRPr>
          </a:p>
          <a:p>
            <a:pPr marL="342900" indent="-342900">
              <a:spcBef>
                <a:spcPct val="50000"/>
              </a:spcBef>
            </a:pPr>
            <a:r>
              <a:rPr lang="nl-BE" sz="2000" dirty="0">
                <a:solidFill>
                  <a:schemeClr val="tx2"/>
                </a:solidFill>
              </a:rPr>
              <a:t>                       </a:t>
            </a:r>
            <a:r>
              <a:rPr lang="nl-BE" sz="2000" dirty="0" smtClean="0">
                <a:solidFill>
                  <a:schemeClr val="tx2"/>
                </a:solidFill>
              </a:rPr>
              <a:t>   T’        </a:t>
            </a:r>
            <a:endParaRPr lang="nl-BE" sz="2000" dirty="0">
              <a:solidFill>
                <a:schemeClr val="tx2"/>
              </a:solidFill>
            </a:endParaRPr>
          </a:p>
          <a:p>
            <a:pPr marL="342900" indent="-342900">
              <a:spcBef>
                <a:spcPct val="50000"/>
              </a:spcBef>
            </a:pPr>
            <a:r>
              <a:rPr lang="nl-BE" sz="2000" dirty="0">
                <a:solidFill>
                  <a:schemeClr val="tx2"/>
                </a:solidFill>
              </a:rPr>
              <a:t>                 </a:t>
            </a:r>
            <a:r>
              <a:rPr lang="nl-BE" sz="2000" dirty="0" smtClean="0">
                <a:solidFill>
                  <a:schemeClr val="tx2"/>
                </a:solidFill>
              </a:rPr>
              <a:t>  T            …</a:t>
            </a:r>
          </a:p>
          <a:p>
            <a:pPr marL="342900" indent="-342900">
              <a:spcBef>
                <a:spcPct val="50000"/>
              </a:spcBef>
            </a:pPr>
            <a:r>
              <a:rPr lang="nl-BE" sz="2000" dirty="0">
                <a:solidFill>
                  <a:schemeClr val="tx2"/>
                </a:solidFill>
              </a:rPr>
              <a:t>                                   </a:t>
            </a:r>
            <a:r>
              <a:rPr lang="nl-BE" sz="2000" dirty="0" smtClean="0">
                <a:solidFill>
                  <a:schemeClr val="tx2"/>
                </a:solidFill>
              </a:rPr>
              <a:t>    FocP   </a:t>
            </a:r>
          </a:p>
          <a:p>
            <a:pPr marL="342900" indent="-342900">
              <a:spcBef>
                <a:spcPct val="50000"/>
              </a:spcBef>
            </a:pPr>
            <a:r>
              <a:rPr lang="nl-BE" sz="2000" dirty="0" smtClean="0">
                <a:solidFill>
                  <a:schemeClr val="tx2"/>
                </a:solidFill>
              </a:rPr>
              <a:t>					      VoiceP</a:t>
            </a:r>
          </a:p>
          <a:p>
            <a:pPr marL="342900" indent="-342900">
              <a:spcBef>
                <a:spcPct val="50000"/>
              </a:spcBef>
            </a:pPr>
            <a:r>
              <a:rPr lang="nl-BE" sz="2000" dirty="0" smtClean="0">
                <a:solidFill>
                  <a:schemeClr val="tx2"/>
                </a:solidFill>
              </a:rPr>
              <a:t>                                     Voice            </a:t>
            </a:r>
            <a:r>
              <a:rPr lang="nl-BE" sz="2000" dirty="0">
                <a:solidFill>
                  <a:schemeClr val="tx2"/>
                </a:solidFill>
              </a:rPr>
              <a:t>v</a:t>
            </a:r>
            <a:r>
              <a:rPr lang="nl-BE" sz="2000" dirty="0" smtClean="0">
                <a:solidFill>
                  <a:schemeClr val="tx2"/>
                </a:solidFill>
              </a:rPr>
              <a:t>P</a:t>
            </a:r>
            <a:r>
              <a:rPr lang="nl-BE" sz="2000" dirty="0">
                <a:solidFill>
                  <a:schemeClr val="tx2"/>
                </a:solidFill>
              </a:rPr>
              <a:t>					    </a:t>
            </a:r>
            <a:r>
              <a:rPr lang="nl-BE" sz="2000" dirty="0" smtClean="0">
                <a:solidFill>
                  <a:schemeClr val="tx2"/>
                </a:solidFill>
              </a:rPr>
              <a:t>  </a:t>
            </a:r>
            <a:endParaRPr lang="nl-BE" sz="2000" dirty="0">
              <a:solidFill>
                <a:schemeClr val="tx2"/>
              </a:solidFill>
            </a:endParaRPr>
          </a:p>
          <a:p>
            <a:pPr marL="342900" indent="-342900">
              <a:spcBef>
                <a:spcPct val="50000"/>
              </a:spcBef>
            </a:pPr>
            <a:r>
              <a:rPr lang="nl-BE" sz="2000" dirty="0">
                <a:solidFill>
                  <a:schemeClr val="tx2"/>
                </a:solidFill>
              </a:rPr>
              <a:t>		                                                          </a:t>
            </a:r>
            <a:endParaRPr lang="nl-NL" sz="2000" dirty="0">
              <a:solidFill>
                <a:schemeClr val="tx2"/>
              </a:solidFill>
            </a:endParaRPr>
          </a:p>
        </p:txBody>
      </p:sp>
      <p:sp>
        <p:nvSpPr>
          <p:cNvPr id="244740" name="AutoShape 5"/>
          <p:cNvSpPr>
            <a:spLocks noChangeArrowheads="1"/>
          </p:cNvSpPr>
          <p:nvPr/>
        </p:nvSpPr>
        <p:spPr bwMode="auto">
          <a:xfrm>
            <a:off x="6172200" y="4800600"/>
            <a:ext cx="966788" cy="174625"/>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 name="Group 10"/>
          <p:cNvGrpSpPr>
            <a:grpSpLocks/>
          </p:cNvGrpSpPr>
          <p:nvPr/>
        </p:nvGrpSpPr>
        <p:grpSpPr bwMode="auto">
          <a:xfrm>
            <a:off x="2819400" y="2514600"/>
            <a:ext cx="792163" cy="144463"/>
            <a:chOff x="2064" y="2160"/>
            <a:chExt cx="635" cy="91"/>
          </a:xfrm>
        </p:grpSpPr>
        <p:sp>
          <p:nvSpPr>
            <p:cNvPr id="244757"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8"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10"/>
          <p:cNvGrpSpPr>
            <a:grpSpLocks/>
          </p:cNvGrpSpPr>
          <p:nvPr/>
        </p:nvGrpSpPr>
        <p:grpSpPr bwMode="auto">
          <a:xfrm>
            <a:off x="3429000" y="2971800"/>
            <a:ext cx="792163" cy="144463"/>
            <a:chOff x="2064" y="2160"/>
            <a:chExt cx="635" cy="91"/>
          </a:xfrm>
        </p:grpSpPr>
        <p:sp>
          <p:nvSpPr>
            <p:cNvPr id="244755"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6"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4" name="Group 10"/>
          <p:cNvGrpSpPr>
            <a:grpSpLocks/>
          </p:cNvGrpSpPr>
          <p:nvPr/>
        </p:nvGrpSpPr>
        <p:grpSpPr bwMode="auto">
          <a:xfrm>
            <a:off x="4114800" y="3429000"/>
            <a:ext cx="792163" cy="144463"/>
            <a:chOff x="2064" y="2160"/>
            <a:chExt cx="635" cy="91"/>
          </a:xfrm>
        </p:grpSpPr>
        <p:sp>
          <p:nvSpPr>
            <p:cNvPr id="244753"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4"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5" name="Group 10"/>
          <p:cNvGrpSpPr>
            <a:grpSpLocks/>
          </p:cNvGrpSpPr>
          <p:nvPr/>
        </p:nvGrpSpPr>
        <p:grpSpPr bwMode="auto">
          <a:xfrm>
            <a:off x="4800600" y="3886200"/>
            <a:ext cx="792163" cy="144463"/>
            <a:chOff x="2064" y="2160"/>
            <a:chExt cx="635" cy="91"/>
          </a:xfrm>
        </p:grpSpPr>
        <p:sp>
          <p:nvSpPr>
            <p:cNvPr id="244751"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2"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5867400" y="3962400"/>
            <a:ext cx="1241425" cy="1717675"/>
          </a:xfrm>
          <a:custGeom>
            <a:avLst/>
            <a:gdLst>
              <a:gd name="connsiteX0" fmla="*/ 1205255 w 1205255"/>
              <a:gd name="connsiteY0" fmla="*/ 0 h 1553882"/>
              <a:gd name="connsiteX1" fmla="*/ 114549 w 1205255"/>
              <a:gd name="connsiteY1" fmla="*/ 672353 h 1553882"/>
              <a:gd name="connsiteX2" fmla="*/ 517961 w 1205255"/>
              <a:gd name="connsiteY2" fmla="*/ 1553882 h 1553882"/>
              <a:gd name="connsiteX0" fmla="*/ 1205255 w 1205255"/>
              <a:gd name="connsiteY0" fmla="*/ 0 h 1792342"/>
              <a:gd name="connsiteX1" fmla="*/ 114549 w 1205255"/>
              <a:gd name="connsiteY1" fmla="*/ 910813 h 1792342"/>
              <a:gd name="connsiteX2" fmla="*/ 517961 w 1205255"/>
              <a:gd name="connsiteY2" fmla="*/ 1792342 h 1792342"/>
            </a:gdLst>
            <a:ahLst/>
            <a:cxnLst>
              <a:cxn ang="0">
                <a:pos x="connsiteX0" y="connsiteY0"/>
              </a:cxn>
              <a:cxn ang="0">
                <a:pos x="connsiteX1" y="connsiteY1"/>
              </a:cxn>
              <a:cxn ang="0">
                <a:pos x="connsiteX2" y="connsiteY2"/>
              </a:cxn>
            </a:cxnLst>
            <a:rect l="l" t="t" r="r" b="b"/>
            <a:pathLst>
              <a:path w="1205255" h="1792342">
                <a:moveTo>
                  <a:pt x="1205255" y="0"/>
                </a:moveTo>
                <a:cubicBezTo>
                  <a:pt x="717176" y="206686"/>
                  <a:pt x="229098" y="612089"/>
                  <a:pt x="114549" y="910813"/>
                </a:cubicBezTo>
                <a:cubicBezTo>
                  <a:pt x="0" y="1209537"/>
                  <a:pt x="517961" y="1792342"/>
                  <a:pt x="517961" y="1792342"/>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grpSp>
        <p:nvGrpSpPr>
          <p:cNvPr id="6" name="Groeperen 37"/>
          <p:cNvGrpSpPr>
            <a:grpSpLocks/>
          </p:cNvGrpSpPr>
          <p:nvPr/>
        </p:nvGrpSpPr>
        <p:grpSpPr bwMode="auto">
          <a:xfrm>
            <a:off x="2895600" y="4038600"/>
            <a:ext cx="534988" cy="990600"/>
            <a:chOff x="3504406" y="4877594"/>
            <a:chExt cx="457994" cy="686594"/>
          </a:xfrm>
        </p:grpSpPr>
        <p:cxnSp>
          <p:nvCxnSpPr>
            <p:cNvPr id="31" name="Rechte verbindingslijn 30"/>
            <p:cNvCxnSpPr/>
            <p:nvPr/>
          </p:nvCxnSpPr>
          <p:spPr>
            <a:xfrm rot="5400000">
              <a:off x="3162582" y="5219418"/>
              <a:ext cx="685008" cy="1359"/>
            </a:xfrm>
            <a:prstGeom prst="line">
              <a:avLst/>
            </a:prstGeom>
            <a:ln>
              <a:solidFill>
                <a:schemeClr val="accent1">
                  <a:lumMod val="75000"/>
                </a:schemeClr>
              </a:solidFill>
              <a:headEnd type="oval" w="lg" len="lg"/>
            </a:ln>
          </p:spPr>
          <p:style>
            <a:lnRef idx="2">
              <a:schemeClr val="accent1"/>
            </a:lnRef>
            <a:fillRef idx="0">
              <a:schemeClr val="accent1"/>
            </a:fillRef>
            <a:effectRef idx="1">
              <a:schemeClr val="accent1"/>
            </a:effectRef>
            <a:fontRef idx="minor">
              <a:schemeClr val="tx1"/>
            </a:fontRef>
          </p:style>
        </p:cxnSp>
        <p:cxnSp>
          <p:nvCxnSpPr>
            <p:cNvPr id="36" name="Rechte verbindingslijn 35"/>
            <p:cNvCxnSpPr/>
            <p:nvPr/>
          </p:nvCxnSpPr>
          <p:spPr>
            <a:xfrm>
              <a:off x="3505765" y="5562602"/>
              <a:ext cx="456635" cy="1586"/>
            </a:xfrm>
            <a:prstGeom prst="line">
              <a:avLst/>
            </a:prstGeom>
            <a:ln>
              <a:solidFill>
                <a:schemeClr val="accent1">
                  <a:lumMod val="75000"/>
                </a:schemeClr>
              </a:solidFill>
              <a:tailEnd type="oval" w="lg" len="lg"/>
            </a:ln>
          </p:spPr>
          <p:style>
            <a:lnRef idx="2">
              <a:schemeClr val="accent1"/>
            </a:lnRef>
            <a:fillRef idx="0">
              <a:schemeClr val="accent1"/>
            </a:fillRef>
            <a:effectRef idx="1">
              <a:schemeClr val="accent1"/>
            </a:effectRef>
            <a:fontRef idx="minor">
              <a:schemeClr val="tx1"/>
            </a:fontRef>
          </p:style>
        </p:cxnSp>
      </p:grpSp>
      <p:sp>
        <p:nvSpPr>
          <p:cNvPr id="40" name="Tekstvak 39"/>
          <p:cNvSpPr txBox="1"/>
          <p:nvPr/>
        </p:nvSpPr>
        <p:spPr>
          <a:xfrm>
            <a:off x="3429000" y="4800600"/>
            <a:ext cx="2590800" cy="400110"/>
          </a:xfrm>
          <a:prstGeom prst="rect">
            <a:avLst/>
          </a:prstGeom>
          <a:noFill/>
        </p:spPr>
        <p:txBody>
          <a:bodyPr wrap="square">
            <a:prstTxWarp prst="textNoShape">
              <a:avLst/>
            </a:prstTxWarp>
            <a:spAutoFit/>
          </a:bodyPr>
          <a:lstStyle/>
          <a:p>
            <a:r>
              <a:rPr lang="en-GB" sz="2000" dirty="0">
                <a:solidFill>
                  <a:schemeClr val="tx2"/>
                </a:solidFill>
                <a:ea typeface="Verdana" pitchFamily="-110" charset="0"/>
                <a:cs typeface="Verdana" pitchFamily="-110" charset="0"/>
              </a:rPr>
              <a:t>[E </a:t>
            </a:r>
            <a:r>
              <a:rPr lang="en-GB" sz="2000" dirty="0" smtClean="0">
                <a:solidFill>
                  <a:schemeClr val="tx2"/>
                </a:solidFill>
                <a:ea typeface="Verdana" pitchFamily="-110" charset="0"/>
                <a:cs typeface="Verdana" pitchFamily="-110" charset="0"/>
              </a:rPr>
              <a:t>[</a:t>
            </a:r>
            <a:r>
              <a:rPr lang="en-GB" sz="2000" cap="small" dirty="0" err="1" smtClean="0">
                <a:solidFill>
                  <a:schemeClr val="tx2"/>
                </a:solidFill>
                <a:ea typeface="Verdana" pitchFamily="-110" charset="0"/>
                <a:cs typeface="Verdana" pitchFamily="-110" charset="0"/>
              </a:rPr>
              <a:t>infl</a:t>
            </a:r>
            <a:r>
              <a:rPr lang="en-GB" sz="2000" dirty="0" err="1" smtClean="0">
                <a:solidFill>
                  <a:schemeClr val="tx2"/>
                </a:solidFill>
                <a:ea typeface="Verdana" pitchFamily="-110" charset="0"/>
                <a:cs typeface="Verdana" pitchFamily="-110" charset="0"/>
              </a:rPr>
              <a:t>[</a:t>
            </a:r>
            <a:r>
              <a:rPr lang="en-GB" sz="2000" i="1" dirty="0" err="1" smtClean="0">
                <a:solidFill>
                  <a:schemeClr val="tx2"/>
                </a:solidFill>
                <a:ea typeface="Verdana" pitchFamily="-110" charset="0"/>
                <a:cs typeface="Verdana" pitchFamily="-110" charset="0"/>
              </a:rPr>
              <a:t>u</a:t>
            </a:r>
            <a:r>
              <a:rPr lang="en-GB" sz="2000" dirty="0" err="1">
                <a:solidFill>
                  <a:schemeClr val="tx2"/>
                </a:solidFill>
                <a:ea typeface="Verdana" pitchFamily="-110" charset="0"/>
                <a:cs typeface="Verdana" pitchFamily="-110" charset="0"/>
              </a:rPr>
              <a:t>T</a:t>
            </a:r>
            <a:r>
              <a:rPr lang="en-GB" sz="2000" dirty="0" smtClean="0">
                <a:solidFill>
                  <a:schemeClr val="tx2"/>
                </a:solidFill>
                <a:ea typeface="Verdana" pitchFamily="-110" charset="0"/>
                <a:cs typeface="Verdana" pitchFamily="-110" charset="0"/>
              </a:rPr>
              <a:t> [fin]</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29" name="Tekstvak 28"/>
          <p:cNvSpPr txBox="1"/>
          <p:nvPr/>
        </p:nvSpPr>
        <p:spPr>
          <a:xfrm>
            <a:off x="2286000" y="3505200"/>
            <a:ext cx="1752600" cy="400050"/>
          </a:xfrm>
          <a:prstGeom prst="rect">
            <a:avLst/>
          </a:prstGeom>
          <a:noFill/>
        </p:spPr>
        <p:txBody>
          <a:bodyPr wrap="square">
            <a:prstTxWarp prst="textNoShape">
              <a:avLst/>
            </a:prstTxWarp>
            <a:spAutoFit/>
          </a:bodyPr>
          <a:lstStyle/>
          <a:p>
            <a:r>
              <a:rPr lang="en-GB" sz="2000" dirty="0" smtClean="0">
                <a:solidFill>
                  <a:schemeClr val="tx2"/>
                </a:solidFill>
                <a:ea typeface="Verdana" pitchFamily="-110" charset="0"/>
                <a:cs typeface="Verdana" pitchFamily="-110" charset="0"/>
              </a:rPr>
              <a:t>[</a:t>
            </a:r>
            <a:r>
              <a:rPr lang="en-GB" sz="2000" cap="small" dirty="0" err="1" smtClean="0">
                <a:solidFill>
                  <a:schemeClr val="tx2"/>
                </a:solidFill>
                <a:ea typeface="Verdana" pitchFamily="-110" charset="0"/>
                <a:cs typeface="Verdana" pitchFamily="-110" charset="0"/>
              </a:rPr>
              <a:t>cat</a:t>
            </a:r>
            <a:r>
              <a:rPr lang="en-GB" sz="2000" dirty="0" err="1" smtClean="0">
                <a:solidFill>
                  <a:schemeClr val="tx2"/>
                </a:solidFill>
                <a:ea typeface="Verdana" pitchFamily="-110" charset="0"/>
                <a:cs typeface="Verdana" pitchFamily="-110" charset="0"/>
              </a:rPr>
              <a:t>[T[fin</a:t>
            </a:r>
            <a:r>
              <a:rPr lang="en-GB" sz="2000" dirty="0" smtClean="0">
                <a:solidFill>
                  <a:schemeClr val="tx2"/>
                </a:solidFill>
                <a:ea typeface="Verdana" pitchFamily="-110" charset="0"/>
                <a:cs typeface="Verdana" pitchFamily="-110" charset="0"/>
              </a:rPr>
              <a:t>]</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grpSp>
        <p:nvGrpSpPr>
          <p:cNvPr id="23" name="Group 10"/>
          <p:cNvGrpSpPr>
            <a:grpSpLocks/>
          </p:cNvGrpSpPr>
          <p:nvPr/>
        </p:nvGrpSpPr>
        <p:grpSpPr bwMode="auto">
          <a:xfrm>
            <a:off x="5562600" y="4343400"/>
            <a:ext cx="792163" cy="144463"/>
            <a:chOff x="2064" y="2160"/>
            <a:chExt cx="635" cy="91"/>
          </a:xfrm>
        </p:grpSpPr>
        <p:sp>
          <p:nvSpPr>
            <p:cNvPr id="24"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5.3 Pseudogapping (11)</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057400"/>
            <a:ext cx="7316787" cy="4495800"/>
          </a:xfrm>
        </p:spPr>
        <p:txBody>
          <a:bodyPr/>
          <a:lstStyle/>
          <a:p>
            <a:pPr marL="271463" indent="-271463" eaLnBrk="1" hangingPunct="1">
              <a:buFontTx/>
              <a:buNone/>
              <a:defRPr/>
            </a:pPr>
            <a:r>
              <a:rPr lang="nl-BE" sz="2200" dirty="0" smtClean="0">
                <a:solidFill>
                  <a:srgbClr val="269999"/>
                </a:solidFill>
                <a:sym typeface="Wingdings" pitchFamily="-110" charset="2"/>
              </a:rPr>
              <a:t> The extraction data</a:t>
            </a:r>
          </a:p>
          <a:p>
            <a:pPr marL="271463" indent="-271463" eaLnBrk="1" hangingPunct="1">
              <a:buFontTx/>
              <a:buNone/>
              <a:defRPr/>
            </a:pPr>
            <a:endParaRPr lang="nl-BE" sz="1200" dirty="0" smtClean="0">
              <a:solidFill>
                <a:schemeClr val="tx2"/>
              </a:solidFill>
            </a:endParaRPr>
          </a:p>
          <a:p>
            <a:pPr marL="271463" indent="-271463" eaLnBrk="1" hangingPunct="1">
              <a:buFontTx/>
              <a:buNone/>
            </a:pPr>
            <a:r>
              <a:rPr lang="nl-BE" sz="2200" dirty="0" smtClean="0">
                <a:solidFill>
                  <a:schemeClr val="tx2"/>
                </a:solidFill>
              </a:rPr>
              <a:t>A phase head between licensor and ellipsis site</a:t>
            </a:r>
          </a:p>
          <a:p>
            <a:pPr marL="271463" indent="-271463" eaLnBrk="1" hangingPunct="1">
              <a:buFontTx/>
              <a:buNone/>
            </a:pPr>
            <a:r>
              <a:rPr lang="nl-BE" sz="2200" dirty="0" smtClean="0">
                <a:solidFill>
                  <a:schemeClr val="tx2"/>
                </a:solidFill>
              </a:rPr>
              <a:t>attracts everything that needs to undergo further</a:t>
            </a:r>
          </a:p>
          <a:p>
            <a:pPr marL="271463" indent="-271463" eaLnBrk="1" hangingPunct="1">
              <a:buFontTx/>
              <a:buNone/>
            </a:pPr>
            <a:r>
              <a:rPr lang="nl-BE" sz="2200" dirty="0" smtClean="0">
                <a:solidFill>
                  <a:schemeClr val="tx2"/>
                </a:solidFill>
              </a:rPr>
              <a:t>operations to its edge, both in ellipsis and non-</a:t>
            </a:r>
          </a:p>
          <a:p>
            <a:pPr marL="271463" indent="-271463" eaLnBrk="1" hangingPunct="1">
              <a:buFontTx/>
              <a:buNone/>
            </a:pPr>
            <a:r>
              <a:rPr lang="nl-BE" sz="2200" dirty="0" smtClean="0">
                <a:solidFill>
                  <a:schemeClr val="tx2"/>
                </a:solidFill>
              </a:rPr>
              <a:t>ellipsis</a:t>
            </a:r>
          </a:p>
          <a:p>
            <a:pPr marL="271463" indent="-271463" eaLnBrk="1" hangingPunct="1">
              <a:buFontTx/>
              <a:buNone/>
            </a:pPr>
            <a:endParaRPr lang="nl-BE" sz="1200" dirty="0" smtClean="0">
              <a:solidFill>
                <a:schemeClr val="tx2"/>
              </a:solidFill>
            </a:endParaRPr>
          </a:p>
          <a:p>
            <a:pPr marL="271463" indent="-271463" eaLnBrk="1" hangingPunct="1">
              <a:buFontTx/>
              <a:buNone/>
              <a:defRPr/>
            </a:pPr>
            <a:r>
              <a:rPr lang="nl-NL" sz="2200" dirty="0" err="1" smtClean="0">
                <a:solidFill>
                  <a:schemeClr val="tx2"/>
                </a:solidFill>
                <a:sym typeface="Wingdings"/>
              </a:rPr>
              <a:t>Pseudogapping</a:t>
            </a:r>
            <a:r>
              <a:rPr lang="nl-NL" sz="2200" dirty="0" smtClean="0">
                <a:solidFill>
                  <a:schemeClr val="tx2"/>
                </a:solidFill>
                <a:sym typeface="Wingdings"/>
              </a:rPr>
              <a:t>: Voice is a </a:t>
            </a:r>
            <a:r>
              <a:rPr lang="nl-NL" sz="2200" dirty="0" err="1" smtClean="0">
                <a:solidFill>
                  <a:schemeClr val="tx2"/>
                </a:solidFill>
                <a:sym typeface="Wingdings"/>
              </a:rPr>
              <a:t>phase</a:t>
            </a:r>
            <a:r>
              <a:rPr lang="nl-NL" sz="2200" dirty="0" smtClean="0">
                <a:solidFill>
                  <a:schemeClr val="tx2"/>
                </a:solidFill>
                <a:sym typeface="Wingdings"/>
              </a:rPr>
              <a:t> </a:t>
            </a:r>
            <a:r>
              <a:rPr lang="nl-NL" sz="2200" dirty="0" err="1" smtClean="0">
                <a:solidFill>
                  <a:schemeClr val="tx2"/>
                </a:solidFill>
                <a:sym typeface="Wingdings"/>
              </a:rPr>
              <a:t>head</a:t>
            </a:r>
            <a:r>
              <a:rPr lang="nl-NL" sz="2200" dirty="0" smtClean="0">
                <a:solidFill>
                  <a:schemeClr val="tx2"/>
                </a:solidFill>
                <a:sym typeface="Wingdings"/>
              </a:rPr>
              <a:t> </a:t>
            </a:r>
            <a:r>
              <a:rPr lang="nl-NL" sz="2200" dirty="0" err="1" smtClean="0">
                <a:solidFill>
                  <a:schemeClr val="tx2"/>
                </a:solidFill>
                <a:sym typeface="Wingdings"/>
              </a:rPr>
              <a:t>between</a:t>
            </a:r>
            <a:r>
              <a:rPr lang="nl-NL" sz="2200" dirty="0" smtClean="0">
                <a:solidFill>
                  <a:schemeClr val="tx2"/>
                </a:solidFill>
                <a:sym typeface="Wingdings"/>
              </a:rPr>
              <a:t> 		     </a:t>
            </a:r>
            <a:r>
              <a:rPr lang="nl-NL" sz="2200" dirty="0" err="1" smtClean="0">
                <a:solidFill>
                  <a:schemeClr val="tx2"/>
                </a:solidFill>
                <a:sym typeface="Wingdings"/>
              </a:rPr>
              <a:t>licensor</a:t>
            </a:r>
            <a:r>
              <a:rPr lang="nl-NL" sz="2200" dirty="0" smtClean="0">
                <a:solidFill>
                  <a:schemeClr val="tx2"/>
                </a:solidFill>
                <a:sym typeface="Wingdings"/>
              </a:rPr>
              <a:t> and </a:t>
            </a:r>
            <a:r>
              <a:rPr lang="nl-NL" sz="2200" dirty="0" err="1" smtClean="0">
                <a:solidFill>
                  <a:schemeClr val="tx2"/>
                </a:solidFill>
                <a:sym typeface="Wingdings"/>
              </a:rPr>
              <a:t>ellipsis</a:t>
            </a:r>
            <a:r>
              <a:rPr lang="nl-NL" sz="2200" dirty="0" smtClean="0">
                <a:solidFill>
                  <a:schemeClr val="tx2"/>
                </a:solidFill>
                <a:sym typeface="Wingdings"/>
              </a:rPr>
              <a:t> site.</a:t>
            </a:r>
            <a:endParaRPr lang="nl-BE" sz="2200" dirty="0" smtClean="0">
              <a:solidFill>
                <a:schemeClr val="tx2"/>
              </a:solidFill>
            </a:endParaRPr>
          </a:p>
          <a:p>
            <a:pPr marL="0" indent="0" eaLnBrk="1" hangingPunct="1">
              <a:lnSpc>
                <a:spcPct val="80000"/>
              </a:lnSpc>
              <a:buNone/>
              <a:tabLst>
                <a:tab pos="357188" algn="l"/>
                <a:tab pos="628650" algn="l"/>
                <a:tab pos="1071563" algn="l"/>
                <a:tab pos="1171575" algn="l"/>
                <a:tab pos="2243138" algn="l"/>
              </a:tabLst>
              <a:defRPr/>
            </a:pPr>
            <a:endParaRPr lang="nl-BE" sz="1200" dirty="0" smtClean="0">
              <a:solidFill>
                <a:schemeClr val="accent2"/>
              </a:solidFill>
            </a:endParaRP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sym typeface="Wingdings"/>
              </a:rPr>
              <a:t> </a:t>
            </a:r>
            <a:r>
              <a:rPr lang="nl-NL" sz="2200" dirty="0" err="1" smtClean="0">
                <a:solidFill>
                  <a:schemeClr val="tx2"/>
                </a:solidFill>
                <a:sym typeface="Wingdings"/>
              </a:rPr>
              <a:t>Extraction</a:t>
            </a:r>
            <a:r>
              <a:rPr lang="nl-NL" sz="2200" dirty="0" smtClean="0">
                <a:solidFill>
                  <a:schemeClr val="tx2"/>
                </a:solidFill>
                <a:sym typeface="Wingdings"/>
              </a:rPr>
              <a:t> is </a:t>
            </a:r>
            <a:r>
              <a:rPr lang="nl-NL" sz="2200" dirty="0" err="1" smtClean="0">
                <a:solidFill>
                  <a:schemeClr val="tx2"/>
                </a:solidFill>
                <a:sym typeface="Wingdings"/>
              </a:rPr>
              <a:t>possible</a:t>
            </a:r>
            <a:r>
              <a:rPr lang="nl-NL" sz="2200" dirty="0" smtClean="0">
                <a:solidFill>
                  <a:schemeClr val="tx2"/>
                </a:solidFill>
                <a:sym typeface="Wingdings"/>
              </a:rPr>
              <a:t>, </a:t>
            </a:r>
            <a:r>
              <a:rPr lang="nl-NL" sz="2200" dirty="0" err="1" smtClean="0">
                <a:solidFill>
                  <a:schemeClr val="tx2"/>
                </a:solidFill>
                <a:sym typeface="Wingdings"/>
              </a:rPr>
              <a:t>just</a:t>
            </a:r>
            <a:r>
              <a:rPr lang="nl-NL" sz="2200" dirty="0" smtClean="0">
                <a:solidFill>
                  <a:schemeClr val="tx2"/>
                </a:solidFill>
                <a:sym typeface="Wingdings"/>
              </a:rPr>
              <a:t> </a:t>
            </a:r>
            <a:r>
              <a:rPr lang="nl-NL" sz="2200" dirty="0" err="1" smtClean="0">
                <a:solidFill>
                  <a:schemeClr val="tx2"/>
                </a:solidFill>
                <a:sym typeface="Wingdings"/>
              </a:rPr>
              <a:t>like</a:t>
            </a:r>
            <a:r>
              <a:rPr lang="nl-NL" sz="2200" dirty="0" smtClean="0">
                <a:solidFill>
                  <a:schemeClr val="tx2"/>
                </a:solidFill>
                <a:sym typeface="Wingdings"/>
              </a:rPr>
              <a:t> in </a:t>
            </a:r>
            <a:r>
              <a:rPr lang="nl-NL" sz="2200" dirty="0" err="1" smtClean="0">
                <a:solidFill>
                  <a:schemeClr val="tx2"/>
                </a:solidFill>
                <a:sym typeface="Wingdings"/>
              </a:rPr>
              <a:t>non-ellipsis</a:t>
            </a:r>
            <a:r>
              <a:rPr lang="nl-NL" sz="2200" dirty="0" smtClean="0">
                <a:solidFill>
                  <a:schemeClr val="tx2"/>
                </a:solidFill>
                <a:sym typeface="Wingdings"/>
              </a:rPr>
              <a:t>.</a:t>
            </a: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57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257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57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257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1" nodeType="clickEffect">
                                  <p:stCondLst>
                                    <p:cond delay="0"/>
                                  </p:stCondLst>
                                  <p:childTnLst>
                                    <p:set>
                                      <p:cBhvr>
                                        <p:cTn id="20" dur="1" fill="hold">
                                          <p:stCondLst>
                                            <p:cond delay="0"/>
                                          </p:stCondLst>
                                        </p:cTn>
                                        <p:tgtEl>
                                          <p:spTgt spid="152579">
                                            <p:txEl>
                                              <p:pRg st="9" end="9"/>
                                            </p:txEl>
                                          </p:spTgt>
                                        </p:tgtEl>
                                        <p:attrNameLst>
                                          <p:attrName>style.visibility</p:attrName>
                                        </p:attrNameLst>
                                      </p:cBhvr>
                                      <p:to>
                                        <p:strVal val="visible"/>
                                      </p:to>
                                    </p:set>
                                    <p:anim calcmode="lin" valueType="num">
                                      <p:cBhvr>
                                        <p:cTn id="21" dur="1000" fill="hold"/>
                                        <p:tgtEl>
                                          <p:spTgt spid="152579">
                                            <p:txEl>
                                              <p:pRg st="9" end="9"/>
                                            </p:txEl>
                                          </p:spTgt>
                                        </p:tgtEl>
                                        <p:attrNameLst>
                                          <p:attrName>ppt_w</p:attrName>
                                        </p:attrNameLst>
                                      </p:cBhvr>
                                      <p:tavLst>
                                        <p:tav tm="0">
                                          <p:val>
                                            <p:fltVal val="0"/>
                                          </p:val>
                                        </p:tav>
                                        <p:tav tm="100000">
                                          <p:val>
                                            <p:strVal val="#ppt_w"/>
                                          </p:val>
                                        </p:tav>
                                      </p:tavLst>
                                    </p:anim>
                                    <p:anim calcmode="lin" valueType="num">
                                      <p:cBhvr>
                                        <p:cTn id="22" dur="1000" fill="hold"/>
                                        <p:tgtEl>
                                          <p:spTgt spid="152579">
                                            <p:txEl>
                                              <p:pRg st="9" end="9"/>
                                            </p:txEl>
                                          </p:spTgt>
                                        </p:tgtEl>
                                        <p:attrNameLst>
                                          <p:attrName>ppt_h</p:attrName>
                                        </p:attrNameLst>
                                      </p:cBhvr>
                                      <p:tavLst>
                                        <p:tav tm="0">
                                          <p:val>
                                            <p:fltVal val="0"/>
                                          </p:val>
                                        </p:tav>
                                        <p:tav tm="100000">
                                          <p:val>
                                            <p:strVal val="#ppt_h"/>
                                          </p:val>
                                        </p:tav>
                                      </p:tavLst>
                                    </p:anim>
                                    <p:anim calcmode="lin" valueType="num">
                                      <p:cBhvr>
                                        <p:cTn id="23" dur="1000" fill="hold"/>
                                        <p:tgtEl>
                                          <p:spTgt spid="15257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257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uiExpand="1" build="p"/>
    </p:bld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5.3 Pseudogapping (12)</a:t>
            </a:r>
            <a:endParaRPr lang="nl-NL" sz="3200" dirty="0" smtClean="0">
              <a:solidFill>
                <a:schemeClr val="accent1"/>
              </a:solidFill>
            </a:endParaRPr>
          </a:p>
        </p:txBody>
      </p:sp>
      <p:sp>
        <p:nvSpPr>
          <p:cNvPr id="152579" name="Rectangle 3"/>
          <p:cNvSpPr>
            <a:spLocks noGrp="1" noChangeArrowheads="1"/>
          </p:cNvSpPr>
          <p:nvPr>
            <p:ph type="body" idx="1"/>
          </p:nvPr>
        </p:nvSpPr>
        <p:spPr>
          <a:xfrm>
            <a:off x="1370012" y="2590800"/>
            <a:ext cx="7316788" cy="3790950"/>
          </a:xfrm>
        </p:spPr>
        <p:txBody>
          <a:bodyPr/>
          <a:lstStyle/>
          <a:p>
            <a:pPr marL="0" indent="0" eaLnBrk="1" hangingPunct="1">
              <a:lnSpc>
                <a:spcPct val="80000"/>
              </a:lnSpc>
              <a:spcAft>
                <a:spcPts val="1200"/>
              </a:spcAft>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(92)	a.	I know what I would give to Gonzo, but I</a:t>
            </a:r>
          </a:p>
          <a:p>
            <a:pPr marL="0" indent="0" eaLnBrk="1" hangingPunct="1">
              <a:lnSpc>
                <a:spcPct val="80000"/>
              </a:lnSpc>
              <a:spcAft>
                <a:spcPts val="1200"/>
              </a:spcAft>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 			don’t know what I would to Lola </a:t>
            </a:r>
            <a:r>
              <a:rPr lang="en-US" sz="2200" dirty="0" smtClean="0">
                <a:solidFill>
                  <a:schemeClr val="tx2"/>
                </a:solidFill>
                <a:cs typeface="Verdana"/>
              </a:rPr>
              <a:t>[</a:t>
            </a:r>
            <a:r>
              <a:rPr lang="en-US" sz="2200" strike="sngStrike" dirty="0" smtClean="0">
                <a:solidFill>
                  <a:schemeClr val="tx2"/>
                </a:solidFill>
                <a:cs typeface="Verdana"/>
              </a:rPr>
              <a:t>give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what</a:t>
            </a:r>
            <a:endParaRPr lang="en-US" sz="2200" strike="sngStrike" baseline="-25000" dirty="0" smtClean="0">
              <a:solidFill>
                <a:schemeClr val="tx2"/>
              </a:solidFill>
              <a:cs typeface="Verdana"/>
            </a:endParaRPr>
          </a:p>
          <a:p>
            <a:pPr marL="0" indent="0" eaLnBrk="1" hangingPunct="1">
              <a:lnSpc>
                <a:spcPct val="80000"/>
              </a:lnSpc>
              <a:spcAft>
                <a:spcPts val="1200"/>
              </a:spcAft>
              <a:buFont typeface="Wingdings" pitchFamily="-110" charset="2"/>
              <a:buNone/>
              <a:tabLst>
                <a:tab pos="357188" algn="l"/>
                <a:tab pos="628650" algn="l"/>
                <a:tab pos="1071563" algn="l"/>
                <a:tab pos="1171575" algn="l"/>
                <a:tab pos="2243138" algn="l"/>
              </a:tabLst>
              <a:defRPr/>
            </a:pPr>
            <a:r>
              <a:rPr lang="en-US" sz="2200" baseline="-25000" dirty="0" smtClean="0">
                <a:solidFill>
                  <a:schemeClr val="tx2"/>
                </a:solidFill>
                <a:cs typeface="Verdana"/>
              </a:rPr>
              <a:t>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to</a:t>
            </a:r>
            <a:r>
              <a:rPr lang="en-US" sz="2200" strike="sngStrike" baseline="-25000" dirty="0" smtClean="0">
                <a:solidFill>
                  <a:schemeClr val="tx2"/>
                </a:solidFill>
                <a:cs typeface="Verdana"/>
              </a:rPr>
              <a:t> Lola</a:t>
            </a:r>
            <a:r>
              <a:rPr lang="en-US" sz="2200" dirty="0" smtClean="0">
                <a:solidFill>
                  <a:schemeClr val="tx2"/>
                </a:solidFill>
                <a:cs typeface="Verdana"/>
              </a:rPr>
              <a:t>]</a:t>
            </a:r>
            <a:r>
              <a:rPr lang="nl-BE" sz="2200" dirty="0" smtClean="0">
                <a:solidFill>
                  <a:schemeClr val="tx2"/>
                </a:solidFill>
              </a:rPr>
              <a:t>.</a:t>
            </a:r>
          </a:p>
          <a:p>
            <a:pPr marL="0" indent="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		b.	I read books more often than </a:t>
            </a:r>
            <a:r>
              <a:rPr lang="nl-BE" sz="2200" i="1" dirty="0" smtClean="0">
                <a:solidFill>
                  <a:schemeClr val="tx2"/>
                </a:solidFill>
              </a:rPr>
              <a:t>Op </a:t>
            </a:r>
            <a:r>
              <a:rPr lang="nl-BE" sz="2200" dirty="0" smtClean="0">
                <a:solidFill>
                  <a:schemeClr val="tx2"/>
                </a:solidFill>
              </a:rPr>
              <a:t>you do</a:t>
            </a:r>
          </a:p>
          <a:p>
            <a:pPr marL="0" indent="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 			magazines </a:t>
            </a:r>
            <a:r>
              <a:rPr lang="en-US" sz="2200" dirty="0" smtClean="0">
                <a:solidFill>
                  <a:schemeClr val="tx2"/>
                </a:solidFill>
                <a:cs typeface="Verdana"/>
              </a:rPr>
              <a:t>[</a:t>
            </a:r>
            <a:r>
              <a:rPr lang="en-US" sz="2200" strike="sngStrike" dirty="0" err="1" smtClean="0">
                <a:solidFill>
                  <a:schemeClr val="tx2"/>
                </a:solidFill>
                <a:cs typeface="Verdana"/>
              </a:rPr>
              <a:t>t</a:t>
            </a:r>
            <a:r>
              <a:rPr lang="en-US" sz="2200" i="1" strike="sngStrike" baseline="-25000" dirty="0" err="1" smtClean="0">
                <a:solidFill>
                  <a:schemeClr val="tx2"/>
                </a:solidFill>
                <a:cs typeface="Verdana"/>
              </a:rPr>
              <a:t>Op</a:t>
            </a:r>
            <a:r>
              <a:rPr lang="en-US" sz="2200" strike="sngStrike" dirty="0" smtClean="0">
                <a:solidFill>
                  <a:schemeClr val="tx2"/>
                </a:solidFill>
                <a:cs typeface="Verdana"/>
              </a:rPr>
              <a:t> read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magazines</a:t>
            </a:r>
            <a:r>
              <a:rPr lang="en-US" sz="2200" dirty="0" smtClean="0">
                <a:solidFill>
                  <a:schemeClr val="tx2"/>
                </a:solidFill>
                <a:cs typeface="Verdana"/>
              </a:rPr>
              <a:t>]</a:t>
            </a:r>
            <a:r>
              <a:rPr lang="nl-BE" sz="2200" dirty="0" smtClean="0">
                <a:solidFill>
                  <a:schemeClr val="tx2"/>
                </a:solidFill>
              </a:rPr>
              <a:t>?</a:t>
            </a:r>
          </a:p>
          <a:p>
            <a:pPr marL="0" indent="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		</a:t>
            </a:r>
            <a:endParaRPr lang="nl-BE" sz="2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3" end="3"/>
                                            </p:txEl>
                                          </p:spTgt>
                                        </p:tgtEl>
                                        <p:attrNameLst>
                                          <p:attrName>style.visibility</p:attrName>
                                        </p:attrNameLst>
                                      </p:cBhvr>
                                      <p:to>
                                        <p:strVal val="visible"/>
                                      </p:to>
                                    </p:set>
                                    <p:animEffect transition="in" filter="fade">
                                      <p:cBhvr>
                                        <p:cTn id="7" dur="1000"/>
                                        <p:tgtEl>
                                          <p:spTgt spid="152579">
                                            <p:txEl>
                                              <p:pRg st="3" end="3"/>
                                            </p:txEl>
                                          </p:spTgt>
                                        </p:tgtEl>
                                      </p:cBhvr>
                                    </p:animEffect>
                                    <p:anim calcmode="lin" valueType="num">
                                      <p:cBhvr>
                                        <p:cTn id="8"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2579">
                                            <p:txEl>
                                              <p:pRg st="4" end="4"/>
                                            </p:txEl>
                                          </p:spTgt>
                                        </p:tgtEl>
                                        <p:attrNameLst>
                                          <p:attrName>style.visibility</p:attrName>
                                        </p:attrNameLst>
                                      </p:cBhvr>
                                      <p:to>
                                        <p:strVal val="visible"/>
                                      </p:to>
                                    </p:set>
                                    <p:animEffect transition="in" filter="fade">
                                      <p:cBhvr>
                                        <p:cTn id="13" dur="1000"/>
                                        <p:tgtEl>
                                          <p:spTgt spid="152579">
                                            <p:txEl>
                                              <p:pRg st="4" end="4"/>
                                            </p:txEl>
                                          </p:spTgt>
                                        </p:tgtEl>
                                      </p:cBhvr>
                                    </p:animEffect>
                                    <p:anim calcmode="lin" valueType="num">
                                      <p:cBhvr>
                                        <p:cTn id="14"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370013" y="301625"/>
            <a:ext cx="7523162" cy="1143000"/>
          </a:xfrm>
        </p:spPr>
        <p:txBody>
          <a:bodyPr/>
          <a:lstStyle/>
          <a:p>
            <a:pPr eaLnBrk="1" hangingPunct="1"/>
            <a:r>
              <a:rPr lang="nl-BE" sz="3200" dirty="0" smtClean="0">
                <a:solidFill>
                  <a:schemeClr val="accent1"/>
                </a:solidFill>
              </a:rPr>
              <a:t>5.3 Pseudogapping (13)</a:t>
            </a:r>
            <a:endParaRPr lang="nl-NL" sz="3400" dirty="0" smtClean="0">
              <a:solidFill>
                <a:schemeClr val="accent1"/>
              </a:solidFill>
            </a:endParaRPr>
          </a:p>
        </p:txBody>
      </p:sp>
      <p:sp>
        <p:nvSpPr>
          <p:cNvPr id="147460" name="Text Box 4"/>
          <p:cNvSpPr txBox="1">
            <a:spLocks noChangeArrowheads="1"/>
          </p:cNvSpPr>
          <p:nvPr/>
        </p:nvSpPr>
        <p:spPr bwMode="auto">
          <a:xfrm>
            <a:off x="1371600" y="1828800"/>
            <a:ext cx="7162800" cy="4572000"/>
          </a:xfrm>
          <a:prstGeom prst="rect">
            <a:avLst/>
          </a:prstGeom>
          <a:noFill/>
          <a:ln w="9525">
            <a:noFill/>
            <a:miter lim="800000"/>
            <a:headEnd/>
            <a:tailEnd/>
          </a:ln>
        </p:spPr>
        <p:txBody>
          <a:bodyPr wrap="square">
            <a:prstTxWarp prst="textNoShape">
              <a:avLst/>
            </a:prstTxWarp>
            <a:spAutoFit/>
          </a:bodyPr>
          <a:lstStyle/>
          <a:p>
            <a:pPr marL="342900" indent="-342900">
              <a:spcBef>
                <a:spcPct val="50000"/>
              </a:spcBef>
            </a:pPr>
            <a:r>
              <a:rPr lang="nl-BE" sz="2000" dirty="0" smtClean="0">
                <a:solidFill>
                  <a:schemeClr val="tx2"/>
                </a:solidFill>
              </a:rPr>
              <a:t>(93)      </a:t>
            </a:r>
            <a:r>
              <a:rPr lang="nl-BE" sz="2000" i="1" dirty="0">
                <a:solidFill>
                  <a:schemeClr val="tx2"/>
                </a:solidFill>
              </a:rPr>
              <a:t>…but I</a:t>
            </a:r>
            <a:r>
              <a:rPr lang="nl-BE" sz="2000" i="1" dirty="0" smtClean="0">
                <a:solidFill>
                  <a:schemeClr val="tx2"/>
                </a:solidFill>
              </a:rPr>
              <a:t> don’t know</a:t>
            </a:r>
          </a:p>
          <a:p>
            <a:pPr marL="342900" indent="-342900">
              <a:spcBef>
                <a:spcPct val="50000"/>
              </a:spcBef>
            </a:pPr>
            <a:r>
              <a:rPr lang="nl-BE" sz="2000" dirty="0">
                <a:solidFill>
                  <a:schemeClr val="tx2"/>
                </a:solidFill>
              </a:rPr>
              <a:t>                     </a:t>
            </a:r>
          </a:p>
          <a:p>
            <a:pPr marL="342900" indent="-342900">
              <a:spcBef>
                <a:spcPct val="50000"/>
              </a:spcBef>
            </a:pPr>
            <a:r>
              <a:rPr lang="nl-BE" sz="2000" dirty="0">
                <a:solidFill>
                  <a:schemeClr val="tx2"/>
                </a:solidFill>
              </a:rPr>
              <a:t>                                  </a:t>
            </a:r>
          </a:p>
          <a:p>
            <a:pPr marL="342900" indent="-342900">
              <a:spcBef>
                <a:spcPct val="50000"/>
              </a:spcBef>
            </a:pPr>
            <a:r>
              <a:rPr lang="nl-BE" sz="1600" dirty="0">
                <a:solidFill>
                  <a:schemeClr val="tx2"/>
                </a:solidFill>
              </a:rPr>
              <a:t>                               </a:t>
            </a:r>
            <a:r>
              <a:rPr lang="nl-BE" sz="1600" dirty="0" smtClean="0">
                <a:solidFill>
                  <a:schemeClr val="tx2"/>
                </a:solidFill>
              </a:rPr>
              <a:t> </a:t>
            </a:r>
          </a:p>
          <a:p>
            <a:pPr marL="342900" indent="-342900">
              <a:spcBef>
                <a:spcPct val="50000"/>
              </a:spcBef>
            </a:pPr>
            <a:r>
              <a:rPr lang="nl-BE" sz="1600" dirty="0">
                <a:solidFill>
                  <a:schemeClr val="tx2"/>
                </a:solidFill>
              </a:rPr>
              <a:t>                   </a:t>
            </a:r>
            <a:r>
              <a:rPr lang="nl-BE" sz="1600" dirty="0" smtClean="0">
                <a:solidFill>
                  <a:schemeClr val="tx2"/>
                </a:solidFill>
              </a:rPr>
              <a:t>      </a:t>
            </a:r>
          </a:p>
          <a:p>
            <a:pPr marL="342900" indent="-342900">
              <a:spcBef>
                <a:spcPct val="50000"/>
              </a:spcBef>
            </a:pPr>
            <a:r>
              <a:rPr lang="nl-BE" sz="1600" dirty="0" smtClean="0">
                <a:solidFill>
                  <a:schemeClr val="tx2"/>
                </a:solidFill>
              </a:rPr>
              <a:t>                                            </a:t>
            </a:r>
          </a:p>
          <a:p>
            <a:pPr marL="342900" indent="-342900">
              <a:spcBef>
                <a:spcPct val="50000"/>
              </a:spcBef>
              <a:spcAft>
                <a:spcPts val="600"/>
              </a:spcAft>
            </a:pPr>
            <a:r>
              <a:rPr lang="nl-BE" sz="2000" dirty="0" smtClean="0">
                <a:solidFill>
                  <a:schemeClr val="tx2"/>
                </a:solidFill>
              </a:rPr>
              <a:t>			  	             VoiceP</a:t>
            </a:r>
          </a:p>
          <a:p>
            <a:pPr marL="342900" indent="-342900">
              <a:spcBef>
                <a:spcPct val="50000"/>
              </a:spcBef>
              <a:spcAft>
                <a:spcPts val="0"/>
              </a:spcAft>
            </a:pPr>
            <a:r>
              <a:rPr lang="nl-BE" sz="2000" dirty="0">
                <a:solidFill>
                  <a:schemeClr val="tx2"/>
                </a:solidFill>
              </a:rPr>
              <a:t>                                  </a:t>
            </a:r>
            <a:r>
              <a:rPr lang="nl-BE" sz="2000" dirty="0" smtClean="0">
                <a:solidFill>
                  <a:schemeClr val="tx2"/>
                </a:solidFill>
              </a:rPr>
              <a:t>                  Voice’</a:t>
            </a:r>
          </a:p>
          <a:p>
            <a:pPr marL="342900" indent="-342900">
              <a:spcBef>
                <a:spcPct val="50000"/>
              </a:spcBef>
              <a:spcAft>
                <a:spcPts val="1200"/>
              </a:spcAft>
            </a:pPr>
            <a:r>
              <a:rPr lang="nl-BE" sz="2000" dirty="0" smtClean="0">
                <a:solidFill>
                  <a:schemeClr val="tx2"/>
                </a:solidFill>
              </a:rPr>
              <a:t>                                          Voice            </a:t>
            </a:r>
          </a:p>
          <a:p>
            <a:pPr marL="342900" indent="-342900">
              <a:spcBef>
                <a:spcPct val="50000"/>
              </a:spcBef>
              <a:spcAft>
                <a:spcPts val="0"/>
              </a:spcAft>
            </a:pPr>
            <a:r>
              <a:rPr lang="nl-BE" sz="2000" dirty="0" smtClean="0">
                <a:solidFill>
                  <a:schemeClr val="tx2"/>
                </a:solidFill>
              </a:rPr>
              <a:t>	</a:t>
            </a:r>
            <a:r>
              <a:rPr lang="nl-BE" sz="2000" i="1" dirty="0" smtClean="0">
                <a:solidFill>
                  <a:schemeClr val="tx2"/>
                </a:solidFill>
              </a:rPr>
              <a:t>                                                       what</a:t>
            </a:r>
            <a:r>
              <a:rPr lang="nl-BE" sz="2000" dirty="0" smtClean="0">
                <a:solidFill>
                  <a:schemeClr val="tx2"/>
                </a:solidFill>
              </a:rPr>
              <a:t>                                                          </a:t>
            </a:r>
            <a:endParaRPr lang="nl-NL" sz="2000" dirty="0">
              <a:solidFill>
                <a:schemeClr val="tx2"/>
              </a:solidFill>
            </a:endParaRPr>
          </a:p>
        </p:txBody>
      </p:sp>
      <p:sp>
        <p:nvSpPr>
          <p:cNvPr id="147461" name="AutoShape 5"/>
          <p:cNvSpPr>
            <a:spLocks noChangeArrowheads="1"/>
          </p:cNvSpPr>
          <p:nvPr/>
        </p:nvSpPr>
        <p:spPr bwMode="auto">
          <a:xfrm>
            <a:off x="6019800" y="5638800"/>
            <a:ext cx="2057400" cy="228600"/>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 name="Group 10"/>
          <p:cNvGrpSpPr>
            <a:grpSpLocks/>
          </p:cNvGrpSpPr>
          <p:nvPr/>
        </p:nvGrpSpPr>
        <p:grpSpPr bwMode="auto">
          <a:xfrm>
            <a:off x="2819400" y="2667000"/>
            <a:ext cx="792163" cy="144463"/>
            <a:chOff x="2064" y="2160"/>
            <a:chExt cx="635" cy="91"/>
          </a:xfrm>
        </p:grpSpPr>
        <p:sp>
          <p:nvSpPr>
            <p:cNvPr id="252954"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5"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10"/>
          <p:cNvGrpSpPr>
            <a:grpSpLocks/>
          </p:cNvGrpSpPr>
          <p:nvPr/>
        </p:nvGrpSpPr>
        <p:grpSpPr bwMode="auto">
          <a:xfrm>
            <a:off x="3429000" y="3200400"/>
            <a:ext cx="792163" cy="144463"/>
            <a:chOff x="2064" y="2160"/>
            <a:chExt cx="635" cy="91"/>
          </a:xfrm>
        </p:grpSpPr>
        <p:sp>
          <p:nvSpPr>
            <p:cNvPr id="252952"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3"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4" name="Group 10"/>
          <p:cNvGrpSpPr>
            <a:grpSpLocks/>
          </p:cNvGrpSpPr>
          <p:nvPr/>
        </p:nvGrpSpPr>
        <p:grpSpPr bwMode="auto">
          <a:xfrm>
            <a:off x="4038600" y="3657600"/>
            <a:ext cx="792163" cy="144463"/>
            <a:chOff x="2064" y="2160"/>
            <a:chExt cx="635" cy="91"/>
          </a:xfrm>
        </p:grpSpPr>
        <p:sp>
          <p:nvSpPr>
            <p:cNvPr id="252950"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1"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5" name="Group 10"/>
          <p:cNvGrpSpPr>
            <a:grpSpLocks/>
          </p:cNvGrpSpPr>
          <p:nvPr/>
        </p:nvGrpSpPr>
        <p:grpSpPr bwMode="auto">
          <a:xfrm>
            <a:off x="4572000" y="4191000"/>
            <a:ext cx="792163" cy="144463"/>
            <a:chOff x="2064" y="2160"/>
            <a:chExt cx="635" cy="91"/>
          </a:xfrm>
        </p:grpSpPr>
        <p:sp>
          <p:nvSpPr>
            <p:cNvPr id="25294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4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5791200" y="4800600"/>
            <a:ext cx="1476197" cy="1884071"/>
          </a:xfrm>
          <a:custGeom>
            <a:avLst/>
            <a:gdLst>
              <a:gd name="connsiteX0" fmla="*/ 1205255 w 1205255"/>
              <a:gd name="connsiteY0" fmla="*/ 0 h 1553882"/>
              <a:gd name="connsiteX1" fmla="*/ 114549 w 1205255"/>
              <a:gd name="connsiteY1" fmla="*/ 672353 h 1553882"/>
              <a:gd name="connsiteX2" fmla="*/ 517961 w 1205255"/>
              <a:gd name="connsiteY2" fmla="*/ 1553882 h 1553882"/>
              <a:gd name="connsiteX0" fmla="*/ 1205255 w 1205255"/>
              <a:gd name="connsiteY0" fmla="*/ 0 h 1792342"/>
              <a:gd name="connsiteX1" fmla="*/ 114549 w 1205255"/>
              <a:gd name="connsiteY1" fmla="*/ 910813 h 1792342"/>
              <a:gd name="connsiteX2" fmla="*/ 517961 w 1205255"/>
              <a:gd name="connsiteY2" fmla="*/ 1792342 h 1792342"/>
              <a:gd name="connsiteX0" fmla="*/ 1254575 w 1254575"/>
              <a:gd name="connsiteY0" fmla="*/ 0 h 1792342"/>
              <a:gd name="connsiteX1" fmla="*/ 163869 w 1254575"/>
              <a:gd name="connsiteY1" fmla="*/ 910813 h 1792342"/>
              <a:gd name="connsiteX2" fmla="*/ 271361 w 1254575"/>
              <a:gd name="connsiteY2" fmla="*/ 1792342 h 1792342"/>
              <a:gd name="connsiteX0" fmla="*/ 1254122 w 1433187"/>
              <a:gd name="connsiteY0" fmla="*/ 173629 h 1965971"/>
              <a:gd name="connsiteX1" fmla="*/ 1251403 w 1433187"/>
              <a:gd name="connsiteY1" fmla="*/ 151802 h 1965971"/>
              <a:gd name="connsiteX2" fmla="*/ 163416 w 1433187"/>
              <a:gd name="connsiteY2" fmla="*/ 1084442 h 1965971"/>
              <a:gd name="connsiteX3" fmla="*/ 270908 w 1433187"/>
              <a:gd name="connsiteY3" fmla="*/ 1965971 h 1965971"/>
            </a:gdLst>
            <a:ahLst/>
            <a:cxnLst>
              <a:cxn ang="0">
                <a:pos x="connsiteX0" y="connsiteY0"/>
              </a:cxn>
              <a:cxn ang="0">
                <a:pos x="connsiteX1" y="connsiteY1"/>
              </a:cxn>
              <a:cxn ang="0">
                <a:pos x="connsiteX2" y="connsiteY2"/>
              </a:cxn>
              <a:cxn ang="0">
                <a:pos x="connsiteX3" y="connsiteY3"/>
              </a:cxn>
            </a:cxnLst>
            <a:rect l="l" t="t" r="r" b="b"/>
            <a:pathLst>
              <a:path w="1433187" h="1965971">
                <a:moveTo>
                  <a:pt x="1254122" y="173629"/>
                </a:moveTo>
                <a:cubicBezTo>
                  <a:pt x="1253669" y="169991"/>
                  <a:pt x="1433187" y="0"/>
                  <a:pt x="1251403" y="151802"/>
                </a:cubicBezTo>
                <a:cubicBezTo>
                  <a:pt x="1069619" y="303604"/>
                  <a:pt x="326832" y="782081"/>
                  <a:pt x="163416" y="1084442"/>
                </a:cubicBezTo>
                <a:cubicBezTo>
                  <a:pt x="0" y="1386803"/>
                  <a:pt x="270908" y="1965971"/>
                  <a:pt x="270908" y="1965971"/>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cxnSp>
        <p:nvCxnSpPr>
          <p:cNvPr id="31" name="Rechte verbindingslijn 30"/>
          <p:cNvCxnSpPr/>
          <p:nvPr/>
        </p:nvCxnSpPr>
        <p:spPr bwMode="auto">
          <a:xfrm rot="5400000">
            <a:off x="3276600" y="5257800"/>
            <a:ext cx="610394" cy="794"/>
          </a:xfrm>
          <a:prstGeom prst="line">
            <a:avLst/>
          </a:prstGeom>
          <a:ln>
            <a:solidFill>
              <a:schemeClr val="accent1">
                <a:lumMod val="75000"/>
              </a:schemeClr>
            </a:solidFill>
            <a:headEnd type="oval" w="lg" len="lg"/>
            <a:tailEnd type="oval" w="lg" len="lg"/>
          </a:ln>
        </p:spPr>
        <p:style>
          <a:lnRef idx="2">
            <a:schemeClr val="accent1"/>
          </a:lnRef>
          <a:fillRef idx="0">
            <a:schemeClr val="accent1"/>
          </a:fillRef>
          <a:effectRef idx="1">
            <a:schemeClr val="accent1"/>
          </a:effectRef>
          <a:fontRef idx="minor">
            <a:schemeClr val="tx1"/>
          </a:fontRef>
        </p:style>
      </p:cxnSp>
      <p:sp>
        <p:nvSpPr>
          <p:cNvPr id="40" name="Tekstvak 39"/>
          <p:cNvSpPr txBox="1"/>
          <p:nvPr/>
        </p:nvSpPr>
        <p:spPr>
          <a:xfrm>
            <a:off x="3352800" y="5638800"/>
            <a:ext cx="2743200" cy="400110"/>
          </a:xfrm>
          <a:prstGeom prst="rect">
            <a:avLst/>
          </a:prstGeom>
          <a:noFill/>
        </p:spPr>
        <p:txBody>
          <a:bodyPr wrap="square">
            <a:prstTxWarp prst="textNoShape">
              <a:avLst/>
            </a:prstTxWarp>
            <a:spAutoFit/>
          </a:bodyPr>
          <a:lstStyle/>
          <a:p>
            <a:r>
              <a:rPr lang="en-GB" sz="2000" dirty="0">
                <a:solidFill>
                  <a:schemeClr val="tx2"/>
                </a:solidFill>
                <a:ea typeface="Verdana" pitchFamily="-110" charset="0"/>
                <a:cs typeface="Verdana" pitchFamily="-110" charset="0"/>
              </a:rPr>
              <a:t>[E </a:t>
            </a:r>
            <a:r>
              <a:rPr lang="en-GB" sz="2000" dirty="0" smtClean="0">
                <a:solidFill>
                  <a:schemeClr val="tx2"/>
                </a:solidFill>
                <a:ea typeface="Verdana" pitchFamily="-110" charset="0"/>
                <a:cs typeface="Verdana" pitchFamily="-110" charset="0"/>
              </a:rPr>
              <a:t>[</a:t>
            </a:r>
            <a:r>
              <a:rPr lang="en-GB" sz="2000" cap="small" dirty="0" err="1" smtClean="0">
                <a:solidFill>
                  <a:schemeClr val="tx2"/>
                </a:solidFill>
                <a:ea typeface="Verdana" pitchFamily="-110" charset="0"/>
                <a:cs typeface="Verdana" pitchFamily="-110" charset="0"/>
              </a:rPr>
              <a:t>infl</a:t>
            </a:r>
            <a:r>
              <a:rPr lang="en-GB" sz="2000" dirty="0" err="1" smtClean="0">
                <a:solidFill>
                  <a:schemeClr val="tx2"/>
                </a:solidFill>
                <a:ea typeface="Verdana" pitchFamily="-110" charset="0"/>
                <a:cs typeface="Verdana" pitchFamily="-110" charset="0"/>
              </a:rPr>
              <a:t>[</a:t>
            </a:r>
            <a:r>
              <a:rPr lang="en-GB" sz="2000" i="1" dirty="0" err="1" smtClean="0">
                <a:solidFill>
                  <a:schemeClr val="tx2"/>
                </a:solidFill>
                <a:ea typeface="Verdana" pitchFamily="-110" charset="0"/>
                <a:cs typeface="Verdana" pitchFamily="-110" charset="0"/>
              </a:rPr>
              <a:t>u</a:t>
            </a:r>
            <a:r>
              <a:rPr lang="en-GB" sz="2000" dirty="0" err="1">
                <a:solidFill>
                  <a:schemeClr val="tx2"/>
                </a:solidFill>
                <a:ea typeface="Verdana" pitchFamily="-110" charset="0"/>
                <a:cs typeface="Verdana" pitchFamily="-110" charset="0"/>
              </a:rPr>
              <a:t>T</a:t>
            </a:r>
            <a:r>
              <a:rPr lang="en-GB" sz="2000" dirty="0" smtClean="0">
                <a:solidFill>
                  <a:schemeClr val="tx2"/>
                </a:solidFill>
                <a:ea typeface="Verdana" pitchFamily="-110" charset="0"/>
                <a:cs typeface="Verdana" pitchFamily="-110" charset="0"/>
              </a:rPr>
              <a:t> [fin]]]</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41" name="Tekstvak 40"/>
          <p:cNvSpPr txBox="1">
            <a:spLocks noChangeArrowheads="1"/>
          </p:cNvSpPr>
          <p:nvPr/>
        </p:nvSpPr>
        <p:spPr bwMode="auto">
          <a:xfrm>
            <a:off x="6019800" y="5867400"/>
            <a:ext cx="9144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give           </a:t>
            </a:r>
            <a:endParaRPr lang="nl-NL" sz="2000" i="1" dirty="0"/>
          </a:p>
        </p:txBody>
      </p:sp>
      <p:sp>
        <p:nvSpPr>
          <p:cNvPr id="29" name="Tekstvak 28"/>
          <p:cNvSpPr txBox="1"/>
          <p:nvPr/>
        </p:nvSpPr>
        <p:spPr>
          <a:xfrm>
            <a:off x="2133600" y="4419600"/>
            <a:ext cx="1828800" cy="400050"/>
          </a:xfrm>
          <a:prstGeom prst="rect">
            <a:avLst/>
          </a:prstGeom>
          <a:noFill/>
        </p:spPr>
        <p:txBody>
          <a:bodyPr wrap="square">
            <a:prstTxWarp prst="textNoShape">
              <a:avLst/>
            </a:prstTxWarp>
            <a:spAutoFit/>
          </a:bodyPr>
          <a:lstStyle/>
          <a:p>
            <a:r>
              <a:rPr lang="en-GB" sz="2000" dirty="0" smtClean="0">
                <a:solidFill>
                  <a:schemeClr val="tx2"/>
                </a:solidFill>
                <a:ea typeface="Verdana" pitchFamily="-110" charset="0"/>
                <a:cs typeface="Verdana" pitchFamily="-110" charset="0"/>
              </a:rPr>
              <a:t>[</a:t>
            </a:r>
            <a:r>
              <a:rPr lang="en-GB" sz="2000" cap="small" dirty="0" smtClean="0">
                <a:solidFill>
                  <a:schemeClr val="tx2"/>
                </a:solidFill>
                <a:ea typeface="Verdana" pitchFamily="-110" charset="0"/>
                <a:cs typeface="Verdana" pitchFamily="-110" charset="0"/>
              </a:rPr>
              <a:t>cat </a:t>
            </a:r>
            <a:r>
              <a:rPr lang="en-GB" sz="2000" dirty="0" smtClean="0">
                <a:solidFill>
                  <a:schemeClr val="tx2"/>
                </a:solidFill>
                <a:ea typeface="Verdana" pitchFamily="-110" charset="0"/>
                <a:cs typeface="Verdana" pitchFamily="-110" charset="0"/>
              </a:rPr>
              <a:t>[T [fin]</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30" name="Tekstvak 29"/>
          <p:cNvSpPr txBox="1">
            <a:spLocks noChangeArrowheads="1"/>
          </p:cNvSpPr>
          <p:nvPr/>
        </p:nvSpPr>
        <p:spPr bwMode="auto">
          <a:xfrm>
            <a:off x="3124200" y="3276600"/>
            <a:ext cx="9144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I </a:t>
            </a:r>
            <a:endParaRPr lang="nl-NL" sz="2000" i="1" dirty="0"/>
          </a:p>
        </p:txBody>
      </p:sp>
      <p:sp>
        <p:nvSpPr>
          <p:cNvPr id="33" name="Tekstvak 32"/>
          <p:cNvSpPr txBox="1">
            <a:spLocks noChangeArrowheads="1"/>
          </p:cNvSpPr>
          <p:nvPr/>
        </p:nvSpPr>
        <p:spPr bwMode="auto">
          <a:xfrm>
            <a:off x="2971800" y="2286000"/>
            <a:ext cx="6858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CP </a:t>
            </a:r>
            <a:endParaRPr lang="nl-NL" sz="2000" dirty="0"/>
          </a:p>
        </p:txBody>
      </p:sp>
      <p:sp>
        <p:nvSpPr>
          <p:cNvPr id="34" name="Tekstvak 33"/>
          <p:cNvSpPr txBox="1">
            <a:spLocks noChangeArrowheads="1"/>
          </p:cNvSpPr>
          <p:nvPr/>
        </p:nvSpPr>
        <p:spPr bwMode="auto">
          <a:xfrm>
            <a:off x="4267200" y="32766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 </a:t>
            </a:r>
            <a:endParaRPr lang="nl-NL" sz="2000" dirty="0"/>
          </a:p>
        </p:txBody>
      </p:sp>
      <p:sp>
        <p:nvSpPr>
          <p:cNvPr id="28" name="Tekstvak 27"/>
          <p:cNvSpPr txBox="1">
            <a:spLocks noChangeArrowheads="1"/>
          </p:cNvSpPr>
          <p:nvPr/>
        </p:nvSpPr>
        <p:spPr bwMode="auto">
          <a:xfrm>
            <a:off x="3581400" y="28194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TP </a:t>
            </a:r>
            <a:endParaRPr lang="nl-NL" sz="2000" dirty="0"/>
          </a:p>
        </p:txBody>
      </p:sp>
      <p:sp>
        <p:nvSpPr>
          <p:cNvPr id="32" name="Tekstvak 31"/>
          <p:cNvSpPr txBox="1">
            <a:spLocks noChangeArrowheads="1"/>
          </p:cNvSpPr>
          <p:nvPr/>
        </p:nvSpPr>
        <p:spPr bwMode="auto">
          <a:xfrm>
            <a:off x="3657600" y="37338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 </a:t>
            </a:r>
            <a:endParaRPr lang="nl-NL" sz="2000" dirty="0"/>
          </a:p>
        </p:txBody>
      </p:sp>
      <p:sp>
        <p:nvSpPr>
          <p:cNvPr id="35" name="Tekstvak 34"/>
          <p:cNvSpPr txBox="1">
            <a:spLocks noChangeArrowheads="1"/>
          </p:cNvSpPr>
          <p:nvPr/>
        </p:nvSpPr>
        <p:spPr bwMode="auto">
          <a:xfrm>
            <a:off x="4724400" y="3733800"/>
            <a:ext cx="838200" cy="400110"/>
          </a:xfrm>
          <a:prstGeom prst="rect">
            <a:avLst/>
          </a:prstGeom>
          <a:noFill/>
          <a:ln w="9525">
            <a:noFill/>
            <a:miter lim="800000"/>
            <a:headEnd/>
            <a:tailEnd/>
          </a:ln>
        </p:spPr>
        <p:txBody>
          <a:bodyPr wrap="square">
            <a:prstTxWarp prst="textNoShape">
              <a:avLst/>
            </a:prstTxWarp>
            <a:spAutoFit/>
          </a:bodyPr>
          <a:lstStyle/>
          <a:p>
            <a:r>
              <a:rPr lang="nl-BE" sz="2000" dirty="0" smtClean="0">
                <a:solidFill>
                  <a:schemeClr val="tx2"/>
                </a:solidFill>
              </a:rPr>
              <a:t>FocP </a:t>
            </a:r>
            <a:endParaRPr lang="nl-NL" sz="2000" dirty="0"/>
          </a:p>
        </p:txBody>
      </p:sp>
      <p:grpSp>
        <p:nvGrpSpPr>
          <p:cNvPr id="6" name="Group 10"/>
          <p:cNvGrpSpPr>
            <a:grpSpLocks/>
          </p:cNvGrpSpPr>
          <p:nvPr/>
        </p:nvGrpSpPr>
        <p:grpSpPr bwMode="auto">
          <a:xfrm>
            <a:off x="5334000" y="4724400"/>
            <a:ext cx="792163" cy="144463"/>
            <a:chOff x="2064" y="2160"/>
            <a:chExt cx="635" cy="91"/>
          </a:xfrm>
        </p:grpSpPr>
        <p:sp>
          <p:nvSpPr>
            <p:cNvPr id="3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3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42" name="Tekstvak 41"/>
          <p:cNvSpPr txBox="1">
            <a:spLocks noChangeArrowheads="1"/>
          </p:cNvSpPr>
          <p:nvPr/>
        </p:nvSpPr>
        <p:spPr bwMode="auto">
          <a:xfrm>
            <a:off x="3276600" y="4038600"/>
            <a:ext cx="11430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would           </a:t>
            </a:r>
            <a:endParaRPr lang="nl-NL" sz="2000" i="1" dirty="0"/>
          </a:p>
        </p:txBody>
      </p:sp>
      <p:grpSp>
        <p:nvGrpSpPr>
          <p:cNvPr id="7" name="Group 10"/>
          <p:cNvGrpSpPr>
            <a:grpSpLocks/>
          </p:cNvGrpSpPr>
          <p:nvPr/>
        </p:nvGrpSpPr>
        <p:grpSpPr bwMode="auto">
          <a:xfrm>
            <a:off x="6019800" y="5257800"/>
            <a:ext cx="792163" cy="144463"/>
            <a:chOff x="2064" y="2160"/>
            <a:chExt cx="635" cy="91"/>
          </a:xfrm>
        </p:grpSpPr>
        <p:sp>
          <p:nvSpPr>
            <p:cNvPr id="50"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51"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54" name="Tekstvak 53"/>
          <p:cNvSpPr txBox="1">
            <a:spLocks noChangeArrowheads="1"/>
          </p:cNvSpPr>
          <p:nvPr/>
        </p:nvSpPr>
        <p:spPr bwMode="auto">
          <a:xfrm>
            <a:off x="6781800" y="5257800"/>
            <a:ext cx="914400" cy="400110"/>
          </a:xfrm>
          <a:prstGeom prst="rect">
            <a:avLst/>
          </a:prstGeom>
          <a:noFill/>
          <a:ln w="9525">
            <a:noFill/>
            <a:miter lim="800000"/>
            <a:headEnd/>
            <a:tailEnd/>
          </a:ln>
        </p:spPr>
        <p:txBody>
          <a:bodyPr wrap="square">
            <a:prstTxWarp prst="textNoShape">
              <a:avLst/>
            </a:prstTxWarp>
            <a:spAutoFit/>
          </a:bodyPr>
          <a:lstStyle/>
          <a:p>
            <a:r>
              <a:rPr lang="nl-BE" sz="2000" dirty="0" smtClean="0">
                <a:solidFill>
                  <a:schemeClr val="tx2"/>
                </a:solidFill>
              </a:rPr>
              <a:t>vP</a:t>
            </a:r>
            <a:r>
              <a:rPr lang="nl-BE" sz="2000" i="1" dirty="0" smtClean="0">
                <a:solidFill>
                  <a:schemeClr val="tx2"/>
                </a:solidFill>
              </a:rPr>
              <a:t>           </a:t>
            </a:r>
            <a:endParaRPr lang="nl-NL" sz="2000" i="1" dirty="0"/>
          </a:p>
        </p:txBody>
      </p:sp>
      <p:sp>
        <p:nvSpPr>
          <p:cNvPr id="36" name="Tekstvak 35"/>
          <p:cNvSpPr txBox="1">
            <a:spLocks noChangeArrowheads="1"/>
          </p:cNvSpPr>
          <p:nvPr/>
        </p:nvSpPr>
        <p:spPr bwMode="auto">
          <a:xfrm>
            <a:off x="7391400" y="5867400"/>
            <a:ext cx="12192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to Lola           </a:t>
            </a:r>
            <a:endParaRPr lang="nl-NL" sz="20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11111E-6 -3.7037E-6 C -0.11511 0.03681 -0.22986 0.07361 -0.26771 0.04723 C -0.30556 0.02107 -0.23386 -0.12268 -0.22708 -0.15648 " pathEditMode="relative" rAng="0" ptsTypes="aaA">
                                      <p:cBhvr>
                                        <p:cTn id="6" dur="2000" fill="hold"/>
                                        <p:tgtEl>
                                          <p:spTgt spid="147460">
                                            <p:txEl>
                                              <p:pRg st="9" end="9"/>
                                            </p:txEl>
                                          </p:spTgt>
                                        </p:tgtEl>
                                        <p:attrNameLst>
                                          <p:attrName>ppt_x</p:attrName>
                                          <p:attrName>ppt_y</p:attrName>
                                        </p:attrNameLst>
                                      </p:cBhvr>
                                      <p:rCtr x="-153" y="-41"/>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1.94444E-6 0.00139 C -0.15434 0.0463 -0.30833 0.0912 -0.37153 0.05255 C -0.43455 0.01412 -0.4066 -0.10764 -0.37864 -0.22893 " pathEditMode="relative" rAng="0" ptsTypes="aaA">
                                      <p:cBhvr>
                                        <p:cTn id="12" dur="2000" fill="hold"/>
                                        <p:tgtEl>
                                          <p:spTgt spid="36">
                                            <p:txEl>
                                              <p:pRg st="0" end="0"/>
                                            </p:txEl>
                                          </p:spTgt>
                                        </p:tgtEl>
                                        <p:attrNameLst>
                                          <p:attrName>ppt_x</p:attrName>
                                          <p:attrName>ppt_y</p:attrName>
                                        </p:attrNameLst>
                                      </p:cBhvr>
                                      <p:rCtr x="-217" y="-70"/>
                                    </p:animMotion>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2000"/>
                                        <p:tgtEl>
                                          <p:spTgt spid="147461"/>
                                        </p:tgtEl>
                                      </p:cBhvr>
                                    </p:animEffect>
                                    <p:set>
                                      <p:cBhvr>
                                        <p:cTn id="46" dur="1" fill="hold">
                                          <p:stCondLst>
                                            <p:cond delay="1999"/>
                                          </p:stCondLst>
                                        </p:cTn>
                                        <p:tgtEl>
                                          <p:spTgt spid="147461"/>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2000"/>
                                        <p:tgtEl>
                                          <p:spTgt spid="41"/>
                                        </p:tgtEl>
                                      </p:cBhvr>
                                    </p:animEffect>
                                    <p:set>
                                      <p:cBhvr>
                                        <p:cTn id="49" dur="1" fill="hold">
                                          <p:stCondLst>
                                            <p:cond delay="1999"/>
                                          </p:stCondLst>
                                        </p:cTn>
                                        <p:tgtEl>
                                          <p:spTgt spid="4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000"/>
                                        <p:tgtEl>
                                          <p:spTgt spid="54"/>
                                        </p:tgtEl>
                                      </p:cBhvr>
                                    </p:animEffect>
                                    <p:set>
                                      <p:cBhvr>
                                        <p:cTn id="52" dur="1" fill="hold">
                                          <p:stCondLst>
                                            <p:cond delay="1999"/>
                                          </p:stCondLst>
                                        </p:cTn>
                                        <p:tgtEl>
                                          <p:spTgt spid="54"/>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2000"/>
                                        <p:tgtEl>
                                          <p:spTgt spid="54"/>
                                        </p:tgtEl>
                                      </p:cBhvr>
                                    </p:animEffect>
                                    <p:set>
                                      <p:cBhvr>
                                        <p:cTn id="55" dur="1" fill="hold">
                                          <p:stCondLst>
                                            <p:cond delay="1999"/>
                                          </p:stCondLst>
                                        </p:cTn>
                                        <p:tgtEl>
                                          <p:spTgt spid="5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0" presetClass="path" presetSubtype="0" accel="50000" decel="50000" fill="hold" nodeType="clickEffect">
                                  <p:stCondLst>
                                    <p:cond delay="0"/>
                                  </p:stCondLst>
                                  <p:childTnLst>
                                    <p:animMotion origin="layout" path="M -0.22709 -0.15649 C -0.33855 -0.10047 -0.45 -0.04375 -0.49393 -0.09213 C -0.53889 -0.14005 -0.5165 -0.29236 -0.49393 -0.44422 " pathEditMode="relative" rAng="0" ptsTypes="aaA">
                                      <p:cBhvr>
                                        <p:cTn id="65" dur="2000" fill="hold"/>
                                        <p:tgtEl>
                                          <p:spTgt spid="147460">
                                            <p:txEl>
                                              <p:pRg st="9" end="9"/>
                                            </p:txEl>
                                          </p:spTgt>
                                        </p:tgtEl>
                                        <p:attrNameLst>
                                          <p:attrName>ppt_x</p:attrName>
                                          <p:attrName>ppt_y</p:attrName>
                                        </p:attrNameLst>
                                      </p:cBhvr>
                                      <p:rCtr x="-156" y="-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20" grpId="0" animBg="1"/>
      <p:bldP spid="41" grpId="0"/>
      <p:bldP spid="29" grpId="0"/>
      <p:bldP spid="30" grpId="0"/>
      <p:bldP spid="33" grpId="0"/>
      <p:bldP spid="34" grpId="0"/>
      <p:bldP spid="28" grpId="0"/>
      <p:bldP spid="32" grpId="0"/>
      <p:bldP spid="35" grpId="0"/>
      <p:bldP spid="42" grpId="0"/>
      <p:bldP spid="54" grpId="0"/>
      <p:bldP spid="54" grpId="1"/>
    </p:bld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5.3 Pseudogapping (14)</a:t>
            </a:r>
            <a:endParaRPr lang="nl-NL" sz="3200" dirty="0" smtClean="0">
              <a:solidFill>
                <a:schemeClr val="accent1"/>
              </a:solidFill>
            </a:endParaRPr>
          </a:p>
        </p:txBody>
      </p:sp>
      <p:sp>
        <p:nvSpPr>
          <p:cNvPr id="254979" name="Rectangle 3"/>
          <p:cNvSpPr>
            <a:spLocks noGrp="1" noChangeArrowheads="1"/>
          </p:cNvSpPr>
          <p:nvPr>
            <p:ph type="body" idx="1"/>
          </p:nvPr>
        </p:nvSpPr>
        <p:spPr>
          <a:xfrm>
            <a:off x="1370013" y="3124200"/>
            <a:ext cx="7469187" cy="3257550"/>
          </a:xfrm>
        </p:spPr>
        <p:txBody>
          <a:bodyPr/>
          <a:lstStyle/>
          <a:p>
            <a:pPr marL="271463" indent="-271463" eaLnBrk="1" hangingPunct="1">
              <a:buFontTx/>
              <a:buNone/>
            </a:pP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Pseudogapping</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can</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be</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analysed</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with</a:t>
            </a:r>
            <a:r>
              <a:rPr lang="nl-NL" sz="2200" dirty="0" smtClean="0">
                <a:solidFill>
                  <a:schemeClr val="tx2"/>
                </a:solidFill>
                <a:sym typeface="Wingdings" pitchFamily="-110" charset="2"/>
              </a:rPr>
              <a:t> the </a:t>
            </a:r>
            <a:r>
              <a:rPr lang="nl-NL" sz="2200" dirty="0" err="1" smtClean="0">
                <a:solidFill>
                  <a:schemeClr val="tx2"/>
                </a:solidFill>
                <a:sym typeface="Wingdings" pitchFamily="-110" charset="2"/>
              </a:rPr>
              <a:t>Agree</a:t>
            </a:r>
            <a:endParaRPr lang="nl-NL" sz="2200" dirty="0" smtClean="0">
              <a:solidFill>
                <a:schemeClr val="tx2"/>
              </a:solidFill>
              <a:sym typeface="Wingdings" pitchFamily="-110" charset="2"/>
            </a:endParaRPr>
          </a:p>
          <a:p>
            <a:pPr marL="271463" indent="-271463" eaLnBrk="1" hangingPunct="1">
              <a:buFontTx/>
              <a:buNone/>
            </a:pP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proposal</a:t>
            </a:r>
            <a:r>
              <a:rPr lang="nl-NL" sz="2200" dirty="0" smtClean="0">
                <a:solidFill>
                  <a:schemeClr val="tx2"/>
                </a:solidFill>
                <a:sym typeface="Wingdings" pitchFamily="-110" charset="2"/>
              </a:rPr>
              <a:t> as </a:t>
            </a:r>
            <a:r>
              <a:rPr lang="nl-NL" sz="2200" dirty="0" err="1" smtClean="0">
                <a:solidFill>
                  <a:schemeClr val="tx2"/>
                </a:solidFill>
                <a:sym typeface="Wingdings" pitchFamily="-110" charset="2"/>
              </a:rPr>
              <a:t>well</a:t>
            </a:r>
            <a:r>
              <a:rPr lang="nl-NL" sz="2200" dirty="0" smtClean="0">
                <a:solidFill>
                  <a:schemeClr val="tx2"/>
                </a:solidFill>
                <a:sym typeface="Wingdings" pitchFamily="-110" charset="2"/>
              </a:rPr>
              <a:t>, and the </a:t>
            </a:r>
            <a:r>
              <a:rPr lang="nl-NL" sz="2200" dirty="0" err="1" smtClean="0">
                <a:solidFill>
                  <a:schemeClr val="tx2"/>
                </a:solidFill>
                <a:sym typeface="Wingdings" pitchFamily="-110" charset="2"/>
              </a:rPr>
              <a:t>extraction</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possibilities</a:t>
            </a:r>
            <a:endParaRPr lang="nl-NL" sz="2200" dirty="0" smtClean="0">
              <a:solidFill>
                <a:schemeClr val="tx2"/>
              </a:solidFill>
              <a:sym typeface="Wingdings" pitchFamily="-110" charset="2"/>
            </a:endParaRPr>
          </a:p>
          <a:p>
            <a:pPr marL="271463" indent="-271463" eaLnBrk="1" hangingPunct="1">
              <a:buFontTx/>
              <a:buNone/>
            </a:pPr>
            <a:r>
              <a:rPr lang="nl-NL" sz="2200" dirty="0" smtClean="0">
                <a:solidFill>
                  <a:schemeClr val="tx2"/>
                </a:solidFill>
                <a:sym typeface="Wingdings" pitchFamily="-110" charset="2"/>
              </a:rPr>
              <a:t> 	 are </a:t>
            </a:r>
            <a:r>
              <a:rPr lang="nl-NL" sz="2200" dirty="0" err="1" smtClean="0">
                <a:solidFill>
                  <a:schemeClr val="tx2"/>
                </a:solidFill>
                <a:sym typeface="Wingdings" pitchFamily="-110" charset="2"/>
              </a:rPr>
              <a:t>accounted</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for</a:t>
            </a:r>
            <a:r>
              <a:rPr lang="nl-NL" sz="2200" dirty="0" smtClean="0">
                <a:solidFill>
                  <a:schemeClr val="tx2"/>
                </a:solidFill>
                <a:sym typeface="Wingdings" pitchFamily="-110" charset="2"/>
              </a:rPr>
              <a:t>.</a:t>
            </a:r>
            <a:endParaRPr lang="nl-BE" sz="2200" dirty="0">
              <a:solidFill>
                <a:schemeClr val="tx2"/>
              </a:solidFill>
            </a:endParaRPr>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 Extending the analysis (4)</a:t>
            </a:r>
            <a:endParaRPr lang="nl-NL" sz="3200" dirty="0" smtClean="0">
              <a:solidFill>
                <a:schemeClr val="accent1"/>
              </a:solidFill>
            </a:endParaRPr>
          </a:p>
        </p:txBody>
      </p:sp>
      <p:sp>
        <p:nvSpPr>
          <p:cNvPr id="152579" name="Rectangle 3"/>
          <p:cNvSpPr>
            <a:spLocks noGrp="1" noChangeArrowheads="1"/>
          </p:cNvSpPr>
          <p:nvPr>
            <p:ph type="body" idx="1"/>
          </p:nvPr>
        </p:nvSpPr>
        <p:spPr>
          <a:xfrm>
            <a:off x="1370013" y="2514600"/>
            <a:ext cx="7313612" cy="3867150"/>
          </a:xfrm>
        </p:spPr>
        <p:txBody>
          <a:bodyPr/>
          <a:lstStyle/>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269999"/>
                </a:solidFill>
              </a:rPr>
              <a:t>Accounting for other ellipses and their extraction</a:t>
            </a:r>
          </a:p>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269999"/>
                </a:solidFill>
              </a:rPr>
              <a:t>possibilities:</a:t>
            </a:r>
          </a:p>
          <a:p>
            <a:pPr marL="0" indent="0" eaLnBrk="1" hangingPunct="1">
              <a:lnSpc>
                <a:spcPct val="80000"/>
              </a:lnSpc>
              <a:buFontTx/>
              <a:buNone/>
              <a:tabLst>
                <a:tab pos="357188" algn="l"/>
                <a:tab pos="628650" algn="l"/>
                <a:tab pos="1071563" algn="l"/>
                <a:tab pos="1171575" algn="l"/>
                <a:tab pos="2243138" algn="l"/>
              </a:tabLst>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1. Sluicing</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dirty="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2. VP ellipsis</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dirty="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3. Pseudogapping</a:t>
            </a:r>
          </a:p>
          <a:p>
            <a:pPr marL="0" indent="0" eaLnBrk="1" hangingPunct="1">
              <a:lnSpc>
                <a:spcPct val="80000"/>
              </a:lnSpc>
              <a:buFont typeface="Wingdings" pitchFamily="-110" charset="2"/>
              <a:buNone/>
              <a:tabLst>
                <a:tab pos="357188" algn="l"/>
                <a:tab pos="628650" algn="l"/>
                <a:tab pos="1071563" algn="l"/>
                <a:tab pos="1171575" algn="l"/>
                <a:tab pos="2243138" algn="l"/>
              </a:tabLst>
            </a:pPr>
            <a:endParaRPr lang="nl-BE" sz="1200" dirty="0" smtClean="0">
              <a:solidFill>
                <a:schemeClr val="tx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pPr>
            <a:r>
              <a:rPr lang="nl-BE" sz="2200" dirty="0" smtClean="0">
                <a:solidFill>
                  <a:schemeClr val="tx2"/>
                </a:solidFill>
              </a:rPr>
              <a:t>	4. British English </a:t>
            </a:r>
            <a:r>
              <a:rPr lang="nl-BE" sz="2200" i="1" dirty="0" smtClean="0">
                <a:solidFill>
                  <a:schemeClr val="tx2"/>
                </a:solidFill>
              </a:rPr>
              <a:t>do</a:t>
            </a:r>
            <a:endParaRPr lang="nl-BE" sz="2200" dirty="0" smtClean="0">
              <a:solidFill>
                <a:schemeClr val="tx2"/>
              </a:solidFill>
            </a:endParaRPr>
          </a:p>
          <a:p>
            <a:pPr marL="0" indent="0" eaLnBrk="1" hangingPunct="1">
              <a:lnSpc>
                <a:spcPct val="80000"/>
              </a:lnSpc>
              <a:buFontTx/>
              <a:buNone/>
              <a:tabLst>
                <a:tab pos="357188" algn="l"/>
                <a:tab pos="628650" algn="l"/>
                <a:tab pos="1071563" algn="l"/>
                <a:tab pos="1171575" algn="l"/>
                <a:tab pos="2243138" algn="l"/>
              </a:tabLst>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2579">
                                            <p:txEl>
                                              <p:pRg st="9" end="9"/>
                                            </p:txEl>
                                          </p:spTgt>
                                        </p:tgtEl>
                                      </p:cBhvr>
                                    </p:animEffect>
                                    <p:animScale>
                                      <p:cBhvr>
                                        <p:cTn id="7" dur="250" autoRev="1" fill="hold"/>
                                        <p:tgtEl>
                                          <p:spTgt spid="152579">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uiExpand="1" build="p"/>
    </p:bld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1981200"/>
            <a:ext cx="7467600" cy="4572000"/>
          </a:xfrm>
        </p:spPr>
        <p:txBody>
          <a:bodyPr/>
          <a:lstStyle/>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rgbClr val="269999"/>
                </a:solidFill>
              </a:rPr>
              <a:t>British English </a:t>
            </a:r>
            <a:r>
              <a:rPr lang="nl-BE" sz="2200" i="1" dirty="0" smtClean="0">
                <a:solidFill>
                  <a:srgbClr val="269999"/>
                </a:solidFill>
              </a:rPr>
              <a:t>do</a:t>
            </a:r>
            <a:r>
              <a:rPr lang="nl-BE" sz="2200" dirty="0" smtClean="0">
                <a:solidFill>
                  <a:srgbClr val="269999"/>
                </a:solidFill>
              </a:rPr>
              <a:t>:</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chemeClr val="tx2"/>
              </a:solidFill>
              <a:sym typeface="Wingdings" pitchFamily="-110" charset="2"/>
            </a:endParaRP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(94)	 	Gonzo will eat carrots and Lola will do, too.</a:t>
            </a:r>
          </a:p>
          <a:p>
            <a:pPr marL="271463" indent="-271463" eaLnBrk="1" hangingPunct="1">
              <a:buFontTx/>
              <a:buNone/>
              <a:defRPr/>
            </a:pPr>
            <a:r>
              <a:rPr lang="nl-BE" sz="2400" dirty="0" smtClean="0">
                <a:solidFill>
                  <a:schemeClr val="tx2"/>
                </a:solidFill>
                <a:sym typeface="Wingdings" pitchFamily="-110" charset="2"/>
              </a:rPr>
              <a:t>			= VP ellipsis + </a:t>
            </a:r>
            <a:r>
              <a:rPr lang="nl-BE" sz="2400" i="1" dirty="0" smtClean="0">
                <a:solidFill>
                  <a:schemeClr val="tx2"/>
                </a:solidFill>
                <a:sym typeface="Wingdings" pitchFamily="-110" charset="2"/>
              </a:rPr>
              <a:t>do</a:t>
            </a:r>
            <a:endParaRPr lang="nl-BE" sz="2400" dirty="0" smtClean="0">
              <a:solidFill>
                <a:schemeClr val="tx2"/>
              </a:solidFill>
              <a:sym typeface="Wingdings" pitchFamily="-110" charset="2"/>
            </a:endParaRPr>
          </a:p>
          <a:p>
            <a:pPr marL="271463" indent="-271463" eaLnBrk="1" hangingPunct="1">
              <a:buFontTx/>
              <a:buNone/>
              <a:defRPr/>
            </a:pPr>
            <a:endParaRPr lang="nl-BE" sz="2400" dirty="0" smtClean="0">
              <a:solidFill>
                <a:schemeClr val="tx2"/>
              </a:solidFill>
              <a:sym typeface="Wingdings" pitchFamily="-110" charset="2"/>
            </a:endParaRPr>
          </a:p>
          <a:p>
            <a:pPr marL="271463" indent="-271463" eaLnBrk="1" hangingPunct="1">
              <a:buFontTx/>
              <a:buNone/>
              <a:defRPr/>
            </a:pPr>
            <a:r>
              <a:rPr lang="nl-BE" sz="2200" dirty="0" smtClean="0">
                <a:solidFill>
                  <a:schemeClr val="tx2"/>
                </a:solidFill>
                <a:sym typeface="Wingdings" pitchFamily="-110" charset="2"/>
              </a:rPr>
              <a:t> The extraction puzzle: data</a:t>
            </a:r>
          </a:p>
          <a:p>
            <a:pPr marL="271463" indent="-271463" eaLnBrk="1" hangingPunct="1">
              <a:buFontTx/>
              <a:buNone/>
              <a:defRPr/>
            </a:pPr>
            <a:endParaRPr lang="nl-BE" sz="1200" dirty="0" smtClean="0">
              <a:solidFill>
                <a:schemeClr val="tx2"/>
              </a:solidFill>
              <a:sym typeface="Wingdings" pitchFamily="-110" charset="2"/>
            </a:endParaRPr>
          </a:p>
          <a:p>
            <a:pPr marL="271463" indent="-271463" eaLnBrk="1" hangingPunct="1">
              <a:buFontTx/>
              <a:buNone/>
              <a:defRPr/>
            </a:pPr>
            <a:r>
              <a:rPr lang="nl-BE" sz="2200" dirty="0" smtClean="0">
                <a:solidFill>
                  <a:schemeClr val="tx2"/>
                </a:solidFill>
                <a:sym typeface="Wingdings" pitchFamily="-110" charset="2"/>
              </a:rPr>
              <a:t> The </a:t>
            </a:r>
            <a:r>
              <a:rPr lang="en-GB" sz="2200" dirty="0" smtClean="0">
                <a:solidFill>
                  <a:schemeClr val="tx2"/>
                </a:solidFill>
              </a:rPr>
              <a:t>[E]-feature for British English </a:t>
            </a:r>
            <a:r>
              <a:rPr lang="en-GB" sz="2200" i="1" dirty="0" smtClean="0">
                <a:solidFill>
                  <a:schemeClr val="tx2"/>
                </a:solidFill>
              </a:rPr>
              <a:t>do</a:t>
            </a:r>
            <a:endParaRPr lang="en-GB" sz="2200" dirty="0" smtClean="0">
              <a:solidFill>
                <a:schemeClr val="tx2"/>
              </a:solidFill>
            </a:endParaRPr>
          </a:p>
          <a:p>
            <a:pPr marL="271463" indent="-271463" eaLnBrk="1" hangingPunct="1">
              <a:buFontTx/>
              <a:buNone/>
              <a:defRPr/>
            </a:pPr>
            <a:r>
              <a:rPr lang="nl-BE" sz="2200" dirty="0" smtClean="0">
                <a:solidFill>
                  <a:schemeClr val="tx2"/>
                </a:solidFill>
              </a:rPr>
              <a:t>		</a:t>
            </a:r>
            <a:r>
              <a:rPr lang="nl-NL" sz="2200" dirty="0" smtClean="0">
                <a:solidFill>
                  <a:schemeClr val="tx2"/>
                </a:solidFill>
                <a:sym typeface="Wingdings"/>
              </a:rPr>
              <a:t> </a:t>
            </a:r>
            <a:r>
              <a:rPr lang="nl-NL" sz="2200" dirty="0" err="1" smtClean="0">
                <a:solidFill>
                  <a:schemeClr val="tx2"/>
                </a:solidFill>
                <a:sym typeface="Wingdings"/>
              </a:rPr>
              <a:t>What</a:t>
            </a:r>
            <a:r>
              <a:rPr lang="nl-NL" sz="2200" dirty="0" smtClean="0">
                <a:solidFill>
                  <a:schemeClr val="tx2"/>
                </a:solidFill>
                <a:sym typeface="Wingdings"/>
              </a:rPr>
              <a:t> is the </a:t>
            </a:r>
            <a:r>
              <a:rPr lang="nl-NL" sz="2200" dirty="0" err="1" smtClean="0">
                <a:solidFill>
                  <a:schemeClr val="tx2"/>
                </a:solidFill>
                <a:sym typeface="Wingdings"/>
              </a:rPr>
              <a:t>licensor</a:t>
            </a:r>
            <a:r>
              <a:rPr lang="nl-NL" sz="2200" dirty="0" smtClean="0">
                <a:solidFill>
                  <a:schemeClr val="tx2"/>
                </a:solidFill>
                <a:sym typeface="Wingdings"/>
              </a:rPr>
              <a:t>?</a:t>
            </a:r>
          </a:p>
          <a:p>
            <a:pPr marL="271463" indent="-271463" eaLnBrk="1" hangingPunct="1">
              <a:buFontTx/>
              <a:buNone/>
              <a:defRPr/>
            </a:pPr>
            <a:r>
              <a:rPr lang="nl-NL" sz="2200" dirty="0" smtClean="0">
                <a:solidFill>
                  <a:schemeClr val="tx2"/>
                </a:solidFill>
                <a:sym typeface="Wingdings"/>
              </a:rPr>
              <a:t>		 </a:t>
            </a:r>
            <a:r>
              <a:rPr lang="nl-NL" sz="2200" dirty="0" err="1" smtClean="0">
                <a:solidFill>
                  <a:schemeClr val="tx2"/>
                </a:solidFill>
                <a:sym typeface="Wingdings"/>
              </a:rPr>
              <a:t>What</a:t>
            </a:r>
            <a:r>
              <a:rPr lang="nl-NL" sz="2200" dirty="0" smtClean="0">
                <a:solidFill>
                  <a:schemeClr val="tx2"/>
                </a:solidFill>
                <a:sym typeface="Wingdings"/>
              </a:rPr>
              <a:t> is the </a:t>
            </a:r>
            <a:r>
              <a:rPr lang="nl-NL" sz="2200" dirty="0" err="1" smtClean="0">
                <a:solidFill>
                  <a:schemeClr val="tx2"/>
                </a:solidFill>
                <a:sym typeface="Wingdings"/>
              </a:rPr>
              <a:t>ellipsis</a:t>
            </a:r>
            <a:r>
              <a:rPr lang="nl-NL" sz="2200" dirty="0" smtClean="0">
                <a:solidFill>
                  <a:schemeClr val="tx2"/>
                </a:solidFill>
                <a:sym typeface="Wingdings"/>
              </a:rPr>
              <a:t> site?</a:t>
            </a:r>
            <a:endParaRPr lang="nl-BE" sz="2200" dirty="0" smtClean="0">
              <a:solidFill>
                <a:schemeClr val="tx2"/>
              </a:solidFill>
            </a:endParaRPr>
          </a:p>
          <a:p>
            <a:pPr marL="271463" indent="-271463" eaLnBrk="1" hangingPunct="1">
              <a:buFontTx/>
              <a:buNone/>
              <a:defRPr/>
            </a:pPr>
            <a:endParaRPr lang="nl-BE" sz="1200" dirty="0" smtClean="0">
              <a:solidFill>
                <a:schemeClr val="tx2"/>
              </a:solidFill>
              <a:sym typeface="Wingdings" pitchFamily="-110" charset="2"/>
            </a:endParaRPr>
          </a:p>
          <a:p>
            <a:pPr marL="271463" indent="-271463" eaLnBrk="1" hangingPunct="1">
              <a:buFontTx/>
              <a:buNone/>
              <a:defRPr/>
            </a:pPr>
            <a:r>
              <a:rPr lang="nl-BE" sz="2200" dirty="0" smtClean="0">
                <a:solidFill>
                  <a:schemeClr val="tx2"/>
                </a:solidFill>
                <a:sym typeface="Wingdings" pitchFamily="-110" charset="2"/>
              </a:rPr>
              <a:t> The extraction puzzle: solution</a:t>
            </a:r>
            <a:endParaRPr lang="nl-BE" sz="2200" dirty="0" smtClean="0">
              <a:solidFill>
                <a:schemeClr val="accent2"/>
              </a:solidFill>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2579">
                                            <p:txEl>
                                              <p:pRg st="3" end="3"/>
                                            </p:txEl>
                                          </p:spTgt>
                                        </p:tgtEl>
                                        <p:attrNameLst>
                                          <p:attrName>style.visibility</p:attrName>
                                        </p:attrNameLst>
                                      </p:cBhvr>
                                      <p:to>
                                        <p:strVal val="visible"/>
                                      </p:to>
                                    </p:set>
                                    <p:animEffect transition="in" filter="fade">
                                      <p:cBhvr>
                                        <p:cTn id="15" dur="1000"/>
                                        <p:tgtEl>
                                          <p:spTgt spid="152579">
                                            <p:txEl>
                                              <p:pRg st="3" end="3"/>
                                            </p:txEl>
                                          </p:spTgt>
                                        </p:tgtEl>
                                      </p:cBhvr>
                                    </p:animEffect>
                                    <p:anim calcmode="lin" valueType="num">
                                      <p:cBhvr>
                                        <p:cTn id="16"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1" nodeType="clickEffect">
                                  <p:stCondLst>
                                    <p:cond delay="0"/>
                                  </p:stCondLst>
                                  <p:childTnLst>
                                    <p:set>
                                      <p:cBhvr>
                                        <p:cTn id="22" dur="1" fill="hold">
                                          <p:stCondLst>
                                            <p:cond delay="0"/>
                                          </p:stCondLst>
                                        </p:cTn>
                                        <p:tgtEl>
                                          <p:spTgt spid="152579">
                                            <p:txEl>
                                              <p:pRg st="5" end="5"/>
                                            </p:txEl>
                                          </p:spTgt>
                                        </p:tgtEl>
                                        <p:attrNameLst>
                                          <p:attrName>style.visibility</p:attrName>
                                        </p:attrNameLst>
                                      </p:cBhvr>
                                      <p:to>
                                        <p:strVal val="visible"/>
                                      </p:to>
                                    </p:set>
                                    <p:animEffect transition="in" filter="dissolve">
                                      <p:cBhvr>
                                        <p:cTn id="23" dur="500"/>
                                        <p:tgtEl>
                                          <p:spTgt spid="152579">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1" nodeType="clickEffect">
                                  <p:stCondLst>
                                    <p:cond delay="0"/>
                                  </p:stCondLst>
                                  <p:childTnLst>
                                    <p:set>
                                      <p:cBhvr>
                                        <p:cTn id="27" dur="1" fill="hold">
                                          <p:stCondLst>
                                            <p:cond delay="0"/>
                                          </p:stCondLst>
                                        </p:cTn>
                                        <p:tgtEl>
                                          <p:spTgt spid="152579">
                                            <p:txEl>
                                              <p:pRg st="7" end="7"/>
                                            </p:txEl>
                                          </p:spTgt>
                                        </p:tgtEl>
                                        <p:attrNameLst>
                                          <p:attrName>style.visibility</p:attrName>
                                        </p:attrNameLst>
                                      </p:cBhvr>
                                      <p:to>
                                        <p:strVal val="visible"/>
                                      </p:to>
                                    </p:set>
                                    <p:animEffect transition="in" filter="dissolve">
                                      <p:cBhvr>
                                        <p:cTn id="28" dur="500"/>
                                        <p:tgtEl>
                                          <p:spTgt spid="152579">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1" nodeType="clickEffect">
                                  <p:stCondLst>
                                    <p:cond delay="0"/>
                                  </p:stCondLst>
                                  <p:childTnLst>
                                    <p:set>
                                      <p:cBhvr>
                                        <p:cTn id="32" dur="1" fill="hold">
                                          <p:stCondLst>
                                            <p:cond delay="0"/>
                                          </p:stCondLst>
                                        </p:cTn>
                                        <p:tgtEl>
                                          <p:spTgt spid="152579">
                                            <p:txEl>
                                              <p:pRg st="8" end="8"/>
                                            </p:txEl>
                                          </p:spTgt>
                                        </p:tgtEl>
                                        <p:attrNameLst>
                                          <p:attrName>style.visibility</p:attrName>
                                        </p:attrNameLst>
                                      </p:cBhvr>
                                      <p:to>
                                        <p:strVal val="visible"/>
                                      </p:to>
                                    </p:set>
                                    <p:anim calcmode="lin" valueType="num">
                                      <p:cBhvr>
                                        <p:cTn id="33" dur="1000" fill="hold"/>
                                        <p:tgtEl>
                                          <p:spTgt spid="152579">
                                            <p:txEl>
                                              <p:pRg st="8" end="8"/>
                                            </p:txEl>
                                          </p:spTgt>
                                        </p:tgtEl>
                                        <p:attrNameLst>
                                          <p:attrName>ppt_w</p:attrName>
                                        </p:attrNameLst>
                                      </p:cBhvr>
                                      <p:tavLst>
                                        <p:tav tm="0">
                                          <p:val>
                                            <p:fltVal val="0"/>
                                          </p:val>
                                        </p:tav>
                                        <p:tav tm="100000">
                                          <p:val>
                                            <p:strVal val="#ppt_w"/>
                                          </p:val>
                                        </p:tav>
                                      </p:tavLst>
                                    </p:anim>
                                    <p:anim calcmode="lin" valueType="num">
                                      <p:cBhvr>
                                        <p:cTn id="34" dur="1000" fill="hold"/>
                                        <p:tgtEl>
                                          <p:spTgt spid="152579">
                                            <p:txEl>
                                              <p:pRg st="8" end="8"/>
                                            </p:txEl>
                                          </p:spTgt>
                                        </p:tgtEl>
                                        <p:attrNameLst>
                                          <p:attrName>ppt_h</p:attrName>
                                        </p:attrNameLst>
                                      </p:cBhvr>
                                      <p:tavLst>
                                        <p:tav tm="0">
                                          <p:val>
                                            <p:fltVal val="0"/>
                                          </p:val>
                                        </p:tav>
                                        <p:tav tm="100000">
                                          <p:val>
                                            <p:strVal val="#ppt_h"/>
                                          </p:val>
                                        </p:tav>
                                      </p:tavLst>
                                    </p:anim>
                                    <p:anim calcmode="lin" valueType="num">
                                      <p:cBhvr>
                                        <p:cTn id="35" dur="1000" fill="hold"/>
                                        <p:tgtEl>
                                          <p:spTgt spid="15257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52579">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1" nodeType="clickEffect">
                                  <p:stCondLst>
                                    <p:cond delay="0"/>
                                  </p:stCondLst>
                                  <p:childTnLst>
                                    <p:set>
                                      <p:cBhvr>
                                        <p:cTn id="40" dur="1" fill="hold">
                                          <p:stCondLst>
                                            <p:cond delay="0"/>
                                          </p:stCondLst>
                                        </p:cTn>
                                        <p:tgtEl>
                                          <p:spTgt spid="152579">
                                            <p:txEl>
                                              <p:pRg st="9" end="9"/>
                                            </p:txEl>
                                          </p:spTgt>
                                        </p:tgtEl>
                                        <p:attrNameLst>
                                          <p:attrName>style.visibility</p:attrName>
                                        </p:attrNameLst>
                                      </p:cBhvr>
                                      <p:to>
                                        <p:strVal val="visible"/>
                                      </p:to>
                                    </p:set>
                                    <p:anim calcmode="lin" valueType="num">
                                      <p:cBhvr>
                                        <p:cTn id="41" dur="1000" fill="hold"/>
                                        <p:tgtEl>
                                          <p:spTgt spid="152579">
                                            <p:txEl>
                                              <p:pRg st="9" end="9"/>
                                            </p:txEl>
                                          </p:spTgt>
                                        </p:tgtEl>
                                        <p:attrNameLst>
                                          <p:attrName>ppt_w</p:attrName>
                                        </p:attrNameLst>
                                      </p:cBhvr>
                                      <p:tavLst>
                                        <p:tav tm="0">
                                          <p:val>
                                            <p:fltVal val="0"/>
                                          </p:val>
                                        </p:tav>
                                        <p:tav tm="100000">
                                          <p:val>
                                            <p:strVal val="#ppt_w"/>
                                          </p:val>
                                        </p:tav>
                                      </p:tavLst>
                                    </p:anim>
                                    <p:anim calcmode="lin" valueType="num">
                                      <p:cBhvr>
                                        <p:cTn id="42" dur="1000" fill="hold"/>
                                        <p:tgtEl>
                                          <p:spTgt spid="152579">
                                            <p:txEl>
                                              <p:pRg st="9" end="9"/>
                                            </p:txEl>
                                          </p:spTgt>
                                        </p:tgtEl>
                                        <p:attrNameLst>
                                          <p:attrName>ppt_h</p:attrName>
                                        </p:attrNameLst>
                                      </p:cBhvr>
                                      <p:tavLst>
                                        <p:tav tm="0">
                                          <p:val>
                                            <p:fltVal val="0"/>
                                          </p:val>
                                        </p:tav>
                                        <p:tav tm="100000">
                                          <p:val>
                                            <p:strVal val="#ppt_h"/>
                                          </p:val>
                                        </p:tav>
                                      </p:tavLst>
                                    </p:anim>
                                    <p:anim calcmode="lin" valueType="num">
                                      <p:cBhvr>
                                        <p:cTn id="43" dur="1000" fill="hold"/>
                                        <p:tgtEl>
                                          <p:spTgt spid="15257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5257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1" nodeType="clickEffect">
                                  <p:stCondLst>
                                    <p:cond delay="0"/>
                                  </p:stCondLst>
                                  <p:childTnLst>
                                    <p:set>
                                      <p:cBhvr>
                                        <p:cTn id="48" dur="1" fill="hold">
                                          <p:stCondLst>
                                            <p:cond delay="0"/>
                                          </p:stCondLst>
                                        </p:cTn>
                                        <p:tgtEl>
                                          <p:spTgt spid="152579">
                                            <p:txEl>
                                              <p:pRg st="11" end="11"/>
                                            </p:txEl>
                                          </p:spTgt>
                                        </p:tgtEl>
                                        <p:attrNameLst>
                                          <p:attrName>style.visibility</p:attrName>
                                        </p:attrNameLst>
                                      </p:cBhvr>
                                      <p:to>
                                        <p:strVal val="visible"/>
                                      </p:to>
                                    </p:set>
                                    <p:animEffect transition="in" filter="dissolve">
                                      <p:cBhvr>
                                        <p:cTn id="49" dur="500"/>
                                        <p:tgtEl>
                                          <p:spTgt spid="15257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(2)</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362200"/>
            <a:ext cx="7315200" cy="4267200"/>
          </a:xfrm>
        </p:spPr>
        <p:txBody>
          <a:bodyPr/>
          <a:lstStyle/>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accent1">
                    <a:lumMod val="75000"/>
                  </a:schemeClr>
                </a:solidFill>
                <a:sym typeface="Wingdings" pitchFamily="-110" charset="2"/>
              </a:rPr>
              <a:t> The </a:t>
            </a:r>
            <a:r>
              <a:rPr lang="en-GB" sz="2200" dirty="0" smtClean="0">
                <a:solidFill>
                  <a:schemeClr val="accent1">
                    <a:lumMod val="75000"/>
                  </a:schemeClr>
                </a:solidFill>
              </a:rPr>
              <a:t>extraction puzzle: data</a:t>
            </a: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609600" indent="-609600" eaLnBrk="1" hangingPunct="1">
              <a:buFont typeface="Wingdings" pitchFamily="-110" charset="2"/>
              <a:buNone/>
              <a:defRPr/>
            </a:pPr>
            <a:r>
              <a:rPr lang="nl-BE" sz="2200" dirty="0" smtClean="0">
                <a:solidFill>
                  <a:schemeClr val="tx2"/>
                </a:solidFill>
              </a:rPr>
              <a:t>Baltin (2004, 2005, 2007); Haddican (2006):</a:t>
            </a:r>
          </a:p>
          <a:p>
            <a:pPr marL="609600" indent="-609600" eaLnBrk="1" hangingPunct="1">
              <a:buFont typeface="Wingdings" pitchFamily="-110" charset="2"/>
              <a:buNone/>
              <a:defRPr/>
            </a:pPr>
            <a:endParaRPr lang="nl-BE" sz="2200" dirty="0" smtClean="0">
              <a:solidFill>
                <a:schemeClr val="tx2"/>
              </a:solidFill>
            </a:endParaRPr>
          </a:p>
          <a:p>
            <a:pPr marL="609600" indent="-609600" eaLnBrk="1" hangingPunct="1">
              <a:buFontTx/>
              <a:buChar char="•"/>
              <a:defRPr/>
            </a:pPr>
            <a:r>
              <a:rPr lang="nl-BE" sz="2200" dirty="0" smtClean="0">
                <a:solidFill>
                  <a:schemeClr val="tx2"/>
                </a:solidFill>
                <a:sym typeface="Wingdings"/>
              </a:rPr>
              <a:t>British English </a:t>
            </a:r>
            <a:r>
              <a:rPr lang="nl-BE" sz="2200" i="1" dirty="0" smtClean="0">
                <a:solidFill>
                  <a:schemeClr val="tx2"/>
                </a:solidFill>
                <a:sym typeface="Wingdings"/>
              </a:rPr>
              <a:t>do </a:t>
            </a:r>
            <a:r>
              <a:rPr lang="nl-BE" sz="2200" dirty="0" smtClean="0">
                <a:solidFill>
                  <a:schemeClr val="tx2"/>
                </a:solidFill>
                <a:sym typeface="Wingdings"/>
              </a:rPr>
              <a:t>does not allow for object</a:t>
            </a:r>
          </a:p>
          <a:p>
            <a:pPr marL="609600" indent="-609600" eaLnBrk="1" hangingPunct="1">
              <a:buNone/>
              <a:defRPr/>
            </a:pPr>
            <a:r>
              <a:rPr lang="nl-BE" sz="2200" dirty="0" smtClean="0">
                <a:solidFill>
                  <a:schemeClr val="tx2"/>
                </a:solidFill>
                <a:sym typeface="Wingdings"/>
              </a:rPr>
              <a:t>	extraction out of the ellipsis site</a:t>
            </a:r>
          </a:p>
          <a:p>
            <a:pPr marL="609600" indent="-609600" eaLnBrk="1" hangingPunct="1">
              <a:buNone/>
              <a:defRPr/>
            </a:pPr>
            <a:endParaRPr lang="nl-BE" sz="2200" dirty="0" smtClean="0">
              <a:solidFill>
                <a:schemeClr val="tx2"/>
              </a:solidFill>
              <a:sym typeface="Wingdings"/>
            </a:endParaRPr>
          </a:p>
          <a:p>
            <a:pPr marL="609600" indent="-609600" eaLnBrk="1" hangingPunct="1">
              <a:buFontTx/>
              <a:buChar char="•"/>
              <a:defRPr/>
            </a:pPr>
            <a:r>
              <a:rPr lang="nl-BE" sz="2200" dirty="0" smtClean="0">
                <a:solidFill>
                  <a:schemeClr val="tx2"/>
                </a:solidFill>
                <a:sym typeface="Wingdings"/>
              </a:rPr>
              <a:t>British English </a:t>
            </a:r>
            <a:r>
              <a:rPr lang="nl-BE" sz="2200" i="1" dirty="0" smtClean="0">
                <a:solidFill>
                  <a:schemeClr val="tx2"/>
                </a:solidFill>
                <a:sym typeface="Wingdings"/>
              </a:rPr>
              <a:t>do </a:t>
            </a:r>
            <a:r>
              <a:rPr lang="nl-BE" sz="2200" dirty="0" smtClean="0">
                <a:solidFill>
                  <a:schemeClr val="tx2"/>
                </a:solidFill>
                <a:sym typeface="Wingdings"/>
              </a:rPr>
              <a:t>does allow for (derived)</a:t>
            </a:r>
          </a:p>
          <a:p>
            <a:pPr marL="609600" indent="-609600" eaLnBrk="1" hangingPunct="1">
              <a:buNone/>
              <a:defRPr/>
            </a:pPr>
            <a:r>
              <a:rPr lang="nl-BE" sz="2200" dirty="0" smtClean="0">
                <a:solidFill>
                  <a:schemeClr val="tx2"/>
                </a:solidFill>
                <a:sym typeface="Wingdings"/>
              </a:rPr>
              <a:t>	subject extraction.</a:t>
            </a:r>
          </a:p>
          <a:p>
            <a:pPr marL="609600" indent="-609600" eaLnBrk="1" hangingPunct="1">
              <a:buNone/>
              <a:defRPr/>
            </a:pPr>
            <a:r>
              <a:rPr lang="en-GB" sz="2000" dirty="0" smtClean="0">
                <a:solidFill>
                  <a:schemeClr val="tx2"/>
                </a:solidFill>
              </a:rPr>
              <a:t>	</a:t>
            </a:r>
            <a:endParaRPr lang="nl-BE" sz="2000" dirty="0" smtClean="0">
              <a:solidFill>
                <a:schemeClr val="tx2"/>
              </a:solidFill>
            </a:endParaRPr>
          </a:p>
          <a:p>
            <a:pPr marL="609600" indent="-609600" eaLnBrk="1" hangingPunct="1">
              <a:buNone/>
              <a:defRPr/>
            </a:pPr>
            <a:endParaRPr lang="en-US" sz="2200" dirty="0" smtClean="0">
              <a:solidFill>
                <a:schemeClr val="tx2"/>
              </a:solidFill>
            </a:endParaRPr>
          </a:p>
          <a:p>
            <a:pPr marL="609600" indent="-609600" eaLnBrk="1" hangingPunct="1">
              <a:buNone/>
              <a:defRPr/>
            </a:pPr>
            <a:r>
              <a:rPr lang="en-US" sz="2200" dirty="0" smtClean="0">
                <a:solidFill>
                  <a:schemeClr val="tx2"/>
                </a:solidFill>
              </a:rPr>
              <a:t>	</a:t>
            </a: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2" nodeType="clickEffect">
                                  <p:stCondLst>
                                    <p:cond delay="0"/>
                                  </p:stCondLst>
                                  <p:childTnLst>
                                    <p:set>
                                      <p:cBhvr>
                                        <p:cTn id="10" dur="1" fill="hold">
                                          <p:stCondLst>
                                            <p:cond delay="0"/>
                                          </p:stCondLst>
                                        </p:cTn>
                                        <p:tgtEl>
                                          <p:spTgt spid="152579">
                                            <p:txEl>
                                              <p:pRg st="4" end="4"/>
                                            </p:txEl>
                                          </p:spTgt>
                                        </p:tgtEl>
                                        <p:attrNameLst>
                                          <p:attrName>style.visibility</p:attrName>
                                        </p:attrNameLst>
                                      </p:cBhvr>
                                      <p:to>
                                        <p:strVal val="visible"/>
                                      </p:to>
                                    </p:set>
                                    <p:animEffect transition="in" filter="dissolve">
                                      <p:cBhvr>
                                        <p:cTn id="11" dur="500"/>
                                        <p:tgtEl>
                                          <p:spTgt spid="152579">
                                            <p:txEl>
                                              <p:pRg st="4" end="4"/>
                                            </p:txEl>
                                          </p:spTgt>
                                        </p:tgtEl>
                                      </p:cBhvr>
                                    </p:animEffect>
                                  </p:childTnLst>
                                </p:cTn>
                              </p:par>
                              <p:par>
                                <p:cTn id="12" presetID="9" presetClass="entr" presetSubtype="0" fill="hold" grpId="2" nodeType="withEffect">
                                  <p:stCondLst>
                                    <p:cond delay="0"/>
                                  </p:stCondLst>
                                  <p:childTnLst>
                                    <p:set>
                                      <p:cBhvr>
                                        <p:cTn id="13" dur="1" fill="hold">
                                          <p:stCondLst>
                                            <p:cond delay="0"/>
                                          </p:stCondLst>
                                        </p:cTn>
                                        <p:tgtEl>
                                          <p:spTgt spid="152579">
                                            <p:txEl>
                                              <p:pRg st="5" end="5"/>
                                            </p:txEl>
                                          </p:spTgt>
                                        </p:tgtEl>
                                        <p:attrNameLst>
                                          <p:attrName>style.visibility</p:attrName>
                                        </p:attrNameLst>
                                      </p:cBhvr>
                                      <p:to>
                                        <p:strVal val="visible"/>
                                      </p:to>
                                    </p:set>
                                    <p:animEffect transition="in" filter="dissolve">
                                      <p:cBhvr>
                                        <p:cTn id="14" dur="500"/>
                                        <p:tgtEl>
                                          <p:spTgt spid="152579">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2" nodeType="clickEffect">
                                  <p:stCondLst>
                                    <p:cond delay="0"/>
                                  </p:stCondLst>
                                  <p:childTnLst>
                                    <p:set>
                                      <p:cBhvr>
                                        <p:cTn id="18" dur="1" fill="hold">
                                          <p:stCondLst>
                                            <p:cond delay="0"/>
                                          </p:stCondLst>
                                        </p:cTn>
                                        <p:tgtEl>
                                          <p:spTgt spid="152579">
                                            <p:txEl>
                                              <p:pRg st="7" end="7"/>
                                            </p:txEl>
                                          </p:spTgt>
                                        </p:tgtEl>
                                        <p:attrNameLst>
                                          <p:attrName>style.visibility</p:attrName>
                                        </p:attrNameLst>
                                      </p:cBhvr>
                                      <p:to>
                                        <p:strVal val="visible"/>
                                      </p:to>
                                    </p:set>
                                    <p:animEffect transition="in" filter="dissolve">
                                      <p:cBhvr>
                                        <p:cTn id="19" dur="500"/>
                                        <p:tgtEl>
                                          <p:spTgt spid="152579">
                                            <p:txEl>
                                              <p:pRg st="7" end="7"/>
                                            </p:txEl>
                                          </p:spTgt>
                                        </p:tgtEl>
                                      </p:cBhvr>
                                    </p:animEffect>
                                  </p:childTnLst>
                                </p:cTn>
                              </p:par>
                              <p:par>
                                <p:cTn id="20" presetID="9" presetClass="entr" presetSubtype="0" fill="hold" grpId="2" nodeType="withEffect">
                                  <p:stCondLst>
                                    <p:cond delay="0"/>
                                  </p:stCondLst>
                                  <p:childTnLst>
                                    <p:set>
                                      <p:cBhvr>
                                        <p:cTn id="21" dur="1" fill="hold">
                                          <p:stCondLst>
                                            <p:cond delay="0"/>
                                          </p:stCondLst>
                                        </p:cTn>
                                        <p:tgtEl>
                                          <p:spTgt spid="152579">
                                            <p:txEl>
                                              <p:pRg st="8" end="8"/>
                                            </p:txEl>
                                          </p:spTgt>
                                        </p:tgtEl>
                                        <p:attrNameLst>
                                          <p:attrName>style.visibility</p:attrName>
                                        </p:attrNameLst>
                                      </p:cBhvr>
                                      <p:to>
                                        <p:strVal val="visible"/>
                                      </p:to>
                                    </p:set>
                                    <p:animEffect transition="in" filter="dissolve">
                                      <p:cBhvr>
                                        <p:cTn id="22" dur="500"/>
                                        <p:tgtEl>
                                          <p:spTgt spid="15257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1" uiExpand="1" build="p"/>
      <p:bldP spid="152579" grpId="2" build="p"/>
    </p:bld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(3)</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514600"/>
            <a:ext cx="7315200" cy="4114800"/>
          </a:xfrm>
        </p:spPr>
        <p:txBody>
          <a:bodyPr/>
          <a:lstStyle/>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British English </a:t>
            </a:r>
            <a:r>
              <a:rPr lang="nl-BE" sz="2200" i="1" dirty="0" smtClean="0">
                <a:solidFill>
                  <a:schemeClr val="tx2"/>
                </a:solidFill>
              </a:rPr>
              <a:t>do</a:t>
            </a:r>
            <a:r>
              <a:rPr lang="nl-BE" sz="2200" dirty="0" smtClean="0">
                <a:solidFill>
                  <a:schemeClr val="tx2"/>
                </a:solidFill>
              </a:rPr>
              <a:t> does not allow for object extraction:</a:t>
            </a: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200" dirty="0" smtClean="0">
              <a:solidFill>
                <a:schemeClr val="tx2"/>
              </a:solidFill>
            </a:endParaRPr>
          </a:p>
          <a:p>
            <a:pPr marL="0" indent="0" eaLnBrk="1" hangingPunct="1">
              <a:lnSpc>
                <a:spcPct val="80000"/>
              </a:lnSpc>
              <a:buFontTx/>
              <a:buChar char="•"/>
              <a:tabLst>
                <a:tab pos="357188" algn="l"/>
                <a:tab pos="628650" algn="l"/>
                <a:tab pos="1071563" algn="l"/>
                <a:tab pos="1171575" algn="l"/>
                <a:tab pos="2243138" algn="l"/>
              </a:tabLst>
              <a:defRPr/>
            </a:pPr>
            <a:r>
              <a:rPr lang="nl-BE" sz="2200" dirty="0" smtClean="0">
                <a:solidFill>
                  <a:schemeClr val="tx2"/>
                </a:solidFill>
              </a:rPr>
              <a:t> No </a:t>
            </a:r>
            <a:r>
              <a:rPr lang="nl-BE" sz="2200" i="1" dirty="0" smtClean="0">
                <a:solidFill>
                  <a:schemeClr val="tx2"/>
                </a:solidFill>
              </a:rPr>
              <a:t>wh</a:t>
            </a:r>
            <a:r>
              <a:rPr lang="nl-BE" sz="2200" dirty="0" smtClean="0">
                <a:solidFill>
                  <a:schemeClr val="tx2"/>
                </a:solidFill>
              </a:rPr>
              <a:t> object extraction</a:t>
            </a:r>
          </a:p>
          <a:p>
            <a:pPr marL="0" indent="0" eaLnBrk="1" hangingPunct="1">
              <a:lnSpc>
                <a:spcPct val="80000"/>
              </a:lnSpc>
              <a:buFontTx/>
              <a:buChar char="•"/>
              <a:tabLst>
                <a:tab pos="357188" algn="l"/>
                <a:tab pos="628650" algn="l"/>
                <a:tab pos="1071563" algn="l"/>
                <a:tab pos="1171575" algn="l"/>
                <a:tab pos="2243138" algn="l"/>
              </a:tabLst>
              <a:defRPr/>
            </a:pPr>
            <a:r>
              <a:rPr lang="nl-BE" sz="2200" dirty="0" smtClean="0">
                <a:solidFill>
                  <a:schemeClr val="tx2"/>
                </a:solidFill>
              </a:rPr>
              <a:t> No Pseudogapping</a:t>
            </a:r>
          </a:p>
          <a:p>
            <a:pPr marL="609600" indent="-609600" eaLnBrk="1" hangingPunct="1">
              <a:buFont typeface="Wingdings" pitchFamily="-110" charset="2"/>
              <a:buNone/>
              <a:defRPr/>
            </a:pPr>
            <a:endParaRPr lang="nl-BE" sz="1700" dirty="0" smtClean="0">
              <a:solidFill>
                <a:schemeClr val="tx2"/>
              </a:solidFill>
            </a:endParaRP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(95)	a.*Although I don’t know what Gonzo will</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cook, I know what Lola will do </a:t>
            </a:r>
            <a:r>
              <a:rPr lang="en-US" sz="2200" dirty="0" smtClean="0">
                <a:solidFill>
                  <a:schemeClr val="tx2"/>
                </a:solidFill>
              </a:rPr>
              <a:t>[</a:t>
            </a:r>
            <a:r>
              <a:rPr lang="en-US" sz="2200" strike="sngStrike" dirty="0" smtClean="0">
                <a:solidFill>
                  <a:schemeClr val="tx2"/>
                </a:solidFill>
              </a:rPr>
              <a:t>cook </a:t>
            </a:r>
            <a:r>
              <a:rPr lang="nl-BE" sz="2200" strike="sngStrike" dirty="0" smtClean="0">
                <a:solidFill>
                  <a:schemeClr val="tx2"/>
                </a:solidFill>
              </a:rPr>
              <a:t>t</a:t>
            </a:r>
            <a:r>
              <a:rPr lang="nl-BE" sz="2200" strike="sngStrike" baseline="-25000" dirty="0" smtClean="0">
                <a:solidFill>
                  <a:schemeClr val="tx2"/>
                </a:solidFill>
              </a:rPr>
              <a:t>what</a:t>
            </a:r>
            <a:r>
              <a:rPr lang="en-US" sz="2200" dirty="0" smtClean="0">
                <a:solidFill>
                  <a:schemeClr val="tx2"/>
                </a:solidFill>
              </a:rPr>
              <a:t>]</a:t>
            </a:r>
            <a:r>
              <a:rPr lang="nl-BE" sz="2200" dirty="0" smtClean="0">
                <a:solidFill>
                  <a:schemeClr val="tx2"/>
                </a:solidFill>
              </a:rPr>
              <a:t>.</a:t>
            </a: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rPr>
              <a:t>		</a:t>
            </a:r>
            <a:r>
              <a:rPr lang="nl-NL" sz="2200" dirty="0" err="1" smtClean="0">
                <a:solidFill>
                  <a:schemeClr val="tx2"/>
                </a:solidFill>
              </a:rPr>
              <a:t>b</a:t>
            </a:r>
            <a:r>
              <a:rPr lang="nl-NL" sz="2200" dirty="0" smtClean="0">
                <a:solidFill>
                  <a:schemeClr val="tx2"/>
                </a:solidFill>
              </a:rPr>
              <a:t>.*</a:t>
            </a:r>
            <a:r>
              <a:rPr lang="nl-BE" sz="2200" dirty="0" smtClean="0">
                <a:solidFill>
                  <a:schemeClr val="tx2"/>
                </a:solidFill>
              </a:rPr>
              <a:t>Although she won’t eat carrots, she will do</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peas </a:t>
            </a:r>
            <a:r>
              <a:rPr lang="en-US" sz="2200" dirty="0" smtClean="0">
                <a:solidFill>
                  <a:schemeClr val="tx2"/>
                </a:solidFill>
              </a:rPr>
              <a:t>[</a:t>
            </a:r>
            <a:r>
              <a:rPr lang="en-US" sz="2200" strike="sngStrike" dirty="0" smtClean="0">
                <a:solidFill>
                  <a:schemeClr val="tx2"/>
                </a:solidFill>
              </a:rPr>
              <a:t>eat </a:t>
            </a:r>
            <a:r>
              <a:rPr lang="nl-BE" sz="2200" strike="sngStrike" dirty="0" smtClean="0">
                <a:solidFill>
                  <a:schemeClr val="tx2"/>
                </a:solidFill>
              </a:rPr>
              <a:t>t</a:t>
            </a:r>
            <a:r>
              <a:rPr lang="nl-BE" sz="2200" strike="sngStrike" baseline="-25000" dirty="0" smtClean="0">
                <a:solidFill>
                  <a:schemeClr val="tx2"/>
                </a:solidFill>
              </a:rPr>
              <a:t>peas</a:t>
            </a:r>
            <a:r>
              <a:rPr lang="en-US" sz="2200" dirty="0" smtClean="0">
                <a:solidFill>
                  <a:schemeClr val="tx2"/>
                </a:solidFill>
              </a:rPr>
              <a:t>]</a:t>
            </a:r>
            <a:r>
              <a:rPr lang="nl-BE" sz="2200" dirty="0" smtClean="0">
                <a:solidFill>
                  <a:schemeClr val="tx2"/>
                </a:solidFill>
              </a:rPr>
              <a:t>.</a:t>
            </a:r>
          </a:p>
          <a:p>
            <a:pPr marL="609600" indent="-609600" eaLnBrk="1" hangingPunct="1">
              <a:buNone/>
              <a:defRPr/>
            </a:pPr>
            <a:endParaRPr lang="en-US" sz="2200" dirty="0" smtClean="0">
              <a:solidFill>
                <a:schemeClr val="tx2"/>
              </a:solidFill>
            </a:endParaRPr>
          </a:p>
          <a:p>
            <a:pPr marL="609600" indent="-609600" eaLnBrk="1" hangingPunct="1">
              <a:buNone/>
              <a:defRPr/>
            </a:pPr>
            <a:r>
              <a:rPr lang="en-US" sz="2200" dirty="0" smtClean="0">
                <a:solidFill>
                  <a:schemeClr val="tx2"/>
                </a:solidFill>
              </a:rPr>
              <a:t>	</a:t>
            </a: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1" nodeType="clickEffect">
                                  <p:stCondLst>
                                    <p:cond delay="0"/>
                                  </p:stCondLst>
                                  <p:childTnLst>
                                    <p:set>
                                      <p:cBhvr>
                                        <p:cTn id="14" dur="1" fill="hold">
                                          <p:stCondLst>
                                            <p:cond delay="0"/>
                                          </p:stCondLst>
                                        </p:cTn>
                                        <p:tgtEl>
                                          <p:spTgt spid="152579">
                                            <p:txEl>
                                              <p:pRg st="5" end="5"/>
                                            </p:txEl>
                                          </p:spTgt>
                                        </p:tgtEl>
                                        <p:attrNameLst>
                                          <p:attrName>style.visibility</p:attrName>
                                        </p:attrNameLst>
                                      </p:cBhvr>
                                      <p:to>
                                        <p:strVal val="visible"/>
                                      </p:to>
                                    </p:set>
                                    <p:animEffect transition="in" filter="fade">
                                      <p:cBhvr>
                                        <p:cTn id="15" dur="1000"/>
                                        <p:tgtEl>
                                          <p:spTgt spid="152579">
                                            <p:txEl>
                                              <p:pRg st="5" end="5"/>
                                            </p:txEl>
                                          </p:spTgt>
                                        </p:tgtEl>
                                      </p:cBhvr>
                                    </p:animEffect>
                                    <p:anim calcmode="lin" valueType="num">
                                      <p:cBhvr>
                                        <p:cTn id="16"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1" nodeType="withEffect">
                                  <p:stCondLst>
                                    <p:cond delay="0"/>
                                  </p:stCondLst>
                                  <p:childTnLst>
                                    <p:set>
                                      <p:cBhvr>
                                        <p:cTn id="20" dur="1" fill="hold">
                                          <p:stCondLst>
                                            <p:cond delay="0"/>
                                          </p:stCondLst>
                                        </p:cTn>
                                        <p:tgtEl>
                                          <p:spTgt spid="152579">
                                            <p:txEl>
                                              <p:pRg st="6" end="6"/>
                                            </p:txEl>
                                          </p:spTgt>
                                        </p:tgtEl>
                                        <p:attrNameLst>
                                          <p:attrName>style.visibility</p:attrName>
                                        </p:attrNameLst>
                                      </p:cBhvr>
                                      <p:to>
                                        <p:strVal val="visible"/>
                                      </p:to>
                                    </p:set>
                                    <p:animEffect transition="in" filter="fade">
                                      <p:cBhvr>
                                        <p:cTn id="21" dur="1000"/>
                                        <p:tgtEl>
                                          <p:spTgt spid="152579">
                                            <p:txEl>
                                              <p:pRg st="6" end="6"/>
                                            </p:txEl>
                                          </p:spTgt>
                                        </p:tgtEl>
                                      </p:cBhvr>
                                    </p:animEffect>
                                    <p:anim calcmode="lin" valueType="num">
                                      <p:cBhvr>
                                        <p:cTn id="22"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2579">
                                            <p:txEl>
                                              <p:pRg st="6" end="6"/>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257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1" nodeType="clickEffect">
                                  <p:stCondLst>
                                    <p:cond delay="0"/>
                                  </p:stCondLst>
                                  <p:childTnLst>
                                    <p:set>
                                      <p:cBhvr>
                                        <p:cTn id="28" dur="1" fill="hold">
                                          <p:stCondLst>
                                            <p:cond delay="0"/>
                                          </p:stCondLst>
                                        </p:cTn>
                                        <p:tgtEl>
                                          <p:spTgt spid="152579">
                                            <p:txEl>
                                              <p:pRg st="7" end="7"/>
                                            </p:txEl>
                                          </p:spTgt>
                                        </p:tgtEl>
                                        <p:attrNameLst>
                                          <p:attrName>style.visibility</p:attrName>
                                        </p:attrNameLst>
                                      </p:cBhvr>
                                      <p:to>
                                        <p:strVal val="visible"/>
                                      </p:to>
                                    </p:set>
                                    <p:animEffect transition="in" filter="fade">
                                      <p:cBhvr>
                                        <p:cTn id="29" dur="1000"/>
                                        <p:tgtEl>
                                          <p:spTgt spid="152579">
                                            <p:txEl>
                                              <p:pRg st="7" end="7"/>
                                            </p:txEl>
                                          </p:spTgt>
                                        </p:tgtEl>
                                      </p:cBhvr>
                                    </p:animEffect>
                                    <p:anim calcmode="lin" valueType="num">
                                      <p:cBhvr>
                                        <p:cTn id="30"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1" nodeType="withEffect">
                                  <p:stCondLst>
                                    <p:cond delay="0"/>
                                  </p:stCondLst>
                                  <p:childTnLst>
                                    <p:set>
                                      <p:cBhvr>
                                        <p:cTn id="34" dur="1" fill="hold">
                                          <p:stCondLst>
                                            <p:cond delay="0"/>
                                          </p:stCondLst>
                                        </p:cTn>
                                        <p:tgtEl>
                                          <p:spTgt spid="152579">
                                            <p:txEl>
                                              <p:pRg st="8" end="8"/>
                                            </p:txEl>
                                          </p:spTgt>
                                        </p:tgtEl>
                                        <p:attrNameLst>
                                          <p:attrName>style.visibility</p:attrName>
                                        </p:attrNameLst>
                                      </p:cBhvr>
                                      <p:to>
                                        <p:strVal val="visible"/>
                                      </p:to>
                                    </p:set>
                                    <p:animEffect transition="in" filter="fade">
                                      <p:cBhvr>
                                        <p:cTn id="35" dur="1000"/>
                                        <p:tgtEl>
                                          <p:spTgt spid="152579">
                                            <p:txEl>
                                              <p:pRg st="8" end="8"/>
                                            </p:txEl>
                                          </p:spTgt>
                                        </p:tgtEl>
                                      </p:cBhvr>
                                    </p:animEffect>
                                    <p:anim calcmode="lin" valueType="num">
                                      <p:cBhvr>
                                        <p:cTn id="36"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1" build="p"/>
      <p:bldP spid="152579" grpId="2"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nl-BE" sz="3400" smtClean="0">
                <a:solidFill>
                  <a:schemeClr val="accent1"/>
                </a:solidFill>
              </a:rPr>
              <a:t>1. Deletion or proform? A puzzle (11)</a:t>
            </a:r>
            <a:endParaRPr lang="nl-NL" sz="3400" smtClean="0">
              <a:solidFill>
                <a:schemeClr val="accent1"/>
              </a:solidFill>
            </a:endParaRPr>
          </a:p>
        </p:txBody>
      </p:sp>
      <p:sp>
        <p:nvSpPr>
          <p:cNvPr id="118787" name="Rectangle 3"/>
          <p:cNvSpPr>
            <a:spLocks noGrp="1" noChangeArrowheads="1"/>
          </p:cNvSpPr>
          <p:nvPr>
            <p:ph type="body" idx="1"/>
          </p:nvPr>
        </p:nvSpPr>
        <p:spPr>
          <a:xfrm>
            <a:off x="1371600" y="2133600"/>
            <a:ext cx="7772400" cy="4191000"/>
          </a:xfrm>
        </p:spPr>
        <p:txBody>
          <a:bodyPr/>
          <a:lstStyle/>
          <a:p>
            <a:pPr marL="365125" indent="-365125" eaLnBrk="1" hangingPunct="1">
              <a:buFontTx/>
              <a:buNone/>
              <a:tabLst>
                <a:tab pos="808038" algn="l"/>
              </a:tabLst>
            </a:pPr>
            <a:r>
              <a:rPr lang="nl-BE" sz="2200" dirty="0" smtClean="0">
                <a:solidFill>
                  <a:schemeClr val="tx2"/>
                </a:solidFill>
                <a:sym typeface="Wingdings" pitchFamily="-110" charset="2"/>
              </a:rPr>
              <a:t>	</a:t>
            </a:r>
            <a:r>
              <a:rPr lang="nl-BE" sz="2200" dirty="0" smtClean="0">
                <a:solidFill>
                  <a:schemeClr val="tx2"/>
                </a:solidFill>
              </a:rPr>
              <a:t>Ok in non-ellipsis:</a:t>
            </a:r>
          </a:p>
          <a:p>
            <a:pPr marL="365125" indent="-365125" eaLnBrk="1" hangingPunct="1">
              <a:buFontTx/>
              <a:buNone/>
              <a:tabLst>
                <a:tab pos="808038" algn="l"/>
              </a:tabLst>
            </a:pPr>
            <a:endParaRPr lang="nl-BE" sz="1200" dirty="0" smtClean="0">
              <a:solidFill>
                <a:schemeClr val="tx2"/>
              </a:solidFill>
            </a:endParaRPr>
          </a:p>
          <a:p>
            <a:pPr marL="365125" indent="-365125" eaLnBrk="1" hangingPunct="1">
              <a:buFontTx/>
              <a:buNone/>
              <a:tabLst>
                <a:tab pos="808038" algn="l"/>
              </a:tabLst>
            </a:pPr>
            <a:r>
              <a:rPr lang="nl-BE" sz="2200" dirty="0" smtClean="0">
                <a:solidFill>
                  <a:schemeClr val="tx2"/>
                </a:solidFill>
              </a:rPr>
              <a:t>(6’)  	</a:t>
            </a:r>
            <a:r>
              <a:rPr lang="nl-BE" sz="2200" dirty="0" smtClean="0">
                <a:solidFill>
                  <a:srgbClr val="269999"/>
                </a:solidFill>
              </a:rPr>
              <a:t>Ik weet  wie  Thomas MOET uitnodigen, maar</a:t>
            </a:r>
          </a:p>
          <a:p>
            <a:pPr marL="365125" indent="-365125" eaLnBrk="1" hangingPunct="1">
              <a:buFontTx/>
              <a:buNone/>
              <a:tabLst>
                <a:tab pos="808038" algn="l"/>
              </a:tabLst>
            </a:pPr>
            <a:r>
              <a:rPr lang="nl-BE" sz="2200" i="1" dirty="0" smtClean="0">
                <a:solidFill>
                  <a:schemeClr val="tx2"/>
                </a:solidFill>
              </a:rPr>
              <a:t>		I   know who Thomas must  invite         but</a:t>
            </a:r>
          </a:p>
          <a:p>
            <a:pPr marL="365125" indent="-365125" eaLnBrk="1" hangingPunct="1">
              <a:buFontTx/>
              <a:buNone/>
              <a:tabLst>
                <a:tab pos="808038" algn="l"/>
              </a:tabLst>
            </a:pPr>
            <a:r>
              <a:rPr lang="nl-BE" sz="2200" dirty="0" smtClean="0">
                <a:solidFill>
                  <a:schemeClr val="tx2"/>
                </a:solidFill>
              </a:rPr>
              <a:t> 		</a:t>
            </a:r>
            <a:r>
              <a:rPr lang="nl-BE" sz="2200" dirty="0" smtClean="0">
                <a:solidFill>
                  <a:srgbClr val="269999"/>
                </a:solidFill>
              </a:rPr>
              <a:t>ik weet  niet wie  hij niet MAG         uitnodigen.</a:t>
            </a:r>
          </a:p>
          <a:p>
            <a:pPr marL="365125" indent="-365125" eaLnBrk="1" hangingPunct="1">
              <a:buFontTx/>
              <a:buNone/>
              <a:tabLst>
                <a:tab pos="808038" algn="l"/>
              </a:tabLst>
            </a:pPr>
            <a:r>
              <a:rPr lang="nl-BE" sz="2200" i="1" dirty="0" smtClean="0">
                <a:solidFill>
                  <a:schemeClr val="tx2"/>
                </a:solidFill>
              </a:rPr>
              <a:t>		I  know not  who he not  is.allowed invite</a:t>
            </a:r>
          </a:p>
          <a:p>
            <a:pPr marL="365125" indent="-365125" eaLnBrk="1" hangingPunct="1">
              <a:buFontTx/>
              <a:buNone/>
              <a:tabLst>
                <a:tab pos="808038" algn="l"/>
              </a:tabLst>
            </a:pPr>
            <a:r>
              <a:rPr lang="en-US" sz="2200" dirty="0" smtClean="0">
                <a:solidFill>
                  <a:schemeClr val="tx2"/>
                </a:solidFill>
              </a:rPr>
              <a:t>		‘I know who Thomas has to invite, but I don’t</a:t>
            </a:r>
          </a:p>
          <a:p>
            <a:pPr marL="365125" indent="-365125" eaLnBrk="1" hangingPunct="1">
              <a:buFontTx/>
              <a:buNone/>
              <a:tabLst>
                <a:tab pos="808038" algn="l"/>
              </a:tabLst>
            </a:pPr>
            <a:r>
              <a:rPr lang="en-US" sz="2200" dirty="0" smtClean="0">
                <a:solidFill>
                  <a:schemeClr val="tx2"/>
                </a:solidFill>
              </a:rPr>
              <a:t>	 	know who he isn’t allowed to.’</a:t>
            </a:r>
          </a:p>
          <a:p>
            <a:pPr marL="365125" indent="-365125" eaLnBrk="1" hangingPunct="1">
              <a:buFontTx/>
              <a:buNone/>
              <a:tabLst>
                <a:tab pos="808038" algn="l"/>
              </a:tabLst>
            </a:pPr>
            <a:endParaRPr lang="en-US" sz="2200" dirty="0" smtClean="0">
              <a:solidFill>
                <a:schemeClr val="tx2"/>
              </a:solidFill>
            </a:endParaRPr>
          </a:p>
          <a:p>
            <a:pPr marL="365125" indent="-365125" eaLnBrk="1" hangingPunct="1">
              <a:buFontTx/>
              <a:buNone/>
              <a:tabLst>
                <a:tab pos="808038" algn="l"/>
              </a:tabLst>
            </a:pPr>
            <a:r>
              <a:rPr lang="nl-NL" sz="2200" dirty="0" smtClean="0">
                <a:solidFill>
                  <a:schemeClr val="tx2"/>
                </a:solidFill>
                <a:sym typeface="Wingdings" pitchFamily="-110" charset="2"/>
              </a:rPr>
              <a:t> No </a:t>
            </a:r>
            <a:r>
              <a:rPr lang="nl-NL" sz="2200" dirty="0" err="1" smtClean="0">
                <a:solidFill>
                  <a:schemeClr val="tx2"/>
                </a:solidFill>
                <a:sym typeface="Wingdings" pitchFamily="-110" charset="2"/>
              </a:rPr>
              <a:t>extraction</a:t>
            </a:r>
            <a:r>
              <a:rPr lang="nl-NL" sz="2200" dirty="0" smtClean="0">
                <a:solidFill>
                  <a:schemeClr val="tx2"/>
                </a:solidFill>
                <a:sym typeface="Wingdings" pitchFamily="-110" charset="2"/>
              </a:rPr>
              <a:t>: Proform </a:t>
            </a:r>
            <a:r>
              <a:rPr lang="nl-NL" sz="2200" dirty="0" err="1" smtClean="0">
                <a:solidFill>
                  <a:schemeClr val="tx2"/>
                </a:solidFill>
                <a:sym typeface="Wingdings" pitchFamily="-110" charset="2"/>
              </a:rPr>
              <a:t>analysis</a:t>
            </a:r>
            <a:r>
              <a:rPr lang="nl-NL" sz="2200" dirty="0" smtClean="0">
                <a:solidFill>
                  <a:schemeClr val="tx2"/>
                </a:solidFill>
                <a:sym typeface="Wingdings" pitchFamily="-110" charset="2"/>
              </a:rPr>
              <a:t>?</a:t>
            </a:r>
            <a:endParaRPr lang="en-US" sz="2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8787">
                                            <p:txEl>
                                              <p:pRg st="2" end="2"/>
                                            </p:txEl>
                                          </p:spTgt>
                                        </p:tgtEl>
                                        <p:attrNameLst>
                                          <p:attrName>style.visibility</p:attrName>
                                        </p:attrNameLst>
                                      </p:cBhvr>
                                      <p:to>
                                        <p:strVal val="visible"/>
                                      </p:to>
                                    </p:set>
                                    <p:animEffect transition="in" filter="fade">
                                      <p:cBhvr>
                                        <p:cTn id="7" dur="1000"/>
                                        <p:tgtEl>
                                          <p:spTgt spid="118787">
                                            <p:txEl>
                                              <p:pRg st="2" end="2"/>
                                            </p:txEl>
                                          </p:spTgt>
                                        </p:tgtEl>
                                      </p:cBhvr>
                                    </p:animEffect>
                                    <p:anim calcmode="lin" valueType="num">
                                      <p:cBhvr>
                                        <p:cTn id="8" dur="1000" fill="hold"/>
                                        <p:tgtEl>
                                          <p:spTgt spid="11878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878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878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18787">
                                            <p:txEl>
                                              <p:pRg st="3" end="3"/>
                                            </p:txEl>
                                          </p:spTgt>
                                        </p:tgtEl>
                                        <p:attrNameLst>
                                          <p:attrName>style.visibility</p:attrName>
                                        </p:attrNameLst>
                                      </p:cBhvr>
                                      <p:to>
                                        <p:strVal val="visible"/>
                                      </p:to>
                                    </p:set>
                                    <p:animEffect transition="in" filter="fade">
                                      <p:cBhvr>
                                        <p:cTn id="13" dur="1000"/>
                                        <p:tgtEl>
                                          <p:spTgt spid="118787">
                                            <p:txEl>
                                              <p:pRg st="3" end="3"/>
                                            </p:txEl>
                                          </p:spTgt>
                                        </p:tgtEl>
                                      </p:cBhvr>
                                    </p:animEffect>
                                    <p:anim calcmode="lin" valueType="num">
                                      <p:cBhvr>
                                        <p:cTn id="14" dur="1000" fill="hold"/>
                                        <p:tgtEl>
                                          <p:spTgt spid="11878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1878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878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18787">
                                            <p:txEl>
                                              <p:pRg st="4" end="4"/>
                                            </p:txEl>
                                          </p:spTgt>
                                        </p:tgtEl>
                                        <p:attrNameLst>
                                          <p:attrName>style.visibility</p:attrName>
                                        </p:attrNameLst>
                                      </p:cBhvr>
                                      <p:to>
                                        <p:strVal val="visible"/>
                                      </p:to>
                                    </p:set>
                                    <p:animEffect transition="in" filter="fade">
                                      <p:cBhvr>
                                        <p:cTn id="19" dur="1000"/>
                                        <p:tgtEl>
                                          <p:spTgt spid="118787">
                                            <p:txEl>
                                              <p:pRg st="4" end="4"/>
                                            </p:txEl>
                                          </p:spTgt>
                                        </p:tgtEl>
                                      </p:cBhvr>
                                    </p:animEffect>
                                    <p:anim calcmode="lin" valueType="num">
                                      <p:cBhvr>
                                        <p:cTn id="20" dur="1000" fill="hold"/>
                                        <p:tgtEl>
                                          <p:spTgt spid="118787">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18787">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8787">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18787">
                                            <p:txEl>
                                              <p:pRg st="5" end="5"/>
                                            </p:txEl>
                                          </p:spTgt>
                                        </p:tgtEl>
                                        <p:attrNameLst>
                                          <p:attrName>style.visibility</p:attrName>
                                        </p:attrNameLst>
                                      </p:cBhvr>
                                      <p:to>
                                        <p:strVal val="visible"/>
                                      </p:to>
                                    </p:set>
                                    <p:animEffect transition="in" filter="fade">
                                      <p:cBhvr>
                                        <p:cTn id="25" dur="1000"/>
                                        <p:tgtEl>
                                          <p:spTgt spid="118787">
                                            <p:txEl>
                                              <p:pRg st="5" end="5"/>
                                            </p:txEl>
                                          </p:spTgt>
                                        </p:tgtEl>
                                      </p:cBhvr>
                                    </p:animEffect>
                                    <p:anim calcmode="lin" valueType="num">
                                      <p:cBhvr>
                                        <p:cTn id="26" dur="1000" fill="hold"/>
                                        <p:tgtEl>
                                          <p:spTgt spid="118787">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18787">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18787">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18787">
                                            <p:txEl>
                                              <p:pRg st="6" end="6"/>
                                            </p:txEl>
                                          </p:spTgt>
                                        </p:tgtEl>
                                        <p:attrNameLst>
                                          <p:attrName>style.visibility</p:attrName>
                                        </p:attrNameLst>
                                      </p:cBhvr>
                                      <p:to>
                                        <p:strVal val="visible"/>
                                      </p:to>
                                    </p:set>
                                    <p:animEffect transition="in" filter="fade">
                                      <p:cBhvr>
                                        <p:cTn id="31" dur="1000"/>
                                        <p:tgtEl>
                                          <p:spTgt spid="118787">
                                            <p:txEl>
                                              <p:pRg st="6" end="6"/>
                                            </p:txEl>
                                          </p:spTgt>
                                        </p:tgtEl>
                                      </p:cBhvr>
                                    </p:animEffect>
                                    <p:anim calcmode="lin" valueType="num">
                                      <p:cBhvr>
                                        <p:cTn id="32" dur="1000" fill="hold"/>
                                        <p:tgtEl>
                                          <p:spTgt spid="11878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1878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8787">
                                            <p:txEl>
                                              <p:pRg st="6" end="6"/>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18787">
                                            <p:txEl>
                                              <p:pRg st="7" end="7"/>
                                            </p:txEl>
                                          </p:spTgt>
                                        </p:tgtEl>
                                        <p:attrNameLst>
                                          <p:attrName>style.visibility</p:attrName>
                                        </p:attrNameLst>
                                      </p:cBhvr>
                                      <p:to>
                                        <p:strVal val="visible"/>
                                      </p:to>
                                    </p:set>
                                    <p:animEffect transition="in" filter="fade">
                                      <p:cBhvr>
                                        <p:cTn id="37" dur="1000"/>
                                        <p:tgtEl>
                                          <p:spTgt spid="118787">
                                            <p:txEl>
                                              <p:pRg st="7" end="7"/>
                                            </p:txEl>
                                          </p:spTgt>
                                        </p:tgtEl>
                                      </p:cBhvr>
                                    </p:animEffect>
                                    <p:anim calcmode="lin" valueType="num">
                                      <p:cBhvr>
                                        <p:cTn id="38" dur="1000" fill="hold"/>
                                        <p:tgtEl>
                                          <p:spTgt spid="118787">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18787">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878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118787">
                                            <p:txEl>
                                              <p:pRg st="9" end="9"/>
                                            </p:txEl>
                                          </p:spTgt>
                                        </p:tgtEl>
                                        <p:attrNameLst>
                                          <p:attrName>style.visibility</p:attrName>
                                        </p:attrNameLst>
                                      </p:cBhvr>
                                      <p:to>
                                        <p:strVal val="visible"/>
                                      </p:to>
                                    </p:set>
                                    <p:anim calcmode="lin" valueType="num">
                                      <p:cBhvr>
                                        <p:cTn id="45" dur="1000" fill="hold"/>
                                        <p:tgtEl>
                                          <p:spTgt spid="118787">
                                            <p:txEl>
                                              <p:pRg st="9" end="9"/>
                                            </p:txEl>
                                          </p:spTgt>
                                        </p:tgtEl>
                                        <p:attrNameLst>
                                          <p:attrName>ppt_w</p:attrName>
                                        </p:attrNameLst>
                                      </p:cBhvr>
                                      <p:tavLst>
                                        <p:tav tm="0">
                                          <p:val>
                                            <p:fltVal val="0"/>
                                          </p:val>
                                        </p:tav>
                                        <p:tav tm="100000">
                                          <p:val>
                                            <p:strVal val="#ppt_w"/>
                                          </p:val>
                                        </p:tav>
                                      </p:tavLst>
                                    </p:anim>
                                    <p:anim calcmode="lin" valueType="num">
                                      <p:cBhvr>
                                        <p:cTn id="46" dur="1000" fill="hold"/>
                                        <p:tgtEl>
                                          <p:spTgt spid="118787">
                                            <p:txEl>
                                              <p:pRg st="9" end="9"/>
                                            </p:txEl>
                                          </p:spTgt>
                                        </p:tgtEl>
                                        <p:attrNameLst>
                                          <p:attrName>ppt_h</p:attrName>
                                        </p:attrNameLst>
                                      </p:cBhvr>
                                      <p:tavLst>
                                        <p:tav tm="0">
                                          <p:val>
                                            <p:fltVal val="0"/>
                                          </p:val>
                                        </p:tav>
                                        <p:tav tm="100000">
                                          <p:val>
                                            <p:strVal val="#ppt_h"/>
                                          </p:val>
                                        </p:tav>
                                      </p:tavLst>
                                    </p:anim>
                                    <p:anim calcmode="lin" valueType="num">
                                      <p:cBhvr>
                                        <p:cTn id="47" dur="1000" fill="hold"/>
                                        <p:tgtEl>
                                          <p:spTgt spid="118787">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18787">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(4)</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514600"/>
            <a:ext cx="7391400" cy="4114800"/>
          </a:xfrm>
        </p:spPr>
        <p:txBody>
          <a:bodyPr/>
          <a:lstStyle/>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In regular VP ellipsis these extractions are fine:</a:t>
            </a:r>
          </a:p>
          <a:p>
            <a:pPr marL="0" indent="0" eaLnBrk="1" hangingPunct="1">
              <a:lnSpc>
                <a:spcPct val="80000"/>
              </a:lnSpc>
              <a:buNone/>
              <a:tabLst>
                <a:tab pos="357188" algn="l"/>
                <a:tab pos="628650" algn="l"/>
                <a:tab pos="1071563" algn="l"/>
                <a:tab pos="1171575" algn="l"/>
                <a:tab pos="2243138" algn="l"/>
              </a:tabLst>
              <a:defRPr/>
            </a:pPr>
            <a:endParaRPr lang="nl-BE" sz="1700" dirty="0" smtClean="0">
              <a:solidFill>
                <a:schemeClr val="tx2"/>
              </a:solidFill>
            </a:endParaRP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(96)	a.	Although I don’t know what Gonzo will</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cook, I know what Lola will </a:t>
            </a:r>
            <a:r>
              <a:rPr lang="en-US" sz="2200" dirty="0" smtClean="0">
                <a:solidFill>
                  <a:schemeClr val="tx2"/>
                </a:solidFill>
              </a:rPr>
              <a:t>[</a:t>
            </a:r>
            <a:r>
              <a:rPr lang="en-US" sz="2200" strike="sngStrike" dirty="0" smtClean="0">
                <a:solidFill>
                  <a:schemeClr val="tx2"/>
                </a:solidFill>
              </a:rPr>
              <a:t>cook </a:t>
            </a:r>
            <a:r>
              <a:rPr lang="nl-BE" sz="2200" strike="sngStrike" dirty="0" smtClean="0">
                <a:solidFill>
                  <a:schemeClr val="tx2"/>
                </a:solidFill>
              </a:rPr>
              <a:t>t</a:t>
            </a:r>
            <a:r>
              <a:rPr lang="nl-BE" sz="2200" strike="sngStrike" baseline="-25000" dirty="0" smtClean="0">
                <a:solidFill>
                  <a:schemeClr val="tx2"/>
                </a:solidFill>
              </a:rPr>
              <a:t>what</a:t>
            </a:r>
            <a:r>
              <a:rPr lang="en-US" sz="2200" dirty="0" smtClean="0">
                <a:solidFill>
                  <a:schemeClr val="tx2"/>
                </a:solidFill>
              </a:rPr>
              <a:t>]</a:t>
            </a:r>
            <a:r>
              <a:rPr lang="nl-BE" sz="2200" dirty="0" smtClean="0">
                <a:solidFill>
                  <a:schemeClr val="tx2"/>
                </a:solidFill>
              </a:rPr>
              <a:t>.</a:t>
            </a: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rPr>
              <a:t>		</a:t>
            </a:r>
            <a:r>
              <a:rPr lang="nl-NL" sz="2200" dirty="0" err="1" smtClean="0">
                <a:solidFill>
                  <a:schemeClr val="tx2"/>
                </a:solidFill>
              </a:rPr>
              <a:t>b</a:t>
            </a:r>
            <a:r>
              <a:rPr lang="nl-NL" sz="2200" dirty="0" smtClean="0">
                <a:solidFill>
                  <a:schemeClr val="tx2"/>
                </a:solidFill>
              </a:rPr>
              <a:t>.	</a:t>
            </a:r>
            <a:r>
              <a:rPr lang="nl-BE" sz="2200" dirty="0" smtClean="0">
                <a:solidFill>
                  <a:schemeClr val="tx2"/>
                </a:solidFill>
              </a:rPr>
              <a:t>Although she won’t eat carrots, she will</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peas </a:t>
            </a:r>
            <a:r>
              <a:rPr lang="en-US" sz="2200" dirty="0" smtClean="0">
                <a:solidFill>
                  <a:schemeClr val="tx2"/>
                </a:solidFill>
              </a:rPr>
              <a:t>[</a:t>
            </a:r>
            <a:r>
              <a:rPr lang="en-US" sz="2200" strike="sngStrike" dirty="0" smtClean="0">
                <a:solidFill>
                  <a:schemeClr val="tx2"/>
                </a:solidFill>
              </a:rPr>
              <a:t>eat </a:t>
            </a:r>
            <a:r>
              <a:rPr lang="nl-BE" sz="2200" strike="sngStrike" dirty="0" smtClean="0">
                <a:solidFill>
                  <a:schemeClr val="tx2"/>
                </a:solidFill>
              </a:rPr>
              <a:t>t</a:t>
            </a:r>
            <a:r>
              <a:rPr lang="nl-BE" sz="2200" strike="sngStrike" baseline="-25000" dirty="0" smtClean="0">
                <a:solidFill>
                  <a:schemeClr val="tx2"/>
                </a:solidFill>
              </a:rPr>
              <a:t>peas</a:t>
            </a:r>
            <a:r>
              <a:rPr lang="en-US" sz="2200" dirty="0" smtClean="0">
                <a:solidFill>
                  <a:schemeClr val="tx2"/>
                </a:solidFill>
              </a:rPr>
              <a:t>]</a:t>
            </a:r>
            <a:r>
              <a:rPr lang="nl-BE" sz="2200" dirty="0" smtClean="0">
                <a:solidFill>
                  <a:schemeClr val="tx2"/>
                </a:solidFill>
              </a:rPr>
              <a:t>.</a:t>
            </a:r>
          </a:p>
          <a:p>
            <a:pPr marL="609600" indent="-609600" eaLnBrk="1" hangingPunct="1">
              <a:buNone/>
              <a:defRPr/>
            </a:pPr>
            <a:endParaRPr lang="en-US" sz="2200" dirty="0" smtClean="0">
              <a:solidFill>
                <a:schemeClr val="tx2"/>
              </a:solidFill>
            </a:endParaRPr>
          </a:p>
          <a:p>
            <a:pPr marL="609600" indent="-609600" eaLnBrk="1" hangingPunct="1">
              <a:buNone/>
              <a:defRPr/>
            </a:pPr>
            <a:r>
              <a:rPr lang="nl-NL" sz="2200" dirty="0" smtClean="0">
                <a:solidFill>
                  <a:schemeClr val="tx2"/>
                </a:solidFill>
                <a:sym typeface="Wingdings"/>
              </a:rPr>
              <a:t> 	British </a:t>
            </a:r>
            <a:r>
              <a:rPr lang="nl-NL" sz="2200" dirty="0" err="1" smtClean="0">
                <a:solidFill>
                  <a:schemeClr val="tx2"/>
                </a:solidFill>
                <a:sym typeface="Wingdings"/>
              </a:rPr>
              <a:t>English</a:t>
            </a:r>
            <a:r>
              <a:rPr lang="nl-NL" sz="2200" dirty="0" smtClean="0">
                <a:solidFill>
                  <a:schemeClr val="tx2"/>
                </a:solidFill>
                <a:sym typeface="Wingdings"/>
              </a:rPr>
              <a:t> </a:t>
            </a:r>
            <a:r>
              <a:rPr lang="nl-NL" sz="2200" i="1" dirty="0" smtClean="0">
                <a:solidFill>
                  <a:schemeClr val="tx2"/>
                </a:solidFill>
                <a:sym typeface="Wingdings"/>
              </a:rPr>
              <a:t>do</a:t>
            </a:r>
            <a:r>
              <a:rPr lang="nl-NL" sz="2200" dirty="0" smtClean="0">
                <a:solidFill>
                  <a:schemeClr val="tx2"/>
                </a:solidFill>
                <a:sym typeface="Wingdings"/>
              </a:rPr>
              <a:t> </a:t>
            </a:r>
            <a:r>
              <a:rPr lang="nl-NL" sz="2200" dirty="0" err="1" smtClean="0">
                <a:solidFill>
                  <a:schemeClr val="tx2"/>
                </a:solidFill>
                <a:sym typeface="Wingdings"/>
              </a:rPr>
              <a:t>doesn’t</a:t>
            </a:r>
            <a:r>
              <a:rPr lang="nl-NL" sz="2200" dirty="0" smtClean="0">
                <a:solidFill>
                  <a:schemeClr val="tx2"/>
                </a:solidFill>
                <a:sym typeface="Wingdings"/>
              </a:rPr>
              <a:t> </a:t>
            </a:r>
            <a:r>
              <a:rPr lang="nl-NL" sz="2200" dirty="0" err="1" smtClean="0">
                <a:solidFill>
                  <a:schemeClr val="tx2"/>
                </a:solidFill>
                <a:sym typeface="Wingdings"/>
              </a:rPr>
              <a:t>allow</a:t>
            </a:r>
            <a:r>
              <a:rPr lang="nl-NL" sz="2200" dirty="0" smtClean="0">
                <a:solidFill>
                  <a:schemeClr val="tx2"/>
                </a:solidFill>
                <a:sym typeface="Wingdings"/>
              </a:rPr>
              <a:t> </a:t>
            </a:r>
            <a:r>
              <a:rPr lang="nl-NL" sz="2200" dirty="0" err="1" smtClean="0">
                <a:solidFill>
                  <a:schemeClr val="tx2"/>
                </a:solidFill>
                <a:sym typeface="Wingdings"/>
              </a:rPr>
              <a:t>for</a:t>
            </a:r>
            <a:r>
              <a:rPr lang="nl-NL" sz="2200" dirty="0" smtClean="0">
                <a:solidFill>
                  <a:schemeClr val="tx2"/>
                </a:solidFill>
                <a:sym typeface="Wingdings"/>
              </a:rPr>
              <a:t> object</a:t>
            </a:r>
          </a:p>
          <a:p>
            <a:pPr marL="609600" indent="-609600" eaLnBrk="1" hangingPunct="1">
              <a:buNone/>
              <a:defRPr/>
            </a:pPr>
            <a:r>
              <a:rPr lang="nl-NL" sz="2200" dirty="0" smtClean="0">
                <a:solidFill>
                  <a:schemeClr val="tx2"/>
                </a:solidFill>
                <a:sym typeface="Wingdings"/>
              </a:rPr>
              <a:t> 	</a:t>
            </a:r>
            <a:r>
              <a:rPr lang="nl-NL" sz="2200" dirty="0" err="1" smtClean="0">
                <a:solidFill>
                  <a:schemeClr val="tx2"/>
                </a:solidFill>
                <a:sym typeface="Wingdings"/>
              </a:rPr>
              <a:t>extraction</a:t>
            </a:r>
            <a:r>
              <a:rPr lang="nl-NL" sz="2200" dirty="0" smtClean="0">
                <a:solidFill>
                  <a:schemeClr val="tx2"/>
                </a:solidFill>
                <a:sym typeface="Wingdings"/>
              </a:rPr>
              <a:t>.</a:t>
            </a:r>
          </a:p>
          <a:p>
            <a:pPr marL="609600" indent="-609600" eaLnBrk="1" hangingPunct="1">
              <a:buNone/>
              <a:defRPr/>
            </a:pPr>
            <a:endParaRPr lang="nl-NL" sz="2200" dirty="0" smtClean="0">
              <a:solidFill>
                <a:schemeClr val="tx2"/>
              </a:solidFill>
              <a:sym typeface="Wingdings"/>
            </a:endParaRPr>
          </a:p>
          <a:p>
            <a:pPr marL="609600" indent="-609600" eaLnBrk="1" hangingPunct="1">
              <a:buNone/>
              <a:defRPr/>
            </a:pPr>
            <a:r>
              <a:rPr lang="nl-NL" sz="2200" dirty="0" smtClean="0">
                <a:solidFill>
                  <a:schemeClr val="tx2"/>
                </a:solidFill>
                <a:sym typeface="Wingdings"/>
              </a:rPr>
              <a:t> Proform?</a:t>
            </a:r>
            <a:endParaRPr lang="en-US" sz="2200" dirty="0" smtClean="0">
              <a:solidFill>
                <a:schemeClr val="tx2"/>
              </a:solidFill>
            </a:endParaRPr>
          </a:p>
          <a:p>
            <a:pPr marL="609600" indent="-609600" eaLnBrk="1" hangingPunct="1">
              <a:buNone/>
              <a:defRPr/>
            </a:pPr>
            <a:r>
              <a:rPr lang="en-US" sz="2200" dirty="0" smtClean="0">
                <a:solidFill>
                  <a:schemeClr val="tx2"/>
                </a:solidFill>
              </a:rPr>
              <a:t>	</a:t>
            </a: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2579">
                                            <p:txEl>
                                              <p:pRg st="3" end="3"/>
                                            </p:txEl>
                                          </p:spTgt>
                                        </p:tgtEl>
                                        <p:attrNameLst>
                                          <p:attrName>style.visibility</p:attrName>
                                        </p:attrNameLst>
                                      </p:cBhvr>
                                      <p:to>
                                        <p:strVal val="visible"/>
                                      </p:to>
                                    </p:set>
                                    <p:animEffect transition="in" filter="fade">
                                      <p:cBhvr>
                                        <p:cTn id="13" dur="1000"/>
                                        <p:tgtEl>
                                          <p:spTgt spid="152579">
                                            <p:txEl>
                                              <p:pRg st="3" end="3"/>
                                            </p:txEl>
                                          </p:spTgt>
                                        </p:tgtEl>
                                      </p:cBhvr>
                                    </p:animEffect>
                                    <p:anim calcmode="lin" valueType="num">
                                      <p:cBhvr>
                                        <p:cTn id="14"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52579">
                                            <p:txEl>
                                              <p:pRg st="4" end="4"/>
                                            </p:txEl>
                                          </p:spTgt>
                                        </p:tgtEl>
                                        <p:attrNameLst>
                                          <p:attrName>style.visibility</p:attrName>
                                        </p:attrNameLst>
                                      </p:cBhvr>
                                      <p:to>
                                        <p:strVal val="visible"/>
                                      </p:to>
                                    </p:set>
                                    <p:animEffect transition="in" filter="fade">
                                      <p:cBhvr>
                                        <p:cTn id="21" dur="1000"/>
                                        <p:tgtEl>
                                          <p:spTgt spid="152579">
                                            <p:txEl>
                                              <p:pRg st="4" end="4"/>
                                            </p:txEl>
                                          </p:spTgt>
                                        </p:tgtEl>
                                      </p:cBhvr>
                                    </p:animEffect>
                                    <p:anim calcmode="lin" valueType="num">
                                      <p:cBhvr>
                                        <p:cTn id="22"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52579">
                                            <p:txEl>
                                              <p:pRg st="5" end="5"/>
                                            </p:txEl>
                                          </p:spTgt>
                                        </p:tgtEl>
                                        <p:attrNameLst>
                                          <p:attrName>style.visibility</p:attrName>
                                        </p:attrNameLst>
                                      </p:cBhvr>
                                      <p:to>
                                        <p:strVal val="visible"/>
                                      </p:to>
                                    </p:set>
                                    <p:animEffect transition="in" filter="fade">
                                      <p:cBhvr>
                                        <p:cTn id="27" dur="1000"/>
                                        <p:tgtEl>
                                          <p:spTgt spid="152579">
                                            <p:txEl>
                                              <p:pRg st="5" end="5"/>
                                            </p:txEl>
                                          </p:spTgt>
                                        </p:tgtEl>
                                      </p:cBhvr>
                                    </p:animEffect>
                                    <p:anim calcmode="lin" valueType="num">
                                      <p:cBhvr>
                                        <p:cTn id="28"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2579">
                                            <p:txEl>
                                              <p:pRg st="7" end="7"/>
                                            </p:txEl>
                                          </p:spTgt>
                                        </p:tgtEl>
                                        <p:attrNameLst>
                                          <p:attrName>style.visibility</p:attrName>
                                        </p:attrNameLst>
                                      </p:cBhvr>
                                      <p:to>
                                        <p:strVal val="visible"/>
                                      </p:to>
                                    </p:set>
                                    <p:animEffect transition="in" filter="fade">
                                      <p:cBhvr>
                                        <p:cTn id="35" dur="1000"/>
                                        <p:tgtEl>
                                          <p:spTgt spid="152579">
                                            <p:txEl>
                                              <p:pRg st="7" end="7"/>
                                            </p:txEl>
                                          </p:spTgt>
                                        </p:tgtEl>
                                      </p:cBhvr>
                                    </p:animEffect>
                                    <p:anim calcmode="lin" valueType="num">
                                      <p:cBhvr>
                                        <p:cTn id="36"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52579">
                                            <p:txEl>
                                              <p:pRg st="8" end="8"/>
                                            </p:txEl>
                                          </p:spTgt>
                                        </p:tgtEl>
                                        <p:attrNameLst>
                                          <p:attrName>style.visibility</p:attrName>
                                        </p:attrNameLst>
                                      </p:cBhvr>
                                      <p:to>
                                        <p:strVal val="visible"/>
                                      </p:to>
                                    </p:set>
                                    <p:animEffect transition="in" filter="fade">
                                      <p:cBhvr>
                                        <p:cTn id="41" dur="1000"/>
                                        <p:tgtEl>
                                          <p:spTgt spid="152579">
                                            <p:txEl>
                                              <p:pRg st="8" end="8"/>
                                            </p:txEl>
                                          </p:spTgt>
                                        </p:tgtEl>
                                      </p:cBhvr>
                                    </p:animEffect>
                                    <p:anim calcmode="lin" valueType="num">
                                      <p:cBhvr>
                                        <p:cTn id="42"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152579">
                                            <p:txEl>
                                              <p:pRg st="10" end="10"/>
                                            </p:txEl>
                                          </p:spTgt>
                                        </p:tgtEl>
                                        <p:attrNameLst>
                                          <p:attrName>style.visibility</p:attrName>
                                        </p:attrNameLst>
                                      </p:cBhvr>
                                      <p:to>
                                        <p:strVal val="visible"/>
                                      </p:to>
                                    </p:set>
                                    <p:animEffect transition="in" filter="fade">
                                      <p:cBhvr>
                                        <p:cTn id="49" dur="1000"/>
                                        <p:tgtEl>
                                          <p:spTgt spid="152579">
                                            <p:txEl>
                                              <p:pRg st="10" end="10"/>
                                            </p:txEl>
                                          </p:spTgt>
                                        </p:tgtEl>
                                      </p:cBhvr>
                                    </p:animEffect>
                                    <p:anim calcmode="lin" valueType="num">
                                      <p:cBhvr>
                                        <p:cTn id="50" dur="1000" fill="hold"/>
                                        <p:tgtEl>
                                          <p:spTgt spid="152579">
                                            <p:txEl>
                                              <p:pRg st="10" end="10"/>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52579">
                                            <p:txEl>
                                              <p:pRg st="10" end="10"/>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52579">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(5)</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209800"/>
            <a:ext cx="7467600" cy="4114800"/>
          </a:xfrm>
        </p:spPr>
        <p:txBody>
          <a:bodyPr/>
          <a:lstStyle/>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British English </a:t>
            </a:r>
            <a:r>
              <a:rPr lang="nl-BE" sz="2200" i="1" dirty="0" smtClean="0">
                <a:solidFill>
                  <a:schemeClr val="tx2"/>
                </a:solidFill>
              </a:rPr>
              <a:t>do</a:t>
            </a:r>
            <a:r>
              <a:rPr lang="nl-BE" sz="2200" dirty="0" smtClean="0">
                <a:solidFill>
                  <a:schemeClr val="tx2"/>
                </a:solidFill>
              </a:rPr>
              <a:t> does allow for subject extraction:</a:t>
            </a:r>
          </a:p>
          <a:p>
            <a:pPr marL="0" indent="0" eaLnBrk="1" hangingPunct="1">
              <a:lnSpc>
                <a:spcPct val="80000"/>
              </a:lnSpc>
              <a:buNone/>
              <a:tabLst>
                <a:tab pos="357188" algn="l"/>
                <a:tab pos="628650" algn="l"/>
                <a:tab pos="1071563" algn="l"/>
                <a:tab pos="1171575" algn="l"/>
                <a:tab pos="2243138" algn="l"/>
              </a:tabLst>
              <a:defRPr/>
            </a:pPr>
            <a:endParaRPr lang="nl-BE" sz="1700" dirty="0" smtClean="0">
              <a:solidFill>
                <a:schemeClr val="tx2"/>
              </a:solidFill>
            </a:endParaRP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(97)	a.	Gonzo might seem to enjoy carrots and</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Lola might do </a:t>
            </a:r>
            <a:r>
              <a:rPr lang="en-US" sz="2200" dirty="0" smtClean="0">
                <a:solidFill>
                  <a:schemeClr val="tx2"/>
                </a:solidFill>
              </a:rPr>
              <a:t>[</a:t>
            </a:r>
            <a:r>
              <a:rPr lang="en-US" sz="2200" strike="sngStrike" dirty="0" smtClean="0">
                <a:solidFill>
                  <a:schemeClr val="tx2"/>
                </a:solidFill>
              </a:rPr>
              <a:t>seem to </a:t>
            </a:r>
            <a:r>
              <a:rPr lang="nl-BE" sz="2200" strike="sngStrike" dirty="0" smtClean="0">
                <a:solidFill>
                  <a:schemeClr val="tx2"/>
                </a:solidFill>
              </a:rPr>
              <a:t>t</a:t>
            </a:r>
            <a:r>
              <a:rPr lang="nl-BE" sz="2200" strike="sngStrike" baseline="-25000" dirty="0" smtClean="0">
                <a:solidFill>
                  <a:schemeClr val="tx2"/>
                </a:solidFill>
              </a:rPr>
              <a:t>Lola</a:t>
            </a:r>
            <a:r>
              <a:rPr lang="nl-BE" sz="2200" strike="sngStrike" dirty="0" smtClean="0">
                <a:solidFill>
                  <a:schemeClr val="tx2"/>
                </a:solidFill>
              </a:rPr>
              <a:t> enjoy carrots</a:t>
            </a:r>
            <a:r>
              <a:rPr lang="en-US" sz="2200" dirty="0" smtClean="0">
                <a:solidFill>
                  <a:schemeClr val="tx2"/>
                </a:solidFill>
              </a:rPr>
              <a:t>],</a:t>
            </a:r>
          </a:p>
          <a:p>
            <a:pPr marL="0" indent="0" eaLnBrk="1" hangingPunct="1">
              <a:lnSpc>
                <a:spcPct val="80000"/>
              </a:lnSpc>
              <a:buNone/>
              <a:tabLst>
                <a:tab pos="357188" algn="l"/>
                <a:tab pos="628650" algn="l"/>
                <a:tab pos="1071563" algn="l"/>
                <a:tab pos="1171575" algn="l"/>
                <a:tab pos="2243138" algn="l"/>
              </a:tabLst>
              <a:defRPr/>
            </a:pPr>
            <a:r>
              <a:rPr lang="en-US" sz="2200" dirty="0" smtClean="0">
                <a:solidFill>
                  <a:schemeClr val="tx2"/>
                </a:solidFill>
              </a:rPr>
              <a:t> 			too</a:t>
            </a:r>
            <a:r>
              <a:rPr lang="nl-BE" sz="2200" dirty="0" smtClean="0">
                <a:solidFill>
                  <a:schemeClr val="tx2"/>
                </a:solidFill>
              </a:rPr>
              <a:t>.</a:t>
            </a: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rPr>
              <a:t>		</a:t>
            </a:r>
            <a:r>
              <a:rPr lang="nl-NL" sz="2200" dirty="0" err="1" smtClean="0">
                <a:solidFill>
                  <a:schemeClr val="tx2"/>
                </a:solidFill>
              </a:rPr>
              <a:t>b</a:t>
            </a:r>
            <a:r>
              <a:rPr lang="nl-NL" sz="2200" dirty="0" smtClean="0">
                <a:solidFill>
                  <a:schemeClr val="tx2"/>
                </a:solidFill>
              </a:rPr>
              <a:t>.	</a:t>
            </a:r>
            <a:r>
              <a:rPr lang="nl-BE" sz="2200" dirty="0" smtClean="0">
                <a:solidFill>
                  <a:schemeClr val="tx2"/>
                </a:solidFill>
              </a:rPr>
              <a:t>The river might freeze solid and the lake</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tx2"/>
                </a:solidFill>
              </a:rPr>
              <a:t> 			might do </a:t>
            </a:r>
            <a:r>
              <a:rPr lang="en-US" sz="2200" dirty="0" smtClean="0">
                <a:solidFill>
                  <a:schemeClr val="tx2"/>
                </a:solidFill>
              </a:rPr>
              <a:t>[</a:t>
            </a:r>
            <a:r>
              <a:rPr lang="en-US" sz="2200" strike="sngStrike" dirty="0" smtClean="0">
                <a:solidFill>
                  <a:schemeClr val="tx2"/>
                </a:solidFill>
              </a:rPr>
              <a:t>freeze solid </a:t>
            </a:r>
            <a:r>
              <a:rPr lang="nl-BE" sz="2200" strike="sngStrike" dirty="0" smtClean="0">
                <a:solidFill>
                  <a:schemeClr val="tx2"/>
                </a:solidFill>
              </a:rPr>
              <a:t>t</a:t>
            </a:r>
            <a:r>
              <a:rPr lang="nl-BE" sz="2200" strike="sngStrike" baseline="-25000" dirty="0" smtClean="0">
                <a:solidFill>
                  <a:schemeClr val="tx2"/>
                </a:solidFill>
              </a:rPr>
              <a:t>the lake</a:t>
            </a:r>
            <a:r>
              <a:rPr lang="en-US" sz="2200" dirty="0" smtClean="0">
                <a:solidFill>
                  <a:schemeClr val="tx2"/>
                </a:solidFill>
              </a:rPr>
              <a:t>], too</a:t>
            </a:r>
            <a:r>
              <a:rPr lang="nl-BE" sz="2200" dirty="0" smtClean="0">
                <a:solidFill>
                  <a:schemeClr val="tx2"/>
                </a:solidFill>
              </a:rPr>
              <a:t>.</a:t>
            </a:r>
          </a:p>
          <a:p>
            <a:pPr marL="0" indent="0" eaLnBrk="1" hangingPunct="1">
              <a:lnSpc>
                <a:spcPct val="80000"/>
              </a:lnSpc>
              <a:buNone/>
              <a:tabLst>
                <a:tab pos="357188" algn="l"/>
                <a:tab pos="628650" algn="l"/>
                <a:tab pos="1071563" algn="l"/>
                <a:tab pos="1171575" algn="l"/>
                <a:tab pos="2243138" algn="l"/>
              </a:tabLst>
              <a:defRPr/>
            </a:pPr>
            <a:endParaRPr lang="nl-BE" sz="2200" dirty="0" smtClean="0">
              <a:solidFill>
                <a:schemeClr val="tx2"/>
              </a:solidFill>
            </a:endParaRP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sym typeface="Wingdings"/>
              </a:rPr>
              <a:t> The </a:t>
            </a:r>
            <a:r>
              <a:rPr lang="nl-NL" sz="2200" dirty="0" err="1" smtClean="0">
                <a:solidFill>
                  <a:schemeClr val="tx2"/>
                </a:solidFill>
                <a:sym typeface="Wingdings"/>
              </a:rPr>
              <a:t>derived</a:t>
            </a:r>
            <a:r>
              <a:rPr lang="nl-NL" sz="2200" dirty="0" smtClean="0">
                <a:solidFill>
                  <a:schemeClr val="tx2"/>
                </a:solidFill>
                <a:sym typeface="Wingdings"/>
              </a:rPr>
              <a:t> subject </a:t>
            </a:r>
            <a:r>
              <a:rPr lang="nl-NL" sz="2200" dirty="0" err="1" smtClean="0">
                <a:solidFill>
                  <a:schemeClr val="tx2"/>
                </a:solidFill>
                <a:sym typeface="Wingdings"/>
              </a:rPr>
              <a:t>can</a:t>
            </a:r>
            <a:r>
              <a:rPr lang="nl-NL" sz="2200" dirty="0" smtClean="0">
                <a:solidFill>
                  <a:schemeClr val="tx2"/>
                </a:solidFill>
                <a:sym typeface="Wingdings"/>
              </a:rPr>
              <a:t> move </a:t>
            </a:r>
            <a:r>
              <a:rPr lang="nl-NL" sz="2200" dirty="0" err="1" smtClean="0">
                <a:solidFill>
                  <a:schemeClr val="tx2"/>
                </a:solidFill>
                <a:sym typeface="Wingdings"/>
              </a:rPr>
              <a:t>from</a:t>
            </a:r>
            <a:r>
              <a:rPr lang="nl-NL" sz="2200" dirty="0" smtClean="0">
                <a:solidFill>
                  <a:schemeClr val="tx2"/>
                </a:solidFill>
                <a:sym typeface="Wingdings"/>
              </a:rPr>
              <a:t> the </a:t>
            </a:r>
            <a:r>
              <a:rPr lang="nl-NL" sz="2200" dirty="0" err="1" smtClean="0">
                <a:solidFill>
                  <a:schemeClr val="tx2"/>
                </a:solidFill>
                <a:sym typeface="Wingdings"/>
              </a:rPr>
              <a:t>comple</a:t>
            </a:r>
            <a:r>
              <a:rPr lang="nl-NL" sz="2200" dirty="0" smtClean="0">
                <a:solidFill>
                  <a:schemeClr val="tx2"/>
                </a:solidFill>
                <a:sym typeface="Wingdings"/>
              </a:rPr>
              <a:t>-</a:t>
            </a: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sym typeface="Wingdings"/>
              </a:rPr>
              <a:t>	ment </a:t>
            </a:r>
            <a:r>
              <a:rPr lang="nl-NL" sz="2200" dirty="0" err="1" smtClean="0">
                <a:solidFill>
                  <a:schemeClr val="tx2"/>
                </a:solidFill>
                <a:sym typeface="Wingdings"/>
              </a:rPr>
              <a:t>position</a:t>
            </a:r>
            <a:r>
              <a:rPr lang="nl-NL" sz="2200" dirty="0" smtClean="0">
                <a:solidFill>
                  <a:schemeClr val="tx2"/>
                </a:solidFill>
                <a:sym typeface="Wingdings"/>
              </a:rPr>
              <a:t> of the </a:t>
            </a:r>
            <a:r>
              <a:rPr lang="nl-NL" sz="2200" dirty="0" err="1" smtClean="0">
                <a:solidFill>
                  <a:schemeClr val="tx2"/>
                </a:solidFill>
                <a:sym typeface="Wingdings"/>
              </a:rPr>
              <a:t>verb</a:t>
            </a:r>
            <a:r>
              <a:rPr lang="nl-NL" sz="2200" dirty="0" smtClean="0">
                <a:solidFill>
                  <a:schemeClr val="tx2"/>
                </a:solidFill>
                <a:sym typeface="Wingdings"/>
              </a:rPr>
              <a:t> out of the </a:t>
            </a:r>
            <a:r>
              <a:rPr lang="nl-NL" sz="2200" dirty="0" err="1" smtClean="0">
                <a:solidFill>
                  <a:schemeClr val="tx2"/>
                </a:solidFill>
                <a:sym typeface="Wingdings"/>
              </a:rPr>
              <a:t>ellipsis</a:t>
            </a:r>
            <a:r>
              <a:rPr lang="nl-NL" sz="2200" dirty="0" smtClean="0">
                <a:solidFill>
                  <a:schemeClr val="tx2"/>
                </a:solidFill>
                <a:sym typeface="Wingdings"/>
              </a:rPr>
              <a:t> site.</a:t>
            </a:r>
          </a:p>
          <a:p>
            <a:pPr marL="0" indent="0" eaLnBrk="1" hangingPunct="1">
              <a:lnSpc>
                <a:spcPct val="80000"/>
              </a:lnSpc>
              <a:buNone/>
              <a:tabLst>
                <a:tab pos="357188" algn="l"/>
                <a:tab pos="628650" algn="l"/>
                <a:tab pos="1071563" algn="l"/>
                <a:tab pos="1171575" algn="l"/>
                <a:tab pos="2243138" algn="l"/>
              </a:tabLst>
              <a:defRPr/>
            </a:pPr>
            <a:endParaRPr lang="nl-NL" sz="2200" dirty="0" smtClean="0">
              <a:solidFill>
                <a:schemeClr val="tx2"/>
              </a:solidFill>
              <a:sym typeface="Wingdings"/>
            </a:endParaRP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sym typeface="Wingdings"/>
              </a:rPr>
              <a:t> </a:t>
            </a:r>
            <a:r>
              <a:rPr lang="nl-NL" sz="2200" dirty="0" err="1" smtClean="0">
                <a:solidFill>
                  <a:schemeClr val="tx2"/>
                </a:solidFill>
                <a:sym typeface="Wingdings"/>
              </a:rPr>
              <a:t>Deletion</a:t>
            </a:r>
            <a:r>
              <a:rPr lang="nl-NL" sz="2200" dirty="0" smtClean="0">
                <a:solidFill>
                  <a:schemeClr val="tx2"/>
                </a:solidFill>
                <a:sym typeface="Wingdings"/>
              </a:rPr>
              <a:t>?</a:t>
            </a:r>
            <a:endParaRPr lang="nl-BE" sz="2200" dirty="0" smtClean="0">
              <a:solidFill>
                <a:schemeClr val="tx2"/>
              </a:solidFill>
            </a:endParaRPr>
          </a:p>
          <a:p>
            <a:pPr marL="609600" indent="-609600" eaLnBrk="1" hangingPunct="1">
              <a:buNone/>
              <a:defRPr/>
            </a:pPr>
            <a:endParaRPr lang="en-US" sz="2200" dirty="0" smtClean="0">
              <a:solidFill>
                <a:schemeClr val="tx2"/>
              </a:solidFill>
            </a:endParaRPr>
          </a:p>
          <a:p>
            <a:pPr marL="609600" indent="-609600" eaLnBrk="1" hangingPunct="1">
              <a:buNone/>
              <a:defRPr/>
            </a:pPr>
            <a:r>
              <a:rPr lang="en-US" sz="2200" dirty="0" smtClean="0">
                <a:solidFill>
                  <a:schemeClr val="tx2"/>
                </a:solidFill>
              </a:rPr>
              <a:t>	</a:t>
            </a: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1000"/>
                                        <p:tgtEl>
                                          <p:spTgt spid="152579">
                                            <p:txEl>
                                              <p:pRg st="2" end="2"/>
                                            </p:txEl>
                                          </p:spTgt>
                                        </p:tgtEl>
                                      </p:cBhvr>
                                    </p:animEffect>
                                    <p:anim calcmode="lin" valueType="num">
                                      <p:cBhvr>
                                        <p:cTn id="8" dur="10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2579">
                                            <p:txEl>
                                              <p:pRg st="3" end="3"/>
                                            </p:txEl>
                                          </p:spTgt>
                                        </p:tgtEl>
                                        <p:attrNameLst>
                                          <p:attrName>style.visibility</p:attrName>
                                        </p:attrNameLst>
                                      </p:cBhvr>
                                      <p:to>
                                        <p:strVal val="visible"/>
                                      </p:to>
                                    </p:set>
                                    <p:animEffect transition="in" filter="fade">
                                      <p:cBhvr>
                                        <p:cTn id="13" dur="1000"/>
                                        <p:tgtEl>
                                          <p:spTgt spid="152579">
                                            <p:txEl>
                                              <p:pRg st="3" end="3"/>
                                            </p:txEl>
                                          </p:spTgt>
                                        </p:tgtEl>
                                      </p:cBhvr>
                                    </p:animEffect>
                                    <p:anim calcmode="lin" valueType="num">
                                      <p:cBhvr>
                                        <p:cTn id="14"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52579">
                                            <p:txEl>
                                              <p:pRg st="4" end="4"/>
                                            </p:txEl>
                                          </p:spTgt>
                                        </p:tgtEl>
                                        <p:attrNameLst>
                                          <p:attrName>style.visibility</p:attrName>
                                        </p:attrNameLst>
                                      </p:cBhvr>
                                      <p:to>
                                        <p:strVal val="visible"/>
                                      </p:to>
                                    </p:set>
                                    <p:animEffect transition="in" filter="fade">
                                      <p:cBhvr>
                                        <p:cTn id="19" dur="1000"/>
                                        <p:tgtEl>
                                          <p:spTgt spid="152579">
                                            <p:txEl>
                                              <p:pRg st="4" end="4"/>
                                            </p:txEl>
                                          </p:spTgt>
                                        </p:tgtEl>
                                      </p:cBhvr>
                                    </p:animEffect>
                                    <p:anim calcmode="lin" valueType="num">
                                      <p:cBhvr>
                                        <p:cTn id="20"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52579">
                                            <p:txEl>
                                              <p:pRg st="5" end="5"/>
                                            </p:txEl>
                                          </p:spTgt>
                                        </p:tgtEl>
                                        <p:attrNameLst>
                                          <p:attrName>style.visibility</p:attrName>
                                        </p:attrNameLst>
                                      </p:cBhvr>
                                      <p:to>
                                        <p:strVal val="visible"/>
                                      </p:to>
                                    </p:set>
                                    <p:animEffect transition="in" filter="fade">
                                      <p:cBhvr>
                                        <p:cTn id="27" dur="1000"/>
                                        <p:tgtEl>
                                          <p:spTgt spid="152579">
                                            <p:txEl>
                                              <p:pRg st="5" end="5"/>
                                            </p:txEl>
                                          </p:spTgt>
                                        </p:tgtEl>
                                      </p:cBhvr>
                                    </p:animEffect>
                                    <p:anim calcmode="lin" valueType="num">
                                      <p:cBhvr>
                                        <p:cTn id="28"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52579">
                                            <p:txEl>
                                              <p:pRg st="6" end="6"/>
                                            </p:txEl>
                                          </p:spTgt>
                                        </p:tgtEl>
                                        <p:attrNameLst>
                                          <p:attrName>style.visibility</p:attrName>
                                        </p:attrNameLst>
                                      </p:cBhvr>
                                      <p:to>
                                        <p:strVal val="visible"/>
                                      </p:to>
                                    </p:set>
                                    <p:animEffect transition="in" filter="fade">
                                      <p:cBhvr>
                                        <p:cTn id="33" dur="1000"/>
                                        <p:tgtEl>
                                          <p:spTgt spid="152579">
                                            <p:txEl>
                                              <p:pRg st="6" end="6"/>
                                            </p:txEl>
                                          </p:spTgt>
                                        </p:tgtEl>
                                      </p:cBhvr>
                                    </p:animEffect>
                                    <p:anim calcmode="lin" valueType="num">
                                      <p:cBhvr>
                                        <p:cTn id="34"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52579">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5257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52579">
                                            <p:txEl>
                                              <p:pRg st="8" end="8"/>
                                            </p:txEl>
                                          </p:spTgt>
                                        </p:tgtEl>
                                        <p:attrNameLst>
                                          <p:attrName>style.visibility</p:attrName>
                                        </p:attrNameLst>
                                      </p:cBhvr>
                                      <p:to>
                                        <p:strVal val="visible"/>
                                      </p:to>
                                    </p:set>
                                    <p:anim calcmode="lin" valueType="num">
                                      <p:cBhvr>
                                        <p:cTn id="41" dur="1000" fill="hold"/>
                                        <p:tgtEl>
                                          <p:spTgt spid="152579">
                                            <p:txEl>
                                              <p:pRg st="8" end="8"/>
                                            </p:txEl>
                                          </p:spTgt>
                                        </p:tgtEl>
                                        <p:attrNameLst>
                                          <p:attrName>ppt_w</p:attrName>
                                        </p:attrNameLst>
                                      </p:cBhvr>
                                      <p:tavLst>
                                        <p:tav tm="0">
                                          <p:val>
                                            <p:fltVal val="0"/>
                                          </p:val>
                                        </p:tav>
                                        <p:tav tm="100000">
                                          <p:val>
                                            <p:strVal val="#ppt_w"/>
                                          </p:val>
                                        </p:tav>
                                      </p:tavLst>
                                    </p:anim>
                                    <p:anim calcmode="lin" valueType="num">
                                      <p:cBhvr>
                                        <p:cTn id="42" dur="1000" fill="hold"/>
                                        <p:tgtEl>
                                          <p:spTgt spid="152579">
                                            <p:txEl>
                                              <p:pRg st="8" end="8"/>
                                            </p:txEl>
                                          </p:spTgt>
                                        </p:tgtEl>
                                        <p:attrNameLst>
                                          <p:attrName>ppt_h</p:attrName>
                                        </p:attrNameLst>
                                      </p:cBhvr>
                                      <p:tavLst>
                                        <p:tav tm="0">
                                          <p:val>
                                            <p:fltVal val="0"/>
                                          </p:val>
                                        </p:tav>
                                        <p:tav tm="100000">
                                          <p:val>
                                            <p:strVal val="#ppt_h"/>
                                          </p:val>
                                        </p:tav>
                                      </p:tavLst>
                                    </p:anim>
                                    <p:anim calcmode="lin" valueType="num">
                                      <p:cBhvr>
                                        <p:cTn id="43" dur="1000" fill="hold"/>
                                        <p:tgtEl>
                                          <p:spTgt spid="15257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52579">
                                            <p:txEl>
                                              <p:pRg st="8" end="8"/>
                                            </p:txEl>
                                          </p:spTgt>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152579">
                                            <p:txEl>
                                              <p:pRg st="9" end="9"/>
                                            </p:txEl>
                                          </p:spTgt>
                                        </p:tgtEl>
                                        <p:attrNameLst>
                                          <p:attrName>style.visibility</p:attrName>
                                        </p:attrNameLst>
                                      </p:cBhvr>
                                      <p:to>
                                        <p:strVal val="visible"/>
                                      </p:to>
                                    </p:set>
                                    <p:anim calcmode="lin" valueType="num">
                                      <p:cBhvr>
                                        <p:cTn id="47" dur="1000" fill="hold"/>
                                        <p:tgtEl>
                                          <p:spTgt spid="152579">
                                            <p:txEl>
                                              <p:pRg st="9" end="9"/>
                                            </p:txEl>
                                          </p:spTgt>
                                        </p:tgtEl>
                                        <p:attrNameLst>
                                          <p:attrName>ppt_w</p:attrName>
                                        </p:attrNameLst>
                                      </p:cBhvr>
                                      <p:tavLst>
                                        <p:tav tm="0">
                                          <p:val>
                                            <p:fltVal val="0"/>
                                          </p:val>
                                        </p:tav>
                                        <p:tav tm="100000">
                                          <p:val>
                                            <p:strVal val="#ppt_w"/>
                                          </p:val>
                                        </p:tav>
                                      </p:tavLst>
                                    </p:anim>
                                    <p:anim calcmode="lin" valueType="num">
                                      <p:cBhvr>
                                        <p:cTn id="48" dur="1000" fill="hold"/>
                                        <p:tgtEl>
                                          <p:spTgt spid="152579">
                                            <p:txEl>
                                              <p:pRg st="9" end="9"/>
                                            </p:txEl>
                                          </p:spTgt>
                                        </p:tgtEl>
                                        <p:attrNameLst>
                                          <p:attrName>ppt_h</p:attrName>
                                        </p:attrNameLst>
                                      </p:cBhvr>
                                      <p:tavLst>
                                        <p:tav tm="0">
                                          <p:val>
                                            <p:fltVal val="0"/>
                                          </p:val>
                                        </p:tav>
                                        <p:tav tm="100000">
                                          <p:val>
                                            <p:strVal val="#ppt_h"/>
                                          </p:val>
                                        </p:tav>
                                      </p:tavLst>
                                    </p:anim>
                                    <p:anim calcmode="lin" valueType="num">
                                      <p:cBhvr>
                                        <p:cTn id="49" dur="1000" fill="hold"/>
                                        <p:tgtEl>
                                          <p:spTgt spid="15257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5257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52579">
                                            <p:txEl>
                                              <p:pRg st="11" end="11"/>
                                            </p:txEl>
                                          </p:spTgt>
                                        </p:tgtEl>
                                        <p:attrNameLst>
                                          <p:attrName>style.visibility</p:attrName>
                                        </p:attrNameLst>
                                      </p:cBhvr>
                                      <p:to>
                                        <p:strVal val="visible"/>
                                      </p:to>
                                    </p:set>
                                    <p:anim calcmode="lin" valueType="num">
                                      <p:cBhvr>
                                        <p:cTn id="55" dur="1000" fill="hold"/>
                                        <p:tgtEl>
                                          <p:spTgt spid="152579">
                                            <p:txEl>
                                              <p:pRg st="11" end="11"/>
                                            </p:txEl>
                                          </p:spTgt>
                                        </p:tgtEl>
                                        <p:attrNameLst>
                                          <p:attrName>ppt_w</p:attrName>
                                        </p:attrNameLst>
                                      </p:cBhvr>
                                      <p:tavLst>
                                        <p:tav tm="0">
                                          <p:val>
                                            <p:fltVal val="0"/>
                                          </p:val>
                                        </p:tav>
                                        <p:tav tm="100000">
                                          <p:val>
                                            <p:strVal val="#ppt_w"/>
                                          </p:val>
                                        </p:tav>
                                      </p:tavLst>
                                    </p:anim>
                                    <p:anim calcmode="lin" valueType="num">
                                      <p:cBhvr>
                                        <p:cTn id="56" dur="1000" fill="hold"/>
                                        <p:tgtEl>
                                          <p:spTgt spid="152579">
                                            <p:txEl>
                                              <p:pRg st="11" end="11"/>
                                            </p:txEl>
                                          </p:spTgt>
                                        </p:tgtEl>
                                        <p:attrNameLst>
                                          <p:attrName>ppt_h</p:attrName>
                                        </p:attrNameLst>
                                      </p:cBhvr>
                                      <p:tavLst>
                                        <p:tav tm="0">
                                          <p:val>
                                            <p:fltVal val="0"/>
                                          </p:val>
                                        </p:tav>
                                        <p:tav tm="100000">
                                          <p:val>
                                            <p:strVal val="#ppt_h"/>
                                          </p:val>
                                        </p:tav>
                                      </p:tavLst>
                                    </p:anim>
                                    <p:anim calcmode="lin" valueType="num">
                                      <p:cBhvr>
                                        <p:cTn id="57" dur="1000" fill="hold"/>
                                        <p:tgtEl>
                                          <p:spTgt spid="152579">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52579">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(6)</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514600"/>
            <a:ext cx="7467600" cy="3810000"/>
          </a:xfrm>
        </p:spPr>
        <p:txBody>
          <a:bodyPr/>
          <a:lstStyle/>
          <a:p>
            <a:pPr marL="0" indent="0" eaLnBrk="1" hangingPunct="1">
              <a:lnSpc>
                <a:spcPct val="80000"/>
              </a:lnSpc>
              <a:buFont typeface="Wingdings" pitchFamily="-110" charset="2"/>
              <a:buNone/>
              <a:tabLst>
                <a:tab pos="357188" algn="l"/>
                <a:tab pos="628650" algn="l"/>
                <a:tab pos="1071563" algn="l"/>
                <a:tab pos="1171575" algn="l"/>
                <a:tab pos="2243138" algn="l"/>
              </a:tabLst>
              <a:defRPr/>
            </a:pPr>
            <a:r>
              <a:rPr lang="nl-BE" sz="2200" dirty="0" smtClean="0">
                <a:solidFill>
                  <a:schemeClr val="tx2"/>
                </a:solidFill>
              </a:rPr>
              <a:t>Remember MCE?</a:t>
            </a: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200" dirty="0" smtClean="0">
              <a:solidFill>
                <a:schemeClr val="tx2"/>
              </a:solidFill>
            </a:endParaRPr>
          </a:p>
          <a:p>
            <a:pPr marL="0" indent="0" eaLnBrk="1" hangingPunct="1">
              <a:lnSpc>
                <a:spcPct val="80000"/>
              </a:lnSpc>
              <a:buFontTx/>
              <a:buChar char="•"/>
              <a:tabLst>
                <a:tab pos="357188" algn="l"/>
                <a:tab pos="628650" algn="l"/>
                <a:tab pos="1071563" algn="l"/>
                <a:tab pos="1171575" algn="l"/>
                <a:tab pos="2243138" algn="l"/>
              </a:tabLst>
              <a:defRPr/>
            </a:pPr>
            <a:r>
              <a:rPr lang="nl-BE" sz="2200" dirty="0" smtClean="0">
                <a:solidFill>
                  <a:schemeClr val="tx2"/>
                </a:solidFill>
              </a:rPr>
              <a:t> Subject extraction is allowed.</a:t>
            </a:r>
          </a:p>
          <a:p>
            <a:pPr marL="0" indent="0" eaLnBrk="1" hangingPunct="1">
              <a:lnSpc>
                <a:spcPct val="80000"/>
              </a:lnSpc>
              <a:buFontTx/>
              <a:buChar char="•"/>
              <a:tabLst>
                <a:tab pos="357188" algn="l"/>
                <a:tab pos="628650" algn="l"/>
                <a:tab pos="1071563" algn="l"/>
                <a:tab pos="1171575" algn="l"/>
                <a:tab pos="2243138" algn="l"/>
              </a:tabLst>
              <a:defRPr/>
            </a:pPr>
            <a:r>
              <a:rPr lang="nl-BE" sz="2200" dirty="0" smtClean="0">
                <a:solidFill>
                  <a:schemeClr val="tx2"/>
                </a:solidFill>
              </a:rPr>
              <a:t> Object extraction is disallowed.</a:t>
            </a:r>
          </a:p>
          <a:p>
            <a:pPr marL="0" indent="0" eaLnBrk="1" hangingPunct="1">
              <a:lnSpc>
                <a:spcPct val="80000"/>
              </a:lnSpc>
              <a:buNone/>
              <a:tabLst>
                <a:tab pos="357188" algn="l"/>
                <a:tab pos="628650" algn="l"/>
                <a:tab pos="1071563" algn="l"/>
                <a:tab pos="1171575" algn="l"/>
                <a:tab pos="2243138" algn="l"/>
              </a:tabLst>
              <a:defRPr/>
            </a:pPr>
            <a:endParaRPr lang="nl-BE" sz="2200" dirty="0" smtClean="0">
              <a:solidFill>
                <a:schemeClr val="tx2"/>
              </a:solidFill>
            </a:endParaRP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sym typeface="Wingdings"/>
              </a:rPr>
              <a:t> ‘</a:t>
            </a:r>
            <a:r>
              <a:rPr lang="nl-NL" sz="2200" dirty="0" err="1" smtClean="0">
                <a:solidFill>
                  <a:schemeClr val="tx2"/>
                </a:solidFill>
                <a:sym typeface="Wingdings"/>
              </a:rPr>
              <a:t>Ellipsis</a:t>
            </a:r>
            <a:r>
              <a:rPr lang="nl-NL" sz="2200" dirty="0" smtClean="0">
                <a:solidFill>
                  <a:schemeClr val="tx2"/>
                </a:solidFill>
                <a:sym typeface="Wingdings"/>
              </a:rPr>
              <a:t> </a:t>
            </a:r>
            <a:r>
              <a:rPr lang="nl-NL" sz="2200" dirty="0" err="1" smtClean="0">
                <a:solidFill>
                  <a:schemeClr val="tx2"/>
                </a:solidFill>
                <a:sym typeface="Wingdings"/>
              </a:rPr>
              <a:t>licensing</a:t>
            </a:r>
            <a:r>
              <a:rPr lang="nl-NL" sz="2200" dirty="0" smtClean="0">
                <a:solidFill>
                  <a:schemeClr val="tx2"/>
                </a:solidFill>
                <a:sym typeface="Wingdings"/>
              </a:rPr>
              <a:t> via </a:t>
            </a:r>
            <a:r>
              <a:rPr lang="nl-NL" sz="2200" dirty="0" err="1" smtClean="0">
                <a:solidFill>
                  <a:schemeClr val="tx2"/>
                </a:solidFill>
                <a:sym typeface="Wingdings"/>
              </a:rPr>
              <a:t>Agree</a:t>
            </a:r>
            <a:r>
              <a:rPr lang="nl-NL" sz="2200" dirty="0" smtClean="0">
                <a:solidFill>
                  <a:schemeClr val="tx2"/>
                </a:solidFill>
                <a:sym typeface="Wingdings"/>
              </a:rPr>
              <a:t>’ </a:t>
            </a:r>
            <a:r>
              <a:rPr lang="nl-NL" sz="2200" dirty="0" err="1" smtClean="0">
                <a:solidFill>
                  <a:schemeClr val="tx2"/>
                </a:solidFill>
                <a:sym typeface="Wingdings"/>
              </a:rPr>
              <a:t>proposal</a:t>
            </a:r>
            <a:r>
              <a:rPr lang="nl-NL" sz="2200" dirty="0" smtClean="0">
                <a:solidFill>
                  <a:schemeClr val="tx2"/>
                </a:solidFill>
                <a:sym typeface="Wingdings"/>
              </a:rPr>
              <a:t> </a:t>
            </a:r>
            <a:r>
              <a:rPr lang="nl-NL" sz="2200" dirty="0" err="1" smtClean="0">
                <a:solidFill>
                  <a:schemeClr val="tx2"/>
                </a:solidFill>
                <a:sym typeface="Wingdings"/>
              </a:rPr>
              <a:t>can</a:t>
            </a:r>
            <a:r>
              <a:rPr lang="nl-NL" sz="2200" dirty="0" smtClean="0">
                <a:solidFill>
                  <a:schemeClr val="tx2"/>
                </a:solidFill>
                <a:sym typeface="Wingdings"/>
              </a:rPr>
              <a:t> account</a:t>
            </a: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sym typeface="Wingdings"/>
              </a:rPr>
              <a:t> 	</a:t>
            </a:r>
            <a:r>
              <a:rPr lang="nl-NL" sz="2200" dirty="0" err="1" smtClean="0">
                <a:solidFill>
                  <a:schemeClr val="tx2"/>
                </a:solidFill>
                <a:sym typeface="Wingdings"/>
              </a:rPr>
              <a:t>for</a:t>
            </a:r>
            <a:r>
              <a:rPr lang="nl-NL" sz="2200" dirty="0" smtClean="0">
                <a:solidFill>
                  <a:schemeClr val="tx2"/>
                </a:solidFill>
                <a:sym typeface="Wingdings"/>
              </a:rPr>
              <a:t> </a:t>
            </a:r>
            <a:r>
              <a:rPr lang="nl-NL" sz="2200" dirty="0" err="1" smtClean="0">
                <a:solidFill>
                  <a:schemeClr val="tx2"/>
                </a:solidFill>
                <a:sym typeface="Wingdings"/>
              </a:rPr>
              <a:t>this</a:t>
            </a:r>
            <a:r>
              <a:rPr lang="nl-NL" sz="2200" dirty="0" smtClean="0">
                <a:solidFill>
                  <a:schemeClr val="tx2"/>
                </a:solidFill>
                <a:sym typeface="Wingdings"/>
              </a:rPr>
              <a:t> contrast </a:t>
            </a:r>
            <a:r>
              <a:rPr lang="nl-NL" sz="2200" dirty="0" err="1" smtClean="0">
                <a:solidFill>
                  <a:schemeClr val="tx2"/>
                </a:solidFill>
                <a:sym typeface="Wingdings"/>
              </a:rPr>
              <a:t>within</a:t>
            </a:r>
            <a:r>
              <a:rPr lang="nl-NL" sz="2200" dirty="0" smtClean="0">
                <a:solidFill>
                  <a:schemeClr val="tx2"/>
                </a:solidFill>
                <a:sym typeface="Wingdings"/>
              </a:rPr>
              <a:t> a </a:t>
            </a:r>
            <a:r>
              <a:rPr lang="nl-NL" sz="2200" dirty="0" err="1" smtClean="0">
                <a:solidFill>
                  <a:schemeClr val="tx2"/>
                </a:solidFill>
                <a:sym typeface="Wingdings"/>
              </a:rPr>
              <a:t>deletion</a:t>
            </a:r>
            <a:r>
              <a:rPr lang="nl-NL" sz="2200" dirty="0" smtClean="0">
                <a:solidFill>
                  <a:schemeClr val="tx2"/>
                </a:solidFill>
                <a:sym typeface="Wingdings"/>
              </a:rPr>
              <a:t> </a:t>
            </a:r>
            <a:r>
              <a:rPr lang="nl-NL" sz="2200" dirty="0" err="1" smtClean="0">
                <a:solidFill>
                  <a:schemeClr val="tx2"/>
                </a:solidFill>
                <a:sym typeface="Wingdings"/>
              </a:rPr>
              <a:t>analysis</a:t>
            </a:r>
            <a:r>
              <a:rPr lang="nl-NL" sz="2200" dirty="0" smtClean="0">
                <a:solidFill>
                  <a:schemeClr val="tx2"/>
                </a:solidFill>
                <a:sym typeface="Wingdings"/>
              </a:rPr>
              <a:t>.</a:t>
            </a:r>
          </a:p>
          <a:p>
            <a:pPr marL="0" indent="0" eaLnBrk="1" hangingPunct="1">
              <a:lnSpc>
                <a:spcPct val="80000"/>
              </a:lnSpc>
              <a:buNone/>
              <a:tabLst>
                <a:tab pos="357188" algn="l"/>
                <a:tab pos="628650" algn="l"/>
                <a:tab pos="1071563" algn="l"/>
                <a:tab pos="1171575" algn="l"/>
                <a:tab pos="2243138" algn="l"/>
              </a:tabLst>
              <a:defRPr/>
            </a:pPr>
            <a:endParaRPr lang="nl-NL" sz="2200" dirty="0" smtClean="0">
              <a:solidFill>
                <a:schemeClr val="tx2"/>
              </a:solidFill>
              <a:sym typeface="Wingdings"/>
            </a:endParaRPr>
          </a:p>
          <a:p>
            <a:pPr marL="0" indent="0" eaLnBrk="1" hangingPunct="1">
              <a:lnSpc>
                <a:spcPct val="80000"/>
              </a:lnSpc>
              <a:buNone/>
              <a:tabLst>
                <a:tab pos="357188" algn="l"/>
                <a:tab pos="628650" algn="l"/>
                <a:tab pos="1071563" algn="l"/>
                <a:tab pos="1171575" algn="l"/>
                <a:tab pos="2243138" algn="l"/>
              </a:tabLst>
              <a:defRPr/>
            </a:pPr>
            <a:r>
              <a:rPr lang="nl-NL" sz="2200" dirty="0" smtClean="0">
                <a:solidFill>
                  <a:schemeClr val="tx2"/>
                </a:solidFill>
                <a:sym typeface="Wingdings"/>
              </a:rPr>
              <a:t> </a:t>
            </a:r>
            <a:r>
              <a:rPr lang="nl-NL" sz="2200" dirty="0" err="1" smtClean="0">
                <a:solidFill>
                  <a:schemeClr val="tx2"/>
                </a:solidFill>
                <a:sym typeface="Wingdings"/>
              </a:rPr>
              <a:t>Deletion</a:t>
            </a:r>
            <a:r>
              <a:rPr lang="nl-NL" sz="2200" dirty="0" smtClean="0">
                <a:solidFill>
                  <a:schemeClr val="tx2"/>
                </a:solidFill>
                <a:sym typeface="Wingdings"/>
              </a:rPr>
              <a:t> </a:t>
            </a:r>
            <a:r>
              <a:rPr lang="nl-NL" sz="2200" dirty="0" err="1" smtClean="0">
                <a:solidFill>
                  <a:schemeClr val="tx2"/>
                </a:solidFill>
                <a:sym typeface="Wingdings"/>
              </a:rPr>
              <a:t>analysis</a:t>
            </a:r>
            <a:r>
              <a:rPr lang="nl-NL" sz="2200" dirty="0" smtClean="0">
                <a:solidFill>
                  <a:schemeClr val="tx2"/>
                </a:solidFill>
                <a:sym typeface="Wingdings"/>
              </a:rPr>
              <a:t> </a:t>
            </a:r>
            <a:r>
              <a:rPr lang="nl-NL" sz="2200" dirty="0" err="1" smtClean="0">
                <a:solidFill>
                  <a:schemeClr val="tx2"/>
                </a:solidFill>
                <a:sym typeface="Wingdings"/>
              </a:rPr>
              <a:t>for</a:t>
            </a:r>
            <a:r>
              <a:rPr lang="nl-NL" sz="2200" dirty="0" smtClean="0">
                <a:solidFill>
                  <a:schemeClr val="tx2"/>
                </a:solidFill>
                <a:sym typeface="Wingdings"/>
              </a:rPr>
              <a:t> British </a:t>
            </a:r>
            <a:r>
              <a:rPr lang="nl-NL" sz="2200" dirty="0" err="1" smtClean="0">
                <a:solidFill>
                  <a:schemeClr val="tx2"/>
                </a:solidFill>
                <a:sym typeface="Wingdings"/>
              </a:rPr>
              <a:t>English</a:t>
            </a:r>
            <a:r>
              <a:rPr lang="nl-NL" sz="2200" dirty="0" smtClean="0">
                <a:solidFill>
                  <a:schemeClr val="tx2"/>
                </a:solidFill>
                <a:sym typeface="Wingdings"/>
              </a:rPr>
              <a:t> </a:t>
            </a:r>
            <a:r>
              <a:rPr lang="nl-NL" sz="2200" i="1" dirty="0" smtClean="0">
                <a:solidFill>
                  <a:schemeClr val="tx2"/>
                </a:solidFill>
                <a:sym typeface="Wingdings"/>
              </a:rPr>
              <a:t>do</a:t>
            </a:r>
            <a:r>
              <a:rPr lang="nl-NL" sz="2200" dirty="0" smtClean="0">
                <a:solidFill>
                  <a:schemeClr val="tx2"/>
                </a:solidFill>
                <a:sym typeface="Wingdings"/>
              </a:rPr>
              <a:t>?</a:t>
            </a:r>
            <a:endParaRPr lang="nl-BE" sz="2200" dirty="0" smtClean="0">
              <a:solidFill>
                <a:schemeClr val="tx2"/>
              </a:solidFill>
            </a:endParaRPr>
          </a:p>
          <a:p>
            <a:pPr marL="609600" indent="-609600" eaLnBrk="1" hangingPunct="1">
              <a:buNone/>
              <a:defRPr/>
            </a:pPr>
            <a:endParaRPr lang="en-US" sz="2200" dirty="0" smtClean="0">
              <a:solidFill>
                <a:schemeClr val="tx2"/>
              </a:solidFill>
            </a:endParaRPr>
          </a:p>
          <a:p>
            <a:pPr marL="609600" indent="-609600" eaLnBrk="1" hangingPunct="1">
              <a:buNone/>
              <a:defRPr/>
            </a:pPr>
            <a:r>
              <a:rPr lang="en-US" sz="2200" dirty="0" smtClean="0">
                <a:solidFill>
                  <a:schemeClr val="tx2"/>
                </a:solidFill>
              </a:rPr>
              <a:t>	</a:t>
            </a: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fade">
                                      <p:cBhvr>
                                        <p:cTn id="7" dur="500"/>
                                        <p:tgtEl>
                                          <p:spTgt spid="152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52579">
                                            <p:txEl>
                                              <p:pRg st="3" end="3"/>
                                            </p:txEl>
                                          </p:spTgt>
                                        </p:tgtEl>
                                        <p:attrNameLst>
                                          <p:attrName>style.visibility</p:attrName>
                                        </p:attrNameLst>
                                      </p:cBhvr>
                                      <p:to>
                                        <p:strVal val="visible"/>
                                      </p:to>
                                    </p:set>
                                    <p:animEffect transition="in" filter="fade">
                                      <p:cBhvr>
                                        <p:cTn id="12" dur="500"/>
                                        <p:tgtEl>
                                          <p:spTgt spid="1525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152579">
                                            <p:txEl>
                                              <p:pRg st="5" end="5"/>
                                            </p:txEl>
                                          </p:spTgt>
                                        </p:tgtEl>
                                        <p:attrNameLst>
                                          <p:attrName>style.visibility</p:attrName>
                                        </p:attrNameLst>
                                      </p:cBhvr>
                                      <p:to>
                                        <p:strVal val="visible"/>
                                      </p:to>
                                    </p:set>
                                    <p:anim calcmode="lin" valueType="num">
                                      <p:cBhvr>
                                        <p:cTn id="17" dur="1000" fill="hold"/>
                                        <p:tgtEl>
                                          <p:spTgt spid="152579">
                                            <p:txEl>
                                              <p:pRg st="5" end="5"/>
                                            </p:txEl>
                                          </p:spTgt>
                                        </p:tgtEl>
                                        <p:attrNameLst>
                                          <p:attrName>ppt_w</p:attrName>
                                        </p:attrNameLst>
                                      </p:cBhvr>
                                      <p:tavLst>
                                        <p:tav tm="0">
                                          <p:val>
                                            <p:fltVal val="0"/>
                                          </p:val>
                                        </p:tav>
                                        <p:tav tm="100000">
                                          <p:val>
                                            <p:strVal val="#ppt_w"/>
                                          </p:val>
                                        </p:tav>
                                      </p:tavLst>
                                    </p:anim>
                                    <p:anim calcmode="lin" valueType="num">
                                      <p:cBhvr>
                                        <p:cTn id="18" dur="1000" fill="hold"/>
                                        <p:tgtEl>
                                          <p:spTgt spid="152579">
                                            <p:txEl>
                                              <p:pRg st="5" end="5"/>
                                            </p:txEl>
                                          </p:spTgt>
                                        </p:tgtEl>
                                        <p:attrNameLst>
                                          <p:attrName>ppt_h</p:attrName>
                                        </p:attrNameLst>
                                      </p:cBhvr>
                                      <p:tavLst>
                                        <p:tav tm="0">
                                          <p:val>
                                            <p:fltVal val="0"/>
                                          </p:val>
                                        </p:tav>
                                        <p:tav tm="100000">
                                          <p:val>
                                            <p:strVal val="#ppt_h"/>
                                          </p:val>
                                        </p:tav>
                                      </p:tavLst>
                                    </p:anim>
                                    <p:anim calcmode="lin" valueType="num">
                                      <p:cBhvr>
                                        <p:cTn id="19" dur="1000" fill="hold"/>
                                        <p:tgtEl>
                                          <p:spTgt spid="15257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52579">
                                            <p:txEl>
                                              <p:pRg st="5" end="5"/>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52579">
                                            <p:txEl>
                                              <p:pRg st="6" end="6"/>
                                            </p:txEl>
                                          </p:spTgt>
                                        </p:tgtEl>
                                        <p:attrNameLst>
                                          <p:attrName>style.visibility</p:attrName>
                                        </p:attrNameLst>
                                      </p:cBhvr>
                                      <p:to>
                                        <p:strVal val="visible"/>
                                      </p:to>
                                    </p:set>
                                    <p:anim calcmode="lin" valueType="num">
                                      <p:cBhvr>
                                        <p:cTn id="23" dur="1000" fill="hold"/>
                                        <p:tgtEl>
                                          <p:spTgt spid="152579">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152579">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15257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52579">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52579">
                                            <p:txEl>
                                              <p:pRg st="8" end="8"/>
                                            </p:txEl>
                                          </p:spTgt>
                                        </p:tgtEl>
                                        <p:attrNameLst>
                                          <p:attrName>style.visibility</p:attrName>
                                        </p:attrNameLst>
                                      </p:cBhvr>
                                      <p:to>
                                        <p:strVal val="visible"/>
                                      </p:to>
                                    </p:set>
                                    <p:anim calcmode="lin" valueType="num">
                                      <p:cBhvr>
                                        <p:cTn id="31" dur="1000" fill="hold"/>
                                        <p:tgtEl>
                                          <p:spTgt spid="152579">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152579">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15257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52579">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(7)</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286000"/>
            <a:ext cx="7315200" cy="4572000"/>
          </a:xfrm>
        </p:spPr>
        <p:txBody>
          <a:bodyPr/>
          <a:lstStyle/>
          <a:p>
            <a:pPr marL="0" indent="0" eaLnBrk="1" hangingPunct="1">
              <a:lnSpc>
                <a:spcPct val="80000"/>
              </a:lnSpc>
              <a:buNone/>
              <a:tabLst>
                <a:tab pos="357188" algn="l"/>
                <a:tab pos="628650" algn="l"/>
                <a:tab pos="1071563" algn="l"/>
                <a:tab pos="1171575" algn="l"/>
                <a:tab pos="2243138" algn="l"/>
              </a:tabLst>
              <a:defRPr/>
            </a:pPr>
            <a:r>
              <a:rPr lang="nl-BE" sz="2200" dirty="0" smtClean="0">
                <a:solidFill>
                  <a:schemeClr val="accent1">
                    <a:lumMod val="75000"/>
                  </a:schemeClr>
                </a:solidFill>
                <a:sym typeface="Wingdings" pitchFamily="-110" charset="2"/>
              </a:rPr>
              <a:t> The </a:t>
            </a:r>
            <a:r>
              <a:rPr lang="en-GB" sz="2200" dirty="0" smtClean="0">
                <a:solidFill>
                  <a:schemeClr val="accent1">
                    <a:lumMod val="75000"/>
                  </a:schemeClr>
                </a:solidFill>
              </a:rPr>
              <a:t>[E]-feature for British English </a:t>
            </a:r>
            <a:r>
              <a:rPr lang="en-GB" sz="2200" i="1" dirty="0" smtClean="0">
                <a:solidFill>
                  <a:schemeClr val="accent1">
                    <a:lumMod val="75000"/>
                  </a:schemeClr>
                </a:solidFill>
              </a:rPr>
              <a:t>do</a:t>
            </a:r>
            <a:endParaRPr lang="en-GB" sz="2200" dirty="0" smtClean="0">
              <a:solidFill>
                <a:schemeClr val="accent1">
                  <a:lumMod val="75000"/>
                </a:schemeClr>
              </a:solidFill>
            </a:endParaRP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609600" indent="-609600" eaLnBrk="1" hangingPunct="1">
              <a:buFont typeface="Wingdings" pitchFamily="-110" charset="2"/>
              <a:buNone/>
              <a:defRPr/>
            </a:pPr>
            <a:r>
              <a:rPr lang="nl-BE" sz="2200" dirty="0" smtClean="0">
                <a:solidFill>
                  <a:schemeClr val="tx2"/>
                </a:solidFill>
              </a:rPr>
              <a:t>Licensor</a:t>
            </a:r>
          </a:p>
          <a:p>
            <a:pPr marL="609600" indent="-609600" eaLnBrk="1" hangingPunct="1">
              <a:buNone/>
              <a:defRPr/>
            </a:pPr>
            <a:r>
              <a:rPr lang="nl-BE" sz="2200" dirty="0" smtClean="0">
                <a:solidFill>
                  <a:schemeClr val="tx2"/>
                </a:solidFill>
                <a:sym typeface="Wingdings"/>
              </a:rPr>
              <a:t>British English </a:t>
            </a:r>
            <a:r>
              <a:rPr lang="nl-BE" sz="2200" i="1" dirty="0" smtClean="0">
                <a:solidFill>
                  <a:schemeClr val="tx2"/>
                </a:solidFill>
                <a:sym typeface="Wingdings"/>
              </a:rPr>
              <a:t>do </a:t>
            </a:r>
            <a:r>
              <a:rPr lang="nl-BE" sz="2200" dirty="0" smtClean="0">
                <a:solidFill>
                  <a:schemeClr val="tx2"/>
                </a:solidFill>
                <a:sym typeface="Wingdings"/>
              </a:rPr>
              <a:t>is licensed by </a:t>
            </a:r>
            <a:r>
              <a:rPr lang="nl-BE" sz="2200" i="1" dirty="0" smtClean="0">
                <a:solidFill>
                  <a:schemeClr val="tx2"/>
                </a:solidFill>
                <a:sym typeface="Wingdings"/>
              </a:rPr>
              <a:t>do</a:t>
            </a:r>
            <a:r>
              <a:rPr lang="nl-BE" sz="2200" dirty="0" smtClean="0">
                <a:solidFill>
                  <a:schemeClr val="tx2"/>
                </a:solidFill>
                <a:sym typeface="Wingdings"/>
              </a:rPr>
              <a:t> itself. </a:t>
            </a:r>
          </a:p>
          <a:p>
            <a:pPr marL="609600" indent="-609600" eaLnBrk="1" hangingPunct="1">
              <a:buNone/>
              <a:defRPr/>
            </a:pPr>
            <a:endParaRPr lang="nl-BE" sz="1200" dirty="0" smtClean="0">
              <a:solidFill>
                <a:schemeClr val="tx2"/>
              </a:solidFill>
            </a:endParaRPr>
          </a:p>
          <a:p>
            <a:pPr marL="609600" indent="-609600" eaLnBrk="1" hangingPunct="1">
              <a:buNone/>
              <a:defRPr/>
            </a:pPr>
            <a:r>
              <a:rPr lang="nl-BE" sz="2200" dirty="0" smtClean="0">
                <a:solidFill>
                  <a:schemeClr val="tx2"/>
                </a:solidFill>
              </a:rPr>
              <a:t>(98)	a.	 Gonzo will eat the carrots and Lola will do	 </a:t>
            </a:r>
            <a:r>
              <a:rPr lang="en-US" sz="2200" dirty="0" smtClean="0">
                <a:solidFill>
                  <a:schemeClr val="tx2"/>
                </a:solidFill>
              </a:rPr>
              <a:t>[</a:t>
            </a:r>
            <a:r>
              <a:rPr lang="nl-BE" sz="2200" strike="sngStrike" dirty="0" smtClean="0">
                <a:solidFill>
                  <a:schemeClr val="tx2"/>
                </a:solidFill>
              </a:rPr>
              <a:t>eat the carrots</a:t>
            </a:r>
            <a:r>
              <a:rPr lang="en-US" sz="2200" dirty="0" smtClean="0">
                <a:solidFill>
                  <a:schemeClr val="tx2"/>
                </a:solidFill>
              </a:rPr>
              <a:t>], too.</a:t>
            </a:r>
            <a:endParaRPr lang="nl-BE" sz="2200" dirty="0" smtClean="0">
              <a:solidFill>
                <a:schemeClr val="tx2"/>
              </a:solidFill>
            </a:endParaRPr>
          </a:p>
          <a:p>
            <a:pPr marL="609600" indent="-609600" eaLnBrk="1" hangingPunct="1">
              <a:buNone/>
              <a:defRPr/>
            </a:pPr>
            <a:r>
              <a:rPr lang="nl-NL" sz="2200" dirty="0" smtClean="0">
                <a:solidFill>
                  <a:schemeClr val="tx2"/>
                </a:solidFill>
              </a:rPr>
              <a:t>	</a:t>
            </a:r>
            <a:r>
              <a:rPr lang="nl-NL" sz="2200" dirty="0" err="1" smtClean="0">
                <a:solidFill>
                  <a:schemeClr val="tx2"/>
                </a:solidFill>
              </a:rPr>
              <a:t>b</a:t>
            </a:r>
            <a:r>
              <a:rPr lang="nl-NL" sz="2200" dirty="0" smtClean="0">
                <a:solidFill>
                  <a:schemeClr val="tx2"/>
                </a:solidFill>
              </a:rPr>
              <a:t>.	 </a:t>
            </a:r>
            <a:r>
              <a:rPr lang="en-US" sz="2200" dirty="0" smtClean="0">
                <a:solidFill>
                  <a:schemeClr val="tx2"/>
                </a:solidFill>
              </a:rPr>
              <a:t>Gonzo having eaten his carrots and Lola</a:t>
            </a:r>
          </a:p>
          <a:p>
            <a:pPr marL="609600" indent="-609600" eaLnBrk="1" hangingPunct="1">
              <a:buNone/>
              <a:defRPr/>
            </a:pPr>
            <a:r>
              <a:rPr lang="en-US" sz="2200" dirty="0" smtClean="0">
                <a:solidFill>
                  <a:schemeClr val="tx2"/>
                </a:solidFill>
              </a:rPr>
              <a:t> 		 not having done [</a:t>
            </a:r>
            <a:r>
              <a:rPr lang="en-US" sz="2200" strike="sngStrike" dirty="0" smtClean="0">
                <a:solidFill>
                  <a:schemeClr val="tx2"/>
                </a:solidFill>
              </a:rPr>
              <a:t>eat </a:t>
            </a:r>
            <a:r>
              <a:rPr lang="en-US" sz="2200" strike="sngStrike" dirty="0" err="1" smtClean="0">
                <a:solidFill>
                  <a:schemeClr val="tx2"/>
                </a:solidFill>
              </a:rPr>
              <a:t>t</a:t>
            </a:r>
            <a:r>
              <a:rPr lang="en-US" sz="2200" strike="sngStrike" baseline="-25000" dirty="0" err="1" smtClean="0">
                <a:solidFill>
                  <a:schemeClr val="tx2"/>
                </a:solidFill>
              </a:rPr>
              <a:t>her</a:t>
            </a:r>
            <a:r>
              <a:rPr lang="en-US" sz="2200" strike="sngStrike" baseline="-25000" dirty="0" smtClean="0">
                <a:solidFill>
                  <a:schemeClr val="tx2"/>
                </a:solidFill>
              </a:rPr>
              <a:t> carrots</a:t>
            </a:r>
            <a:r>
              <a:rPr lang="en-US" sz="2200" dirty="0" smtClean="0">
                <a:solidFill>
                  <a:schemeClr val="tx2"/>
                </a:solidFill>
              </a:rPr>
              <a:t>] was</a:t>
            </a:r>
          </a:p>
          <a:p>
            <a:pPr marL="609600" indent="-609600" eaLnBrk="1" hangingPunct="1">
              <a:buNone/>
              <a:defRPr/>
            </a:pPr>
            <a:r>
              <a:rPr lang="en-US" sz="2200" dirty="0" smtClean="0">
                <a:solidFill>
                  <a:schemeClr val="tx2"/>
                </a:solidFill>
              </a:rPr>
              <a:t> 		 surprising to their mother. </a:t>
            </a:r>
          </a:p>
          <a:p>
            <a:pPr marL="609600" indent="-609600" eaLnBrk="1" hangingPunct="1">
              <a:buNone/>
              <a:defRPr/>
            </a:pPr>
            <a:r>
              <a:rPr lang="en-US" sz="2200" dirty="0" smtClean="0">
                <a:solidFill>
                  <a:schemeClr val="tx2"/>
                </a:solidFill>
              </a:rPr>
              <a:t>	</a:t>
            </a: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dissolve">
                                      <p:cBhvr>
                                        <p:cTn id="7" dur="500"/>
                                        <p:tgtEl>
                                          <p:spTgt spid="1525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2579">
                                            <p:txEl>
                                              <p:pRg st="3" end="3"/>
                                            </p:txEl>
                                          </p:spTgt>
                                        </p:tgtEl>
                                        <p:attrNameLst>
                                          <p:attrName>style.visibility</p:attrName>
                                        </p:attrNameLst>
                                      </p:cBhvr>
                                      <p:to>
                                        <p:strVal val="visible"/>
                                      </p:to>
                                    </p:set>
                                    <p:animEffect transition="in" filter="dissolve">
                                      <p:cBhvr>
                                        <p:cTn id="12" dur="500"/>
                                        <p:tgtEl>
                                          <p:spTgt spid="15257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1" nodeType="clickEffect">
                                  <p:stCondLst>
                                    <p:cond delay="0"/>
                                  </p:stCondLst>
                                  <p:childTnLst>
                                    <p:set>
                                      <p:cBhvr>
                                        <p:cTn id="16" dur="1" fill="hold">
                                          <p:stCondLst>
                                            <p:cond delay="0"/>
                                          </p:stCondLst>
                                        </p:cTn>
                                        <p:tgtEl>
                                          <p:spTgt spid="152579">
                                            <p:txEl>
                                              <p:pRg st="5" end="5"/>
                                            </p:txEl>
                                          </p:spTgt>
                                        </p:tgtEl>
                                        <p:attrNameLst>
                                          <p:attrName>style.visibility</p:attrName>
                                        </p:attrNameLst>
                                      </p:cBhvr>
                                      <p:to>
                                        <p:strVal val="visible"/>
                                      </p:to>
                                    </p:set>
                                    <p:animEffect transition="in" filter="fade">
                                      <p:cBhvr>
                                        <p:cTn id="17" dur="1000"/>
                                        <p:tgtEl>
                                          <p:spTgt spid="152579">
                                            <p:txEl>
                                              <p:pRg st="5" end="5"/>
                                            </p:txEl>
                                          </p:spTgt>
                                        </p:tgtEl>
                                      </p:cBhvr>
                                    </p:animEffect>
                                    <p:anim calcmode="lin" valueType="num">
                                      <p:cBhvr>
                                        <p:cTn id="18" dur="1000" fill="hold"/>
                                        <p:tgtEl>
                                          <p:spTgt spid="152579">
                                            <p:txEl>
                                              <p:pRg st="5" end="5"/>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52579">
                                            <p:txEl>
                                              <p:pRg st="5" end="5"/>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257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1" nodeType="clickEffect">
                                  <p:stCondLst>
                                    <p:cond delay="0"/>
                                  </p:stCondLst>
                                  <p:childTnLst>
                                    <p:set>
                                      <p:cBhvr>
                                        <p:cTn id="24" dur="1" fill="hold">
                                          <p:stCondLst>
                                            <p:cond delay="0"/>
                                          </p:stCondLst>
                                        </p:cTn>
                                        <p:tgtEl>
                                          <p:spTgt spid="152579">
                                            <p:txEl>
                                              <p:pRg st="6" end="6"/>
                                            </p:txEl>
                                          </p:spTgt>
                                        </p:tgtEl>
                                        <p:attrNameLst>
                                          <p:attrName>style.visibility</p:attrName>
                                        </p:attrNameLst>
                                      </p:cBhvr>
                                      <p:to>
                                        <p:strVal val="visible"/>
                                      </p:to>
                                    </p:set>
                                    <p:animEffect transition="in" filter="fade">
                                      <p:cBhvr>
                                        <p:cTn id="25" dur="1000"/>
                                        <p:tgtEl>
                                          <p:spTgt spid="152579">
                                            <p:txEl>
                                              <p:pRg st="6" end="6"/>
                                            </p:txEl>
                                          </p:spTgt>
                                        </p:tgtEl>
                                      </p:cBhvr>
                                    </p:animEffect>
                                    <p:anim calcmode="lin" valueType="num">
                                      <p:cBhvr>
                                        <p:cTn id="26" dur="1000" fill="hold"/>
                                        <p:tgtEl>
                                          <p:spTgt spid="152579">
                                            <p:txEl>
                                              <p:pRg st="6" end="6"/>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52579">
                                            <p:txEl>
                                              <p:pRg st="6" end="6"/>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2579">
                                            <p:txEl>
                                              <p:pRg st="6" end="6"/>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1" nodeType="withEffect">
                                  <p:stCondLst>
                                    <p:cond delay="0"/>
                                  </p:stCondLst>
                                  <p:childTnLst>
                                    <p:set>
                                      <p:cBhvr>
                                        <p:cTn id="30" dur="1" fill="hold">
                                          <p:stCondLst>
                                            <p:cond delay="0"/>
                                          </p:stCondLst>
                                        </p:cTn>
                                        <p:tgtEl>
                                          <p:spTgt spid="152579">
                                            <p:txEl>
                                              <p:pRg st="7" end="7"/>
                                            </p:txEl>
                                          </p:spTgt>
                                        </p:tgtEl>
                                        <p:attrNameLst>
                                          <p:attrName>style.visibility</p:attrName>
                                        </p:attrNameLst>
                                      </p:cBhvr>
                                      <p:to>
                                        <p:strVal val="visible"/>
                                      </p:to>
                                    </p:set>
                                    <p:animEffect transition="in" filter="fade">
                                      <p:cBhvr>
                                        <p:cTn id="31" dur="1000"/>
                                        <p:tgtEl>
                                          <p:spTgt spid="152579">
                                            <p:txEl>
                                              <p:pRg st="7" end="7"/>
                                            </p:txEl>
                                          </p:spTgt>
                                        </p:tgtEl>
                                      </p:cBhvr>
                                    </p:animEffect>
                                    <p:anim calcmode="lin" valueType="num">
                                      <p:cBhvr>
                                        <p:cTn id="32" dur="1000" fill="hold"/>
                                        <p:tgtEl>
                                          <p:spTgt spid="152579">
                                            <p:txEl>
                                              <p:pRg st="7" end="7"/>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52579">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2579">
                                            <p:txEl>
                                              <p:pRg st="7" end="7"/>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1" nodeType="withEffect">
                                  <p:stCondLst>
                                    <p:cond delay="0"/>
                                  </p:stCondLst>
                                  <p:childTnLst>
                                    <p:set>
                                      <p:cBhvr>
                                        <p:cTn id="36" dur="1" fill="hold">
                                          <p:stCondLst>
                                            <p:cond delay="0"/>
                                          </p:stCondLst>
                                        </p:cTn>
                                        <p:tgtEl>
                                          <p:spTgt spid="152579">
                                            <p:txEl>
                                              <p:pRg st="8" end="8"/>
                                            </p:txEl>
                                          </p:spTgt>
                                        </p:tgtEl>
                                        <p:attrNameLst>
                                          <p:attrName>style.visibility</p:attrName>
                                        </p:attrNameLst>
                                      </p:cBhvr>
                                      <p:to>
                                        <p:strVal val="visible"/>
                                      </p:to>
                                    </p:set>
                                    <p:animEffect transition="in" filter="fade">
                                      <p:cBhvr>
                                        <p:cTn id="37" dur="1000"/>
                                        <p:tgtEl>
                                          <p:spTgt spid="152579">
                                            <p:txEl>
                                              <p:pRg st="8" end="8"/>
                                            </p:txEl>
                                          </p:spTgt>
                                        </p:tgtEl>
                                      </p:cBhvr>
                                    </p:animEffect>
                                    <p:anim calcmode="lin" valueType="num">
                                      <p:cBhvr>
                                        <p:cTn id="38" dur="1000" fill="hold"/>
                                        <p:tgtEl>
                                          <p:spTgt spid="152579">
                                            <p:txEl>
                                              <p:pRg st="8" end="8"/>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52579">
                                            <p:txEl>
                                              <p:pRg st="8" end="8"/>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5257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(8)</a:t>
            </a:r>
            <a:endParaRPr lang="nl-NL" sz="3400" dirty="0" smtClean="0">
              <a:solidFill>
                <a:schemeClr val="accent1"/>
              </a:solidFill>
            </a:endParaRPr>
          </a:p>
        </p:txBody>
      </p:sp>
      <p:sp>
        <p:nvSpPr>
          <p:cNvPr id="97283" name="Rectangle 3"/>
          <p:cNvSpPr>
            <a:spLocks noGrp="1" noChangeArrowheads="1"/>
          </p:cNvSpPr>
          <p:nvPr>
            <p:ph type="body" idx="1"/>
          </p:nvPr>
        </p:nvSpPr>
        <p:spPr>
          <a:xfrm>
            <a:off x="1371600" y="2438400"/>
            <a:ext cx="7391400" cy="4191000"/>
          </a:xfrm>
        </p:spPr>
        <p:txBody>
          <a:bodyPr/>
          <a:lstStyle/>
          <a:p>
            <a:pPr marL="609600" indent="-609600" eaLnBrk="1" hangingPunct="1">
              <a:buNone/>
              <a:defRPr/>
            </a:pPr>
            <a:r>
              <a:rPr lang="nl-BE" sz="2200" dirty="0" smtClean="0">
                <a:solidFill>
                  <a:schemeClr val="tx2"/>
                </a:solidFill>
              </a:rPr>
              <a:t>Baltin (2004, 2005, 2007); Haddican (2006):</a:t>
            </a:r>
          </a:p>
          <a:p>
            <a:pPr marL="609600" indent="-609600" eaLnBrk="1" hangingPunct="1">
              <a:buNone/>
              <a:defRPr/>
            </a:pPr>
            <a:r>
              <a:rPr lang="nl-BE" sz="2200" i="1" dirty="0" smtClean="0">
                <a:solidFill>
                  <a:schemeClr val="tx2"/>
                </a:solidFill>
              </a:rPr>
              <a:t>Do</a:t>
            </a:r>
            <a:r>
              <a:rPr lang="nl-BE" sz="2200" dirty="0" smtClean="0">
                <a:solidFill>
                  <a:schemeClr val="tx2"/>
                </a:solidFill>
              </a:rPr>
              <a:t> is the optional lexicalization of the little v head.</a:t>
            </a:r>
            <a:endParaRPr lang="nl-BE" sz="2200" i="1" dirty="0" smtClean="0">
              <a:solidFill>
                <a:schemeClr val="tx2"/>
              </a:solidFill>
            </a:endParaRPr>
          </a:p>
          <a:p>
            <a:pPr marL="609600" indent="-609600" eaLnBrk="1" hangingPunct="1">
              <a:buFont typeface="Wingdings" pitchFamily="-110" charset="2"/>
              <a:buNone/>
              <a:defRPr/>
            </a:pPr>
            <a:endParaRPr lang="nl-BE" sz="1200" dirty="0" smtClean="0">
              <a:solidFill>
                <a:schemeClr val="tx2"/>
              </a:solidFill>
            </a:endParaRPr>
          </a:p>
          <a:p>
            <a:pPr marL="609600" indent="-609600" eaLnBrk="1" hangingPunct="1">
              <a:buFontTx/>
              <a:buChar char="•"/>
              <a:defRPr/>
            </a:pPr>
            <a:r>
              <a:rPr lang="nl-NL" sz="2200" dirty="0" smtClean="0">
                <a:solidFill>
                  <a:schemeClr val="tx2"/>
                </a:solidFill>
                <a:sym typeface="Wingdings"/>
              </a:rPr>
              <a:t>It’s </a:t>
            </a:r>
            <a:r>
              <a:rPr lang="nl-NL" sz="2200" dirty="0" err="1" smtClean="0">
                <a:solidFill>
                  <a:schemeClr val="tx2"/>
                </a:solidFill>
                <a:sym typeface="Wingdings"/>
              </a:rPr>
              <a:t>not</a:t>
            </a:r>
            <a:r>
              <a:rPr lang="nl-NL" sz="2200" dirty="0" smtClean="0">
                <a:solidFill>
                  <a:schemeClr val="tx2"/>
                </a:solidFill>
                <a:sym typeface="Wingdings"/>
              </a:rPr>
              <a:t> dummy </a:t>
            </a:r>
            <a:r>
              <a:rPr lang="nl-NL" sz="2200" i="1" dirty="0" smtClean="0">
                <a:solidFill>
                  <a:schemeClr val="tx2"/>
                </a:solidFill>
                <a:sym typeface="Wingdings"/>
              </a:rPr>
              <a:t>do</a:t>
            </a:r>
            <a:r>
              <a:rPr lang="nl-NL" sz="2200" dirty="0" smtClean="0">
                <a:solidFill>
                  <a:schemeClr val="tx2"/>
                </a:solidFill>
                <a:sym typeface="Wingdings"/>
              </a:rPr>
              <a:t>: </a:t>
            </a:r>
          </a:p>
          <a:p>
            <a:pPr marL="609600" indent="-609600" eaLnBrk="1" hangingPunct="1">
              <a:buNone/>
              <a:defRPr/>
            </a:pPr>
            <a:r>
              <a:rPr lang="nl-NL" sz="2200" dirty="0" smtClean="0">
                <a:solidFill>
                  <a:schemeClr val="tx2"/>
                </a:solidFill>
                <a:sym typeface="Wingdings"/>
              </a:rPr>
              <a:t>	</a:t>
            </a:r>
            <a:r>
              <a:rPr lang="nl-NL" sz="2200" dirty="0" err="1" smtClean="0">
                <a:solidFill>
                  <a:schemeClr val="tx2"/>
                </a:solidFill>
                <a:sym typeface="Wingdings"/>
              </a:rPr>
              <a:t>It</a:t>
            </a:r>
            <a:r>
              <a:rPr lang="nl-NL" sz="2200" dirty="0" smtClean="0">
                <a:solidFill>
                  <a:schemeClr val="tx2"/>
                </a:solidFill>
                <a:sym typeface="Wingdings"/>
              </a:rPr>
              <a:t> </a:t>
            </a:r>
            <a:r>
              <a:rPr lang="nl-NL" sz="2200" dirty="0" err="1" smtClean="0">
                <a:solidFill>
                  <a:schemeClr val="tx2"/>
                </a:solidFill>
                <a:sym typeface="Wingdings"/>
              </a:rPr>
              <a:t>can</a:t>
            </a:r>
            <a:r>
              <a:rPr lang="nl-NL" sz="2200" dirty="0" smtClean="0">
                <a:solidFill>
                  <a:schemeClr val="tx2"/>
                </a:solidFill>
                <a:sym typeface="Wingdings"/>
              </a:rPr>
              <a:t> </a:t>
            </a:r>
            <a:r>
              <a:rPr lang="nl-NL" sz="2200" dirty="0" err="1" smtClean="0">
                <a:solidFill>
                  <a:schemeClr val="tx2"/>
                </a:solidFill>
                <a:sym typeface="Wingdings"/>
              </a:rPr>
              <a:t>occur</a:t>
            </a:r>
            <a:r>
              <a:rPr lang="nl-NL" sz="2200" dirty="0" smtClean="0">
                <a:solidFill>
                  <a:schemeClr val="tx2"/>
                </a:solidFill>
                <a:sym typeface="Wingdings"/>
              </a:rPr>
              <a:t> in </a:t>
            </a:r>
            <a:r>
              <a:rPr lang="nl-NL" sz="2200" dirty="0" err="1" smtClean="0">
                <a:solidFill>
                  <a:schemeClr val="tx2"/>
                </a:solidFill>
                <a:sym typeface="Wingdings"/>
              </a:rPr>
              <a:t>nonfinite</a:t>
            </a:r>
            <a:r>
              <a:rPr lang="nl-NL" sz="2200" dirty="0" smtClean="0">
                <a:solidFill>
                  <a:schemeClr val="tx2"/>
                </a:solidFill>
                <a:sym typeface="Wingdings"/>
              </a:rPr>
              <a:t> </a:t>
            </a:r>
            <a:r>
              <a:rPr lang="nl-NL" sz="2200" dirty="0" err="1" smtClean="0">
                <a:solidFill>
                  <a:schemeClr val="tx2"/>
                </a:solidFill>
                <a:sym typeface="Wingdings"/>
              </a:rPr>
              <a:t>forms</a:t>
            </a:r>
            <a:r>
              <a:rPr lang="nl-NL" sz="2200" dirty="0" smtClean="0">
                <a:solidFill>
                  <a:schemeClr val="tx2"/>
                </a:solidFill>
                <a:sym typeface="Wingdings"/>
              </a:rPr>
              <a:t>. </a:t>
            </a:r>
          </a:p>
          <a:p>
            <a:pPr marL="609600" indent="-609600" eaLnBrk="1" hangingPunct="1">
              <a:buFont typeface="Wingdings" pitchFamily="-110" charset="2"/>
              <a:buNone/>
              <a:defRPr/>
            </a:pPr>
            <a:endParaRPr lang="nl-BE" sz="1200" dirty="0" smtClean="0">
              <a:solidFill>
                <a:schemeClr val="tx2"/>
              </a:solidFill>
            </a:endParaRPr>
          </a:p>
          <a:p>
            <a:pPr marL="1071563" indent="-1071563" eaLnBrk="1" hangingPunct="1">
              <a:buNone/>
              <a:tabLst>
                <a:tab pos="628650" algn="l"/>
                <a:tab pos="1071563" algn="l"/>
              </a:tabLst>
              <a:defRPr/>
            </a:pPr>
            <a:r>
              <a:rPr lang="nl-BE" sz="2200" dirty="0" smtClean="0">
                <a:solidFill>
                  <a:schemeClr val="tx2"/>
                </a:solidFill>
              </a:rPr>
              <a:t>(99)	a.</a:t>
            </a:r>
            <a:r>
              <a:rPr lang="nl-NL" sz="2200" dirty="0" smtClean="0">
                <a:solidFill>
                  <a:schemeClr val="tx2"/>
                </a:solidFill>
                <a:sym typeface="Wingdings"/>
              </a:rPr>
              <a:t>	</a:t>
            </a:r>
            <a:r>
              <a:rPr lang="nl-BE" sz="2200" dirty="0" smtClean="0">
                <a:solidFill>
                  <a:schemeClr val="tx2"/>
                </a:solidFill>
              </a:rPr>
              <a:t>Gonzo has eaten the carrots and Lola has </a:t>
            </a:r>
            <a:r>
              <a:rPr lang="nl-BE" sz="2200" b="1" dirty="0" smtClean="0">
                <a:solidFill>
                  <a:schemeClr val="tx2"/>
                </a:solidFill>
              </a:rPr>
              <a:t>done</a:t>
            </a:r>
            <a:r>
              <a:rPr lang="nl-BE" sz="2200" dirty="0" smtClean="0">
                <a:solidFill>
                  <a:schemeClr val="tx2"/>
                </a:solidFill>
              </a:rPr>
              <a:t> </a:t>
            </a:r>
            <a:r>
              <a:rPr lang="en-US" sz="2200" dirty="0" smtClean="0">
                <a:solidFill>
                  <a:schemeClr val="tx2"/>
                </a:solidFill>
              </a:rPr>
              <a:t>[</a:t>
            </a:r>
            <a:r>
              <a:rPr lang="nl-BE" sz="2200" strike="sngStrike" dirty="0" smtClean="0">
                <a:solidFill>
                  <a:schemeClr val="tx2"/>
                </a:solidFill>
              </a:rPr>
              <a:t>eaten the carrots</a:t>
            </a:r>
            <a:r>
              <a:rPr lang="en-US" sz="2200" dirty="0" smtClean="0">
                <a:solidFill>
                  <a:schemeClr val="tx2"/>
                </a:solidFill>
              </a:rPr>
              <a:t>], too.</a:t>
            </a:r>
            <a:endParaRPr lang="nl-NL" sz="2200" dirty="0" smtClean="0">
              <a:solidFill>
                <a:schemeClr val="tx2"/>
              </a:solidFill>
              <a:sym typeface="Wingdings"/>
            </a:endParaRPr>
          </a:p>
          <a:p>
            <a:pPr marL="1071563" indent="-1071563" eaLnBrk="1" hangingPunct="1">
              <a:buNone/>
              <a:tabLst>
                <a:tab pos="628650" algn="l"/>
                <a:tab pos="1071563" algn="l"/>
              </a:tabLst>
              <a:defRPr/>
            </a:pPr>
            <a:r>
              <a:rPr lang="nl-NL" sz="2200" dirty="0" smtClean="0">
                <a:solidFill>
                  <a:schemeClr val="tx2"/>
                </a:solidFill>
                <a:sym typeface="Wingdings"/>
              </a:rPr>
              <a:t>	</a:t>
            </a:r>
            <a:r>
              <a:rPr lang="nl-NL" sz="2200" dirty="0" err="1" smtClean="0">
                <a:solidFill>
                  <a:schemeClr val="tx2"/>
                </a:solidFill>
                <a:sym typeface="Wingdings"/>
              </a:rPr>
              <a:t>b</a:t>
            </a:r>
            <a:r>
              <a:rPr lang="nl-NL" sz="2200" dirty="0" smtClean="0">
                <a:solidFill>
                  <a:schemeClr val="tx2"/>
                </a:solidFill>
                <a:sym typeface="Wingdings"/>
              </a:rPr>
              <a:t>.	</a:t>
            </a:r>
            <a:r>
              <a:rPr lang="nl-BE" sz="2200" dirty="0" smtClean="0">
                <a:solidFill>
                  <a:schemeClr val="tx2"/>
                </a:solidFill>
                <a:sym typeface="Wingdings"/>
              </a:rPr>
              <a:t>Gonzo </a:t>
            </a:r>
            <a:r>
              <a:rPr lang="nl-BE" sz="2200" dirty="0" smtClean="0">
                <a:solidFill>
                  <a:schemeClr val="tx2"/>
                </a:solidFill>
              </a:rPr>
              <a:t>is eating the carrots and Lola is </a:t>
            </a:r>
            <a:r>
              <a:rPr lang="nl-BE" sz="2200" b="1" dirty="0" smtClean="0">
                <a:solidFill>
                  <a:schemeClr val="tx2"/>
                </a:solidFill>
              </a:rPr>
              <a:t>doing </a:t>
            </a:r>
            <a:r>
              <a:rPr lang="en-US" sz="2200" dirty="0" smtClean="0">
                <a:solidFill>
                  <a:schemeClr val="tx2"/>
                </a:solidFill>
              </a:rPr>
              <a:t>[</a:t>
            </a:r>
            <a:r>
              <a:rPr lang="nl-BE" sz="2200" strike="sngStrike" dirty="0" smtClean="0">
                <a:solidFill>
                  <a:schemeClr val="tx2"/>
                </a:solidFill>
              </a:rPr>
              <a:t>eat the carrots</a:t>
            </a:r>
            <a:r>
              <a:rPr lang="en-US" sz="2200" dirty="0" smtClean="0">
                <a:solidFill>
                  <a:schemeClr val="tx2"/>
                </a:solidFill>
              </a:rPr>
              <a:t>], too.</a:t>
            </a:r>
            <a:r>
              <a:rPr lang="nl-NL" sz="2200" dirty="0" smtClean="0">
                <a:solidFill>
                  <a:schemeClr val="tx2"/>
                </a:solidFill>
                <a:sym typeface="Wingdings"/>
              </a:rPr>
              <a:t> 	</a:t>
            </a:r>
            <a:endParaRPr lang="nl-NL" sz="1200" dirty="0" smtClean="0">
              <a:solidFill>
                <a:schemeClr val="tx2"/>
              </a:solidFill>
              <a:sym typeface="Wing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dissolve">
                                      <p:cBhvr>
                                        <p:cTn id="7" dur="500"/>
                                        <p:tgtEl>
                                          <p:spTgt spid="972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2" nodeType="clickEffect">
                                  <p:stCondLst>
                                    <p:cond delay="0"/>
                                  </p:stCondLst>
                                  <p:childTnLst>
                                    <p:set>
                                      <p:cBhvr>
                                        <p:cTn id="11"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2" nodeType="clickEffect">
                                  <p:stCondLst>
                                    <p:cond delay="0"/>
                                  </p:stCondLst>
                                  <p:childTnLst>
                                    <p:set>
                                      <p:cBhvr>
                                        <p:cTn id="15"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accel="50000" decel="50000" fill="hold" grpId="0" nodeType="clickEffect">
                                  <p:stCondLst>
                                    <p:cond delay="0"/>
                                  </p:stCondLst>
                                  <p:childTnLst>
                                    <p:set>
                                      <p:cBhvr>
                                        <p:cTn id="19" dur="1" fill="hold">
                                          <p:stCondLst>
                                            <p:cond delay="0"/>
                                          </p:stCondLst>
                                        </p:cTn>
                                        <p:tgtEl>
                                          <p:spTgt spid="97283">
                                            <p:txEl>
                                              <p:pRg st="6" end="6"/>
                                            </p:txEl>
                                          </p:spTgt>
                                        </p:tgtEl>
                                        <p:attrNameLst>
                                          <p:attrName>style.visibility</p:attrName>
                                        </p:attrNameLst>
                                      </p:cBhvr>
                                      <p:to>
                                        <p:strVal val="visible"/>
                                      </p:to>
                                    </p:set>
                                    <p:anim calcmode="lin" valueType="num">
                                      <p:cBhvr additive="base">
                                        <p:cTn id="20" dur="500" fill="hold"/>
                                        <p:tgtEl>
                                          <p:spTgt spid="97283">
                                            <p:txEl>
                                              <p:pRg st="6" end="6"/>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72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accel="50000" decel="50000" fill="hold" grpId="0" nodeType="clickEffect">
                                  <p:stCondLst>
                                    <p:cond delay="0"/>
                                  </p:stCondLst>
                                  <p:childTnLst>
                                    <p:set>
                                      <p:cBhvr>
                                        <p:cTn id="25" dur="1" fill="hold">
                                          <p:stCondLst>
                                            <p:cond delay="0"/>
                                          </p:stCondLst>
                                        </p:cTn>
                                        <p:tgtEl>
                                          <p:spTgt spid="97283">
                                            <p:txEl>
                                              <p:pRg st="7" end="7"/>
                                            </p:txEl>
                                          </p:spTgt>
                                        </p:tgtEl>
                                        <p:attrNameLst>
                                          <p:attrName>style.visibility</p:attrName>
                                        </p:attrNameLst>
                                      </p:cBhvr>
                                      <p:to>
                                        <p:strVal val="visible"/>
                                      </p:to>
                                    </p:set>
                                    <p:anim calcmode="lin" valueType="num">
                                      <p:cBhvr additive="base">
                                        <p:cTn id="26" dur="500" fill="hold"/>
                                        <p:tgtEl>
                                          <p:spTgt spid="97283">
                                            <p:txEl>
                                              <p:pRg st="7" end="7"/>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72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97283" grpId="1" uiExpand="1" build="p"/>
      <p:bldP spid="97283" grpId="2" build="p"/>
    </p:bld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(9)</a:t>
            </a:r>
            <a:endParaRPr lang="nl-NL" sz="3400" dirty="0" smtClean="0">
              <a:solidFill>
                <a:schemeClr val="accent1"/>
              </a:solidFill>
            </a:endParaRPr>
          </a:p>
        </p:txBody>
      </p:sp>
      <p:sp>
        <p:nvSpPr>
          <p:cNvPr id="97283" name="Rectangle 3"/>
          <p:cNvSpPr>
            <a:spLocks noGrp="1" noChangeArrowheads="1"/>
          </p:cNvSpPr>
          <p:nvPr>
            <p:ph type="body" idx="1"/>
          </p:nvPr>
        </p:nvSpPr>
        <p:spPr>
          <a:xfrm>
            <a:off x="1371600" y="2438400"/>
            <a:ext cx="7467600" cy="4191000"/>
          </a:xfrm>
        </p:spPr>
        <p:txBody>
          <a:bodyPr/>
          <a:lstStyle/>
          <a:p>
            <a:pPr marL="609600" indent="-609600" eaLnBrk="1" hangingPunct="1">
              <a:buFontTx/>
              <a:buChar char="•"/>
              <a:defRPr/>
            </a:pPr>
            <a:r>
              <a:rPr lang="nl-NL" sz="2200" dirty="0" smtClean="0">
                <a:solidFill>
                  <a:schemeClr val="tx2"/>
                </a:solidFill>
                <a:sym typeface="Wingdings"/>
              </a:rPr>
              <a:t>It’s </a:t>
            </a:r>
            <a:r>
              <a:rPr lang="nl-NL" sz="2200" dirty="0" err="1" smtClean="0">
                <a:solidFill>
                  <a:schemeClr val="tx2"/>
                </a:solidFill>
                <a:sym typeface="Wingdings"/>
              </a:rPr>
              <a:t>not</a:t>
            </a:r>
            <a:r>
              <a:rPr lang="nl-NL" sz="2200" dirty="0" smtClean="0">
                <a:solidFill>
                  <a:schemeClr val="tx2"/>
                </a:solidFill>
                <a:sym typeface="Wingdings"/>
              </a:rPr>
              <a:t> </a:t>
            </a:r>
            <a:r>
              <a:rPr lang="nl-NL" sz="2200" dirty="0" err="1" smtClean="0">
                <a:solidFill>
                  <a:schemeClr val="tx2"/>
                </a:solidFill>
                <a:sym typeface="Wingdings"/>
              </a:rPr>
              <a:t>lexical</a:t>
            </a:r>
            <a:r>
              <a:rPr lang="nl-NL" sz="2200" dirty="0" smtClean="0">
                <a:solidFill>
                  <a:schemeClr val="tx2"/>
                </a:solidFill>
                <a:sym typeface="Wingdings"/>
              </a:rPr>
              <a:t> </a:t>
            </a:r>
            <a:r>
              <a:rPr lang="nl-NL" sz="2200" i="1" dirty="0" smtClean="0">
                <a:solidFill>
                  <a:schemeClr val="tx2"/>
                </a:solidFill>
                <a:sym typeface="Wingdings"/>
              </a:rPr>
              <a:t>do </a:t>
            </a:r>
            <a:r>
              <a:rPr lang="nl-NL" sz="2200" dirty="0" smtClean="0">
                <a:solidFill>
                  <a:schemeClr val="tx2"/>
                </a:solidFill>
                <a:sym typeface="Wingdings"/>
              </a:rPr>
              <a:t>(</a:t>
            </a:r>
            <a:r>
              <a:rPr lang="nl-NL" sz="2200" dirty="0" err="1" smtClean="0">
                <a:solidFill>
                  <a:schemeClr val="tx2"/>
                </a:solidFill>
                <a:sym typeface="Wingdings"/>
              </a:rPr>
              <a:t>occurring</a:t>
            </a:r>
            <a:r>
              <a:rPr lang="nl-NL" sz="2200" dirty="0" smtClean="0">
                <a:solidFill>
                  <a:schemeClr val="tx2"/>
                </a:solidFill>
                <a:sym typeface="Wingdings"/>
              </a:rPr>
              <a:t> in </a:t>
            </a:r>
            <a:r>
              <a:rPr lang="nl-NL" sz="2200" i="1" dirty="0" smtClean="0">
                <a:solidFill>
                  <a:schemeClr val="tx2"/>
                </a:solidFill>
                <a:sym typeface="Wingdings"/>
              </a:rPr>
              <a:t>do </a:t>
            </a:r>
            <a:r>
              <a:rPr lang="nl-NL" sz="2200" i="1" dirty="0" err="1" smtClean="0">
                <a:solidFill>
                  <a:schemeClr val="tx2"/>
                </a:solidFill>
                <a:sym typeface="Wingdings"/>
              </a:rPr>
              <a:t>it</a:t>
            </a:r>
            <a:r>
              <a:rPr lang="nl-NL" sz="2200" i="1" dirty="0" smtClean="0">
                <a:solidFill>
                  <a:schemeClr val="tx2"/>
                </a:solidFill>
                <a:sym typeface="Wingdings"/>
              </a:rPr>
              <a:t>)</a:t>
            </a:r>
            <a:r>
              <a:rPr lang="nl-NL" sz="2200" dirty="0" smtClean="0">
                <a:solidFill>
                  <a:schemeClr val="tx2"/>
                </a:solidFill>
                <a:sym typeface="Wingdings"/>
              </a:rPr>
              <a:t>:</a:t>
            </a:r>
            <a:endParaRPr lang="nl-BE" sz="2200" dirty="0" smtClean="0">
              <a:solidFill>
                <a:schemeClr val="tx2"/>
              </a:solidFill>
            </a:endParaRPr>
          </a:p>
          <a:p>
            <a:pPr marL="609600" indent="-609600" eaLnBrk="1" hangingPunct="1">
              <a:buNone/>
              <a:defRPr/>
            </a:pPr>
            <a:r>
              <a:rPr lang="nl-NL" sz="2200" dirty="0" smtClean="0">
                <a:solidFill>
                  <a:schemeClr val="tx2"/>
                </a:solidFill>
                <a:sym typeface="Wingdings"/>
              </a:rPr>
              <a:t>	</a:t>
            </a:r>
            <a:r>
              <a:rPr lang="nl-NL" sz="2200" dirty="0" err="1" smtClean="0">
                <a:solidFill>
                  <a:schemeClr val="tx2"/>
                </a:solidFill>
                <a:sym typeface="Wingdings"/>
              </a:rPr>
              <a:t>It</a:t>
            </a:r>
            <a:r>
              <a:rPr lang="nl-NL" sz="2200" dirty="0" smtClean="0">
                <a:solidFill>
                  <a:schemeClr val="tx2"/>
                </a:solidFill>
                <a:sym typeface="Wingdings"/>
              </a:rPr>
              <a:t> </a:t>
            </a:r>
            <a:r>
              <a:rPr lang="nl-NL" sz="2200" dirty="0" err="1" smtClean="0">
                <a:solidFill>
                  <a:schemeClr val="tx2"/>
                </a:solidFill>
                <a:sym typeface="Wingdings"/>
              </a:rPr>
              <a:t>can</a:t>
            </a:r>
            <a:r>
              <a:rPr lang="nl-NL" sz="2200" dirty="0" smtClean="0">
                <a:solidFill>
                  <a:schemeClr val="tx2"/>
                </a:solidFill>
                <a:sym typeface="Wingdings"/>
              </a:rPr>
              <a:t> </a:t>
            </a:r>
            <a:r>
              <a:rPr lang="nl-NL" sz="2200" dirty="0" err="1" smtClean="0">
                <a:solidFill>
                  <a:schemeClr val="tx2"/>
                </a:solidFill>
                <a:sym typeface="Wingdings"/>
              </a:rPr>
              <a:t>occur</a:t>
            </a:r>
            <a:r>
              <a:rPr lang="nl-NL" sz="2200" dirty="0" smtClean="0">
                <a:solidFill>
                  <a:schemeClr val="tx2"/>
                </a:solidFill>
                <a:sym typeface="Wingdings"/>
              </a:rPr>
              <a:t> </a:t>
            </a:r>
            <a:r>
              <a:rPr lang="nl-NL" sz="2200" dirty="0" err="1" smtClean="0">
                <a:solidFill>
                  <a:schemeClr val="tx2"/>
                </a:solidFill>
                <a:sym typeface="Wingdings"/>
              </a:rPr>
              <a:t>with</a:t>
            </a:r>
            <a:r>
              <a:rPr lang="nl-NL" sz="2200" dirty="0" smtClean="0">
                <a:solidFill>
                  <a:schemeClr val="tx2"/>
                </a:solidFill>
                <a:sym typeface="Wingdings"/>
              </a:rPr>
              <a:t> </a:t>
            </a:r>
            <a:r>
              <a:rPr lang="nl-NL" sz="2200" dirty="0" err="1" smtClean="0">
                <a:solidFill>
                  <a:schemeClr val="tx2"/>
                </a:solidFill>
                <a:sym typeface="Wingdings"/>
              </a:rPr>
              <a:t>stative</a:t>
            </a:r>
            <a:r>
              <a:rPr lang="nl-NL" sz="2200" dirty="0" smtClean="0">
                <a:solidFill>
                  <a:schemeClr val="tx2"/>
                </a:solidFill>
                <a:sym typeface="Wingdings"/>
              </a:rPr>
              <a:t> </a:t>
            </a:r>
            <a:r>
              <a:rPr lang="nl-NL" sz="2200" dirty="0" err="1" smtClean="0">
                <a:solidFill>
                  <a:schemeClr val="tx2"/>
                </a:solidFill>
                <a:sym typeface="Wingdings"/>
              </a:rPr>
              <a:t>verbs</a:t>
            </a:r>
            <a:r>
              <a:rPr lang="nl-NL" sz="2200" dirty="0" smtClean="0">
                <a:solidFill>
                  <a:schemeClr val="tx2"/>
                </a:solidFill>
                <a:sym typeface="Wingdings"/>
              </a:rPr>
              <a:t>. </a:t>
            </a:r>
          </a:p>
          <a:p>
            <a:pPr marL="609600" indent="-609600" eaLnBrk="1" hangingPunct="1">
              <a:buFont typeface="Wingdings" pitchFamily="-110" charset="2"/>
              <a:buNone/>
              <a:defRPr/>
            </a:pPr>
            <a:endParaRPr lang="nl-BE" sz="1200" dirty="0" smtClean="0">
              <a:solidFill>
                <a:schemeClr val="tx2"/>
              </a:solidFill>
            </a:endParaRPr>
          </a:p>
          <a:p>
            <a:pPr marL="1071563" indent="-1071563" eaLnBrk="1" hangingPunct="1">
              <a:buNone/>
              <a:tabLst>
                <a:tab pos="628650" algn="l"/>
                <a:tab pos="1071563" algn="l"/>
              </a:tabLst>
              <a:defRPr/>
            </a:pPr>
            <a:r>
              <a:rPr lang="nl-BE" sz="2200" dirty="0" smtClean="0">
                <a:solidFill>
                  <a:schemeClr val="tx2"/>
                </a:solidFill>
              </a:rPr>
              <a:t>(100)a.</a:t>
            </a:r>
            <a:r>
              <a:rPr lang="nl-NL" sz="2200" dirty="0" smtClean="0">
                <a:solidFill>
                  <a:schemeClr val="tx2"/>
                </a:solidFill>
                <a:sym typeface="Wingdings"/>
              </a:rPr>
              <a:t>	</a:t>
            </a:r>
            <a:r>
              <a:rPr lang="nl-BE" sz="2200" dirty="0" smtClean="0">
                <a:solidFill>
                  <a:schemeClr val="tx2"/>
                </a:solidFill>
              </a:rPr>
              <a:t>Gonzo will feel bad and Lola will do </a:t>
            </a:r>
            <a:r>
              <a:rPr lang="en-US" sz="2200" dirty="0" smtClean="0">
                <a:solidFill>
                  <a:schemeClr val="tx2"/>
                </a:solidFill>
              </a:rPr>
              <a:t>[</a:t>
            </a:r>
            <a:r>
              <a:rPr lang="nl-BE" sz="2200" strike="sngStrike" dirty="0" smtClean="0">
                <a:solidFill>
                  <a:schemeClr val="tx2"/>
                </a:solidFill>
              </a:rPr>
              <a:t>feel bad</a:t>
            </a:r>
            <a:r>
              <a:rPr lang="en-US" sz="2200" dirty="0" smtClean="0">
                <a:solidFill>
                  <a:schemeClr val="tx2"/>
                </a:solidFill>
              </a:rPr>
              <a:t>], too.</a:t>
            </a:r>
            <a:endParaRPr lang="nl-NL" sz="2200" dirty="0" smtClean="0">
              <a:solidFill>
                <a:schemeClr val="tx2"/>
              </a:solidFill>
              <a:sym typeface="Wingdings"/>
            </a:endParaRPr>
          </a:p>
          <a:p>
            <a:pPr marL="1071563" indent="-1071563" eaLnBrk="1" hangingPunct="1">
              <a:buNone/>
              <a:tabLst>
                <a:tab pos="628650" algn="l"/>
                <a:tab pos="1071563" algn="l"/>
              </a:tabLst>
              <a:defRPr/>
            </a:pPr>
            <a:r>
              <a:rPr lang="nl-NL" sz="2200" dirty="0" smtClean="0">
                <a:solidFill>
                  <a:schemeClr val="tx2"/>
                </a:solidFill>
                <a:sym typeface="Wingdings"/>
              </a:rPr>
              <a:t>	  </a:t>
            </a:r>
            <a:r>
              <a:rPr lang="nl-NL" sz="2200" dirty="0" err="1" smtClean="0">
                <a:solidFill>
                  <a:schemeClr val="tx2"/>
                </a:solidFill>
                <a:sym typeface="Wingdings"/>
              </a:rPr>
              <a:t>b</a:t>
            </a:r>
            <a:r>
              <a:rPr lang="nl-NL" sz="2200" dirty="0" smtClean="0">
                <a:solidFill>
                  <a:schemeClr val="tx2"/>
                </a:solidFill>
                <a:sym typeface="Wingdings"/>
              </a:rPr>
              <a:t>.*</a:t>
            </a:r>
            <a:r>
              <a:rPr lang="nl-BE" sz="2200" dirty="0" smtClean="0">
                <a:solidFill>
                  <a:schemeClr val="tx2"/>
                </a:solidFill>
              </a:rPr>
              <a:t>Gonzo will feel bad and Lola will do it</a:t>
            </a:r>
            <a:r>
              <a:rPr lang="en-US" sz="2200" dirty="0" smtClean="0">
                <a:solidFill>
                  <a:schemeClr val="tx2"/>
                </a:solidFill>
              </a:rPr>
              <a:t>, too.</a:t>
            </a:r>
          </a:p>
          <a:p>
            <a:pPr marL="1071563" indent="-1071563" eaLnBrk="1" hangingPunct="1">
              <a:buNone/>
              <a:tabLst>
                <a:tab pos="628650" algn="l"/>
                <a:tab pos="1071563" algn="l"/>
              </a:tabLst>
              <a:defRPr/>
            </a:pPr>
            <a:endParaRPr lang="en-US" sz="2200" dirty="0" smtClean="0">
              <a:solidFill>
                <a:schemeClr val="tx2"/>
              </a:solidFill>
            </a:endParaRPr>
          </a:p>
          <a:p>
            <a:pPr marL="1071563" indent="-1071563" eaLnBrk="1" hangingPunct="1">
              <a:buNone/>
              <a:tabLst>
                <a:tab pos="628650" algn="l"/>
                <a:tab pos="1071563" algn="l"/>
              </a:tabLst>
              <a:defRPr/>
            </a:pPr>
            <a:r>
              <a:rPr lang="nl-NL" sz="2200" dirty="0" smtClean="0">
                <a:solidFill>
                  <a:schemeClr val="tx2"/>
                </a:solidFill>
                <a:sym typeface="Wingdings"/>
              </a:rPr>
              <a:t> (British </a:t>
            </a:r>
            <a:r>
              <a:rPr lang="nl-NL" sz="2200" dirty="0" err="1" smtClean="0">
                <a:solidFill>
                  <a:schemeClr val="tx2"/>
                </a:solidFill>
                <a:sym typeface="Wingdings"/>
              </a:rPr>
              <a:t>English</a:t>
            </a:r>
            <a:r>
              <a:rPr lang="nl-NL" sz="2200" dirty="0" smtClean="0">
                <a:solidFill>
                  <a:schemeClr val="tx2"/>
                </a:solidFill>
                <a:sym typeface="Wingdings"/>
              </a:rPr>
              <a:t>) </a:t>
            </a:r>
            <a:r>
              <a:rPr lang="nl-NL" sz="2200" i="1" dirty="0" smtClean="0">
                <a:solidFill>
                  <a:schemeClr val="tx2"/>
                </a:solidFill>
                <a:sym typeface="Wingdings"/>
              </a:rPr>
              <a:t>do</a:t>
            </a:r>
            <a:r>
              <a:rPr lang="nl-NL" sz="2200" dirty="0" smtClean="0">
                <a:solidFill>
                  <a:schemeClr val="tx2"/>
                </a:solidFill>
                <a:sym typeface="Wingdings"/>
              </a:rPr>
              <a:t> is the </a:t>
            </a:r>
            <a:r>
              <a:rPr lang="nl-NL" sz="2200" dirty="0" err="1" smtClean="0">
                <a:solidFill>
                  <a:schemeClr val="tx2"/>
                </a:solidFill>
                <a:sym typeface="Wingdings"/>
              </a:rPr>
              <a:t>lexicalization</a:t>
            </a:r>
            <a:r>
              <a:rPr lang="nl-NL" sz="2200" dirty="0" smtClean="0">
                <a:solidFill>
                  <a:schemeClr val="tx2"/>
                </a:solidFill>
                <a:sym typeface="Wingdings"/>
              </a:rPr>
              <a:t> of </a:t>
            </a:r>
            <a:r>
              <a:rPr lang="nl-NL" sz="2200" dirty="0" err="1" smtClean="0">
                <a:solidFill>
                  <a:schemeClr val="tx2"/>
                </a:solidFill>
                <a:sym typeface="Wingdings"/>
              </a:rPr>
              <a:t>little</a:t>
            </a:r>
            <a:r>
              <a:rPr lang="nl-NL" sz="2200" dirty="0" smtClean="0">
                <a:solidFill>
                  <a:schemeClr val="tx2"/>
                </a:solidFill>
                <a:sym typeface="Wingdings"/>
              </a:rPr>
              <a:t> </a:t>
            </a:r>
            <a:r>
              <a:rPr lang="nl-NL" sz="2200" dirty="0" err="1" smtClean="0">
                <a:solidFill>
                  <a:schemeClr val="tx2"/>
                </a:solidFill>
                <a:sym typeface="Wingdings"/>
              </a:rPr>
              <a:t>v.</a:t>
            </a:r>
            <a:endParaRPr lang="nl-NL" sz="2200" dirty="0" smtClean="0">
              <a:solidFill>
                <a:schemeClr val="tx2"/>
              </a:solidFill>
              <a:sym typeface="Wingdings"/>
            </a:endParaRPr>
          </a:p>
          <a:p>
            <a:pPr marL="1071563" indent="-1071563" eaLnBrk="1" hangingPunct="1">
              <a:buNone/>
              <a:tabLst>
                <a:tab pos="628650" algn="l"/>
                <a:tab pos="1071563" algn="l"/>
              </a:tabLst>
              <a:defRPr/>
            </a:pPr>
            <a:endParaRPr lang="en-US" sz="2200" dirty="0" smtClean="0">
              <a:solidFill>
                <a:schemeClr val="tx2"/>
              </a:solidFill>
            </a:endParaRPr>
          </a:p>
          <a:p>
            <a:pPr marL="1071563" indent="-1071563" eaLnBrk="1" hangingPunct="1">
              <a:buNone/>
              <a:tabLst>
                <a:tab pos="628650" algn="l"/>
                <a:tab pos="1071563" algn="l"/>
              </a:tabLst>
              <a:defRPr/>
            </a:pPr>
            <a:r>
              <a:rPr lang="nl-NL" sz="2200" dirty="0" smtClean="0">
                <a:solidFill>
                  <a:schemeClr val="tx2"/>
                </a:solidFill>
                <a:sym typeface="Wingdings"/>
              </a:rPr>
              <a:t> </a:t>
            </a:r>
            <a:r>
              <a:rPr lang="nl-NL" sz="2200" dirty="0" err="1" smtClean="0">
                <a:solidFill>
                  <a:schemeClr val="tx2"/>
                </a:solidFill>
                <a:sym typeface="Wingdings"/>
              </a:rPr>
              <a:t>It</a:t>
            </a:r>
            <a:r>
              <a:rPr lang="nl-NL" sz="2200" dirty="0" smtClean="0">
                <a:solidFill>
                  <a:schemeClr val="tx2"/>
                </a:solidFill>
                <a:sym typeface="Wingdings"/>
              </a:rPr>
              <a:t> </a:t>
            </a:r>
            <a:r>
              <a:rPr lang="nl-NL" sz="2200" dirty="0" err="1" smtClean="0">
                <a:solidFill>
                  <a:schemeClr val="tx2"/>
                </a:solidFill>
                <a:sym typeface="Wingdings"/>
              </a:rPr>
              <a:t>licenses</a:t>
            </a:r>
            <a:r>
              <a:rPr lang="nl-NL" sz="2200" dirty="0" smtClean="0">
                <a:solidFill>
                  <a:schemeClr val="tx2"/>
                </a:solidFill>
                <a:sym typeface="Wingdings"/>
              </a:rPr>
              <a:t> the </a:t>
            </a:r>
            <a:r>
              <a:rPr lang="nl-NL" sz="2200" dirty="0" err="1" smtClean="0">
                <a:solidFill>
                  <a:schemeClr val="tx2"/>
                </a:solidFill>
                <a:sym typeface="Wingdings"/>
              </a:rPr>
              <a:t>ellipsis</a:t>
            </a:r>
            <a:r>
              <a:rPr lang="nl-NL" sz="2200" dirty="0" smtClean="0">
                <a:solidFill>
                  <a:schemeClr val="tx2"/>
                </a:solidFill>
                <a:sym typeface="Wingdings"/>
              </a:rPr>
              <a:t>.</a:t>
            </a:r>
            <a:r>
              <a:rPr lang="en-US" sz="2200" dirty="0" smtClean="0">
                <a:solidFill>
                  <a:schemeClr val="tx2"/>
                </a:solidFill>
              </a:rPr>
              <a:t> </a:t>
            </a:r>
            <a:endParaRPr lang="nl-NL" sz="1200" dirty="0" smtClean="0">
              <a:solidFill>
                <a:schemeClr val="tx2"/>
              </a:solidFill>
              <a:sym typeface="Wingding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grpId="0" nodeType="clickEffect">
                                  <p:stCondLst>
                                    <p:cond delay="0"/>
                                  </p:stCondLst>
                                  <p:childTnLst>
                                    <p:set>
                                      <p:cBhvr>
                                        <p:cTn id="10" dur="1" fill="hold">
                                          <p:stCondLst>
                                            <p:cond delay="0"/>
                                          </p:stCondLst>
                                        </p:cTn>
                                        <p:tgtEl>
                                          <p:spTgt spid="97283">
                                            <p:txEl>
                                              <p:pRg st="3" end="3"/>
                                            </p:txEl>
                                          </p:spTgt>
                                        </p:tgtEl>
                                        <p:attrNameLst>
                                          <p:attrName>style.visibility</p:attrName>
                                        </p:attrNameLst>
                                      </p:cBhvr>
                                      <p:to>
                                        <p:strVal val="visible"/>
                                      </p:to>
                                    </p:set>
                                    <p:anim calcmode="lin" valueType="num">
                                      <p:cBhvr additive="base">
                                        <p:cTn id="11" dur="500" fill="hold"/>
                                        <p:tgtEl>
                                          <p:spTgt spid="9728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2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97283">
                                            <p:txEl>
                                              <p:pRg st="4" end="4"/>
                                            </p:txEl>
                                          </p:spTgt>
                                        </p:tgtEl>
                                        <p:attrNameLst>
                                          <p:attrName>style.visibility</p:attrName>
                                        </p:attrNameLst>
                                      </p:cBhvr>
                                      <p:to>
                                        <p:strVal val="visible"/>
                                      </p:to>
                                    </p:set>
                                    <p:anim calcmode="lin" valueType="num">
                                      <p:cBhvr additive="base">
                                        <p:cTn id="17" dur="5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72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7283">
                                            <p:txEl>
                                              <p:pRg st="6" end="6"/>
                                            </p:txEl>
                                          </p:spTgt>
                                        </p:tgtEl>
                                        <p:attrNameLst>
                                          <p:attrName>style.visibility</p:attrName>
                                        </p:attrNameLst>
                                      </p:cBhvr>
                                      <p:to>
                                        <p:strVal val="visible"/>
                                      </p:to>
                                    </p:set>
                                    <p:anim calcmode="lin" valueType="num">
                                      <p:cBhvr>
                                        <p:cTn id="23" dur="1000" fill="hold"/>
                                        <p:tgtEl>
                                          <p:spTgt spid="97283">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97283">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9728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728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7283">
                                            <p:txEl>
                                              <p:pRg st="8" end="8"/>
                                            </p:txEl>
                                          </p:spTgt>
                                        </p:tgtEl>
                                        <p:attrNameLst>
                                          <p:attrName>style.visibility</p:attrName>
                                        </p:attrNameLst>
                                      </p:cBhvr>
                                      <p:to>
                                        <p:strVal val="visible"/>
                                      </p:to>
                                    </p:set>
                                    <p:anim calcmode="lin" valueType="num">
                                      <p:cBhvr>
                                        <p:cTn id="31" dur="1000" fill="hold"/>
                                        <p:tgtEl>
                                          <p:spTgt spid="97283">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97283">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9728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728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P spid="97283" grpId="2" uiExpand="1" build="p"/>
    </p:bld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(10)</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438400"/>
            <a:ext cx="7313612" cy="3733800"/>
          </a:xfrm>
        </p:spPr>
        <p:txBody>
          <a:bodyPr/>
          <a:lstStyle/>
          <a:p>
            <a:pPr marL="0" indent="0" eaLnBrk="1" hangingPunct="1">
              <a:lnSpc>
                <a:spcPct val="80000"/>
              </a:lnSpc>
              <a:buNone/>
              <a:tabLst>
                <a:tab pos="357188" algn="l"/>
                <a:tab pos="628650" algn="l"/>
                <a:tab pos="1071563" algn="l"/>
                <a:tab pos="1171575" algn="l"/>
                <a:tab pos="2243138" algn="l"/>
              </a:tabLst>
              <a:defRPr/>
            </a:pPr>
            <a:r>
              <a:rPr lang="nl-BE" sz="2200" dirty="0" smtClean="0">
                <a:solidFill>
                  <a:srgbClr val="269999"/>
                </a:solidFill>
              </a:rPr>
              <a:t>Ellipsis site = VP</a:t>
            </a:r>
            <a:endParaRPr lang="nl-BE" sz="2200" dirty="0" smtClean="0">
              <a:solidFill>
                <a:srgbClr val="006666"/>
              </a:solidFill>
            </a:endParaRP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rPr>
              <a:t>It deletes the verb and the objects, but leaves </a:t>
            </a:r>
            <a:r>
              <a:rPr lang="nl-BE" sz="2200" i="1" dirty="0" smtClean="0">
                <a:solidFill>
                  <a:schemeClr val="tx2"/>
                </a:solidFill>
              </a:rPr>
              <a:t>do</a:t>
            </a:r>
            <a:r>
              <a:rPr lang="nl-BE" sz="2200" dirty="0" smtClean="0">
                <a:solidFill>
                  <a:schemeClr val="tx2"/>
                </a:solidFill>
              </a:rPr>
              <a:t> (=little v) untouched:</a:t>
            </a:r>
          </a:p>
          <a:p>
            <a:pPr marL="609600" indent="-609600" eaLnBrk="1" hangingPunct="1">
              <a:buFont typeface="Wingdings" pitchFamily="-110" charset="2"/>
              <a:buNone/>
              <a:defRPr/>
            </a:pPr>
            <a:endParaRPr lang="nl-BE" sz="1200" dirty="0" smtClean="0">
              <a:solidFill>
                <a:schemeClr val="tx2"/>
              </a:solidFill>
            </a:endParaRPr>
          </a:p>
          <a:p>
            <a:pPr marL="609600" indent="-609600" eaLnBrk="1" hangingPunct="1">
              <a:buNone/>
              <a:defRPr/>
            </a:pPr>
            <a:r>
              <a:rPr lang="nl-BE" sz="2200" dirty="0" smtClean="0">
                <a:solidFill>
                  <a:schemeClr val="tx2"/>
                </a:solidFill>
              </a:rPr>
              <a:t>(101)	Gonzo will eat carrots and Lola will do </a:t>
            </a:r>
            <a:r>
              <a:rPr lang="en-US" sz="2200" dirty="0" smtClean="0">
                <a:solidFill>
                  <a:schemeClr val="tx2"/>
                </a:solidFill>
              </a:rPr>
              <a:t>[</a:t>
            </a:r>
            <a:r>
              <a:rPr lang="en-US" sz="2200" strike="sngStrike" dirty="0" smtClean="0">
                <a:solidFill>
                  <a:schemeClr val="tx2"/>
                </a:solidFill>
              </a:rPr>
              <a:t>eat </a:t>
            </a:r>
            <a:r>
              <a:rPr lang="en-US" sz="2200" dirty="0" smtClean="0">
                <a:solidFill>
                  <a:schemeClr val="tx2"/>
                </a:solidFill>
              </a:rPr>
              <a:t>	</a:t>
            </a:r>
            <a:r>
              <a:rPr lang="en-US" sz="2200" strike="sngStrike" dirty="0" smtClean="0">
                <a:solidFill>
                  <a:schemeClr val="tx2"/>
                </a:solidFill>
              </a:rPr>
              <a:t>carrots</a:t>
            </a:r>
            <a:r>
              <a:rPr lang="en-US" sz="2200" dirty="0" smtClean="0">
                <a:solidFill>
                  <a:schemeClr val="tx2"/>
                </a:solidFill>
              </a:rPr>
              <a:t>], too.</a:t>
            </a:r>
            <a:endParaRPr lang="nl-BE" sz="2200" dirty="0" smtClean="0">
              <a:solidFill>
                <a:schemeClr val="tx2"/>
              </a:solidFill>
            </a:endParaRPr>
          </a:p>
          <a:p>
            <a:pPr marL="609600" indent="-609600" eaLnBrk="1" hangingPunct="1">
              <a:buFont typeface="Wingdings" pitchFamily="-110" charset="2"/>
              <a:buNone/>
              <a:defRPr/>
            </a:pPr>
            <a:r>
              <a:rPr lang="nl-NL" sz="2200" dirty="0" smtClean="0">
                <a:solidFill>
                  <a:schemeClr val="tx2"/>
                </a:solidFill>
              </a:rPr>
              <a:t>	</a:t>
            </a:r>
            <a:endParaRPr lang="en-US" sz="2200" dirty="0" smtClean="0">
              <a:solidFill>
                <a:schemeClr val="tx2"/>
              </a:solidFill>
            </a:endParaRPr>
          </a:p>
          <a:p>
            <a:pPr marL="271463" indent="-271463" eaLnBrk="1" hangingPunct="1">
              <a:buFontTx/>
              <a:buNone/>
              <a:defRPr/>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52579">
                                            <p:txEl>
                                              <p:pRg st="4" end="4"/>
                                            </p:txEl>
                                          </p:spTgt>
                                        </p:tgtEl>
                                        <p:attrNameLst>
                                          <p:attrName>style.visibility</p:attrName>
                                        </p:attrNameLst>
                                      </p:cBhvr>
                                      <p:to>
                                        <p:strVal val="visible"/>
                                      </p:to>
                                    </p:set>
                                    <p:animEffect transition="in" filter="fade">
                                      <p:cBhvr>
                                        <p:cTn id="11" dur="1000"/>
                                        <p:tgtEl>
                                          <p:spTgt spid="152579">
                                            <p:txEl>
                                              <p:pRg st="4" end="4"/>
                                            </p:txEl>
                                          </p:spTgt>
                                        </p:tgtEl>
                                      </p:cBhvr>
                                    </p:animEffect>
                                    <p:anim calcmode="lin" valueType="num">
                                      <p:cBhvr>
                                        <p:cTn id="12"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uiExpand="1" build="p"/>
      <p:bldP spid="152579" grpId="1" build="p"/>
    </p:bld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(11)</a:t>
            </a:r>
            <a:endParaRPr lang="nl-NL" sz="3400" dirty="0" smtClean="0">
              <a:solidFill>
                <a:schemeClr val="accent1"/>
              </a:solidFill>
            </a:endParaRPr>
          </a:p>
        </p:txBody>
      </p:sp>
      <p:sp>
        <p:nvSpPr>
          <p:cNvPr id="97283" name="Rectangle 3"/>
          <p:cNvSpPr>
            <a:spLocks noGrp="1" noChangeArrowheads="1"/>
          </p:cNvSpPr>
          <p:nvPr>
            <p:ph type="body" idx="1"/>
          </p:nvPr>
        </p:nvSpPr>
        <p:spPr>
          <a:xfrm>
            <a:off x="1371600" y="2590800"/>
            <a:ext cx="7313613" cy="3200400"/>
          </a:xfrm>
        </p:spPr>
        <p:txBody>
          <a:bodyPr/>
          <a:lstStyle/>
          <a:p>
            <a:pPr marL="609600" indent="-609600" eaLnBrk="1" hangingPunct="1">
              <a:spcAft>
                <a:spcPts val="600"/>
              </a:spcAft>
              <a:buFont typeface="Wingdings" pitchFamily="-110" charset="2"/>
              <a:buNone/>
              <a:defRPr/>
            </a:pPr>
            <a:r>
              <a:rPr lang="nl-NL" sz="2200" dirty="0" err="1" smtClean="0">
                <a:solidFill>
                  <a:schemeClr val="tx2"/>
                </a:solidFill>
                <a:sym typeface="Wingdings"/>
              </a:rPr>
              <a:t>Licensor</a:t>
            </a:r>
            <a:r>
              <a:rPr lang="nl-NL" sz="2200" dirty="0" smtClean="0">
                <a:solidFill>
                  <a:schemeClr val="tx2"/>
                </a:solidFill>
                <a:sym typeface="Wingdings"/>
              </a:rPr>
              <a:t> = </a:t>
            </a:r>
            <a:r>
              <a:rPr lang="nl-NL" sz="2200" dirty="0" err="1" smtClean="0">
                <a:solidFill>
                  <a:schemeClr val="tx2"/>
                </a:solidFill>
                <a:cs typeface="Verdana"/>
                <a:sym typeface="Wingdings"/>
              </a:rPr>
              <a:t>v</a:t>
            </a:r>
            <a:r>
              <a:rPr lang="nl-NL" sz="2200" dirty="0" smtClean="0">
                <a:solidFill>
                  <a:schemeClr val="tx2"/>
                </a:solidFill>
                <a:cs typeface="Verdana"/>
                <a:sym typeface="Wingdings"/>
              </a:rPr>
              <a:t> </a:t>
            </a:r>
            <a:r>
              <a:rPr lang="en-US" sz="2200" dirty="0" smtClean="0">
                <a:solidFill>
                  <a:schemeClr val="tx2"/>
                </a:solidFill>
                <a:cs typeface="Verdana"/>
              </a:rPr>
              <a:t>[</a:t>
            </a:r>
            <a:r>
              <a:rPr lang="en-US" sz="2200" i="1" dirty="0" smtClean="0">
                <a:solidFill>
                  <a:schemeClr val="tx2"/>
                </a:solidFill>
                <a:cs typeface="Verdana"/>
              </a:rPr>
              <a:t>do</a:t>
            </a:r>
            <a:r>
              <a:rPr lang="en-US" sz="2200" dirty="0" smtClean="0">
                <a:solidFill>
                  <a:schemeClr val="tx2"/>
                </a:solidFill>
                <a:cs typeface="Verdana"/>
              </a:rPr>
              <a:t>]</a:t>
            </a:r>
            <a:endParaRPr lang="nl-NL" sz="2200" dirty="0" smtClean="0">
              <a:cs typeface="Verdana"/>
            </a:endParaRPr>
          </a:p>
          <a:p>
            <a:pPr marL="609600" indent="-609600" eaLnBrk="1" hangingPunct="1">
              <a:buFont typeface="Wingdings" pitchFamily="-110" charset="2"/>
              <a:buNone/>
              <a:defRPr/>
            </a:pPr>
            <a:r>
              <a:rPr lang="nl-NL" sz="2200" dirty="0" smtClean="0">
                <a:solidFill>
                  <a:schemeClr val="tx2"/>
                </a:solidFill>
                <a:sym typeface="Wingdings"/>
              </a:rPr>
              <a:t> </a:t>
            </a:r>
            <a:r>
              <a:rPr lang="en-US" sz="2200" dirty="0" smtClean="0">
                <a:solidFill>
                  <a:schemeClr val="tx2"/>
                </a:solidFill>
              </a:rPr>
              <a:t>[</a:t>
            </a:r>
            <a:r>
              <a:rPr lang="en-US" sz="2200" dirty="0" err="1" smtClean="0">
                <a:solidFill>
                  <a:schemeClr val="tx2"/>
                </a:solidFill>
              </a:rPr>
              <a:t>E]</a:t>
            </a:r>
            <a:r>
              <a:rPr lang="en-US" sz="2200" baseline="-25000" dirty="0" err="1" smtClean="0">
                <a:solidFill>
                  <a:schemeClr val="tx2"/>
                </a:solidFill>
              </a:rPr>
              <a:t>BEdo</a:t>
            </a:r>
            <a:r>
              <a:rPr lang="en-US" sz="2200" dirty="0" smtClean="0">
                <a:solidFill>
                  <a:schemeClr val="tx2"/>
                </a:solidFill>
              </a:rPr>
              <a:t> has an </a:t>
            </a:r>
            <a:r>
              <a:rPr lang="en-US" sz="2200" dirty="0" err="1" smtClean="0">
                <a:solidFill>
                  <a:schemeClr val="tx2"/>
                </a:solidFill>
              </a:rPr>
              <a:t>uninterpretable</a:t>
            </a: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cs typeface="Verdana"/>
              </a:rPr>
              <a:t>[</a:t>
            </a:r>
            <a:r>
              <a:rPr lang="en-US" sz="2200" dirty="0" err="1" smtClean="0">
                <a:solidFill>
                  <a:schemeClr val="tx2"/>
                </a:solidFill>
                <a:cs typeface="Verdana"/>
              </a:rPr>
              <a:t>v</a:t>
            </a:r>
            <a:r>
              <a:rPr lang="en-US" sz="2200" dirty="0" smtClean="0">
                <a:solidFill>
                  <a:schemeClr val="tx2"/>
                </a:solidFill>
                <a:cs typeface="Verdana"/>
              </a:rPr>
              <a:t> [</a:t>
            </a:r>
            <a:r>
              <a:rPr lang="en-US" sz="2200" i="1" dirty="0" smtClean="0">
                <a:solidFill>
                  <a:schemeClr val="tx2"/>
                </a:solidFill>
                <a:cs typeface="Verdana"/>
              </a:rPr>
              <a:t>do</a:t>
            </a:r>
            <a:r>
              <a:rPr lang="en-US" sz="2200" dirty="0" smtClean="0">
                <a:solidFill>
                  <a:schemeClr val="tx2"/>
                </a:solidFill>
                <a:cs typeface="Verdana"/>
              </a:rPr>
              <a:t>]]</a:t>
            </a:r>
            <a:r>
              <a:rPr lang="en-US" sz="2200" dirty="0" smtClean="0">
                <a:solidFill>
                  <a:schemeClr val="tx2"/>
                </a:solidFill>
              </a:rPr>
              <a:t>]</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Ellipsis site = VP</a:t>
            </a:r>
          </a:p>
          <a:p>
            <a:pPr marL="609600" indent="-609600" eaLnBrk="1" hangingPunct="1">
              <a:buFont typeface="Wingdings" pitchFamily="-110" charset="2"/>
              <a:buNone/>
              <a:defRPr/>
            </a:pPr>
            <a:r>
              <a:rPr lang="nl-NL" sz="2200" dirty="0" smtClean="0">
                <a:solidFill>
                  <a:schemeClr val="tx2"/>
                </a:solidFill>
                <a:sym typeface="Wingdings"/>
              </a:rPr>
              <a:t> </a:t>
            </a:r>
            <a:r>
              <a:rPr lang="en-US" sz="2200" dirty="0" smtClean="0">
                <a:solidFill>
                  <a:schemeClr val="tx2"/>
                </a:solidFill>
                <a:cs typeface="Verdana"/>
              </a:rPr>
              <a:t>[</a:t>
            </a:r>
            <a:r>
              <a:rPr lang="en-US" sz="2200" dirty="0" err="1" smtClean="0">
                <a:solidFill>
                  <a:schemeClr val="tx2"/>
                </a:solidFill>
                <a:cs typeface="Verdana"/>
              </a:rPr>
              <a:t>E]</a:t>
            </a:r>
            <a:r>
              <a:rPr lang="en-US" sz="2200" baseline="-25000" dirty="0" err="1" smtClean="0">
                <a:solidFill>
                  <a:schemeClr val="tx2"/>
                </a:solidFill>
                <a:cs typeface="Verdana"/>
              </a:rPr>
              <a:t>BEdo</a:t>
            </a:r>
            <a:r>
              <a:rPr lang="en-US" sz="2200" dirty="0" smtClean="0">
                <a:solidFill>
                  <a:schemeClr val="tx2"/>
                </a:solidFill>
                <a:cs typeface="Verdana"/>
              </a:rPr>
              <a:t> selects the </a:t>
            </a:r>
            <a:r>
              <a:rPr lang="en-US" sz="2200" dirty="0" err="1" smtClean="0">
                <a:solidFill>
                  <a:schemeClr val="tx2"/>
                </a:solidFill>
                <a:cs typeface="Verdana"/>
              </a:rPr>
              <a:t>v</a:t>
            </a:r>
            <a:r>
              <a:rPr lang="en-US" sz="2200" dirty="0" smtClean="0">
                <a:solidFill>
                  <a:schemeClr val="tx2"/>
                </a:solidFill>
                <a:cs typeface="Verdana"/>
              </a:rPr>
              <a:t> head selecting VP 			</a:t>
            </a:r>
            <a:endParaRPr lang="en-US" sz="22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 calcmode="lin" valueType="num">
                                      <p:cBhvr>
                                        <p:cTn id="7" dur="1000" fill="hold"/>
                                        <p:tgtEl>
                                          <p:spTgt spid="9728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728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728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728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7283">
                                            <p:txEl>
                                              <p:pRg st="3" end="3"/>
                                            </p:txEl>
                                          </p:spTgt>
                                        </p:tgtEl>
                                        <p:attrNameLst>
                                          <p:attrName>style.visibility</p:attrName>
                                        </p:attrNameLst>
                                      </p:cBhvr>
                                      <p:to>
                                        <p:strVal val="visible"/>
                                      </p:to>
                                    </p:set>
                                    <p:animEffect transition="in" filter="dissolve">
                                      <p:cBhvr>
                                        <p:cTn id="15" dur="500"/>
                                        <p:tgtEl>
                                          <p:spTgt spid="9728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97283">
                                            <p:txEl>
                                              <p:pRg st="4" end="4"/>
                                            </p:txEl>
                                          </p:spTgt>
                                        </p:tgtEl>
                                        <p:attrNameLst>
                                          <p:attrName>style.visibility</p:attrName>
                                        </p:attrNameLst>
                                      </p:cBhvr>
                                      <p:to>
                                        <p:strVal val="visible"/>
                                      </p:to>
                                    </p:set>
                                    <p:anim calcmode="lin" valueType="num">
                                      <p:cBhvr>
                                        <p:cTn id="20" dur="1000" fill="hold"/>
                                        <p:tgtEl>
                                          <p:spTgt spid="97283">
                                            <p:txEl>
                                              <p:pRg st="4" end="4"/>
                                            </p:txEl>
                                          </p:spTgt>
                                        </p:tgtEl>
                                        <p:attrNameLst>
                                          <p:attrName>ppt_w</p:attrName>
                                        </p:attrNameLst>
                                      </p:cBhvr>
                                      <p:tavLst>
                                        <p:tav tm="0">
                                          <p:val>
                                            <p:fltVal val="0"/>
                                          </p:val>
                                        </p:tav>
                                        <p:tav tm="100000">
                                          <p:val>
                                            <p:strVal val="#ppt_w"/>
                                          </p:val>
                                        </p:tav>
                                      </p:tavLst>
                                    </p:anim>
                                    <p:anim calcmode="lin" valueType="num">
                                      <p:cBhvr>
                                        <p:cTn id="21" dur="1000" fill="hold"/>
                                        <p:tgtEl>
                                          <p:spTgt spid="97283">
                                            <p:txEl>
                                              <p:pRg st="4" end="4"/>
                                            </p:txEl>
                                          </p:spTgt>
                                        </p:tgtEl>
                                        <p:attrNameLst>
                                          <p:attrName>ppt_h</p:attrName>
                                        </p:attrNameLst>
                                      </p:cBhvr>
                                      <p:tavLst>
                                        <p:tav tm="0">
                                          <p:val>
                                            <p:fltVal val="0"/>
                                          </p:val>
                                        </p:tav>
                                        <p:tav tm="100000">
                                          <p:val>
                                            <p:strVal val="#ppt_h"/>
                                          </p:val>
                                        </p:tav>
                                      </p:tavLst>
                                    </p:anim>
                                    <p:anim calcmode="lin" valueType="num">
                                      <p:cBhvr>
                                        <p:cTn id="22" dur="1000" fill="hold"/>
                                        <p:tgtEl>
                                          <p:spTgt spid="9728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9728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(12)</a:t>
            </a:r>
            <a:endParaRPr lang="nl-NL" sz="3200" dirty="0" smtClean="0">
              <a:solidFill>
                <a:schemeClr val="accent1"/>
              </a:solidFill>
            </a:endParaRPr>
          </a:p>
        </p:txBody>
      </p:sp>
      <p:sp>
        <p:nvSpPr>
          <p:cNvPr id="153603" name="Rectangle 3"/>
          <p:cNvSpPr>
            <a:spLocks noGrp="1" noChangeArrowheads="1"/>
          </p:cNvSpPr>
          <p:nvPr>
            <p:ph type="body" idx="1"/>
          </p:nvPr>
        </p:nvSpPr>
        <p:spPr>
          <a:xfrm>
            <a:off x="1371600" y="2667000"/>
            <a:ext cx="7280275" cy="3048000"/>
          </a:xfrm>
        </p:spPr>
        <p:txBody>
          <a:bodyPr/>
          <a:lstStyle/>
          <a:p>
            <a:pPr marL="0" indent="0" eaLnBrk="1" hangingPunct="1">
              <a:lnSpc>
                <a:spcPct val="90000"/>
              </a:lnSpc>
              <a:buFontTx/>
              <a:buNone/>
              <a:tabLst>
                <a:tab pos="800100" algn="l"/>
                <a:tab pos="985838" algn="l"/>
                <a:tab pos="1257300" algn="l"/>
                <a:tab pos="2243138" algn="l"/>
              </a:tabLst>
              <a:defRPr/>
            </a:pPr>
            <a:r>
              <a:rPr lang="en-GB" sz="2200" dirty="0" smtClean="0">
                <a:solidFill>
                  <a:srgbClr val="269999"/>
                </a:solidFill>
              </a:rPr>
              <a:t>[E]</a:t>
            </a:r>
            <a:r>
              <a:rPr lang="nl-BE" sz="2200" dirty="0" smtClean="0">
                <a:solidFill>
                  <a:schemeClr val="accent1">
                    <a:lumMod val="75000"/>
                  </a:schemeClr>
                </a:solidFill>
              </a:rPr>
              <a:t> for British English </a:t>
            </a:r>
            <a:r>
              <a:rPr lang="nl-BE" sz="2200" i="1" dirty="0" smtClean="0">
                <a:solidFill>
                  <a:schemeClr val="accent1">
                    <a:lumMod val="75000"/>
                  </a:schemeClr>
                </a:solidFill>
              </a:rPr>
              <a:t>do</a:t>
            </a:r>
            <a:r>
              <a:rPr lang="nl-BE" sz="2200" dirty="0" smtClean="0">
                <a:solidFill>
                  <a:schemeClr val="accent1">
                    <a:lumMod val="75000"/>
                  </a:schemeClr>
                </a:solidFill>
              </a:rPr>
              <a:t>:</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None/>
              <a:defRPr/>
            </a:pPr>
            <a:r>
              <a:rPr lang="en-US" sz="2200" dirty="0" smtClean="0">
                <a:solidFill>
                  <a:schemeClr val="tx2"/>
                </a:solidFill>
              </a:rPr>
              <a:t>(102)	  </a:t>
            </a:r>
            <a:r>
              <a:rPr lang="en-US" sz="2200" cap="small" dirty="0" smtClean="0">
                <a:solidFill>
                  <a:schemeClr val="tx2"/>
                </a:solidFill>
              </a:rPr>
              <a:t>cat</a:t>
            </a:r>
            <a:r>
              <a:rPr lang="en-US" sz="2200" dirty="0" smtClean="0">
                <a:solidFill>
                  <a:schemeClr val="tx2"/>
                </a:solidFill>
              </a:rPr>
              <a:t> 	[</a:t>
            </a:r>
            <a:r>
              <a:rPr lang="en-US" sz="2200" dirty="0" err="1" smtClean="0">
                <a:solidFill>
                  <a:schemeClr val="tx2"/>
                </a:solidFill>
              </a:rPr>
              <a:t>v</a:t>
            </a:r>
            <a:r>
              <a:rPr lang="en-US" sz="2200" dirty="0" smtClean="0">
                <a:solidFill>
                  <a:schemeClr val="tx2"/>
                </a:solidFill>
              </a:rPr>
              <a:t> [</a:t>
            </a:r>
            <a:r>
              <a:rPr lang="en-US" sz="2200" i="1" dirty="0" smtClean="0">
                <a:solidFill>
                  <a:schemeClr val="tx2"/>
                </a:solidFill>
              </a:rPr>
              <a:t>do</a:t>
            </a:r>
            <a:r>
              <a:rPr lang="en-US" sz="2200" dirty="0" smtClean="0">
                <a:solidFill>
                  <a:schemeClr val="tx2"/>
                </a:solidFill>
              </a:rPr>
              <a:t>]/E]</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rPr>
              <a:t>[</a:t>
            </a:r>
            <a:r>
              <a:rPr lang="en-US" sz="2200" i="1" dirty="0" err="1" smtClean="0">
                <a:solidFill>
                  <a:schemeClr val="tx2"/>
                </a:solidFill>
              </a:rPr>
              <a:t>u</a:t>
            </a:r>
            <a:r>
              <a:rPr lang="en-US" sz="2200" dirty="0" err="1" smtClean="0">
                <a:solidFill>
                  <a:schemeClr val="tx2"/>
                </a:solidFill>
              </a:rPr>
              <a:t>v</a:t>
            </a:r>
            <a:r>
              <a:rPr lang="en-US" sz="2200" dirty="0" smtClean="0">
                <a:solidFill>
                  <a:schemeClr val="tx2"/>
                </a:solidFill>
              </a:rPr>
              <a:t> [</a:t>
            </a:r>
            <a:r>
              <a:rPr lang="en-US" sz="2200" i="1" dirty="0" smtClean="0">
                <a:solidFill>
                  <a:schemeClr val="tx2"/>
                </a:solidFill>
              </a:rPr>
              <a:t>do</a:t>
            </a:r>
            <a:r>
              <a:rPr lang="en-US" sz="2200" dirty="0" smtClean="0">
                <a:solidFill>
                  <a:schemeClr val="tx2"/>
                </a:solidFill>
              </a:rPr>
              <a:t>]]</a:t>
            </a:r>
          </a:p>
          <a:p>
            <a:pPr marL="609600" indent="-609600" eaLnBrk="1" hangingPunct="1">
              <a:buNone/>
              <a:defRPr/>
            </a:pPr>
            <a:r>
              <a:rPr lang="en-US" sz="2200" dirty="0" smtClean="0">
                <a:solidFill>
                  <a:schemeClr val="tx2"/>
                </a:solidFill>
              </a:rPr>
              <a:t>		  </a:t>
            </a:r>
            <a:r>
              <a:rPr lang="en-US" sz="2200" cap="small" dirty="0" err="1" smtClean="0">
                <a:solidFill>
                  <a:schemeClr val="tx2"/>
                </a:solidFill>
              </a:rPr>
              <a:t>sel</a:t>
            </a:r>
            <a:r>
              <a:rPr lang="en-US" sz="2200" cap="small" dirty="0" smtClean="0">
                <a:solidFill>
                  <a:schemeClr val="tx2"/>
                </a:solidFill>
              </a:rPr>
              <a:t>	</a:t>
            </a:r>
            <a:r>
              <a:rPr lang="en-US" sz="2200" dirty="0" smtClean="0">
                <a:solidFill>
                  <a:schemeClr val="tx2"/>
                </a:solidFill>
              </a:rPr>
              <a:t>[</a:t>
            </a:r>
            <a:r>
              <a:rPr lang="en-US" sz="2200" dirty="0" err="1" smtClean="0">
                <a:solidFill>
                  <a:schemeClr val="tx2"/>
                </a:solidFill>
              </a:rPr>
              <a:t>v</a:t>
            </a:r>
            <a:r>
              <a:rPr lang="en-US" sz="2200" dirty="0" smtClean="0">
                <a:solidFill>
                  <a:schemeClr val="tx2"/>
                </a:solidFill>
              </a:rPr>
              <a:t> [</a:t>
            </a:r>
            <a:r>
              <a:rPr lang="en-US" sz="2200" i="1" dirty="0" smtClean="0">
                <a:solidFill>
                  <a:schemeClr val="tx2"/>
                </a:solidFill>
              </a:rPr>
              <a:t>do</a:t>
            </a:r>
            <a:r>
              <a:rPr lang="en-US" sz="2200" dirty="0" smtClean="0">
                <a:solidFill>
                  <a:schemeClr val="tx2"/>
                </a:solidFill>
              </a:rPr>
              <a:t>]]</a:t>
            </a:r>
          </a:p>
          <a:p>
            <a:pPr marL="0" indent="0" eaLnBrk="1" hangingPunct="1">
              <a:lnSpc>
                <a:spcPct val="90000"/>
              </a:lnSpc>
              <a:buFontTx/>
              <a:buNone/>
              <a:tabLst>
                <a:tab pos="800100" algn="l"/>
                <a:tab pos="985838" algn="l"/>
                <a:tab pos="1257300" algn="l"/>
                <a:tab pos="2243138" algn="l"/>
              </a:tabLst>
              <a:defRPr/>
            </a:pPr>
            <a:endParaRPr lang="nl-BE" sz="2200" dirty="0" smtClean="0">
              <a:solidFill>
                <a:schemeClr val="tx2"/>
              </a:solidFill>
            </a:endParaRPr>
          </a:p>
          <a:p>
            <a:pPr marL="0" indent="0" eaLnBrk="1" hangingPunct="1">
              <a:lnSpc>
                <a:spcPct val="90000"/>
              </a:lnSpc>
              <a:buFontTx/>
              <a:buNone/>
              <a:tabLst>
                <a:tab pos="800100" algn="l"/>
                <a:tab pos="985838" algn="l"/>
                <a:tab pos="1257300" algn="l"/>
                <a:tab pos="2243138" algn="l"/>
              </a:tabLst>
              <a:defRPr/>
            </a:pPr>
            <a:r>
              <a:rPr lang="nl-BE" sz="2000" dirty="0" smtClean="0">
                <a:solidFill>
                  <a:schemeClr val="tx2"/>
                </a:solidFill>
              </a:rPr>
              <a:t>       </a:t>
            </a:r>
            <a:endParaRPr lang="nl-BE" sz="2000" dirty="0">
              <a:solidFill>
                <a:schemeClr val="tx2"/>
              </a:solidFill>
            </a:endParaRPr>
          </a:p>
          <a:p>
            <a:pPr marL="0" indent="0" eaLnBrk="1" hangingPunct="1">
              <a:lnSpc>
                <a:spcPct val="90000"/>
              </a:lnSpc>
              <a:buFontTx/>
              <a:buNone/>
              <a:tabLst>
                <a:tab pos="800100" algn="l"/>
                <a:tab pos="985838" algn="l"/>
                <a:tab pos="1257300" algn="l"/>
                <a:tab pos="2243138" algn="l"/>
              </a:tabLst>
              <a:defRPr/>
            </a:pPr>
            <a:endParaRPr lang="nl-NL" sz="2000" dirty="0">
              <a:solidFill>
                <a:schemeClr val="tx2"/>
              </a:solidFill>
            </a:endParaRPr>
          </a:p>
        </p:txBody>
      </p:sp>
      <p:sp>
        <p:nvSpPr>
          <p:cNvPr id="4" name="Vierkante haak links 3"/>
          <p:cNvSpPr/>
          <p:nvPr/>
        </p:nvSpPr>
        <p:spPr>
          <a:xfrm>
            <a:off x="2438400" y="3505200"/>
            <a:ext cx="76200" cy="12192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5" name="Vierkante haak rechts 4"/>
          <p:cNvSpPr/>
          <p:nvPr/>
        </p:nvSpPr>
        <p:spPr>
          <a:xfrm>
            <a:off x="4724400" y="3505200"/>
            <a:ext cx="76200" cy="12192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1370013" y="301625"/>
            <a:ext cx="7523162" cy="1143000"/>
          </a:xfrm>
        </p:spPr>
        <p:txBody>
          <a:bodyPr/>
          <a:lstStyle/>
          <a:p>
            <a:pPr eaLnBrk="1" hangingPunct="1"/>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(13)</a:t>
            </a:r>
            <a:endParaRPr lang="nl-NL" sz="3400" dirty="0" smtClean="0">
              <a:solidFill>
                <a:schemeClr val="accent1"/>
              </a:solidFill>
            </a:endParaRPr>
          </a:p>
        </p:txBody>
      </p:sp>
      <p:sp>
        <p:nvSpPr>
          <p:cNvPr id="244739" name="Text Box 4"/>
          <p:cNvSpPr txBox="1">
            <a:spLocks noChangeArrowheads="1"/>
          </p:cNvSpPr>
          <p:nvPr/>
        </p:nvSpPr>
        <p:spPr bwMode="auto">
          <a:xfrm>
            <a:off x="1331913" y="2133600"/>
            <a:ext cx="7126287" cy="3477875"/>
          </a:xfrm>
          <a:prstGeom prst="rect">
            <a:avLst/>
          </a:prstGeom>
          <a:noFill/>
          <a:ln w="9525">
            <a:noFill/>
            <a:miter lim="800000"/>
            <a:headEnd/>
            <a:tailEnd/>
          </a:ln>
        </p:spPr>
        <p:txBody>
          <a:bodyPr wrap="square">
            <a:prstTxWarp prst="textNoShape">
              <a:avLst/>
            </a:prstTxWarp>
            <a:spAutoFit/>
          </a:bodyPr>
          <a:lstStyle/>
          <a:p>
            <a:pPr marL="342900" indent="-342900">
              <a:spcBef>
                <a:spcPct val="50000"/>
              </a:spcBef>
            </a:pPr>
            <a:r>
              <a:rPr lang="nl-BE" sz="2000" dirty="0" smtClean="0">
                <a:solidFill>
                  <a:schemeClr val="tx2"/>
                </a:solidFill>
              </a:rPr>
              <a:t>(103)           TP  </a:t>
            </a:r>
            <a:endParaRPr lang="nl-BE" sz="2000" dirty="0">
              <a:solidFill>
                <a:schemeClr val="tx2"/>
              </a:solidFill>
            </a:endParaRPr>
          </a:p>
          <a:p>
            <a:pPr marL="342900" indent="-342900">
              <a:spcBef>
                <a:spcPct val="50000"/>
              </a:spcBef>
            </a:pPr>
            <a:r>
              <a:rPr lang="nl-BE" sz="2000" dirty="0">
                <a:solidFill>
                  <a:schemeClr val="tx2"/>
                </a:solidFill>
              </a:rPr>
              <a:t>                       </a:t>
            </a:r>
            <a:r>
              <a:rPr lang="nl-BE" sz="2000" dirty="0" smtClean="0">
                <a:solidFill>
                  <a:schemeClr val="tx2"/>
                </a:solidFill>
              </a:rPr>
              <a:t>   T’        </a:t>
            </a:r>
            <a:endParaRPr lang="nl-BE" sz="2000" dirty="0">
              <a:solidFill>
                <a:schemeClr val="tx2"/>
              </a:solidFill>
            </a:endParaRPr>
          </a:p>
          <a:p>
            <a:pPr marL="342900" indent="-342900">
              <a:spcBef>
                <a:spcPct val="50000"/>
              </a:spcBef>
            </a:pPr>
            <a:r>
              <a:rPr lang="nl-BE" sz="2000" dirty="0">
                <a:solidFill>
                  <a:schemeClr val="tx2"/>
                </a:solidFill>
              </a:rPr>
              <a:t>                 </a:t>
            </a:r>
            <a:r>
              <a:rPr lang="nl-BE" sz="2000" dirty="0" smtClean="0">
                <a:solidFill>
                  <a:schemeClr val="tx2"/>
                </a:solidFill>
              </a:rPr>
              <a:t>  T            …</a:t>
            </a:r>
          </a:p>
          <a:p>
            <a:pPr marL="342900" indent="-342900">
              <a:spcBef>
                <a:spcPct val="50000"/>
              </a:spcBef>
            </a:pPr>
            <a:r>
              <a:rPr lang="nl-BE" sz="2000" dirty="0">
                <a:solidFill>
                  <a:schemeClr val="tx2"/>
                </a:solidFill>
              </a:rPr>
              <a:t>                                   </a:t>
            </a:r>
            <a:r>
              <a:rPr lang="nl-BE" sz="2000" dirty="0" smtClean="0">
                <a:solidFill>
                  <a:schemeClr val="tx2"/>
                </a:solidFill>
              </a:rPr>
              <a:t>    VoiceP   </a:t>
            </a:r>
          </a:p>
          <a:p>
            <a:pPr marL="342900" indent="-342900">
              <a:spcBef>
                <a:spcPct val="50000"/>
              </a:spcBef>
            </a:pPr>
            <a:r>
              <a:rPr lang="nl-BE" sz="2000" dirty="0" smtClean="0">
                <a:solidFill>
                  <a:schemeClr val="tx2"/>
                </a:solidFill>
              </a:rPr>
              <a:t>					       vP</a:t>
            </a:r>
          </a:p>
          <a:p>
            <a:pPr marL="342900" indent="-342900">
              <a:spcBef>
                <a:spcPct val="50000"/>
              </a:spcBef>
            </a:pPr>
            <a:r>
              <a:rPr lang="nl-BE" sz="2000" dirty="0" smtClean="0">
                <a:solidFill>
                  <a:schemeClr val="tx2"/>
                </a:solidFill>
              </a:rPr>
              <a:t>                                          v             VP</a:t>
            </a:r>
            <a:r>
              <a:rPr lang="nl-BE" sz="2000" dirty="0">
                <a:solidFill>
                  <a:schemeClr val="tx2"/>
                </a:solidFill>
              </a:rPr>
              <a:t>		</a:t>
            </a:r>
            <a:r>
              <a:rPr lang="nl-BE" sz="2000" dirty="0" smtClean="0">
                <a:solidFill>
                  <a:schemeClr val="tx2"/>
                </a:solidFill>
              </a:rPr>
              <a:t>	                   </a:t>
            </a:r>
            <a:r>
              <a:rPr lang="nl-BE" sz="2000" i="1" dirty="0" smtClean="0">
                <a:solidFill>
                  <a:schemeClr val="tx2"/>
                </a:solidFill>
              </a:rPr>
              <a:t>do</a:t>
            </a:r>
            <a:r>
              <a:rPr lang="nl-BE" sz="2000" dirty="0" smtClean="0">
                <a:solidFill>
                  <a:schemeClr val="tx2"/>
                </a:solidFill>
              </a:rPr>
              <a:t>      </a:t>
            </a:r>
            <a:endParaRPr lang="nl-BE" sz="2000" dirty="0">
              <a:solidFill>
                <a:schemeClr val="tx2"/>
              </a:solidFill>
            </a:endParaRPr>
          </a:p>
          <a:p>
            <a:pPr marL="342900" indent="-342900">
              <a:spcBef>
                <a:spcPct val="50000"/>
              </a:spcBef>
            </a:pPr>
            <a:r>
              <a:rPr lang="nl-BE" sz="2000" dirty="0">
                <a:solidFill>
                  <a:schemeClr val="tx2"/>
                </a:solidFill>
              </a:rPr>
              <a:t>		                                                          </a:t>
            </a:r>
            <a:endParaRPr lang="nl-NL" sz="2000" dirty="0">
              <a:solidFill>
                <a:schemeClr val="tx2"/>
              </a:solidFill>
            </a:endParaRPr>
          </a:p>
        </p:txBody>
      </p:sp>
      <p:sp>
        <p:nvSpPr>
          <p:cNvPr id="244740" name="AutoShape 5"/>
          <p:cNvSpPr>
            <a:spLocks noChangeArrowheads="1"/>
          </p:cNvSpPr>
          <p:nvPr/>
        </p:nvSpPr>
        <p:spPr bwMode="auto">
          <a:xfrm>
            <a:off x="6172200" y="4800600"/>
            <a:ext cx="966788" cy="174625"/>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 name="Group 10"/>
          <p:cNvGrpSpPr>
            <a:grpSpLocks/>
          </p:cNvGrpSpPr>
          <p:nvPr/>
        </p:nvGrpSpPr>
        <p:grpSpPr bwMode="auto">
          <a:xfrm>
            <a:off x="2819400" y="2514600"/>
            <a:ext cx="792163" cy="144463"/>
            <a:chOff x="2064" y="2160"/>
            <a:chExt cx="635" cy="91"/>
          </a:xfrm>
        </p:grpSpPr>
        <p:sp>
          <p:nvSpPr>
            <p:cNvPr id="244757"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8"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10"/>
          <p:cNvGrpSpPr>
            <a:grpSpLocks/>
          </p:cNvGrpSpPr>
          <p:nvPr/>
        </p:nvGrpSpPr>
        <p:grpSpPr bwMode="auto">
          <a:xfrm>
            <a:off x="3429000" y="2971800"/>
            <a:ext cx="792163" cy="144463"/>
            <a:chOff x="2064" y="2160"/>
            <a:chExt cx="635" cy="91"/>
          </a:xfrm>
        </p:grpSpPr>
        <p:sp>
          <p:nvSpPr>
            <p:cNvPr id="244755"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6"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4" name="Group 10"/>
          <p:cNvGrpSpPr>
            <a:grpSpLocks/>
          </p:cNvGrpSpPr>
          <p:nvPr/>
        </p:nvGrpSpPr>
        <p:grpSpPr bwMode="auto">
          <a:xfrm>
            <a:off x="4114800" y="3429000"/>
            <a:ext cx="792163" cy="144463"/>
            <a:chOff x="2064" y="2160"/>
            <a:chExt cx="635" cy="91"/>
          </a:xfrm>
        </p:grpSpPr>
        <p:sp>
          <p:nvSpPr>
            <p:cNvPr id="244753"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4"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5" name="Group 10"/>
          <p:cNvGrpSpPr>
            <a:grpSpLocks/>
          </p:cNvGrpSpPr>
          <p:nvPr/>
        </p:nvGrpSpPr>
        <p:grpSpPr bwMode="auto">
          <a:xfrm>
            <a:off x="4876800" y="3886200"/>
            <a:ext cx="792163" cy="144463"/>
            <a:chOff x="2064" y="2160"/>
            <a:chExt cx="635" cy="91"/>
          </a:xfrm>
        </p:grpSpPr>
        <p:sp>
          <p:nvSpPr>
            <p:cNvPr id="244751"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44752"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5867400" y="3962400"/>
            <a:ext cx="1241425" cy="1717675"/>
          </a:xfrm>
          <a:custGeom>
            <a:avLst/>
            <a:gdLst>
              <a:gd name="connsiteX0" fmla="*/ 1205255 w 1205255"/>
              <a:gd name="connsiteY0" fmla="*/ 0 h 1553882"/>
              <a:gd name="connsiteX1" fmla="*/ 114549 w 1205255"/>
              <a:gd name="connsiteY1" fmla="*/ 672353 h 1553882"/>
              <a:gd name="connsiteX2" fmla="*/ 517961 w 1205255"/>
              <a:gd name="connsiteY2" fmla="*/ 1553882 h 1553882"/>
              <a:gd name="connsiteX0" fmla="*/ 1205255 w 1205255"/>
              <a:gd name="connsiteY0" fmla="*/ 0 h 1792342"/>
              <a:gd name="connsiteX1" fmla="*/ 114549 w 1205255"/>
              <a:gd name="connsiteY1" fmla="*/ 910813 h 1792342"/>
              <a:gd name="connsiteX2" fmla="*/ 517961 w 1205255"/>
              <a:gd name="connsiteY2" fmla="*/ 1792342 h 1792342"/>
            </a:gdLst>
            <a:ahLst/>
            <a:cxnLst>
              <a:cxn ang="0">
                <a:pos x="connsiteX0" y="connsiteY0"/>
              </a:cxn>
              <a:cxn ang="0">
                <a:pos x="connsiteX1" y="connsiteY1"/>
              </a:cxn>
              <a:cxn ang="0">
                <a:pos x="connsiteX2" y="connsiteY2"/>
              </a:cxn>
            </a:cxnLst>
            <a:rect l="l" t="t" r="r" b="b"/>
            <a:pathLst>
              <a:path w="1205255" h="1792342">
                <a:moveTo>
                  <a:pt x="1205255" y="0"/>
                </a:moveTo>
                <a:cubicBezTo>
                  <a:pt x="717176" y="206686"/>
                  <a:pt x="229098" y="612089"/>
                  <a:pt x="114549" y="910813"/>
                </a:cubicBezTo>
                <a:cubicBezTo>
                  <a:pt x="0" y="1209537"/>
                  <a:pt x="517961" y="1792342"/>
                  <a:pt x="517961" y="1792342"/>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grpSp>
        <p:nvGrpSpPr>
          <p:cNvPr id="41" name="Groeperen 40"/>
          <p:cNvGrpSpPr/>
          <p:nvPr/>
        </p:nvGrpSpPr>
        <p:grpSpPr>
          <a:xfrm>
            <a:off x="2819400" y="4953000"/>
            <a:ext cx="1066802" cy="458788"/>
            <a:chOff x="2819400" y="4953000"/>
            <a:chExt cx="1066802" cy="458788"/>
          </a:xfrm>
        </p:grpSpPr>
        <p:cxnSp>
          <p:nvCxnSpPr>
            <p:cNvPr id="31" name="Rechte verbindingslijn 30"/>
            <p:cNvCxnSpPr/>
            <p:nvPr/>
          </p:nvCxnSpPr>
          <p:spPr bwMode="auto">
            <a:xfrm rot="10800000">
              <a:off x="2819402" y="4953000"/>
              <a:ext cx="1066800" cy="1588"/>
            </a:xfrm>
            <a:prstGeom prst="line">
              <a:avLst/>
            </a:prstGeom>
            <a:ln>
              <a:solidFill>
                <a:schemeClr val="accent1">
                  <a:lumMod val="75000"/>
                </a:schemeClr>
              </a:solidFill>
              <a:headEnd type="oval" w="lg" len="lg"/>
            </a:ln>
          </p:spPr>
          <p:style>
            <a:lnRef idx="2">
              <a:schemeClr val="accent1"/>
            </a:lnRef>
            <a:fillRef idx="0">
              <a:schemeClr val="accent1"/>
            </a:fillRef>
            <a:effectRef idx="1">
              <a:schemeClr val="accent1"/>
            </a:effectRef>
            <a:fontRef idx="minor">
              <a:schemeClr val="tx1"/>
            </a:fontRef>
          </p:style>
        </p:cxnSp>
        <p:cxnSp>
          <p:nvCxnSpPr>
            <p:cNvPr id="36" name="Rechte verbindingslijn 35"/>
            <p:cNvCxnSpPr/>
            <p:nvPr/>
          </p:nvCxnSpPr>
          <p:spPr bwMode="auto">
            <a:xfrm>
              <a:off x="2819400" y="5410200"/>
              <a:ext cx="534988" cy="1588"/>
            </a:xfrm>
            <a:prstGeom prst="line">
              <a:avLst/>
            </a:prstGeom>
            <a:ln>
              <a:solidFill>
                <a:schemeClr val="accent1">
                  <a:lumMod val="75000"/>
                </a:schemeClr>
              </a:solidFill>
              <a:tailEnd type="oval" w="lg" len="lg"/>
            </a:ln>
          </p:spPr>
          <p:style>
            <a:lnRef idx="2">
              <a:schemeClr val="accent1"/>
            </a:lnRef>
            <a:fillRef idx="0">
              <a:schemeClr val="accent1"/>
            </a:fillRef>
            <a:effectRef idx="1">
              <a:schemeClr val="accent1"/>
            </a:effectRef>
            <a:fontRef idx="minor">
              <a:schemeClr val="tx1"/>
            </a:fontRef>
          </p:style>
        </p:cxnSp>
      </p:grpSp>
      <p:sp>
        <p:nvSpPr>
          <p:cNvPr id="40" name="Tekstvak 39"/>
          <p:cNvSpPr txBox="1"/>
          <p:nvPr/>
        </p:nvSpPr>
        <p:spPr>
          <a:xfrm>
            <a:off x="3429000" y="5181600"/>
            <a:ext cx="2590800" cy="400110"/>
          </a:xfrm>
          <a:prstGeom prst="rect">
            <a:avLst/>
          </a:prstGeom>
          <a:noFill/>
        </p:spPr>
        <p:txBody>
          <a:bodyPr wrap="square">
            <a:prstTxWarp prst="textNoShape">
              <a:avLst/>
            </a:prstTxWarp>
            <a:spAutoFit/>
          </a:bodyPr>
          <a:lstStyle/>
          <a:p>
            <a:r>
              <a:rPr lang="en-GB" sz="2000" dirty="0">
                <a:solidFill>
                  <a:schemeClr val="tx2"/>
                </a:solidFill>
                <a:ea typeface="Verdana" pitchFamily="-110" charset="0"/>
                <a:cs typeface="Verdana" pitchFamily="-110" charset="0"/>
              </a:rPr>
              <a:t>[E </a:t>
            </a:r>
            <a:r>
              <a:rPr lang="en-GB" sz="2000" dirty="0" smtClean="0">
                <a:solidFill>
                  <a:schemeClr val="tx2"/>
                </a:solidFill>
                <a:ea typeface="Verdana" pitchFamily="-110" charset="0"/>
                <a:cs typeface="Verdana" pitchFamily="-110" charset="0"/>
              </a:rPr>
              <a:t>[</a:t>
            </a:r>
            <a:r>
              <a:rPr lang="en-GB" sz="2000" cap="small" dirty="0" err="1" smtClean="0">
                <a:solidFill>
                  <a:schemeClr val="tx2"/>
                </a:solidFill>
                <a:ea typeface="Verdana" pitchFamily="-110" charset="0"/>
                <a:cs typeface="Verdana" pitchFamily="-110" charset="0"/>
              </a:rPr>
              <a:t>infl</a:t>
            </a:r>
            <a:r>
              <a:rPr lang="en-GB" sz="2000" dirty="0" err="1" smtClean="0">
                <a:solidFill>
                  <a:schemeClr val="tx2"/>
                </a:solidFill>
                <a:ea typeface="Verdana" pitchFamily="-110" charset="0"/>
                <a:cs typeface="Verdana" pitchFamily="-110" charset="0"/>
              </a:rPr>
              <a:t>[</a:t>
            </a:r>
            <a:r>
              <a:rPr lang="en-GB" sz="2000" i="1" dirty="0" err="1" smtClean="0">
                <a:solidFill>
                  <a:schemeClr val="tx2"/>
                </a:solidFill>
                <a:ea typeface="Verdana" pitchFamily="-110" charset="0"/>
                <a:cs typeface="Verdana" pitchFamily="-110" charset="0"/>
              </a:rPr>
              <a:t>u</a:t>
            </a:r>
            <a:r>
              <a:rPr lang="en-GB" sz="2000" dirty="0" err="1" smtClean="0">
                <a:solidFill>
                  <a:schemeClr val="tx2"/>
                </a:solidFill>
                <a:ea typeface="Verdana" pitchFamily="-110" charset="0"/>
                <a:cs typeface="Verdana" pitchFamily="-110" charset="0"/>
              </a:rPr>
              <a:t>v</a:t>
            </a:r>
            <a:r>
              <a:rPr lang="en-GB" sz="2000" dirty="0" smtClean="0">
                <a:solidFill>
                  <a:schemeClr val="tx2"/>
                </a:solidFill>
                <a:ea typeface="Verdana" pitchFamily="-110" charset="0"/>
                <a:cs typeface="Verdana" pitchFamily="-110" charset="0"/>
              </a:rPr>
              <a:t> [</a:t>
            </a:r>
            <a:r>
              <a:rPr lang="en-GB" sz="2000" i="1" dirty="0" smtClean="0">
                <a:solidFill>
                  <a:schemeClr val="tx2"/>
                </a:solidFill>
                <a:ea typeface="Verdana" pitchFamily="-110" charset="0"/>
                <a:cs typeface="Verdana" pitchFamily="-110" charset="0"/>
              </a:rPr>
              <a:t>do</a:t>
            </a:r>
            <a:r>
              <a:rPr lang="en-GB" sz="2000" dirty="0" smtClean="0">
                <a:solidFill>
                  <a:schemeClr val="tx2"/>
                </a:solidFill>
                <a:ea typeface="Verdana" pitchFamily="-110" charset="0"/>
                <a:cs typeface="Verdana" pitchFamily="-110" charset="0"/>
              </a:rPr>
              <a:t>]</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29" name="Tekstvak 28"/>
          <p:cNvSpPr txBox="1"/>
          <p:nvPr/>
        </p:nvSpPr>
        <p:spPr>
          <a:xfrm>
            <a:off x="4343400" y="4724400"/>
            <a:ext cx="1752600" cy="400050"/>
          </a:xfrm>
          <a:prstGeom prst="rect">
            <a:avLst/>
          </a:prstGeom>
          <a:noFill/>
        </p:spPr>
        <p:txBody>
          <a:bodyPr wrap="square">
            <a:prstTxWarp prst="textNoShape">
              <a:avLst/>
            </a:prstTxWarp>
            <a:spAutoFit/>
          </a:bodyPr>
          <a:lstStyle/>
          <a:p>
            <a:r>
              <a:rPr lang="en-GB" sz="2000" dirty="0" smtClean="0">
                <a:solidFill>
                  <a:schemeClr val="tx2"/>
                </a:solidFill>
                <a:ea typeface="Verdana" pitchFamily="-110" charset="0"/>
                <a:cs typeface="Verdana" pitchFamily="-110" charset="0"/>
              </a:rPr>
              <a:t>[</a:t>
            </a:r>
            <a:r>
              <a:rPr lang="en-GB" sz="2000" cap="small" dirty="0" err="1" smtClean="0">
                <a:solidFill>
                  <a:schemeClr val="tx2"/>
                </a:solidFill>
                <a:ea typeface="Verdana" pitchFamily="-110" charset="0"/>
                <a:cs typeface="Verdana" pitchFamily="-110" charset="0"/>
              </a:rPr>
              <a:t>cat</a:t>
            </a:r>
            <a:r>
              <a:rPr lang="en-GB" sz="2000" dirty="0" err="1" smtClean="0">
                <a:solidFill>
                  <a:schemeClr val="tx2"/>
                </a:solidFill>
                <a:ea typeface="Verdana" pitchFamily="-110" charset="0"/>
                <a:cs typeface="Verdana" pitchFamily="-110" charset="0"/>
              </a:rPr>
              <a:t>[v[</a:t>
            </a:r>
            <a:r>
              <a:rPr lang="en-GB" sz="2000" i="1" dirty="0" err="1" smtClean="0">
                <a:solidFill>
                  <a:schemeClr val="tx2"/>
                </a:solidFill>
                <a:ea typeface="Verdana" pitchFamily="-110" charset="0"/>
                <a:cs typeface="Verdana" pitchFamily="-110" charset="0"/>
              </a:rPr>
              <a:t>do</a:t>
            </a:r>
            <a:r>
              <a:rPr lang="en-GB" sz="2000" dirty="0" smtClean="0">
                <a:solidFill>
                  <a:schemeClr val="tx2"/>
                </a:solidFill>
                <a:ea typeface="Verdana" pitchFamily="-110" charset="0"/>
                <a:cs typeface="Verdana" pitchFamily="-110" charset="0"/>
              </a:rPr>
              <a:t>]</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grpSp>
        <p:nvGrpSpPr>
          <p:cNvPr id="7" name="Group 10"/>
          <p:cNvGrpSpPr>
            <a:grpSpLocks/>
          </p:cNvGrpSpPr>
          <p:nvPr/>
        </p:nvGrpSpPr>
        <p:grpSpPr bwMode="auto">
          <a:xfrm>
            <a:off x="5562600" y="4343400"/>
            <a:ext cx="792163" cy="144463"/>
            <a:chOff x="2064" y="2160"/>
            <a:chExt cx="635" cy="91"/>
          </a:xfrm>
        </p:grpSpPr>
        <p:sp>
          <p:nvSpPr>
            <p:cNvPr id="24"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cxnSp>
        <p:nvCxnSpPr>
          <p:cNvPr id="38" name="Rechte verbindingslijn 37"/>
          <p:cNvCxnSpPr/>
          <p:nvPr/>
        </p:nvCxnSpPr>
        <p:spPr>
          <a:xfrm rot="5400000">
            <a:off x="2590800" y="5181600"/>
            <a:ext cx="457200" cy="1588"/>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nl-BE" sz="3400" smtClean="0">
                <a:solidFill>
                  <a:schemeClr val="accent1"/>
                </a:solidFill>
              </a:rPr>
              <a:t>You have the right to remain silent</a:t>
            </a:r>
            <a:endParaRPr lang="nl-NL" sz="3400" smtClean="0">
              <a:solidFill>
                <a:schemeClr val="accent1"/>
              </a:solidFill>
            </a:endParaRPr>
          </a:p>
        </p:txBody>
      </p:sp>
      <p:sp>
        <p:nvSpPr>
          <p:cNvPr id="96259" name="Rectangle 3"/>
          <p:cNvSpPr>
            <a:spLocks noGrp="1" noChangeArrowheads="1"/>
          </p:cNvSpPr>
          <p:nvPr>
            <p:ph type="body" idx="1"/>
          </p:nvPr>
        </p:nvSpPr>
        <p:spPr>
          <a:xfrm>
            <a:off x="1371600" y="2362200"/>
            <a:ext cx="7313613" cy="2973388"/>
          </a:xfrm>
        </p:spPr>
        <p:txBody>
          <a:bodyPr/>
          <a:lstStyle/>
          <a:p>
            <a:pPr marL="609600" indent="-609600" eaLnBrk="1" hangingPunct="1">
              <a:buFontTx/>
              <a:buAutoNum type="arabicPeriod"/>
            </a:pPr>
            <a:r>
              <a:rPr lang="nl-BE" sz="2800" smtClean="0">
                <a:solidFill>
                  <a:schemeClr val="tx2"/>
                </a:solidFill>
              </a:rPr>
              <a:t>Deletion or proform? A puzzle.</a:t>
            </a:r>
          </a:p>
          <a:p>
            <a:pPr marL="609600" indent="-609600" eaLnBrk="1" hangingPunct="1">
              <a:buFontTx/>
              <a:buAutoNum type="arabicPeriod"/>
            </a:pPr>
            <a:r>
              <a:rPr lang="nl-BE" sz="2800" smtClean="0">
                <a:solidFill>
                  <a:schemeClr val="tx2"/>
                </a:solidFill>
              </a:rPr>
              <a:t>Basic data</a:t>
            </a:r>
          </a:p>
          <a:p>
            <a:pPr marL="609600" indent="-609600" eaLnBrk="1" hangingPunct="1">
              <a:buFontTx/>
              <a:buAutoNum type="arabicPeriod"/>
            </a:pPr>
            <a:r>
              <a:rPr lang="nl-BE" sz="2800" smtClean="0">
                <a:solidFill>
                  <a:schemeClr val="tx2"/>
                </a:solidFill>
              </a:rPr>
              <a:t>Licensing ellipsis</a:t>
            </a:r>
          </a:p>
          <a:p>
            <a:pPr marL="609600" indent="-609600" eaLnBrk="1" hangingPunct="1">
              <a:buFontTx/>
              <a:buAutoNum type="arabicPeriod"/>
            </a:pPr>
            <a:r>
              <a:rPr lang="nl-BE" sz="2800" smtClean="0">
                <a:solidFill>
                  <a:schemeClr val="tx2"/>
                </a:solidFill>
              </a:rPr>
              <a:t>Back to the puzzle</a:t>
            </a:r>
          </a:p>
          <a:p>
            <a:pPr marL="609600" indent="-609600" eaLnBrk="1" hangingPunct="1">
              <a:buFontTx/>
              <a:buAutoNum type="arabicPeriod"/>
            </a:pPr>
            <a:r>
              <a:rPr lang="nl-BE" sz="2800" smtClean="0">
                <a:solidFill>
                  <a:schemeClr val="tx2"/>
                </a:solidFill>
              </a:rPr>
              <a:t>Extending the analysis</a:t>
            </a:r>
            <a:endParaRPr lang="nl-NL">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6259">
                                            <p:txEl>
                                              <p:pRg st="1" end="1"/>
                                            </p:txEl>
                                          </p:spTgt>
                                        </p:tgtEl>
                                      </p:cBhvr>
                                    </p:animEffect>
                                    <p:animScale>
                                      <p:cBhvr>
                                        <p:cTn id="7" dur="250" autoRev="1" fill="hold"/>
                                        <p:tgtEl>
                                          <p:spTgt spid="96259">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(14)</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286000"/>
            <a:ext cx="7313612" cy="3886200"/>
          </a:xfrm>
        </p:spPr>
        <p:txBody>
          <a:bodyPr/>
          <a:lstStyle/>
          <a:p>
            <a:pPr marL="0" indent="0" eaLnBrk="1" hangingPunct="1">
              <a:lnSpc>
                <a:spcPct val="80000"/>
              </a:lnSpc>
              <a:buNone/>
              <a:tabLst>
                <a:tab pos="357188" algn="l"/>
                <a:tab pos="628650" algn="l"/>
                <a:tab pos="1071563" algn="l"/>
                <a:tab pos="1171575" algn="l"/>
                <a:tab pos="2243138" algn="l"/>
              </a:tabLst>
              <a:defRPr/>
            </a:pPr>
            <a:r>
              <a:rPr lang="nl-BE" sz="2200" dirty="0" smtClean="0">
                <a:solidFill>
                  <a:srgbClr val="269999"/>
                </a:solidFill>
              </a:rPr>
              <a:t>Note: 	The licensor is in this case also the head</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rgbClr val="269999"/>
                </a:solidFill>
              </a:rPr>
              <a:t> 			carrying the ellipsis feature </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rgbClr val="269999"/>
                </a:solidFill>
              </a:rPr>
              <a:t>	(i.e. The licensor and the ellipsis site are in a</a:t>
            </a:r>
          </a:p>
          <a:p>
            <a:pPr marL="0" indent="0" eaLnBrk="1" hangingPunct="1">
              <a:lnSpc>
                <a:spcPct val="80000"/>
              </a:lnSpc>
              <a:buNone/>
              <a:tabLst>
                <a:tab pos="357188" algn="l"/>
                <a:tab pos="628650" algn="l"/>
                <a:tab pos="1071563" algn="l"/>
                <a:tab pos="1171575" algn="l"/>
                <a:tab pos="2243138" algn="l"/>
              </a:tabLst>
              <a:defRPr/>
            </a:pPr>
            <a:r>
              <a:rPr lang="nl-BE" sz="2200" dirty="0" smtClean="0">
                <a:solidFill>
                  <a:srgbClr val="269999"/>
                </a:solidFill>
              </a:rPr>
              <a:t> 			head-complement relation here)</a:t>
            </a:r>
            <a:endParaRPr lang="nl-BE" sz="2200" dirty="0" smtClean="0">
              <a:solidFill>
                <a:srgbClr val="006666"/>
              </a:solidFill>
            </a:endParaRPr>
          </a:p>
          <a:p>
            <a:pPr marL="0" indent="0" eaLnBrk="1" hangingPunct="1">
              <a:lnSpc>
                <a:spcPct val="80000"/>
              </a:lnSpc>
              <a:buFontTx/>
              <a:buNone/>
              <a:tabLst>
                <a:tab pos="357188" algn="l"/>
                <a:tab pos="628650" algn="l"/>
                <a:tab pos="1071563" algn="l"/>
                <a:tab pos="1171575" algn="l"/>
                <a:tab pos="2243138" algn="l"/>
              </a:tabLst>
              <a:defRPr/>
            </a:pPr>
            <a:endParaRPr lang="nl-BE" sz="2200" dirty="0" smtClean="0">
              <a:solidFill>
                <a:srgbClr val="269999"/>
              </a:solidFill>
            </a:endParaRPr>
          </a:p>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rPr>
              <a:t>Implication: </a:t>
            </a:r>
          </a:p>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rPr>
              <a:t>The feature will always be checked, so ellipsis will</a:t>
            </a:r>
          </a:p>
          <a:p>
            <a:pPr marL="0" indent="0" eaLnBrk="1" hangingPunct="1">
              <a:lnSpc>
                <a:spcPct val="80000"/>
              </a:lnSpc>
              <a:buFontTx/>
              <a:buNone/>
              <a:tabLst>
                <a:tab pos="357188" algn="l"/>
                <a:tab pos="628650" algn="l"/>
                <a:tab pos="1071563" algn="l"/>
                <a:tab pos="1171575" algn="l"/>
                <a:tab pos="2243138" algn="l"/>
              </a:tabLst>
              <a:defRPr/>
            </a:pPr>
            <a:r>
              <a:rPr lang="nl-BE" sz="2200" dirty="0" smtClean="0">
                <a:solidFill>
                  <a:schemeClr val="tx2"/>
                </a:solidFill>
              </a:rPr>
              <a:t>always occur whenever </a:t>
            </a:r>
            <a:r>
              <a:rPr lang="nl-BE" sz="2200" i="1" dirty="0" smtClean="0">
                <a:solidFill>
                  <a:schemeClr val="tx2"/>
                </a:solidFill>
              </a:rPr>
              <a:t>do</a:t>
            </a:r>
            <a:r>
              <a:rPr lang="nl-BE" sz="2200" dirty="0" smtClean="0">
                <a:solidFill>
                  <a:schemeClr val="tx2"/>
                </a:solidFill>
              </a:rPr>
              <a:t> appears:</a:t>
            </a:r>
          </a:p>
          <a:p>
            <a:pPr marL="609600" indent="-609600" eaLnBrk="1" hangingPunct="1">
              <a:buFont typeface="Wingdings" pitchFamily="-110" charset="2"/>
              <a:buNone/>
              <a:defRPr/>
            </a:pPr>
            <a:endParaRPr lang="nl-BE" sz="1200" dirty="0" smtClean="0">
              <a:solidFill>
                <a:schemeClr val="tx2"/>
              </a:solidFill>
            </a:endParaRPr>
          </a:p>
          <a:p>
            <a:pPr marL="609600" indent="-609600" eaLnBrk="1" hangingPunct="1">
              <a:buNone/>
              <a:defRPr/>
            </a:pPr>
            <a:r>
              <a:rPr lang="nl-BE" sz="2200" dirty="0" smtClean="0">
                <a:solidFill>
                  <a:schemeClr val="tx2"/>
                </a:solidFill>
              </a:rPr>
              <a:t>(104)*Gonzo will eat carrots and Lola will do </a:t>
            </a:r>
            <a:r>
              <a:rPr lang="en-US" sz="2200" dirty="0" smtClean="0">
                <a:solidFill>
                  <a:schemeClr val="tx2"/>
                </a:solidFill>
              </a:rPr>
              <a:t>eat 	 carrots, too.</a:t>
            </a:r>
            <a:endParaRPr lang="nl-BE" sz="2200" dirty="0" smtClean="0">
              <a:solidFill>
                <a:schemeClr val="tx2"/>
              </a:solidFill>
            </a:endParaRPr>
          </a:p>
          <a:p>
            <a:pPr marL="609600" indent="-609600" eaLnBrk="1" hangingPunct="1">
              <a:buFont typeface="Wingdings" pitchFamily="-110" charset="2"/>
              <a:buNone/>
              <a:defRPr/>
            </a:pPr>
            <a:r>
              <a:rPr lang="nl-NL" sz="2200" dirty="0" smtClean="0">
                <a:solidFill>
                  <a:schemeClr val="tx2"/>
                </a:solidFill>
              </a:rPr>
              <a:t>	</a:t>
            </a:r>
            <a:endParaRPr lang="en-US" sz="2200" dirty="0" smtClean="0">
              <a:solidFill>
                <a:schemeClr val="tx2"/>
              </a:solidFill>
            </a:endParaRPr>
          </a:p>
          <a:p>
            <a:pPr marL="271463" indent="-271463" eaLnBrk="1" hangingPunct="1">
              <a:buFontTx/>
              <a:buNone/>
              <a:defRPr/>
            </a:pPr>
            <a:endParaRPr lang="nl-BE" sz="2200" dirty="0" smtClean="0">
              <a:solidFill>
                <a:schemeClr val="tx2"/>
              </a:solidFill>
              <a:sym typeface="Wingdings" pitchFamily="-110" charset="2"/>
            </a:endParaRPr>
          </a:p>
          <a:p>
            <a:pPr marL="0" indent="0" eaLnBrk="1" hangingPunct="1">
              <a:lnSpc>
                <a:spcPct val="80000"/>
              </a:lnSpc>
              <a:buFont typeface="Wingdings" pitchFamily="-110" charset="2"/>
              <a:buNone/>
              <a:tabLst>
                <a:tab pos="357188" algn="l"/>
                <a:tab pos="628650" algn="l"/>
                <a:tab pos="1071563" algn="l"/>
                <a:tab pos="1171575" algn="l"/>
                <a:tab pos="2243138" algn="l"/>
              </a:tabLst>
              <a:defRPr/>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2"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dissolve">
                                      <p:cBhvr>
                                        <p:cTn id="7" dur="500"/>
                                        <p:tgtEl>
                                          <p:spTgt spid="152579">
                                            <p:txEl>
                                              <p:pRg st="2" end="2"/>
                                            </p:txEl>
                                          </p:spTgt>
                                        </p:tgtEl>
                                      </p:cBhvr>
                                    </p:animEffect>
                                  </p:childTnLst>
                                </p:cTn>
                              </p:par>
                              <p:par>
                                <p:cTn id="8" presetID="9" presetClass="entr" presetSubtype="0" fill="hold" grpId="2" nodeType="withEffect">
                                  <p:stCondLst>
                                    <p:cond delay="0"/>
                                  </p:stCondLst>
                                  <p:childTnLst>
                                    <p:set>
                                      <p:cBhvr>
                                        <p:cTn id="9" dur="1" fill="hold">
                                          <p:stCondLst>
                                            <p:cond delay="0"/>
                                          </p:stCondLst>
                                        </p:cTn>
                                        <p:tgtEl>
                                          <p:spTgt spid="152579">
                                            <p:txEl>
                                              <p:pRg st="3" end="3"/>
                                            </p:txEl>
                                          </p:spTgt>
                                        </p:tgtEl>
                                        <p:attrNameLst>
                                          <p:attrName>style.visibility</p:attrName>
                                        </p:attrNameLst>
                                      </p:cBhvr>
                                      <p:to>
                                        <p:strVal val="visible"/>
                                      </p:to>
                                    </p:set>
                                    <p:animEffect transition="in" filter="dissolve">
                                      <p:cBhvr>
                                        <p:cTn id="10" dur="500"/>
                                        <p:tgtEl>
                                          <p:spTgt spid="15257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5257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52579">
                                            <p:txEl>
                                              <p:pRg st="6" end="6"/>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5257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152579">
                                            <p:txEl>
                                              <p:pRg st="9" end="9"/>
                                            </p:txEl>
                                          </p:spTgt>
                                        </p:tgtEl>
                                        <p:attrNameLst>
                                          <p:attrName>style.visibility</p:attrName>
                                        </p:attrNameLst>
                                      </p:cBhvr>
                                      <p:to>
                                        <p:strVal val="visible"/>
                                      </p:to>
                                    </p:set>
                                    <p:animEffect transition="in" filter="fade">
                                      <p:cBhvr>
                                        <p:cTn id="25" dur="1000"/>
                                        <p:tgtEl>
                                          <p:spTgt spid="152579">
                                            <p:txEl>
                                              <p:pRg st="9" end="9"/>
                                            </p:txEl>
                                          </p:spTgt>
                                        </p:tgtEl>
                                      </p:cBhvr>
                                    </p:animEffect>
                                    <p:anim calcmode="lin" valueType="num">
                                      <p:cBhvr>
                                        <p:cTn id="26" dur="1000" fill="hold"/>
                                        <p:tgtEl>
                                          <p:spTgt spid="152579">
                                            <p:txEl>
                                              <p:pRg st="9" end="9"/>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52579">
                                            <p:txEl>
                                              <p:pRg st="9" end="9"/>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257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79" grpId="1" build="p"/>
      <p:bldP spid="152579" grpId="2" build="p"/>
    </p:bld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(15)</a:t>
            </a:r>
            <a:endParaRPr lang="nl-NL" sz="3200" dirty="0" smtClean="0">
              <a:solidFill>
                <a:schemeClr val="accent1"/>
              </a:solidFill>
            </a:endParaRPr>
          </a:p>
        </p:txBody>
      </p:sp>
      <p:sp>
        <p:nvSpPr>
          <p:cNvPr id="152579" name="Rectangle 3"/>
          <p:cNvSpPr>
            <a:spLocks noGrp="1" noChangeArrowheads="1"/>
          </p:cNvSpPr>
          <p:nvPr>
            <p:ph type="body" idx="1"/>
          </p:nvPr>
        </p:nvSpPr>
        <p:spPr>
          <a:xfrm>
            <a:off x="1371600" y="2514600"/>
            <a:ext cx="7316787" cy="4038600"/>
          </a:xfrm>
        </p:spPr>
        <p:txBody>
          <a:bodyPr/>
          <a:lstStyle/>
          <a:p>
            <a:pPr marL="271463" indent="-271463" eaLnBrk="1" hangingPunct="1">
              <a:buFontTx/>
              <a:buNone/>
              <a:defRPr/>
            </a:pPr>
            <a:r>
              <a:rPr lang="nl-BE" sz="2200" dirty="0" smtClean="0">
                <a:solidFill>
                  <a:srgbClr val="269999"/>
                </a:solidFill>
                <a:sym typeface="Wingdings" pitchFamily="-110" charset="2"/>
              </a:rPr>
              <a:t> The extraction puzzle: solution</a:t>
            </a:r>
          </a:p>
          <a:p>
            <a:pPr marL="271463" indent="-271463" eaLnBrk="1" hangingPunct="1">
              <a:buFontTx/>
              <a:buNone/>
              <a:defRPr/>
            </a:pPr>
            <a:endParaRPr lang="nl-BE" sz="1200" dirty="0" smtClean="0">
              <a:solidFill>
                <a:schemeClr val="tx2"/>
              </a:solidFill>
            </a:endParaRPr>
          </a:p>
          <a:p>
            <a:pPr marL="271463" indent="-271463" eaLnBrk="1" hangingPunct="1">
              <a:buFontTx/>
              <a:buNone/>
            </a:pPr>
            <a:r>
              <a:rPr lang="nl-BE" sz="2200" dirty="0" smtClean="0">
                <a:solidFill>
                  <a:schemeClr val="tx2"/>
                </a:solidFill>
              </a:rPr>
              <a:t>British English </a:t>
            </a:r>
            <a:r>
              <a:rPr lang="nl-BE" sz="2200" i="1" dirty="0" smtClean="0">
                <a:solidFill>
                  <a:schemeClr val="tx2"/>
                </a:solidFill>
              </a:rPr>
              <a:t>do</a:t>
            </a:r>
            <a:r>
              <a:rPr lang="nl-BE" sz="2200" dirty="0" smtClean="0">
                <a:solidFill>
                  <a:schemeClr val="tx2"/>
                </a:solidFill>
              </a:rPr>
              <a:t> allows for (derived) subject</a:t>
            </a:r>
          </a:p>
          <a:p>
            <a:pPr marL="271463" indent="-271463" eaLnBrk="1" hangingPunct="1">
              <a:buFontTx/>
              <a:buNone/>
            </a:pPr>
            <a:r>
              <a:rPr lang="nl-BE" sz="2200" dirty="0" smtClean="0">
                <a:solidFill>
                  <a:schemeClr val="tx2"/>
                </a:solidFill>
              </a:rPr>
              <a:t>extraction, but not for object extraction.</a:t>
            </a:r>
          </a:p>
          <a:p>
            <a:pPr marL="271463" indent="-271463" eaLnBrk="1" hangingPunct="1">
              <a:buFontTx/>
              <a:buNone/>
            </a:pPr>
            <a:endParaRPr lang="nl-BE" sz="2200" dirty="0" smtClean="0">
              <a:solidFill>
                <a:schemeClr val="tx2"/>
              </a:solidFill>
            </a:endParaRPr>
          </a:p>
          <a:p>
            <a:pPr marL="271463" indent="-271463" eaLnBrk="1" hangingPunct="1">
              <a:buFontTx/>
              <a:buNone/>
            </a:pPr>
            <a:r>
              <a:rPr lang="nl-BE" sz="2200" dirty="0" smtClean="0">
                <a:solidFill>
                  <a:schemeClr val="tx2"/>
                </a:solidFill>
              </a:rPr>
              <a:t>Assumption:</a:t>
            </a:r>
          </a:p>
          <a:p>
            <a:pPr marL="271463" indent="-271463" eaLnBrk="1" hangingPunct="1">
              <a:buFontTx/>
              <a:buNone/>
            </a:pPr>
            <a:r>
              <a:rPr lang="nl-BE" sz="2200" dirty="0" smtClean="0">
                <a:solidFill>
                  <a:schemeClr val="tx2"/>
                </a:solidFill>
              </a:rPr>
              <a:t>The derived subject first moves to </a:t>
            </a:r>
            <a:r>
              <a:rPr lang="en-US" sz="2200" dirty="0" smtClean="0">
                <a:solidFill>
                  <a:schemeClr val="tx2"/>
                </a:solidFill>
              </a:rPr>
              <a:t>[Spec, </a:t>
            </a:r>
            <a:r>
              <a:rPr lang="en-US" sz="2200" dirty="0" err="1" smtClean="0">
                <a:solidFill>
                  <a:schemeClr val="tx2"/>
                </a:solidFill>
              </a:rPr>
              <a:t>vP</a:t>
            </a:r>
            <a:r>
              <a:rPr lang="en-US" sz="2200" dirty="0" smtClean="0">
                <a:solidFill>
                  <a:schemeClr val="tx2"/>
                </a:solidFill>
              </a:rPr>
              <a:t>]</a:t>
            </a:r>
          </a:p>
          <a:p>
            <a:pPr marL="271463" indent="-271463" eaLnBrk="1" hangingPunct="1">
              <a:buFontTx/>
              <a:buNone/>
            </a:pPr>
            <a:r>
              <a:rPr lang="en-US" sz="2200" dirty="0" smtClean="0">
                <a:solidFill>
                  <a:schemeClr val="tx2"/>
                </a:solidFill>
              </a:rPr>
              <a:t>before going to the surface subject position.</a:t>
            </a:r>
            <a:r>
              <a:rPr lang="nl-BE" sz="2200" dirty="0" smtClean="0">
                <a:solidFill>
                  <a:schemeClr val="tx2"/>
                </a:solidFill>
              </a:rPr>
              <a:t> </a:t>
            </a:r>
          </a:p>
          <a:p>
            <a:pPr marL="271463" indent="-271463" eaLnBrk="1" hangingPunct="1">
              <a:buFontTx/>
              <a:buNone/>
            </a:pPr>
            <a:endParaRPr lang="nl-BE" sz="1200"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dissolve">
                                      <p:cBhvr>
                                        <p:cTn id="7" dur="500"/>
                                        <p:tgtEl>
                                          <p:spTgt spid="152579">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2579">
                                            <p:txEl>
                                              <p:pRg st="3" end="3"/>
                                            </p:txEl>
                                          </p:spTgt>
                                        </p:tgtEl>
                                        <p:attrNameLst>
                                          <p:attrName>style.visibility</p:attrName>
                                        </p:attrNameLst>
                                      </p:cBhvr>
                                      <p:to>
                                        <p:strVal val="visible"/>
                                      </p:to>
                                    </p:set>
                                    <p:animEffect transition="in" filter="dissolve">
                                      <p:cBhvr>
                                        <p:cTn id="10" dur="500"/>
                                        <p:tgtEl>
                                          <p:spTgt spid="15257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2579">
                                            <p:txEl>
                                              <p:pRg st="5" end="5"/>
                                            </p:txEl>
                                          </p:spTgt>
                                        </p:tgtEl>
                                        <p:attrNameLst>
                                          <p:attrName>style.visibility</p:attrName>
                                        </p:attrNameLst>
                                      </p:cBhvr>
                                      <p:to>
                                        <p:strVal val="visible"/>
                                      </p:to>
                                    </p:set>
                                    <p:animEffect transition="in" filter="dissolve">
                                      <p:cBhvr>
                                        <p:cTn id="15" dur="500"/>
                                        <p:tgtEl>
                                          <p:spTgt spid="152579">
                                            <p:txEl>
                                              <p:pRg st="5" end="5"/>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2579">
                                            <p:txEl>
                                              <p:pRg st="6" end="6"/>
                                            </p:txEl>
                                          </p:spTgt>
                                        </p:tgtEl>
                                        <p:attrNameLst>
                                          <p:attrName>style.visibility</p:attrName>
                                        </p:attrNameLst>
                                      </p:cBhvr>
                                      <p:to>
                                        <p:strVal val="visible"/>
                                      </p:to>
                                    </p:set>
                                    <p:animEffect transition="in" filter="dissolve">
                                      <p:cBhvr>
                                        <p:cTn id="18" dur="500"/>
                                        <p:tgtEl>
                                          <p:spTgt spid="152579">
                                            <p:txEl>
                                              <p:pRg st="6" end="6"/>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52579">
                                            <p:txEl>
                                              <p:pRg st="7" end="7"/>
                                            </p:txEl>
                                          </p:spTgt>
                                        </p:tgtEl>
                                        <p:attrNameLst>
                                          <p:attrName>style.visibility</p:attrName>
                                        </p:attrNameLst>
                                      </p:cBhvr>
                                      <p:to>
                                        <p:strVal val="visible"/>
                                      </p:to>
                                    </p:set>
                                    <p:animEffect transition="in" filter="dissolve">
                                      <p:cBhvr>
                                        <p:cTn id="21" dur="500"/>
                                        <p:tgtEl>
                                          <p:spTgt spid="152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(16)</a:t>
            </a:r>
            <a:endParaRPr lang="nl-NL" sz="3200" dirty="0" smtClean="0">
              <a:solidFill>
                <a:schemeClr val="accent1"/>
              </a:solidFill>
            </a:endParaRPr>
          </a:p>
        </p:txBody>
      </p:sp>
      <p:sp>
        <p:nvSpPr>
          <p:cNvPr id="152579" name="Rectangle 3"/>
          <p:cNvSpPr>
            <a:spLocks noGrp="1" noChangeArrowheads="1"/>
          </p:cNvSpPr>
          <p:nvPr>
            <p:ph type="body" idx="1"/>
          </p:nvPr>
        </p:nvSpPr>
        <p:spPr>
          <a:xfrm>
            <a:off x="1370012" y="2590800"/>
            <a:ext cx="7316788" cy="3790950"/>
          </a:xfrm>
        </p:spPr>
        <p:txBody>
          <a:bodyPr/>
          <a:lstStyle/>
          <a:p>
            <a:pPr marL="457200" indent="-45720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(105)	The river will freeze solid and the lake will</a:t>
            </a:r>
          </a:p>
          <a:p>
            <a:pPr marL="457200" indent="-457200" eaLnBrk="1" hangingPunct="1">
              <a:lnSpc>
                <a:spcPct val="80000"/>
              </a:lnSpc>
              <a:spcAft>
                <a:spcPts val="1200"/>
              </a:spcAft>
              <a:buNone/>
              <a:tabLst>
                <a:tab pos="357188" algn="l"/>
                <a:tab pos="628650" algn="l"/>
                <a:tab pos="1071563" algn="l"/>
                <a:tab pos="1171575" algn="l"/>
                <a:tab pos="2243138" algn="l"/>
              </a:tabLst>
              <a:defRPr/>
            </a:pPr>
            <a:r>
              <a:rPr lang="nl-BE" sz="2200" dirty="0" smtClean="0">
                <a:solidFill>
                  <a:schemeClr val="tx2"/>
                </a:solidFill>
              </a:rPr>
              <a:t>	 			do </a:t>
            </a:r>
            <a:r>
              <a:rPr lang="en-US" sz="2200" dirty="0" smtClean="0">
                <a:solidFill>
                  <a:schemeClr val="tx2"/>
                </a:solidFill>
                <a:cs typeface="Verdana"/>
              </a:rPr>
              <a:t>[</a:t>
            </a:r>
            <a:r>
              <a:rPr lang="en-US" sz="2200" strike="sngStrike" dirty="0" smtClean="0">
                <a:solidFill>
                  <a:schemeClr val="tx2"/>
                </a:solidFill>
                <a:cs typeface="Verdana"/>
              </a:rPr>
              <a:t>freeze solid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the</a:t>
            </a:r>
            <a:r>
              <a:rPr lang="en-US" sz="2200" strike="sngStrike" baseline="-25000" dirty="0" smtClean="0">
                <a:solidFill>
                  <a:schemeClr val="tx2"/>
                </a:solidFill>
                <a:cs typeface="Verdana"/>
              </a:rPr>
              <a:t> lake</a:t>
            </a:r>
            <a:r>
              <a:rPr lang="en-US" sz="2200" dirty="0" smtClean="0">
                <a:solidFill>
                  <a:schemeClr val="tx2"/>
                </a:solidFill>
                <a:cs typeface="Verdana"/>
              </a:rPr>
              <a:t>], too</a:t>
            </a:r>
            <a:r>
              <a:rPr lang="nl-BE" sz="2200" dirty="0" smtClean="0">
                <a:solidFill>
                  <a:schemeClr val="tx2"/>
                </a:solidFill>
              </a:rPr>
              <a:t>.</a:t>
            </a:r>
          </a:p>
          <a:p>
            <a:pPr marL="0" indent="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	</a:t>
            </a:r>
          </a:p>
          <a:p>
            <a:pPr marL="0" indent="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(106) *	I know what Gonzo will cook, but I don’t</a:t>
            </a:r>
          </a:p>
          <a:p>
            <a:pPr marL="0" indent="0" eaLnBrk="1" hangingPunct="1">
              <a:lnSpc>
                <a:spcPct val="80000"/>
              </a:lnSpc>
              <a:spcAft>
                <a:spcPts val="600"/>
              </a:spcAft>
              <a:buNone/>
              <a:tabLst>
                <a:tab pos="357188" algn="l"/>
                <a:tab pos="628650" algn="l"/>
                <a:tab pos="1071563" algn="l"/>
                <a:tab pos="1171575" algn="l"/>
                <a:tab pos="2243138" algn="l"/>
              </a:tabLst>
              <a:defRPr/>
            </a:pPr>
            <a:r>
              <a:rPr lang="nl-BE" sz="2200" dirty="0" smtClean="0">
                <a:solidFill>
                  <a:schemeClr val="tx2"/>
                </a:solidFill>
              </a:rPr>
              <a:t> 			know what Lola will do </a:t>
            </a:r>
            <a:r>
              <a:rPr lang="en-US" sz="2200" dirty="0" smtClean="0">
                <a:solidFill>
                  <a:schemeClr val="tx2"/>
                </a:solidFill>
                <a:cs typeface="Verdana"/>
              </a:rPr>
              <a:t>[</a:t>
            </a:r>
            <a:r>
              <a:rPr lang="en-US" sz="2200" strike="sngStrike" dirty="0" smtClean="0">
                <a:solidFill>
                  <a:schemeClr val="tx2"/>
                </a:solidFill>
                <a:cs typeface="Verdana"/>
              </a:rPr>
              <a:t>cook </a:t>
            </a:r>
            <a:r>
              <a:rPr lang="en-US" sz="2200" strike="sngStrike" dirty="0" err="1" smtClean="0">
                <a:solidFill>
                  <a:schemeClr val="tx2"/>
                </a:solidFill>
                <a:cs typeface="Verdana"/>
              </a:rPr>
              <a:t>t</a:t>
            </a:r>
            <a:r>
              <a:rPr lang="en-US" sz="2200" strike="sngStrike" baseline="-25000" dirty="0" err="1" smtClean="0">
                <a:solidFill>
                  <a:schemeClr val="tx2"/>
                </a:solidFill>
                <a:cs typeface="Verdana"/>
              </a:rPr>
              <a:t>what</a:t>
            </a:r>
            <a:r>
              <a:rPr lang="en-US" sz="2200" dirty="0" smtClean="0">
                <a:solidFill>
                  <a:schemeClr val="tx2"/>
                </a:solidFill>
                <a:cs typeface="Verdana"/>
              </a:rPr>
              <a:t>]</a:t>
            </a:r>
            <a:r>
              <a:rPr lang="nl-BE" sz="2200" dirty="0" smtClean="0">
                <a:solidFill>
                  <a:schemeClr val="tx2"/>
                </a:solidFill>
              </a:rPr>
              <a:t>.		</a:t>
            </a:r>
            <a:endParaRPr lang="nl-BE" sz="2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52579">
                                            <p:txEl>
                                              <p:pRg st="3" end="3"/>
                                            </p:txEl>
                                          </p:spTgt>
                                        </p:tgtEl>
                                        <p:attrNameLst>
                                          <p:attrName>style.visibility</p:attrName>
                                        </p:attrNameLst>
                                      </p:cBhvr>
                                      <p:to>
                                        <p:strVal val="visible"/>
                                      </p:to>
                                    </p:set>
                                    <p:animEffect transition="in" filter="fade">
                                      <p:cBhvr>
                                        <p:cTn id="7" dur="1000"/>
                                        <p:tgtEl>
                                          <p:spTgt spid="152579">
                                            <p:txEl>
                                              <p:pRg st="3" end="3"/>
                                            </p:txEl>
                                          </p:spTgt>
                                        </p:tgtEl>
                                      </p:cBhvr>
                                    </p:animEffect>
                                    <p:anim calcmode="lin" valueType="num">
                                      <p:cBhvr>
                                        <p:cTn id="8" dur="10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52579">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52579">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52579">
                                            <p:txEl>
                                              <p:pRg st="4" end="4"/>
                                            </p:txEl>
                                          </p:spTgt>
                                        </p:tgtEl>
                                        <p:attrNameLst>
                                          <p:attrName>style.visibility</p:attrName>
                                        </p:attrNameLst>
                                      </p:cBhvr>
                                      <p:to>
                                        <p:strVal val="visible"/>
                                      </p:to>
                                    </p:set>
                                    <p:animEffect transition="in" filter="fade">
                                      <p:cBhvr>
                                        <p:cTn id="13" dur="1000"/>
                                        <p:tgtEl>
                                          <p:spTgt spid="152579">
                                            <p:txEl>
                                              <p:pRg st="4" end="4"/>
                                            </p:txEl>
                                          </p:spTgt>
                                        </p:tgtEl>
                                      </p:cBhvr>
                                    </p:animEffect>
                                    <p:anim calcmode="lin" valueType="num">
                                      <p:cBhvr>
                                        <p:cTn id="14" dur="10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52579">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52579">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370013" y="301625"/>
            <a:ext cx="7523162" cy="1143000"/>
          </a:xfrm>
        </p:spPr>
        <p:txBody>
          <a:bodyPr/>
          <a:lstStyle/>
          <a:p>
            <a:pPr eaLnBrk="1" hangingPunct="1"/>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(17)</a:t>
            </a:r>
            <a:endParaRPr lang="nl-NL" sz="3400" dirty="0" smtClean="0">
              <a:solidFill>
                <a:schemeClr val="accent1"/>
              </a:solidFill>
            </a:endParaRPr>
          </a:p>
        </p:txBody>
      </p:sp>
      <p:sp>
        <p:nvSpPr>
          <p:cNvPr id="147460" name="Text Box 4"/>
          <p:cNvSpPr txBox="1">
            <a:spLocks noChangeArrowheads="1"/>
          </p:cNvSpPr>
          <p:nvPr/>
        </p:nvSpPr>
        <p:spPr bwMode="auto">
          <a:xfrm>
            <a:off x="1371600" y="2209800"/>
            <a:ext cx="7162800" cy="4124206"/>
          </a:xfrm>
          <a:prstGeom prst="rect">
            <a:avLst/>
          </a:prstGeom>
          <a:noFill/>
          <a:ln w="9525">
            <a:noFill/>
            <a:miter lim="800000"/>
            <a:headEnd/>
            <a:tailEnd/>
          </a:ln>
        </p:spPr>
        <p:txBody>
          <a:bodyPr wrap="square">
            <a:prstTxWarp prst="textNoShape">
              <a:avLst/>
            </a:prstTxWarp>
            <a:spAutoFit/>
          </a:bodyPr>
          <a:lstStyle/>
          <a:p>
            <a:pPr marL="342900" indent="-342900">
              <a:spcBef>
                <a:spcPct val="50000"/>
              </a:spcBef>
            </a:pPr>
            <a:r>
              <a:rPr lang="nl-BE" sz="2000" dirty="0" smtClean="0">
                <a:solidFill>
                  <a:schemeClr val="tx2"/>
                </a:solidFill>
              </a:rPr>
              <a:t>  </a:t>
            </a:r>
            <a:endParaRPr lang="nl-BE" sz="2000" dirty="0">
              <a:solidFill>
                <a:schemeClr val="tx2"/>
              </a:solidFill>
            </a:endParaRPr>
          </a:p>
          <a:p>
            <a:pPr marL="342900" indent="-342900">
              <a:spcBef>
                <a:spcPct val="50000"/>
              </a:spcBef>
              <a:spcAft>
                <a:spcPts val="600"/>
              </a:spcAft>
            </a:pPr>
            <a:r>
              <a:rPr lang="nl-BE" sz="2000" dirty="0">
                <a:solidFill>
                  <a:schemeClr val="tx2"/>
                </a:solidFill>
              </a:rPr>
              <a:t>                                  </a:t>
            </a:r>
          </a:p>
          <a:p>
            <a:pPr marL="342900" indent="-342900">
              <a:spcBef>
                <a:spcPct val="50000"/>
              </a:spcBef>
            </a:pPr>
            <a:r>
              <a:rPr lang="nl-BE" sz="1600" dirty="0">
                <a:solidFill>
                  <a:schemeClr val="tx2"/>
                </a:solidFill>
              </a:rPr>
              <a:t>                               </a:t>
            </a:r>
            <a:r>
              <a:rPr lang="nl-BE" sz="1600" dirty="0" smtClean="0">
                <a:solidFill>
                  <a:schemeClr val="tx2"/>
                </a:solidFill>
              </a:rPr>
              <a:t> </a:t>
            </a:r>
          </a:p>
          <a:p>
            <a:pPr marL="342900" indent="-342900">
              <a:spcBef>
                <a:spcPct val="50000"/>
              </a:spcBef>
            </a:pPr>
            <a:r>
              <a:rPr lang="nl-BE" sz="1600" dirty="0">
                <a:solidFill>
                  <a:schemeClr val="tx2"/>
                </a:solidFill>
              </a:rPr>
              <a:t>                   </a:t>
            </a:r>
            <a:r>
              <a:rPr lang="nl-BE" sz="1600" dirty="0" smtClean="0">
                <a:solidFill>
                  <a:schemeClr val="tx2"/>
                </a:solidFill>
              </a:rPr>
              <a:t>      </a:t>
            </a:r>
          </a:p>
          <a:p>
            <a:pPr marL="342900" indent="-342900">
              <a:spcBef>
                <a:spcPct val="50000"/>
              </a:spcBef>
            </a:pPr>
            <a:r>
              <a:rPr lang="nl-BE" sz="1600" dirty="0" smtClean="0">
                <a:solidFill>
                  <a:schemeClr val="tx2"/>
                </a:solidFill>
              </a:rPr>
              <a:t>                                            </a:t>
            </a:r>
          </a:p>
          <a:p>
            <a:pPr marL="342900" indent="-342900">
              <a:spcBef>
                <a:spcPct val="50000"/>
              </a:spcBef>
              <a:spcAft>
                <a:spcPts val="600"/>
              </a:spcAft>
            </a:pPr>
            <a:r>
              <a:rPr lang="nl-BE" sz="2000" dirty="0" smtClean="0">
                <a:solidFill>
                  <a:schemeClr val="tx2"/>
                </a:solidFill>
              </a:rPr>
              <a:t>			  	             vP</a:t>
            </a:r>
          </a:p>
          <a:p>
            <a:pPr marL="342900" indent="-342900">
              <a:spcBef>
                <a:spcPct val="50000"/>
              </a:spcBef>
              <a:spcAft>
                <a:spcPts val="0"/>
              </a:spcAft>
            </a:pPr>
            <a:r>
              <a:rPr lang="nl-BE" sz="2000" dirty="0">
                <a:solidFill>
                  <a:schemeClr val="tx2"/>
                </a:solidFill>
              </a:rPr>
              <a:t>                                  </a:t>
            </a:r>
            <a:r>
              <a:rPr lang="nl-BE" sz="2000" dirty="0" smtClean="0">
                <a:solidFill>
                  <a:schemeClr val="tx2"/>
                </a:solidFill>
              </a:rPr>
              <a:t>                  v’</a:t>
            </a:r>
          </a:p>
          <a:p>
            <a:pPr marL="342900" indent="-342900">
              <a:spcBef>
                <a:spcPct val="50000"/>
              </a:spcBef>
              <a:spcAft>
                <a:spcPts val="1200"/>
              </a:spcAft>
            </a:pPr>
            <a:r>
              <a:rPr lang="nl-BE" sz="2000" dirty="0" smtClean="0">
                <a:solidFill>
                  <a:schemeClr val="tx2"/>
                </a:solidFill>
              </a:rPr>
              <a:t>                                             v            </a:t>
            </a:r>
          </a:p>
          <a:p>
            <a:pPr marL="342900" indent="-342900">
              <a:spcBef>
                <a:spcPct val="50000"/>
              </a:spcBef>
              <a:spcAft>
                <a:spcPts val="0"/>
              </a:spcAft>
            </a:pPr>
            <a:r>
              <a:rPr lang="nl-BE" sz="2000" dirty="0" smtClean="0">
                <a:solidFill>
                  <a:schemeClr val="tx2"/>
                </a:solidFill>
              </a:rPr>
              <a:t>	</a:t>
            </a:r>
            <a:r>
              <a:rPr lang="nl-BE" sz="2000" i="1" dirty="0" smtClean="0">
                <a:solidFill>
                  <a:schemeClr val="tx2"/>
                </a:solidFill>
              </a:rPr>
              <a:t>                                                </a:t>
            </a:r>
            <a:r>
              <a:rPr lang="nl-BE" sz="2000" dirty="0" smtClean="0">
                <a:solidFill>
                  <a:schemeClr val="tx2"/>
                </a:solidFill>
              </a:rPr>
              <a:t>                                                          </a:t>
            </a:r>
            <a:endParaRPr lang="nl-NL" sz="2000" dirty="0">
              <a:solidFill>
                <a:schemeClr val="tx2"/>
              </a:solidFill>
            </a:endParaRPr>
          </a:p>
        </p:txBody>
      </p:sp>
      <p:sp>
        <p:nvSpPr>
          <p:cNvPr id="147461" name="AutoShape 5"/>
          <p:cNvSpPr>
            <a:spLocks noChangeArrowheads="1"/>
          </p:cNvSpPr>
          <p:nvPr/>
        </p:nvSpPr>
        <p:spPr bwMode="auto">
          <a:xfrm>
            <a:off x="6019800" y="5715000"/>
            <a:ext cx="2667000" cy="228600"/>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 name="Group 10"/>
          <p:cNvGrpSpPr>
            <a:grpSpLocks/>
          </p:cNvGrpSpPr>
          <p:nvPr/>
        </p:nvGrpSpPr>
        <p:grpSpPr bwMode="auto">
          <a:xfrm>
            <a:off x="3429000" y="3200400"/>
            <a:ext cx="792163" cy="144463"/>
            <a:chOff x="2064" y="2160"/>
            <a:chExt cx="635" cy="91"/>
          </a:xfrm>
        </p:grpSpPr>
        <p:sp>
          <p:nvSpPr>
            <p:cNvPr id="252952"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3"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10"/>
          <p:cNvGrpSpPr>
            <a:grpSpLocks/>
          </p:cNvGrpSpPr>
          <p:nvPr/>
        </p:nvGrpSpPr>
        <p:grpSpPr bwMode="auto">
          <a:xfrm>
            <a:off x="4038600" y="3657600"/>
            <a:ext cx="792163" cy="144463"/>
            <a:chOff x="2064" y="2160"/>
            <a:chExt cx="635" cy="91"/>
          </a:xfrm>
        </p:grpSpPr>
        <p:sp>
          <p:nvSpPr>
            <p:cNvPr id="252950"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1"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4" name="Group 10"/>
          <p:cNvGrpSpPr>
            <a:grpSpLocks/>
          </p:cNvGrpSpPr>
          <p:nvPr/>
        </p:nvGrpSpPr>
        <p:grpSpPr bwMode="auto">
          <a:xfrm>
            <a:off x="4724400" y="4191000"/>
            <a:ext cx="792163" cy="144463"/>
            <a:chOff x="2064" y="2160"/>
            <a:chExt cx="635" cy="91"/>
          </a:xfrm>
        </p:grpSpPr>
        <p:sp>
          <p:nvSpPr>
            <p:cNvPr id="25294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4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5791200" y="4800600"/>
            <a:ext cx="1476197" cy="1884071"/>
          </a:xfrm>
          <a:custGeom>
            <a:avLst/>
            <a:gdLst>
              <a:gd name="connsiteX0" fmla="*/ 1205255 w 1205255"/>
              <a:gd name="connsiteY0" fmla="*/ 0 h 1553882"/>
              <a:gd name="connsiteX1" fmla="*/ 114549 w 1205255"/>
              <a:gd name="connsiteY1" fmla="*/ 672353 h 1553882"/>
              <a:gd name="connsiteX2" fmla="*/ 517961 w 1205255"/>
              <a:gd name="connsiteY2" fmla="*/ 1553882 h 1553882"/>
              <a:gd name="connsiteX0" fmla="*/ 1205255 w 1205255"/>
              <a:gd name="connsiteY0" fmla="*/ 0 h 1792342"/>
              <a:gd name="connsiteX1" fmla="*/ 114549 w 1205255"/>
              <a:gd name="connsiteY1" fmla="*/ 910813 h 1792342"/>
              <a:gd name="connsiteX2" fmla="*/ 517961 w 1205255"/>
              <a:gd name="connsiteY2" fmla="*/ 1792342 h 1792342"/>
              <a:gd name="connsiteX0" fmla="*/ 1254575 w 1254575"/>
              <a:gd name="connsiteY0" fmla="*/ 0 h 1792342"/>
              <a:gd name="connsiteX1" fmla="*/ 163869 w 1254575"/>
              <a:gd name="connsiteY1" fmla="*/ 910813 h 1792342"/>
              <a:gd name="connsiteX2" fmla="*/ 271361 w 1254575"/>
              <a:gd name="connsiteY2" fmla="*/ 1792342 h 1792342"/>
              <a:gd name="connsiteX0" fmla="*/ 1254122 w 1433187"/>
              <a:gd name="connsiteY0" fmla="*/ 173629 h 1965971"/>
              <a:gd name="connsiteX1" fmla="*/ 1251403 w 1433187"/>
              <a:gd name="connsiteY1" fmla="*/ 151802 h 1965971"/>
              <a:gd name="connsiteX2" fmla="*/ 163416 w 1433187"/>
              <a:gd name="connsiteY2" fmla="*/ 1084442 h 1965971"/>
              <a:gd name="connsiteX3" fmla="*/ 270908 w 1433187"/>
              <a:gd name="connsiteY3" fmla="*/ 1965971 h 1965971"/>
            </a:gdLst>
            <a:ahLst/>
            <a:cxnLst>
              <a:cxn ang="0">
                <a:pos x="connsiteX0" y="connsiteY0"/>
              </a:cxn>
              <a:cxn ang="0">
                <a:pos x="connsiteX1" y="connsiteY1"/>
              </a:cxn>
              <a:cxn ang="0">
                <a:pos x="connsiteX2" y="connsiteY2"/>
              </a:cxn>
              <a:cxn ang="0">
                <a:pos x="connsiteX3" y="connsiteY3"/>
              </a:cxn>
            </a:cxnLst>
            <a:rect l="l" t="t" r="r" b="b"/>
            <a:pathLst>
              <a:path w="1433187" h="1965971">
                <a:moveTo>
                  <a:pt x="1254122" y="173629"/>
                </a:moveTo>
                <a:cubicBezTo>
                  <a:pt x="1253669" y="169991"/>
                  <a:pt x="1433187" y="0"/>
                  <a:pt x="1251403" y="151802"/>
                </a:cubicBezTo>
                <a:cubicBezTo>
                  <a:pt x="1069619" y="303604"/>
                  <a:pt x="326832" y="782081"/>
                  <a:pt x="163416" y="1084442"/>
                </a:cubicBezTo>
                <a:cubicBezTo>
                  <a:pt x="0" y="1386803"/>
                  <a:pt x="270908" y="1965971"/>
                  <a:pt x="270908" y="1965971"/>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40" name="Tekstvak 39"/>
          <p:cNvSpPr txBox="1"/>
          <p:nvPr/>
        </p:nvSpPr>
        <p:spPr>
          <a:xfrm>
            <a:off x="3429000" y="6096000"/>
            <a:ext cx="2743200" cy="400110"/>
          </a:xfrm>
          <a:prstGeom prst="rect">
            <a:avLst/>
          </a:prstGeom>
          <a:noFill/>
        </p:spPr>
        <p:txBody>
          <a:bodyPr wrap="square">
            <a:prstTxWarp prst="textNoShape">
              <a:avLst/>
            </a:prstTxWarp>
            <a:spAutoFit/>
          </a:bodyPr>
          <a:lstStyle/>
          <a:p>
            <a:r>
              <a:rPr lang="en-GB" sz="2000" dirty="0">
                <a:solidFill>
                  <a:schemeClr val="tx2"/>
                </a:solidFill>
                <a:ea typeface="Verdana" pitchFamily="-110" charset="0"/>
                <a:cs typeface="Verdana" pitchFamily="-110" charset="0"/>
              </a:rPr>
              <a:t>[E </a:t>
            </a:r>
            <a:r>
              <a:rPr lang="en-GB" sz="2000" dirty="0" smtClean="0">
                <a:solidFill>
                  <a:schemeClr val="tx2"/>
                </a:solidFill>
                <a:ea typeface="Verdana" pitchFamily="-110" charset="0"/>
                <a:cs typeface="Verdana" pitchFamily="-110" charset="0"/>
              </a:rPr>
              <a:t>[</a:t>
            </a:r>
            <a:r>
              <a:rPr lang="en-GB" sz="2000" cap="small" dirty="0" err="1" smtClean="0">
                <a:solidFill>
                  <a:schemeClr val="tx2"/>
                </a:solidFill>
                <a:ea typeface="Verdana" pitchFamily="-110" charset="0"/>
                <a:cs typeface="Verdana" pitchFamily="-110" charset="0"/>
              </a:rPr>
              <a:t>infl</a:t>
            </a:r>
            <a:r>
              <a:rPr lang="en-GB" sz="2000" dirty="0" err="1" smtClean="0">
                <a:solidFill>
                  <a:schemeClr val="tx2"/>
                </a:solidFill>
                <a:ea typeface="Verdana" pitchFamily="-110" charset="0"/>
                <a:cs typeface="Verdana" pitchFamily="-110" charset="0"/>
              </a:rPr>
              <a:t>[</a:t>
            </a:r>
            <a:r>
              <a:rPr lang="en-GB" sz="2000" i="1" dirty="0" err="1" smtClean="0">
                <a:solidFill>
                  <a:schemeClr val="tx2"/>
                </a:solidFill>
                <a:ea typeface="Verdana" pitchFamily="-110" charset="0"/>
                <a:cs typeface="Verdana" pitchFamily="-110" charset="0"/>
              </a:rPr>
              <a:t>u</a:t>
            </a:r>
            <a:r>
              <a:rPr lang="en-GB" sz="2000" dirty="0" err="1" smtClean="0">
                <a:solidFill>
                  <a:schemeClr val="tx2"/>
                </a:solidFill>
                <a:ea typeface="Verdana" pitchFamily="-110" charset="0"/>
                <a:cs typeface="Verdana" pitchFamily="-110" charset="0"/>
              </a:rPr>
              <a:t>v</a:t>
            </a:r>
            <a:r>
              <a:rPr lang="en-GB" sz="2000" dirty="0" smtClean="0">
                <a:solidFill>
                  <a:schemeClr val="tx2"/>
                </a:solidFill>
                <a:ea typeface="Verdana" pitchFamily="-110" charset="0"/>
                <a:cs typeface="Verdana" pitchFamily="-110" charset="0"/>
              </a:rPr>
              <a:t> [</a:t>
            </a:r>
            <a:r>
              <a:rPr lang="en-GB" sz="2000" i="1" dirty="0" smtClean="0">
                <a:solidFill>
                  <a:schemeClr val="tx2"/>
                </a:solidFill>
                <a:ea typeface="Verdana" pitchFamily="-110" charset="0"/>
                <a:cs typeface="Verdana" pitchFamily="-110" charset="0"/>
              </a:rPr>
              <a:t>do</a:t>
            </a:r>
            <a:r>
              <a:rPr lang="en-GB" sz="2000" dirty="0" smtClean="0">
                <a:solidFill>
                  <a:schemeClr val="tx2"/>
                </a:solidFill>
                <a:ea typeface="Verdana" pitchFamily="-110" charset="0"/>
                <a:cs typeface="Verdana" pitchFamily="-110" charset="0"/>
              </a:rPr>
              <a:t>]]]</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41" name="Tekstvak 40"/>
          <p:cNvSpPr txBox="1">
            <a:spLocks noChangeArrowheads="1"/>
          </p:cNvSpPr>
          <p:nvPr/>
        </p:nvSpPr>
        <p:spPr bwMode="auto">
          <a:xfrm>
            <a:off x="5943600" y="5943600"/>
            <a:ext cx="19050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freeze solid</a:t>
            </a:r>
            <a:endParaRPr lang="nl-NL" sz="2000" i="1" dirty="0"/>
          </a:p>
        </p:txBody>
      </p:sp>
      <p:sp>
        <p:nvSpPr>
          <p:cNvPr id="29" name="Tekstvak 28"/>
          <p:cNvSpPr txBox="1"/>
          <p:nvPr/>
        </p:nvSpPr>
        <p:spPr>
          <a:xfrm>
            <a:off x="4191000" y="5638800"/>
            <a:ext cx="1828800" cy="400050"/>
          </a:xfrm>
          <a:prstGeom prst="rect">
            <a:avLst/>
          </a:prstGeom>
          <a:noFill/>
        </p:spPr>
        <p:txBody>
          <a:bodyPr wrap="square">
            <a:prstTxWarp prst="textNoShape">
              <a:avLst/>
            </a:prstTxWarp>
            <a:spAutoFit/>
          </a:bodyPr>
          <a:lstStyle/>
          <a:p>
            <a:r>
              <a:rPr lang="en-GB" sz="2000" dirty="0" smtClean="0">
                <a:solidFill>
                  <a:schemeClr val="tx2"/>
                </a:solidFill>
                <a:ea typeface="Verdana" pitchFamily="-110" charset="0"/>
                <a:cs typeface="Verdana" pitchFamily="-110" charset="0"/>
              </a:rPr>
              <a:t>[</a:t>
            </a:r>
            <a:r>
              <a:rPr lang="en-GB" sz="2000" cap="small" dirty="0" smtClean="0">
                <a:solidFill>
                  <a:schemeClr val="tx2"/>
                </a:solidFill>
                <a:ea typeface="Verdana" pitchFamily="-110" charset="0"/>
                <a:cs typeface="Verdana" pitchFamily="-110" charset="0"/>
              </a:rPr>
              <a:t>cat </a:t>
            </a:r>
            <a:r>
              <a:rPr lang="en-GB" sz="2000" dirty="0" smtClean="0">
                <a:solidFill>
                  <a:schemeClr val="tx2"/>
                </a:solidFill>
                <a:ea typeface="Verdana" pitchFamily="-110" charset="0"/>
                <a:cs typeface="Verdana" pitchFamily="-110" charset="0"/>
              </a:rPr>
              <a:t>[</a:t>
            </a:r>
            <a:r>
              <a:rPr lang="en-GB" sz="2000" dirty="0" err="1" smtClean="0">
                <a:solidFill>
                  <a:schemeClr val="tx2"/>
                </a:solidFill>
                <a:ea typeface="Verdana" pitchFamily="-110" charset="0"/>
                <a:cs typeface="Verdana" pitchFamily="-110" charset="0"/>
              </a:rPr>
              <a:t>v</a:t>
            </a:r>
            <a:r>
              <a:rPr lang="en-GB" sz="2000" dirty="0" smtClean="0">
                <a:solidFill>
                  <a:schemeClr val="tx2"/>
                </a:solidFill>
                <a:ea typeface="Verdana" pitchFamily="-110" charset="0"/>
                <a:cs typeface="Verdana" pitchFamily="-110" charset="0"/>
              </a:rPr>
              <a:t> [</a:t>
            </a:r>
            <a:r>
              <a:rPr lang="en-GB" sz="2000" i="1" dirty="0" smtClean="0">
                <a:solidFill>
                  <a:schemeClr val="tx2"/>
                </a:solidFill>
                <a:ea typeface="Verdana" pitchFamily="-110" charset="0"/>
                <a:cs typeface="Verdana" pitchFamily="-110" charset="0"/>
              </a:rPr>
              <a:t>do</a:t>
            </a:r>
            <a:r>
              <a:rPr lang="en-GB" sz="2000" dirty="0" smtClean="0">
                <a:solidFill>
                  <a:schemeClr val="tx2"/>
                </a:solidFill>
                <a:ea typeface="Verdana" pitchFamily="-110" charset="0"/>
                <a:cs typeface="Verdana" pitchFamily="-110" charset="0"/>
              </a:rPr>
              <a:t>]</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34" name="Tekstvak 33"/>
          <p:cNvSpPr txBox="1">
            <a:spLocks noChangeArrowheads="1"/>
          </p:cNvSpPr>
          <p:nvPr/>
        </p:nvSpPr>
        <p:spPr bwMode="auto">
          <a:xfrm>
            <a:off x="4267200" y="32766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 </a:t>
            </a:r>
            <a:endParaRPr lang="nl-NL" sz="2000" dirty="0"/>
          </a:p>
        </p:txBody>
      </p:sp>
      <p:sp>
        <p:nvSpPr>
          <p:cNvPr id="28" name="Tekstvak 27"/>
          <p:cNvSpPr txBox="1">
            <a:spLocks noChangeArrowheads="1"/>
          </p:cNvSpPr>
          <p:nvPr/>
        </p:nvSpPr>
        <p:spPr bwMode="auto">
          <a:xfrm>
            <a:off x="3581400" y="28194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TP </a:t>
            </a:r>
            <a:endParaRPr lang="nl-NL" sz="2000" dirty="0"/>
          </a:p>
        </p:txBody>
      </p:sp>
      <p:sp>
        <p:nvSpPr>
          <p:cNvPr id="32" name="Tekstvak 31"/>
          <p:cNvSpPr txBox="1">
            <a:spLocks noChangeArrowheads="1"/>
          </p:cNvSpPr>
          <p:nvPr/>
        </p:nvSpPr>
        <p:spPr bwMode="auto">
          <a:xfrm>
            <a:off x="3657600" y="37338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 </a:t>
            </a:r>
            <a:endParaRPr lang="nl-NL" sz="2000" dirty="0"/>
          </a:p>
        </p:txBody>
      </p:sp>
      <p:sp>
        <p:nvSpPr>
          <p:cNvPr id="35" name="Tekstvak 34"/>
          <p:cNvSpPr txBox="1">
            <a:spLocks noChangeArrowheads="1"/>
          </p:cNvSpPr>
          <p:nvPr/>
        </p:nvSpPr>
        <p:spPr bwMode="auto">
          <a:xfrm>
            <a:off x="4724400" y="3733800"/>
            <a:ext cx="1066800" cy="400110"/>
          </a:xfrm>
          <a:prstGeom prst="rect">
            <a:avLst/>
          </a:prstGeom>
          <a:noFill/>
          <a:ln w="9525">
            <a:noFill/>
            <a:miter lim="800000"/>
            <a:headEnd/>
            <a:tailEnd/>
          </a:ln>
        </p:spPr>
        <p:txBody>
          <a:bodyPr wrap="square">
            <a:prstTxWarp prst="textNoShape">
              <a:avLst/>
            </a:prstTxWarp>
            <a:spAutoFit/>
          </a:bodyPr>
          <a:lstStyle/>
          <a:p>
            <a:r>
              <a:rPr lang="nl-BE" sz="2000" dirty="0" smtClean="0">
                <a:solidFill>
                  <a:schemeClr val="tx2"/>
                </a:solidFill>
              </a:rPr>
              <a:t>VoiceP </a:t>
            </a:r>
            <a:endParaRPr lang="nl-NL" sz="2000" dirty="0"/>
          </a:p>
        </p:txBody>
      </p:sp>
      <p:grpSp>
        <p:nvGrpSpPr>
          <p:cNvPr id="5" name="Group 10"/>
          <p:cNvGrpSpPr>
            <a:grpSpLocks/>
          </p:cNvGrpSpPr>
          <p:nvPr/>
        </p:nvGrpSpPr>
        <p:grpSpPr bwMode="auto">
          <a:xfrm>
            <a:off x="5181600" y="4724400"/>
            <a:ext cx="792163" cy="144463"/>
            <a:chOff x="2064" y="2160"/>
            <a:chExt cx="635" cy="91"/>
          </a:xfrm>
        </p:grpSpPr>
        <p:sp>
          <p:nvSpPr>
            <p:cNvPr id="3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3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42" name="Tekstvak 41"/>
          <p:cNvSpPr txBox="1">
            <a:spLocks noChangeArrowheads="1"/>
          </p:cNvSpPr>
          <p:nvPr/>
        </p:nvSpPr>
        <p:spPr bwMode="auto">
          <a:xfrm>
            <a:off x="3505200" y="4038600"/>
            <a:ext cx="7620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will           </a:t>
            </a:r>
            <a:endParaRPr lang="nl-NL" sz="2000" i="1" dirty="0"/>
          </a:p>
        </p:txBody>
      </p:sp>
      <p:grpSp>
        <p:nvGrpSpPr>
          <p:cNvPr id="6" name="Group 10"/>
          <p:cNvGrpSpPr>
            <a:grpSpLocks/>
          </p:cNvGrpSpPr>
          <p:nvPr/>
        </p:nvGrpSpPr>
        <p:grpSpPr bwMode="auto">
          <a:xfrm>
            <a:off x="5867398" y="5257811"/>
            <a:ext cx="1142710" cy="152401"/>
            <a:chOff x="2064" y="2160"/>
            <a:chExt cx="916" cy="96"/>
          </a:xfrm>
        </p:grpSpPr>
        <p:sp>
          <p:nvSpPr>
            <p:cNvPr id="50"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51" name="Line 12"/>
            <p:cNvSpPr>
              <a:spLocks noChangeShapeType="1"/>
            </p:cNvSpPr>
            <p:nvPr/>
          </p:nvSpPr>
          <p:spPr bwMode="auto">
            <a:xfrm>
              <a:off x="2381" y="2160"/>
              <a:ext cx="599" cy="96"/>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54" name="Tekstvak 53"/>
          <p:cNvSpPr txBox="1">
            <a:spLocks noChangeArrowheads="1"/>
          </p:cNvSpPr>
          <p:nvPr/>
        </p:nvSpPr>
        <p:spPr bwMode="auto">
          <a:xfrm>
            <a:off x="7086600" y="5334000"/>
            <a:ext cx="914400" cy="400110"/>
          </a:xfrm>
          <a:prstGeom prst="rect">
            <a:avLst/>
          </a:prstGeom>
          <a:noFill/>
          <a:ln w="9525">
            <a:noFill/>
            <a:miter lim="800000"/>
            <a:headEnd/>
            <a:tailEnd/>
          </a:ln>
        </p:spPr>
        <p:txBody>
          <a:bodyPr wrap="square">
            <a:prstTxWarp prst="textNoShape">
              <a:avLst/>
            </a:prstTxWarp>
            <a:spAutoFit/>
          </a:bodyPr>
          <a:lstStyle/>
          <a:p>
            <a:r>
              <a:rPr lang="nl-BE" sz="2000" dirty="0" smtClean="0">
                <a:solidFill>
                  <a:schemeClr val="tx2"/>
                </a:solidFill>
              </a:rPr>
              <a:t>VP</a:t>
            </a:r>
            <a:r>
              <a:rPr lang="nl-BE" sz="2000" i="1" dirty="0" smtClean="0">
                <a:solidFill>
                  <a:schemeClr val="tx2"/>
                </a:solidFill>
              </a:rPr>
              <a:t>           </a:t>
            </a:r>
            <a:endParaRPr lang="nl-NL" sz="2000" i="1" dirty="0"/>
          </a:p>
        </p:txBody>
      </p:sp>
      <p:sp>
        <p:nvSpPr>
          <p:cNvPr id="36" name="Tekstvak 35"/>
          <p:cNvSpPr txBox="1">
            <a:spLocks noChangeArrowheads="1"/>
          </p:cNvSpPr>
          <p:nvPr/>
        </p:nvSpPr>
        <p:spPr bwMode="auto">
          <a:xfrm>
            <a:off x="7543800" y="5943600"/>
            <a:ext cx="13716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the lake           </a:t>
            </a:r>
            <a:endParaRPr lang="nl-NL" sz="2000" i="1" dirty="0"/>
          </a:p>
        </p:txBody>
      </p:sp>
      <p:grpSp>
        <p:nvGrpSpPr>
          <p:cNvPr id="7" name="Groeperen 51"/>
          <p:cNvGrpSpPr/>
          <p:nvPr/>
        </p:nvGrpSpPr>
        <p:grpSpPr>
          <a:xfrm>
            <a:off x="3199606" y="5791200"/>
            <a:ext cx="991394" cy="534194"/>
            <a:chOff x="3199606" y="5791200"/>
            <a:chExt cx="991394" cy="534194"/>
          </a:xfrm>
        </p:grpSpPr>
        <p:cxnSp>
          <p:nvCxnSpPr>
            <p:cNvPr id="31" name="Rechte verbindingslijn 30"/>
            <p:cNvCxnSpPr/>
            <p:nvPr/>
          </p:nvCxnSpPr>
          <p:spPr bwMode="auto">
            <a:xfrm>
              <a:off x="3200400" y="6324600"/>
              <a:ext cx="228600" cy="794"/>
            </a:xfrm>
            <a:prstGeom prst="line">
              <a:avLst/>
            </a:prstGeom>
            <a:ln>
              <a:solidFill>
                <a:schemeClr val="accent1">
                  <a:lumMod val="75000"/>
                </a:schemeClr>
              </a:solidFill>
              <a:headEnd type="none" w="lg" len="lg"/>
              <a:tailEnd type="oval" w="lg" len="lg"/>
            </a:ln>
          </p:spPr>
          <p:style>
            <a:lnRef idx="2">
              <a:schemeClr val="accent1"/>
            </a:lnRef>
            <a:fillRef idx="0">
              <a:schemeClr val="accent1"/>
            </a:fillRef>
            <a:effectRef idx="1">
              <a:schemeClr val="accent1"/>
            </a:effectRef>
            <a:fontRef idx="minor">
              <a:schemeClr val="tx1"/>
            </a:fontRef>
          </p:style>
        </p:cxnSp>
        <p:cxnSp>
          <p:nvCxnSpPr>
            <p:cNvPr id="37" name="Rechte verbindingslijn 36"/>
            <p:cNvCxnSpPr/>
            <p:nvPr/>
          </p:nvCxnSpPr>
          <p:spPr bwMode="auto">
            <a:xfrm>
              <a:off x="3200400" y="5791200"/>
              <a:ext cx="990600" cy="1588"/>
            </a:xfrm>
            <a:prstGeom prst="line">
              <a:avLst/>
            </a:prstGeom>
            <a:ln>
              <a:solidFill>
                <a:schemeClr val="accent1">
                  <a:lumMod val="75000"/>
                </a:schemeClr>
              </a:solidFill>
              <a:headEnd type="none" w="lg" len="lg"/>
              <a:tailEnd type="oval" w="lg" len="lg"/>
            </a:ln>
          </p:spPr>
          <p:style>
            <a:lnRef idx="2">
              <a:schemeClr val="accent1"/>
            </a:lnRef>
            <a:fillRef idx="0">
              <a:schemeClr val="accent1"/>
            </a:fillRef>
            <a:effectRef idx="1">
              <a:schemeClr val="accent1"/>
            </a:effectRef>
            <a:fontRef idx="minor">
              <a:schemeClr val="tx1"/>
            </a:fontRef>
          </p:style>
        </p:cxnSp>
        <p:cxnSp>
          <p:nvCxnSpPr>
            <p:cNvPr id="48" name="Rechte verbindingslijn 47"/>
            <p:cNvCxnSpPr/>
            <p:nvPr/>
          </p:nvCxnSpPr>
          <p:spPr>
            <a:xfrm rot="5400000">
              <a:off x="2933700" y="6057900"/>
              <a:ext cx="533400" cy="1588"/>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53" name="Tekstvak 52"/>
          <p:cNvSpPr txBox="1">
            <a:spLocks noChangeArrowheads="1"/>
          </p:cNvSpPr>
          <p:nvPr/>
        </p:nvSpPr>
        <p:spPr bwMode="auto">
          <a:xfrm>
            <a:off x="1371600" y="2209800"/>
            <a:ext cx="5867400" cy="400110"/>
          </a:xfrm>
          <a:prstGeom prst="rect">
            <a:avLst/>
          </a:prstGeom>
          <a:noFill/>
          <a:ln w="9525">
            <a:noFill/>
            <a:miter lim="800000"/>
            <a:headEnd/>
            <a:tailEnd/>
          </a:ln>
        </p:spPr>
        <p:txBody>
          <a:bodyPr wrap="square">
            <a:prstTxWarp prst="textNoShape">
              <a:avLst/>
            </a:prstTxWarp>
            <a:spAutoFit/>
          </a:bodyPr>
          <a:lstStyle/>
          <a:p>
            <a:r>
              <a:rPr lang="nl-BE" sz="2000" dirty="0" smtClean="0">
                <a:solidFill>
                  <a:schemeClr val="tx2"/>
                </a:solidFill>
              </a:rPr>
              <a:t>(105)	</a:t>
            </a:r>
            <a:r>
              <a:rPr lang="nl-BE" sz="2000" i="1" dirty="0" smtClean="0">
                <a:solidFill>
                  <a:schemeClr val="tx2"/>
                </a:solidFill>
              </a:rPr>
              <a:t>The river will freeze solid and </a:t>
            </a:r>
            <a:r>
              <a:rPr lang="nl-BE" sz="2000" dirty="0" smtClean="0">
                <a:solidFill>
                  <a:schemeClr val="tx2"/>
                </a:solidFill>
              </a:rPr>
              <a:t>…	</a:t>
            </a:r>
            <a:endParaRPr lang="nl-NL"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74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3.61111E-6 -1.85185E-6 C -0.16059 0.03542 -0.32066 0.07107 -0.38646 0.04051 C -0.45191 0.01019 -0.42292 -0.08565 -0.39393 -0.18102 " pathEditMode="relative" rAng="0" ptsTypes="aaA">
                                      <p:cBhvr>
                                        <p:cTn id="18" dur="2000" fill="hold"/>
                                        <p:tgtEl>
                                          <p:spTgt spid="36">
                                            <p:txEl>
                                              <p:pRg st="0" end="0"/>
                                            </p:txEl>
                                          </p:spTgt>
                                        </p:tgtEl>
                                        <p:attrNameLst>
                                          <p:attrName>ppt_x</p:attrName>
                                          <p:attrName>ppt_y</p:attrName>
                                        </p:attrNameLst>
                                      </p:cBhvr>
                                      <p:rCtr x="-226" y="-55"/>
                                    </p:animMotion>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54"/>
                                        </p:tgtEl>
                                      </p:cBhvr>
                                    </p:animEffect>
                                    <p:set>
                                      <p:cBhvr>
                                        <p:cTn id="29" dur="1" fill="hold">
                                          <p:stCondLst>
                                            <p:cond delay="499"/>
                                          </p:stCondLst>
                                        </p:cTn>
                                        <p:tgtEl>
                                          <p:spTgt spid="54"/>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47461"/>
                                        </p:tgtEl>
                                      </p:cBhvr>
                                    </p:animEffect>
                                    <p:set>
                                      <p:cBhvr>
                                        <p:cTn id="32" dur="1" fill="hold">
                                          <p:stCondLst>
                                            <p:cond delay="499"/>
                                          </p:stCondLst>
                                        </p:cTn>
                                        <p:tgtEl>
                                          <p:spTgt spid="147461"/>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0.39393 -0.18102 C -0.48733 -0.12592 -0.58021 -0.0706 -0.61216 -0.10532 C -0.64358 -0.13981 -0.61424 -0.26389 -0.58473 -0.3875 " pathEditMode="relative" rAng="0" ptsTypes="aaA">
                                      <p:cBhvr>
                                        <p:cTn id="57" dur="2000" fill="hold"/>
                                        <p:tgtEl>
                                          <p:spTgt spid="36">
                                            <p:txEl>
                                              <p:pRg st="0" end="0"/>
                                            </p:txEl>
                                          </p:spTgt>
                                        </p:tgtEl>
                                        <p:attrNameLst>
                                          <p:attrName>ppt_x</p:attrName>
                                          <p:attrName>ppt_y</p:attrName>
                                        </p:attrNameLst>
                                      </p:cBhvr>
                                      <p:rCtr x="-125" y="-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1" grpId="0" animBg="1"/>
      <p:bldP spid="20" grpId="0" animBg="1"/>
      <p:bldP spid="40" grpId="0"/>
      <p:bldP spid="41" grpId="0"/>
      <p:bldP spid="29" grpId="0"/>
      <p:bldP spid="34" grpId="0"/>
      <p:bldP spid="28" grpId="0"/>
      <p:bldP spid="32" grpId="0"/>
      <p:bldP spid="35" grpId="0"/>
      <p:bldP spid="42" grpId="0"/>
      <p:bldP spid="54" grpId="0"/>
    </p:bld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370013" y="301625"/>
            <a:ext cx="7523162" cy="1143000"/>
          </a:xfrm>
        </p:spPr>
        <p:txBody>
          <a:bodyPr/>
          <a:lstStyle/>
          <a:p>
            <a:pPr eaLnBrk="1" hangingPunct="1"/>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(18)</a:t>
            </a:r>
            <a:endParaRPr lang="nl-NL" sz="3400" dirty="0" smtClean="0">
              <a:solidFill>
                <a:schemeClr val="accent1"/>
              </a:solidFill>
            </a:endParaRPr>
          </a:p>
        </p:txBody>
      </p:sp>
      <p:sp>
        <p:nvSpPr>
          <p:cNvPr id="147460" name="Text Box 4"/>
          <p:cNvSpPr txBox="1">
            <a:spLocks noChangeArrowheads="1"/>
          </p:cNvSpPr>
          <p:nvPr/>
        </p:nvSpPr>
        <p:spPr bwMode="auto">
          <a:xfrm>
            <a:off x="1371600" y="1828800"/>
            <a:ext cx="7162800" cy="4508927"/>
          </a:xfrm>
          <a:prstGeom prst="rect">
            <a:avLst/>
          </a:prstGeom>
          <a:noFill/>
          <a:ln w="9525">
            <a:noFill/>
            <a:miter lim="800000"/>
            <a:headEnd/>
            <a:tailEnd/>
          </a:ln>
        </p:spPr>
        <p:txBody>
          <a:bodyPr wrap="square">
            <a:prstTxWarp prst="textNoShape">
              <a:avLst/>
            </a:prstTxWarp>
            <a:spAutoFit/>
          </a:bodyPr>
          <a:lstStyle/>
          <a:p>
            <a:pPr marL="342900" indent="-342900">
              <a:spcBef>
                <a:spcPct val="50000"/>
              </a:spcBef>
            </a:pPr>
            <a:endParaRPr lang="nl-BE" sz="2000" i="1" dirty="0" smtClean="0">
              <a:solidFill>
                <a:schemeClr val="tx2"/>
              </a:solidFill>
            </a:endParaRPr>
          </a:p>
          <a:p>
            <a:pPr marL="342900" indent="-342900">
              <a:spcBef>
                <a:spcPct val="50000"/>
              </a:spcBef>
            </a:pPr>
            <a:r>
              <a:rPr lang="nl-BE" sz="2000" dirty="0">
                <a:solidFill>
                  <a:schemeClr val="tx2"/>
                </a:solidFill>
              </a:rPr>
              <a:t>                     </a:t>
            </a:r>
          </a:p>
          <a:p>
            <a:pPr marL="342900" indent="-342900">
              <a:spcBef>
                <a:spcPct val="50000"/>
              </a:spcBef>
            </a:pPr>
            <a:r>
              <a:rPr lang="nl-BE" sz="2000" dirty="0">
                <a:solidFill>
                  <a:schemeClr val="tx2"/>
                </a:solidFill>
              </a:rPr>
              <a:t>                                  </a:t>
            </a:r>
          </a:p>
          <a:p>
            <a:pPr marL="342900" indent="-342900">
              <a:spcBef>
                <a:spcPct val="50000"/>
              </a:spcBef>
            </a:pPr>
            <a:r>
              <a:rPr lang="nl-BE" sz="1600" dirty="0">
                <a:solidFill>
                  <a:schemeClr val="tx2"/>
                </a:solidFill>
              </a:rPr>
              <a:t>                               </a:t>
            </a:r>
            <a:r>
              <a:rPr lang="nl-BE" sz="1600" dirty="0" smtClean="0">
                <a:solidFill>
                  <a:schemeClr val="tx2"/>
                </a:solidFill>
              </a:rPr>
              <a:t> </a:t>
            </a:r>
          </a:p>
          <a:p>
            <a:pPr marL="342900" indent="-342900">
              <a:spcBef>
                <a:spcPct val="50000"/>
              </a:spcBef>
            </a:pPr>
            <a:r>
              <a:rPr lang="nl-BE" sz="1600" dirty="0">
                <a:solidFill>
                  <a:schemeClr val="tx2"/>
                </a:solidFill>
              </a:rPr>
              <a:t>                   </a:t>
            </a:r>
            <a:r>
              <a:rPr lang="nl-BE" sz="1600" dirty="0" smtClean="0">
                <a:solidFill>
                  <a:schemeClr val="tx2"/>
                </a:solidFill>
              </a:rPr>
              <a:t>      </a:t>
            </a:r>
          </a:p>
          <a:p>
            <a:pPr marL="342900" indent="-342900">
              <a:spcBef>
                <a:spcPct val="50000"/>
              </a:spcBef>
            </a:pPr>
            <a:r>
              <a:rPr lang="nl-BE" sz="1600" dirty="0" smtClean="0">
                <a:solidFill>
                  <a:schemeClr val="tx2"/>
                </a:solidFill>
              </a:rPr>
              <a:t>                                            </a:t>
            </a:r>
          </a:p>
          <a:p>
            <a:pPr marL="342900" indent="-342900">
              <a:spcBef>
                <a:spcPct val="50000"/>
              </a:spcBef>
              <a:spcAft>
                <a:spcPts val="600"/>
              </a:spcAft>
            </a:pPr>
            <a:r>
              <a:rPr lang="nl-BE" sz="2000" dirty="0" smtClean="0">
                <a:solidFill>
                  <a:schemeClr val="tx2"/>
                </a:solidFill>
              </a:rPr>
              <a:t>			  	                 vP</a:t>
            </a:r>
          </a:p>
          <a:p>
            <a:pPr marL="342900" indent="-342900">
              <a:spcBef>
                <a:spcPct val="50000"/>
              </a:spcBef>
              <a:spcAft>
                <a:spcPts val="0"/>
              </a:spcAft>
            </a:pPr>
            <a:r>
              <a:rPr lang="nl-BE" sz="2000" dirty="0">
                <a:solidFill>
                  <a:schemeClr val="tx2"/>
                </a:solidFill>
              </a:rPr>
              <a:t>                                  </a:t>
            </a:r>
            <a:r>
              <a:rPr lang="nl-BE" sz="2000" dirty="0" smtClean="0">
                <a:solidFill>
                  <a:schemeClr val="tx2"/>
                </a:solidFill>
              </a:rPr>
              <a:t>                    v’</a:t>
            </a:r>
          </a:p>
          <a:p>
            <a:pPr marL="342900" indent="-342900">
              <a:spcBef>
                <a:spcPct val="50000"/>
              </a:spcBef>
              <a:spcAft>
                <a:spcPts val="1200"/>
              </a:spcAft>
            </a:pPr>
            <a:r>
              <a:rPr lang="nl-BE" sz="2000" dirty="0" smtClean="0">
                <a:solidFill>
                  <a:schemeClr val="tx2"/>
                </a:solidFill>
              </a:rPr>
              <a:t>                                                v            </a:t>
            </a:r>
          </a:p>
          <a:p>
            <a:pPr marL="342900" indent="-342900">
              <a:spcBef>
                <a:spcPct val="50000"/>
              </a:spcBef>
              <a:spcAft>
                <a:spcPts val="0"/>
              </a:spcAft>
            </a:pPr>
            <a:r>
              <a:rPr lang="nl-BE" sz="2000" dirty="0" smtClean="0">
                <a:solidFill>
                  <a:schemeClr val="tx2"/>
                </a:solidFill>
              </a:rPr>
              <a:t>	</a:t>
            </a:r>
            <a:r>
              <a:rPr lang="nl-BE" sz="2000" i="1" dirty="0" smtClean="0">
                <a:solidFill>
                  <a:schemeClr val="tx2"/>
                </a:solidFill>
              </a:rPr>
              <a:t>                                                            </a:t>
            </a:r>
            <a:r>
              <a:rPr lang="nl-BE" sz="2000" dirty="0" smtClean="0">
                <a:solidFill>
                  <a:schemeClr val="tx2"/>
                </a:solidFill>
              </a:rPr>
              <a:t>                                                          </a:t>
            </a:r>
            <a:endParaRPr lang="nl-NL" sz="2000" dirty="0">
              <a:solidFill>
                <a:schemeClr val="tx2"/>
              </a:solidFill>
            </a:endParaRPr>
          </a:p>
        </p:txBody>
      </p:sp>
      <p:sp>
        <p:nvSpPr>
          <p:cNvPr id="147461" name="AutoShape 5"/>
          <p:cNvSpPr>
            <a:spLocks noChangeArrowheads="1"/>
          </p:cNvSpPr>
          <p:nvPr/>
        </p:nvSpPr>
        <p:spPr bwMode="auto">
          <a:xfrm>
            <a:off x="6324600" y="5638800"/>
            <a:ext cx="1524000" cy="228600"/>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2" name="Group 10"/>
          <p:cNvGrpSpPr>
            <a:grpSpLocks/>
          </p:cNvGrpSpPr>
          <p:nvPr/>
        </p:nvGrpSpPr>
        <p:grpSpPr bwMode="auto">
          <a:xfrm>
            <a:off x="2819400" y="2667000"/>
            <a:ext cx="792163" cy="144463"/>
            <a:chOff x="2064" y="2160"/>
            <a:chExt cx="635" cy="91"/>
          </a:xfrm>
        </p:grpSpPr>
        <p:sp>
          <p:nvSpPr>
            <p:cNvPr id="252954"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5"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10"/>
          <p:cNvGrpSpPr>
            <a:grpSpLocks/>
          </p:cNvGrpSpPr>
          <p:nvPr/>
        </p:nvGrpSpPr>
        <p:grpSpPr bwMode="auto">
          <a:xfrm>
            <a:off x="3429000" y="3200400"/>
            <a:ext cx="792163" cy="144463"/>
            <a:chOff x="2064" y="2160"/>
            <a:chExt cx="635" cy="91"/>
          </a:xfrm>
        </p:grpSpPr>
        <p:sp>
          <p:nvSpPr>
            <p:cNvPr id="252952"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3"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4" name="Group 10"/>
          <p:cNvGrpSpPr>
            <a:grpSpLocks/>
          </p:cNvGrpSpPr>
          <p:nvPr/>
        </p:nvGrpSpPr>
        <p:grpSpPr bwMode="auto">
          <a:xfrm>
            <a:off x="4038600" y="3657600"/>
            <a:ext cx="792163" cy="144463"/>
            <a:chOff x="2064" y="2160"/>
            <a:chExt cx="635" cy="91"/>
          </a:xfrm>
        </p:grpSpPr>
        <p:sp>
          <p:nvSpPr>
            <p:cNvPr id="252950"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51"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5" name="Group 10"/>
          <p:cNvGrpSpPr>
            <a:grpSpLocks/>
          </p:cNvGrpSpPr>
          <p:nvPr/>
        </p:nvGrpSpPr>
        <p:grpSpPr bwMode="auto">
          <a:xfrm>
            <a:off x="4953000" y="4191000"/>
            <a:ext cx="792163" cy="144463"/>
            <a:chOff x="2064" y="2160"/>
            <a:chExt cx="635" cy="91"/>
          </a:xfrm>
        </p:grpSpPr>
        <p:sp>
          <p:nvSpPr>
            <p:cNvPr id="25294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5294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6096000" y="4648200"/>
            <a:ext cx="1476197" cy="1884071"/>
          </a:xfrm>
          <a:custGeom>
            <a:avLst/>
            <a:gdLst>
              <a:gd name="connsiteX0" fmla="*/ 1205255 w 1205255"/>
              <a:gd name="connsiteY0" fmla="*/ 0 h 1553882"/>
              <a:gd name="connsiteX1" fmla="*/ 114549 w 1205255"/>
              <a:gd name="connsiteY1" fmla="*/ 672353 h 1553882"/>
              <a:gd name="connsiteX2" fmla="*/ 517961 w 1205255"/>
              <a:gd name="connsiteY2" fmla="*/ 1553882 h 1553882"/>
              <a:gd name="connsiteX0" fmla="*/ 1205255 w 1205255"/>
              <a:gd name="connsiteY0" fmla="*/ 0 h 1792342"/>
              <a:gd name="connsiteX1" fmla="*/ 114549 w 1205255"/>
              <a:gd name="connsiteY1" fmla="*/ 910813 h 1792342"/>
              <a:gd name="connsiteX2" fmla="*/ 517961 w 1205255"/>
              <a:gd name="connsiteY2" fmla="*/ 1792342 h 1792342"/>
              <a:gd name="connsiteX0" fmla="*/ 1254575 w 1254575"/>
              <a:gd name="connsiteY0" fmla="*/ 0 h 1792342"/>
              <a:gd name="connsiteX1" fmla="*/ 163869 w 1254575"/>
              <a:gd name="connsiteY1" fmla="*/ 910813 h 1792342"/>
              <a:gd name="connsiteX2" fmla="*/ 271361 w 1254575"/>
              <a:gd name="connsiteY2" fmla="*/ 1792342 h 1792342"/>
              <a:gd name="connsiteX0" fmla="*/ 1254122 w 1433187"/>
              <a:gd name="connsiteY0" fmla="*/ 173629 h 1965971"/>
              <a:gd name="connsiteX1" fmla="*/ 1251403 w 1433187"/>
              <a:gd name="connsiteY1" fmla="*/ 151802 h 1965971"/>
              <a:gd name="connsiteX2" fmla="*/ 163416 w 1433187"/>
              <a:gd name="connsiteY2" fmla="*/ 1084442 h 1965971"/>
              <a:gd name="connsiteX3" fmla="*/ 270908 w 1433187"/>
              <a:gd name="connsiteY3" fmla="*/ 1965971 h 1965971"/>
            </a:gdLst>
            <a:ahLst/>
            <a:cxnLst>
              <a:cxn ang="0">
                <a:pos x="connsiteX0" y="connsiteY0"/>
              </a:cxn>
              <a:cxn ang="0">
                <a:pos x="connsiteX1" y="connsiteY1"/>
              </a:cxn>
              <a:cxn ang="0">
                <a:pos x="connsiteX2" y="connsiteY2"/>
              </a:cxn>
              <a:cxn ang="0">
                <a:pos x="connsiteX3" y="connsiteY3"/>
              </a:cxn>
            </a:cxnLst>
            <a:rect l="l" t="t" r="r" b="b"/>
            <a:pathLst>
              <a:path w="1433187" h="1965971">
                <a:moveTo>
                  <a:pt x="1254122" y="173629"/>
                </a:moveTo>
                <a:cubicBezTo>
                  <a:pt x="1253669" y="169991"/>
                  <a:pt x="1433187" y="0"/>
                  <a:pt x="1251403" y="151802"/>
                </a:cubicBezTo>
                <a:cubicBezTo>
                  <a:pt x="1069619" y="303604"/>
                  <a:pt x="326832" y="782081"/>
                  <a:pt x="163416" y="1084442"/>
                </a:cubicBezTo>
                <a:cubicBezTo>
                  <a:pt x="0" y="1386803"/>
                  <a:pt x="270908" y="1965971"/>
                  <a:pt x="270908" y="1965971"/>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40" name="Tekstvak 39"/>
          <p:cNvSpPr txBox="1"/>
          <p:nvPr/>
        </p:nvSpPr>
        <p:spPr>
          <a:xfrm>
            <a:off x="3657600" y="6096000"/>
            <a:ext cx="2743200" cy="400110"/>
          </a:xfrm>
          <a:prstGeom prst="rect">
            <a:avLst/>
          </a:prstGeom>
          <a:noFill/>
        </p:spPr>
        <p:txBody>
          <a:bodyPr wrap="square">
            <a:prstTxWarp prst="textNoShape">
              <a:avLst/>
            </a:prstTxWarp>
            <a:spAutoFit/>
          </a:bodyPr>
          <a:lstStyle/>
          <a:p>
            <a:r>
              <a:rPr lang="en-GB" sz="2000" dirty="0">
                <a:solidFill>
                  <a:schemeClr val="tx2"/>
                </a:solidFill>
                <a:ea typeface="Verdana" pitchFamily="-110" charset="0"/>
                <a:cs typeface="Verdana" pitchFamily="-110" charset="0"/>
              </a:rPr>
              <a:t>[E </a:t>
            </a:r>
            <a:r>
              <a:rPr lang="en-GB" sz="2000" dirty="0" smtClean="0">
                <a:solidFill>
                  <a:schemeClr val="tx2"/>
                </a:solidFill>
                <a:ea typeface="Verdana" pitchFamily="-110" charset="0"/>
                <a:cs typeface="Verdana" pitchFamily="-110" charset="0"/>
              </a:rPr>
              <a:t>[</a:t>
            </a:r>
            <a:r>
              <a:rPr lang="en-GB" sz="2000" cap="small" dirty="0" err="1" smtClean="0">
                <a:solidFill>
                  <a:schemeClr val="tx2"/>
                </a:solidFill>
                <a:ea typeface="Verdana" pitchFamily="-110" charset="0"/>
                <a:cs typeface="Verdana" pitchFamily="-110" charset="0"/>
              </a:rPr>
              <a:t>infl</a:t>
            </a:r>
            <a:r>
              <a:rPr lang="en-GB" sz="2000" dirty="0" err="1" smtClean="0">
                <a:solidFill>
                  <a:schemeClr val="tx2"/>
                </a:solidFill>
                <a:ea typeface="Verdana" pitchFamily="-110" charset="0"/>
                <a:cs typeface="Verdana" pitchFamily="-110" charset="0"/>
              </a:rPr>
              <a:t>[</a:t>
            </a:r>
            <a:r>
              <a:rPr lang="en-GB" sz="2000" i="1" dirty="0" err="1" smtClean="0">
                <a:solidFill>
                  <a:schemeClr val="tx2"/>
                </a:solidFill>
                <a:ea typeface="Verdana" pitchFamily="-110" charset="0"/>
                <a:cs typeface="Verdana" pitchFamily="-110" charset="0"/>
              </a:rPr>
              <a:t>u</a:t>
            </a:r>
            <a:r>
              <a:rPr lang="en-GB" sz="2000" dirty="0" err="1" smtClean="0">
                <a:solidFill>
                  <a:schemeClr val="tx2"/>
                </a:solidFill>
                <a:ea typeface="Verdana" pitchFamily="-110" charset="0"/>
                <a:cs typeface="Verdana" pitchFamily="-110" charset="0"/>
              </a:rPr>
              <a:t>v</a:t>
            </a:r>
            <a:r>
              <a:rPr lang="en-GB" sz="2000" dirty="0" smtClean="0">
                <a:solidFill>
                  <a:schemeClr val="tx2"/>
                </a:solidFill>
                <a:ea typeface="Verdana" pitchFamily="-110" charset="0"/>
                <a:cs typeface="Verdana" pitchFamily="-110" charset="0"/>
              </a:rPr>
              <a:t> [</a:t>
            </a:r>
            <a:r>
              <a:rPr lang="en-GB" sz="2000" i="1" dirty="0" smtClean="0">
                <a:solidFill>
                  <a:schemeClr val="tx2"/>
                </a:solidFill>
                <a:ea typeface="Verdana" pitchFamily="-110" charset="0"/>
                <a:cs typeface="Verdana" pitchFamily="-110" charset="0"/>
              </a:rPr>
              <a:t>do</a:t>
            </a:r>
            <a:r>
              <a:rPr lang="en-GB" sz="2000" dirty="0" smtClean="0">
                <a:solidFill>
                  <a:schemeClr val="tx2"/>
                </a:solidFill>
                <a:ea typeface="Verdana" pitchFamily="-110" charset="0"/>
                <a:cs typeface="Verdana" pitchFamily="-110" charset="0"/>
              </a:rPr>
              <a:t>]]]</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41" name="Tekstvak 40"/>
          <p:cNvSpPr txBox="1">
            <a:spLocks noChangeArrowheads="1"/>
          </p:cNvSpPr>
          <p:nvPr/>
        </p:nvSpPr>
        <p:spPr bwMode="auto">
          <a:xfrm>
            <a:off x="6324600" y="5867400"/>
            <a:ext cx="16764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cook what           </a:t>
            </a:r>
            <a:endParaRPr lang="nl-NL" sz="2000" i="1" dirty="0"/>
          </a:p>
        </p:txBody>
      </p:sp>
      <p:sp>
        <p:nvSpPr>
          <p:cNvPr id="29" name="Tekstvak 28"/>
          <p:cNvSpPr txBox="1"/>
          <p:nvPr/>
        </p:nvSpPr>
        <p:spPr>
          <a:xfrm>
            <a:off x="4419600" y="5638800"/>
            <a:ext cx="1828800" cy="400050"/>
          </a:xfrm>
          <a:prstGeom prst="rect">
            <a:avLst/>
          </a:prstGeom>
          <a:noFill/>
        </p:spPr>
        <p:txBody>
          <a:bodyPr wrap="square">
            <a:prstTxWarp prst="textNoShape">
              <a:avLst/>
            </a:prstTxWarp>
            <a:spAutoFit/>
          </a:bodyPr>
          <a:lstStyle/>
          <a:p>
            <a:r>
              <a:rPr lang="en-GB" sz="2000" dirty="0" smtClean="0">
                <a:solidFill>
                  <a:schemeClr val="tx2"/>
                </a:solidFill>
                <a:ea typeface="Verdana" pitchFamily="-110" charset="0"/>
                <a:cs typeface="Verdana" pitchFamily="-110" charset="0"/>
              </a:rPr>
              <a:t>[</a:t>
            </a:r>
            <a:r>
              <a:rPr lang="en-GB" sz="2000" cap="small" dirty="0" smtClean="0">
                <a:solidFill>
                  <a:schemeClr val="tx2"/>
                </a:solidFill>
                <a:ea typeface="Verdana" pitchFamily="-110" charset="0"/>
                <a:cs typeface="Verdana" pitchFamily="-110" charset="0"/>
              </a:rPr>
              <a:t>cat </a:t>
            </a:r>
            <a:r>
              <a:rPr lang="en-GB" sz="2000" dirty="0" smtClean="0">
                <a:solidFill>
                  <a:schemeClr val="tx2"/>
                </a:solidFill>
                <a:ea typeface="Verdana" pitchFamily="-110" charset="0"/>
                <a:cs typeface="Verdana" pitchFamily="-110" charset="0"/>
              </a:rPr>
              <a:t>[</a:t>
            </a:r>
            <a:r>
              <a:rPr lang="en-GB" sz="2000" dirty="0" err="1" smtClean="0">
                <a:solidFill>
                  <a:schemeClr val="tx2"/>
                </a:solidFill>
                <a:ea typeface="Verdana" pitchFamily="-110" charset="0"/>
                <a:cs typeface="Verdana" pitchFamily="-110" charset="0"/>
              </a:rPr>
              <a:t>v</a:t>
            </a:r>
            <a:r>
              <a:rPr lang="en-GB" sz="2000" dirty="0" smtClean="0">
                <a:solidFill>
                  <a:schemeClr val="tx2"/>
                </a:solidFill>
                <a:ea typeface="Verdana" pitchFamily="-110" charset="0"/>
                <a:cs typeface="Verdana" pitchFamily="-110" charset="0"/>
              </a:rPr>
              <a:t> [</a:t>
            </a:r>
            <a:r>
              <a:rPr lang="en-GB" sz="2000" i="1" dirty="0" smtClean="0">
                <a:solidFill>
                  <a:schemeClr val="tx2"/>
                </a:solidFill>
                <a:ea typeface="Verdana" pitchFamily="-110" charset="0"/>
                <a:cs typeface="Verdana" pitchFamily="-110" charset="0"/>
              </a:rPr>
              <a:t>do</a:t>
            </a:r>
            <a:r>
              <a:rPr lang="en-GB" sz="2000" dirty="0" smtClean="0">
                <a:solidFill>
                  <a:schemeClr val="tx2"/>
                </a:solidFill>
                <a:ea typeface="Verdana" pitchFamily="-110" charset="0"/>
                <a:cs typeface="Verdana" pitchFamily="-110" charset="0"/>
              </a:rPr>
              <a:t>]</a:t>
            </a:r>
            <a:r>
              <a:rPr lang="en-GB" sz="2000" dirty="0">
                <a:solidFill>
                  <a:schemeClr val="tx2"/>
                </a:solidFill>
                <a:ea typeface="Verdana" pitchFamily="-110" charset="0"/>
                <a:cs typeface="Verdana" pitchFamily="-110" charset="0"/>
              </a:rPr>
              <a:t>]</a:t>
            </a:r>
            <a:r>
              <a:rPr lang="nl-BE" sz="2000" dirty="0">
                <a:solidFill>
                  <a:schemeClr val="tx2"/>
                </a:solidFill>
                <a:ea typeface="Verdana" pitchFamily="-110" charset="0"/>
                <a:cs typeface="Verdana" pitchFamily="-110" charset="0"/>
              </a:rPr>
              <a:t> </a:t>
            </a:r>
            <a:endParaRPr lang="nl-NL" sz="2000" dirty="0">
              <a:ea typeface="Verdana" pitchFamily="-110" charset="0"/>
              <a:cs typeface="Verdana" pitchFamily="-110" charset="0"/>
            </a:endParaRPr>
          </a:p>
        </p:txBody>
      </p:sp>
      <p:sp>
        <p:nvSpPr>
          <p:cNvPr id="30" name="Tekstvak 29"/>
          <p:cNvSpPr txBox="1">
            <a:spLocks noChangeArrowheads="1"/>
          </p:cNvSpPr>
          <p:nvPr/>
        </p:nvSpPr>
        <p:spPr bwMode="auto">
          <a:xfrm>
            <a:off x="4724400" y="4800600"/>
            <a:ext cx="7620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Lola </a:t>
            </a:r>
            <a:endParaRPr lang="nl-NL" sz="2000" i="1" dirty="0"/>
          </a:p>
        </p:txBody>
      </p:sp>
      <p:sp>
        <p:nvSpPr>
          <p:cNvPr id="33" name="Tekstvak 32"/>
          <p:cNvSpPr txBox="1">
            <a:spLocks noChangeArrowheads="1"/>
          </p:cNvSpPr>
          <p:nvPr/>
        </p:nvSpPr>
        <p:spPr bwMode="auto">
          <a:xfrm>
            <a:off x="2971800" y="2286000"/>
            <a:ext cx="6858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CP </a:t>
            </a:r>
            <a:endParaRPr lang="nl-NL" sz="2000" dirty="0"/>
          </a:p>
        </p:txBody>
      </p:sp>
      <p:sp>
        <p:nvSpPr>
          <p:cNvPr id="34" name="Tekstvak 33"/>
          <p:cNvSpPr txBox="1">
            <a:spLocks noChangeArrowheads="1"/>
          </p:cNvSpPr>
          <p:nvPr/>
        </p:nvSpPr>
        <p:spPr bwMode="auto">
          <a:xfrm>
            <a:off x="4267200" y="32766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 </a:t>
            </a:r>
            <a:endParaRPr lang="nl-NL" sz="2000" dirty="0"/>
          </a:p>
        </p:txBody>
      </p:sp>
      <p:sp>
        <p:nvSpPr>
          <p:cNvPr id="28" name="Tekstvak 27"/>
          <p:cNvSpPr txBox="1">
            <a:spLocks noChangeArrowheads="1"/>
          </p:cNvSpPr>
          <p:nvPr/>
        </p:nvSpPr>
        <p:spPr bwMode="auto">
          <a:xfrm>
            <a:off x="3581400" y="28194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TP </a:t>
            </a:r>
            <a:endParaRPr lang="nl-NL" sz="2000" dirty="0"/>
          </a:p>
        </p:txBody>
      </p:sp>
      <p:sp>
        <p:nvSpPr>
          <p:cNvPr id="32" name="Tekstvak 31"/>
          <p:cNvSpPr txBox="1">
            <a:spLocks noChangeArrowheads="1"/>
          </p:cNvSpPr>
          <p:nvPr/>
        </p:nvSpPr>
        <p:spPr bwMode="auto">
          <a:xfrm>
            <a:off x="3657600" y="3733800"/>
            <a:ext cx="609600" cy="400050"/>
          </a:xfrm>
          <a:prstGeom prst="rect">
            <a:avLst/>
          </a:prstGeom>
          <a:noFill/>
          <a:ln w="9525">
            <a:noFill/>
            <a:miter lim="800000"/>
            <a:headEnd/>
            <a:tailEnd/>
          </a:ln>
        </p:spPr>
        <p:txBody>
          <a:bodyPr>
            <a:prstTxWarp prst="textNoShape">
              <a:avLst/>
            </a:prstTxWarp>
            <a:spAutoFit/>
          </a:bodyPr>
          <a:lstStyle/>
          <a:p>
            <a:r>
              <a:rPr lang="nl-BE" sz="2000" dirty="0" smtClean="0">
                <a:solidFill>
                  <a:schemeClr val="tx2"/>
                </a:solidFill>
              </a:rPr>
              <a:t>T </a:t>
            </a:r>
            <a:endParaRPr lang="nl-NL" sz="2000" dirty="0"/>
          </a:p>
        </p:txBody>
      </p:sp>
      <p:sp>
        <p:nvSpPr>
          <p:cNvPr id="35" name="Tekstvak 34"/>
          <p:cNvSpPr txBox="1">
            <a:spLocks noChangeArrowheads="1"/>
          </p:cNvSpPr>
          <p:nvPr/>
        </p:nvSpPr>
        <p:spPr bwMode="auto">
          <a:xfrm>
            <a:off x="4876800" y="3733800"/>
            <a:ext cx="1066800" cy="400110"/>
          </a:xfrm>
          <a:prstGeom prst="rect">
            <a:avLst/>
          </a:prstGeom>
          <a:noFill/>
          <a:ln w="9525">
            <a:noFill/>
            <a:miter lim="800000"/>
            <a:headEnd/>
            <a:tailEnd/>
          </a:ln>
        </p:spPr>
        <p:txBody>
          <a:bodyPr wrap="square">
            <a:prstTxWarp prst="textNoShape">
              <a:avLst/>
            </a:prstTxWarp>
            <a:spAutoFit/>
          </a:bodyPr>
          <a:lstStyle/>
          <a:p>
            <a:r>
              <a:rPr lang="nl-BE" sz="2000" dirty="0" smtClean="0">
                <a:solidFill>
                  <a:schemeClr val="tx2"/>
                </a:solidFill>
              </a:rPr>
              <a:t>VoiceP </a:t>
            </a:r>
            <a:endParaRPr lang="nl-NL" sz="2000" dirty="0"/>
          </a:p>
        </p:txBody>
      </p:sp>
      <p:grpSp>
        <p:nvGrpSpPr>
          <p:cNvPr id="6" name="Group 10"/>
          <p:cNvGrpSpPr>
            <a:grpSpLocks/>
          </p:cNvGrpSpPr>
          <p:nvPr/>
        </p:nvGrpSpPr>
        <p:grpSpPr bwMode="auto">
          <a:xfrm>
            <a:off x="5486400" y="4724400"/>
            <a:ext cx="792163" cy="144463"/>
            <a:chOff x="2064" y="2160"/>
            <a:chExt cx="635" cy="91"/>
          </a:xfrm>
        </p:grpSpPr>
        <p:sp>
          <p:nvSpPr>
            <p:cNvPr id="3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3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42" name="Tekstvak 41"/>
          <p:cNvSpPr txBox="1">
            <a:spLocks noChangeArrowheads="1"/>
          </p:cNvSpPr>
          <p:nvPr/>
        </p:nvSpPr>
        <p:spPr bwMode="auto">
          <a:xfrm>
            <a:off x="3505200" y="4038600"/>
            <a:ext cx="762000" cy="400110"/>
          </a:xfrm>
          <a:prstGeom prst="rect">
            <a:avLst/>
          </a:prstGeom>
          <a:noFill/>
          <a:ln w="9525">
            <a:noFill/>
            <a:miter lim="800000"/>
            <a:headEnd/>
            <a:tailEnd/>
          </a:ln>
        </p:spPr>
        <p:txBody>
          <a:bodyPr wrap="square">
            <a:prstTxWarp prst="textNoShape">
              <a:avLst/>
            </a:prstTxWarp>
            <a:spAutoFit/>
          </a:bodyPr>
          <a:lstStyle/>
          <a:p>
            <a:r>
              <a:rPr lang="nl-BE" sz="2000" i="1" dirty="0" smtClean="0">
                <a:solidFill>
                  <a:schemeClr val="tx2"/>
                </a:solidFill>
              </a:rPr>
              <a:t>will           </a:t>
            </a:r>
            <a:endParaRPr lang="nl-NL" sz="2000" i="1" dirty="0"/>
          </a:p>
        </p:txBody>
      </p:sp>
      <p:grpSp>
        <p:nvGrpSpPr>
          <p:cNvPr id="7" name="Group 10"/>
          <p:cNvGrpSpPr>
            <a:grpSpLocks/>
          </p:cNvGrpSpPr>
          <p:nvPr/>
        </p:nvGrpSpPr>
        <p:grpSpPr bwMode="auto">
          <a:xfrm>
            <a:off x="6019800" y="5257800"/>
            <a:ext cx="792163" cy="144463"/>
            <a:chOff x="2064" y="2160"/>
            <a:chExt cx="635" cy="91"/>
          </a:xfrm>
        </p:grpSpPr>
        <p:sp>
          <p:nvSpPr>
            <p:cNvPr id="50"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51"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54" name="Tekstvak 53"/>
          <p:cNvSpPr txBox="1">
            <a:spLocks noChangeArrowheads="1"/>
          </p:cNvSpPr>
          <p:nvPr/>
        </p:nvSpPr>
        <p:spPr bwMode="auto">
          <a:xfrm>
            <a:off x="6781800" y="5257800"/>
            <a:ext cx="914400" cy="400110"/>
          </a:xfrm>
          <a:prstGeom prst="rect">
            <a:avLst/>
          </a:prstGeom>
          <a:noFill/>
          <a:ln w="9525">
            <a:noFill/>
            <a:miter lim="800000"/>
            <a:headEnd/>
            <a:tailEnd/>
          </a:ln>
        </p:spPr>
        <p:txBody>
          <a:bodyPr wrap="square">
            <a:prstTxWarp prst="textNoShape">
              <a:avLst/>
            </a:prstTxWarp>
            <a:spAutoFit/>
          </a:bodyPr>
          <a:lstStyle/>
          <a:p>
            <a:r>
              <a:rPr lang="nl-BE" sz="2000" dirty="0" smtClean="0">
                <a:solidFill>
                  <a:schemeClr val="tx2"/>
                </a:solidFill>
              </a:rPr>
              <a:t>VP</a:t>
            </a:r>
            <a:r>
              <a:rPr lang="nl-BE" sz="2000" i="1" dirty="0" smtClean="0">
                <a:solidFill>
                  <a:schemeClr val="tx2"/>
                </a:solidFill>
              </a:rPr>
              <a:t>           </a:t>
            </a:r>
            <a:endParaRPr lang="nl-NL" sz="2000" i="1" dirty="0"/>
          </a:p>
        </p:txBody>
      </p:sp>
      <p:grpSp>
        <p:nvGrpSpPr>
          <p:cNvPr id="8" name="Groeperen 51"/>
          <p:cNvGrpSpPr/>
          <p:nvPr/>
        </p:nvGrpSpPr>
        <p:grpSpPr>
          <a:xfrm>
            <a:off x="3429000" y="5791200"/>
            <a:ext cx="991394" cy="534194"/>
            <a:chOff x="3199606" y="5791200"/>
            <a:chExt cx="991394" cy="534194"/>
          </a:xfrm>
        </p:grpSpPr>
        <p:cxnSp>
          <p:nvCxnSpPr>
            <p:cNvPr id="31" name="Rechte verbindingslijn 30"/>
            <p:cNvCxnSpPr/>
            <p:nvPr/>
          </p:nvCxnSpPr>
          <p:spPr bwMode="auto">
            <a:xfrm>
              <a:off x="3200400" y="6324600"/>
              <a:ext cx="228600" cy="794"/>
            </a:xfrm>
            <a:prstGeom prst="line">
              <a:avLst/>
            </a:prstGeom>
            <a:ln>
              <a:solidFill>
                <a:schemeClr val="accent1">
                  <a:lumMod val="75000"/>
                </a:schemeClr>
              </a:solidFill>
              <a:headEnd type="none" w="lg" len="lg"/>
              <a:tailEnd type="oval" w="lg" len="lg"/>
            </a:ln>
          </p:spPr>
          <p:style>
            <a:lnRef idx="2">
              <a:schemeClr val="accent1"/>
            </a:lnRef>
            <a:fillRef idx="0">
              <a:schemeClr val="accent1"/>
            </a:fillRef>
            <a:effectRef idx="1">
              <a:schemeClr val="accent1"/>
            </a:effectRef>
            <a:fontRef idx="minor">
              <a:schemeClr val="tx1"/>
            </a:fontRef>
          </p:style>
        </p:cxnSp>
        <p:cxnSp>
          <p:nvCxnSpPr>
            <p:cNvPr id="37" name="Rechte verbindingslijn 36"/>
            <p:cNvCxnSpPr/>
            <p:nvPr/>
          </p:nvCxnSpPr>
          <p:spPr bwMode="auto">
            <a:xfrm>
              <a:off x="3200400" y="5791200"/>
              <a:ext cx="990600" cy="1588"/>
            </a:xfrm>
            <a:prstGeom prst="line">
              <a:avLst/>
            </a:prstGeom>
            <a:ln>
              <a:solidFill>
                <a:schemeClr val="accent1">
                  <a:lumMod val="75000"/>
                </a:schemeClr>
              </a:solidFill>
              <a:headEnd type="none" w="lg" len="lg"/>
              <a:tailEnd type="oval" w="lg" len="lg"/>
            </a:ln>
          </p:spPr>
          <p:style>
            <a:lnRef idx="2">
              <a:schemeClr val="accent1"/>
            </a:lnRef>
            <a:fillRef idx="0">
              <a:schemeClr val="accent1"/>
            </a:fillRef>
            <a:effectRef idx="1">
              <a:schemeClr val="accent1"/>
            </a:effectRef>
            <a:fontRef idx="minor">
              <a:schemeClr val="tx1"/>
            </a:fontRef>
          </p:style>
        </p:cxnSp>
        <p:cxnSp>
          <p:nvCxnSpPr>
            <p:cNvPr id="48" name="Rechte verbindingslijn 47"/>
            <p:cNvCxnSpPr/>
            <p:nvPr/>
          </p:nvCxnSpPr>
          <p:spPr>
            <a:xfrm rot="5400000">
              <a:off x="2933700" y="6057900"/>
              <a:ext cx="533400" cy="1588"/>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grpSp>
      <p:sp>
        <p:nvSpPr>
          <p:cNvPr id="43" name="Tekstvak 42"/>
          <p:cNvSpPr txBox="1">
            <a:spLocks noChangeArrowheads="1"/>
          </p:cNvSpPr>
          <p:nvPr/>
        </p:nvSpPr>
        <p:spPr bwMode="auto">
          <a:xfrm>
            <a:off x="1371600" y="1828800"/>
            <a:ext cx="5867400" cy="400110"/>
          </a:xfrm>
          <a:prstGeom prst="rect">
            <a:avLst/>
          </a:prstGeom>
          <a:noFill/>
          <a:ln w="9525">
            <a:noFill/>
            <a:miter lim="800000"/>
            <a:headEnd/>
            <a:tailEnd/>
          </a:ln>
        </p:spPr>
        <p:txBody>
          <a:bodyPr wrap="square">
            <a:prstTxWarp prst="textNoShape">
              <a:avLst/>
            </a:prstTxWarp>
            <a:spAutoFit/>
          </a:bodyPr>
          <a:lstStyle/>
          <a:p>
            <a:r>
              <a:rPr lang="nl-BE" sz="2000" dirty="0" smtClean="0">
                <a:solidFill>
                  <a:schemeClr val="tx2"/>
                </a:solidFill>
              </a:rPr>
              <a:t>(106)	</a:t>
            </a:r>
            <a:r>
              <a:rPr lang="nl-BE" sz="2000" i="1" dirty="0" smtClean="0">
                <a:solidFill>
                  <a:schemeClr val="tx2"/>
                </a:solidFill>
              </a:rPr>
              <a:t>…but I don’t know</a:t>
            </a:r>
            <a:r>
              <a:rPr lang="nl-BE" sz="2000" dirty="0" smtClean="0">
                <a:solidFill>
                  <a:schemeClr val="tx2"/>
                </a:solidFill>
              </a:rPr>
              <a:t>	</a:t>
            </a:r>
            <a:endParaRPr lang="nl-NL" sz="2000" dirty="0"/>
          </a:p>
        </p:txBody>
      </p:sp>
      <p:sp>
        <p:nvSpPr>
          <p:cNvPr id="46" name="Vrije vorm 45"/>
          <p:cNvSpPr/>
          <p:nvPr/>
        </p:nvSpPr>
        <p:spPr>
          <a:xfrm>
            <a:off x="1357157" y="3197412"/>
            <a:ext cx="6038725" cy="3607298"/>
          </a:xfrm>
          <a:custGeom>
            <a:avLst/>
            <a:gdLst>
              <a:gd name="connsiteX0" fmla="*/ 6038725 w 6038725"/>
              <a:gd name="connsiteY0" fmla="*/ 3122706 h 3912098"/>
              <a:gd name="connsiteX1" fmla="*/ 809314 w 6038725"/>
              <a:gd name="connsiteY1" fmla="*/ 3391647 h 3912098"/>
              <a:gd name="connsiteX2" fmla="*/ 1182843 w 6038725"/>
              <a:gd name="connsiteY2" fmla="*/ 0 h 3912098"/>
              <a:gd name="connsiteX0" fmla="*/ 6038725 w 6038725"/>
              <a:gd name="connsiteY0" fmla="*/ 3122706 h 3607298"/>
              <a:gd name="connsiteX1" fmla="*/ 809314 w 6038725"/>
              <a:gd name="connsiteY1" fmla="*/ 3086847 h 3607298"/>
              <a:gd name="connsiteX2" fmla="*/ 1182843 w 6038725"/>
              <a:gd name="connsiteY2" fmla="*/ 0 h 3607298"/>
            </a:gdLst>
            <a:ahLst/>
            <a:cxnLst>
              <a:cxn ang="0">
                <a:pos x="connsiteX0" y="connsiteY0"/>
              </a:cxn>
              <a:cxn ang="0">
                <a:pos x="connsiteX1" y="connsiteY1"/>
              </a:cxn>
              <a:cxn ang="0">
                <a:pos x="connsiteX2" y="connsiteY2"/>
              </a:cxn>
            </a:cxnLst>
            <a:rect l="l" t="t" r="r" b="b"/>
            <a:pathLst>
              <a:path w="6038725" h="3607298">
                <a:moveTo>
                  <a:pt x="6038725" y="3122706"/>
                </a:moveTo>
                <a:cubicBezTo>
                  <a:pt x="3828676" y="3517402"/>
                  <a:pt x="1618628" y="3607298"/>
                  <a:pt x="809314" y="3086847"/>
                </a:cubicBezTo>
                <a:cubicBezTo>
                  <a:pt x="0" y="2566396"/>
                  <a:pt x="1182843" y="0"/>
                  <a:pt x="1182843" y="0"/>
                </a:cubicBezTo>
              </a:path>
            </a:pathLst>
          </a:custGeom>
          <a:ln>
            <a:solidFill>
              <a:schemeClr val="accent1">
                <a:lumMod val="75000"/>
              </a:schemeClr>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nl-NL"/>
          </a:p>
        </p:txBody>
      </p:sp>
      <p:sp>
        <p:nvSpPr>
          <p:cNvPr id="47" name="Vermenigvuldigen 46"/>
          <p:cNvSpPr/>
          <p:nvPr/>
        </p:nvSpPr>
        <p:spPr>
          <a:xfrm>
            <a:off x="1524000" y="4800600"/>
            <a:ext cx="762000" cy="685800"/>
          </a:xfrm>
          <a:prstGeom prst="mathMultiply">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74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54"/>
                                        </p:tgtEl>
                                      </p:cBhvr>
                                    </p:animEffect>
                                    <p:set>
                                      <p:cBhvr>
                                        <p:cTn id="29" dur="1" fill="hold">
                                          <p:stCondLst>
                                            <p:cond delay="499"/>
                                          </p:stCondLst>
                                        </p:cTn>
                                        <p:tgtEl>
                                          <p:spTgt spid="54"/>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47461"/>
                                        </p:tgtEl>
                                      </p:cBhvr>
                                    </p:animEffect>
                                    <p:set>
                                      <p:cBhvr>
                                        <p:cTn id="32" dur="1" fill="hold">
                                          <p:stCondLst>
                                            <p:cond delay="499"/>
                                          </p:stCondLst>
                                        </p:cTn>
                                        <p:tgtEl>
                                          <p:spTgt spid="147461"/>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4.72222E-6 -0.00579 C -0.09705 0.04768 -0.19393 0.10185 -0.22987 0.06435 C -0.2658 0.02731 -0.24063 -0.10093 -0.21546 -0.22894 " pathEditMode="relative" rAng="0" ptsTypes="aaA">
                                      <p:cBhvr>
                                        <p:cTn id="57" dur="2000" fill="hold"/>
                                        <p:tgtEl>
                                          <p:spTgt spid="30">
                                            <p:txEl>
                                              <p:pRg st="0" end="0"/>
                                            </p:txEl>
                                          </p:spTgt>
                                        </p:tgtEl>
                                        <p:attrNameLst>
                                          <p:attrName>ppt_x</p:attrName>
                                          <p:attrName>ppt_y</p:attrName>
                                        </p:attrNameLst>
                                      </p:cBhvr>
                                      <p:rCtr x="-133" y="-58"/>
                                    </p:animMotion>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P spid="147461" grpId="0" animBg="1"/>
      <p:bldP spid="20" grpId="0" animBg="1"/>
      <p:bldP spid="40" grpId="0"/>
      <p:bldP spid="41" grpId="0"/>
      <p:bldP spid="29" grpId="0"/>
      <p:bldP spid="30" grpId="0" build="allAtOnce"/>
      <p:bldP spid="33" grpId="0"/>
      <p:bldP spid="34" grpId="0"/>
      <p:bldP spid="28" grpId="0"/>
      <p:bldP spid="32" grpId="0"/>
      <p:bldP spid="35" grpId="0"/>
      <p:bldP spid="42" grpId="0"/>
      <p:bldP spid="54" grpId="0"/>
      <p:bldP spid="46" grpId="0" animBg="1"/>
      <p:bldP spid="47" grpId="0" animBg="1"/>
    </p:bld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5.4 British English </a:t>
            </a:r>
            <a:r>
              <a:rPr lang="nl-BE" sz="3200" i="1" dirty="0" smtClean="0">
                <a:solidFill>
                  <a:schemeClr val="accent1"/>
                </a:solidFill>
              </a:rPr>
              <a:t>do </a:t>
            </a:r>
            <a:r>
              <a:rPr lang="nl-BE" sz="3200" dirty="0" smtClean="0">
                <a:solidFill>
                  <a:schemeClr val="accent1"/>
                </a:solidFill>
              </a:rPr>
              <a:t>(19)</a:t>
            </a:r>
            <a:endParaRPr lang="nl-NL" sz="3200" dirty="0" smtClean="0">
              <a:solidFill>
                <a:schemeClr val="accent1"/>
              </a:solidFill>
            </a:endParaRPr>
          </a:p>
        </p:txBody>
      </p:sp>
      <p:sp>
        <p:nvSpPr>
          <p:cNvPr id="254979" name="Rectangle 3"/>
          <p:cNvSpPr>
            <a:spLocks noGrp="1" noChangeArrowheads="1"/>
          </p:cNvSpPr>
          <p:nvPr>
            <p:ph type="body" idx="1"/>
          </p:nvPr>
        </p:nvSpPr>
        <p:spPr>
          <a:xfrm>
            <a:off x="1370013" y="2057400"/>
            <a:ext cx="7469187" cy="4324350"/>
          </a:xfrm>
        </p:spPr>
        <p:txBody>
          <a:bodyPr/>
          <a:lstStyle/>
          <a:p>
            <a:pPr marL="271463" indent="-271463" eaLnBrk="1" hangingPunct="1">
              <a:buFontTx/>
              <a:buNone/>
            </a:pPr>
            <a:r>
              <a:rPr lang="nl-NL" sz="2200" dirty="0" smtClean="0">
                <a:solidFill>
                  <a:schemeClr val="tx2"/>
                </a:solidFill>
                <a:sym typeface="Wingdings" pitchFamily="-110" charset="2"/>
              </a:rPr>
              <a:t>No </a:t>
            </a:r>
            <a:r>
              <a:rPr lang="nl-NL" sz="2200" dirty="0" err="1" smtClean="0">
                <a:solidFill>
                  <a:schemeClr val="tx2"/>
                </a:solidFill>
                <a:sym typeface="Wingdings" pitchFamily="-110" charset="2"/>
              </a:rPr>
              <a:t>phase</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head</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between</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licensor</a:t>
            </a:r>
            <a:r>
              <a:rPr lang="nl-NL" sz="2200" dirty="0" smtClean="0">
                <a:solidFill>
                  <a:schemeClr val="tx2"/>
                </a:solidFill>
                <a:sym typeface="Wingdings" pitchFamily="-110" charset="2"/>
              </a:rPr>
              <a:t> and </a:t>
            </a:r>
            <a:r>
              <a:rPr lang="nl-NL" sz="2200" dirty="0" err="1" smtClean="0">
                <a:solidFill>
                  <a:schemeClr val="tx2"/>
                </a:solidFill>
                <a:sym typeface="Wingdings" pitchFamily="-110" charset="2"/>
              </a:rPr>
              <a:t>ellipsis</a:t>
            </a:r>
            <a:r>
              <a:rPr lang="nl-NL" sz="2200" dirty="0" smtClean="0">
                <a:solidFill>
                  <a:schemeClr val="tx2"/>
                </a:solidFill>
                <a:sym typeface="Wingdings" pitchFamily="-110" charset="2"/>
              </a:rPr>
              <a:t> site:</a:t>
            </a:r>
          </a:p>
          <a:p>
            <a:pPr marL="271463" indent="-271463" eaLnBrk="1" hangingPunct="1">
              <a:buFontTx/>
              <a:buNone/>
            </a:pPr>
            <a:r>
              <a:rPr lang="nl-NL" sz="2200" dirty="0" err="1" smtClean="0">
                <a:solidFill>
                  <a:schemeClr val="tx2"/>
                </a:solidFill>
                <a:sym typeface="Wingdings" pitchFamily="-110" charset="2"/>
              </a:rPr>
              <a:t>Limited</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extraction</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possibilities</a:t>
            </a:r>
            <a:r>
              <a:rPr lang="nl-NL" sz="2200" dirty="0" smtClean="0">
                <a:solidFill>
                  <a:schemeClr val="tx2"/>
                </a:solidFill>
                <a:sym typeface="Wingdings" pitchFamily="-110" charset="2"/>
              </a:rPr>
              <a:t>.</a:t>
            </a:r>
          </a:p>
          <a:p>
            <a:pPr marL="271463" indent="-271463" eaLnBrk="1" hangingPunct="1">
              <a:buFontTx/>
              <a:buNone/>
            </a:pPr>
            <a:endParaRPr lang="nl-NL" sz="2200" dirty="0" smtClean="0">
              <a:solidFill>
                <a:schemeClr val="tx2"/>
              </a:solidFill>
              <a:sym typeface="Wingdings" pitchFamily="-110" charset="2"/>
            </a:endParaRPr>
          </a:p>
          <a:p>
            <a:pPr marL="271463" indent="-271463" eaLnBrk="1" hangingPunct="1">
              <a:buFontTx/>
              <a:buNone/>
            </a:pPr>
            <a:r>
              <a:rPr lang="nl-NL" sz="2200" dirty="0" err="1" smtClean="0">
                <a:solidFill>
                  <a:schemeClr val="tx2"/>
                </a:solidFill>
                <a:sym typeface="Wingdings" pitchFamily="-110" charset="2"/>
              </a:rPr>
              <a:t>Subjects</a:t>
            </a:r>
            <a:r>
              <a:rPr lang="nl-NL" sz="2200" dirty="0" smtClean="0">
                <a:solidFill>
                  <a:schemeClr val="tx2"/>
                </a:solidFill>
                <a:sym typeface="Wingdings" pitchFamily="-110" charset="2"/>
              </a:rPr>
              <a:t> have </a:t>
            </a:r>
            <a:r>
              <a:rPr lang="nl-NL" sz="2200" dirty="0" err="1" smtClean="0">
                <a:solidFill>
                  <a:schemeClr val="tx2"/>
                </a:solidFill>
                <a:sym typeface="Wingdings" pitchFamily="-110" charset="2"/>
              </a:rPr>
              <a:t>an</a:t>
            </a:r>
            <a:r>
              <a:rPr lang="nl-NL" sz="2200" dirty="0" smtClean="0">
                <a:solidFill>
                  <a:schemeClr val="tx2"/>
                </a:solidFill>
                <a:sym typeface="Wingdings" pitchFamily="-110" charset="2"/>
              </a:rPr>
              <a:t> escape </a:t>
            </a:r>
            <a:r>
              <a:rPr lang="nl-NL" sz="2200" dirty="0" err="1" smtClean="0">
                <a:solidFill>
                  <a:schemeClr val="tx2"/>
                </a:solidFill>
                <a:sym typeface="Wingdings" pitchFamily="-110" charset="2"/>
              </a:rPr>
              <a:t>hatch</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objects</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don’t</a:t>
            </a:r>
            <a:r>
              <a:rPr lang="nl-NL" sz="2200" dirty="0" smtClean="0">
                <a:solidFill>
                  <a:schemeClr val="tx2"/>
                </a:solidFill>
                <a:sym typeface="Wingdings" pitchFamily="-110" charset="2"/>
              </a:rPr>
              <a:t>.</a:t>
            </a:r>
          </a:p>
          <a:p>
            <a:pPr marL="271463" indent="-271463" eaLnBrk="1" hangingPunct="1">
              <a:buFontTx/>
              <a:buNone/>
            </a:pPr>
            <a:endParaRPr lang="nl-NL" sz="2200" dirty="0" smtClean="0">
              <a:solidFill>
                <a:schemeClr val="tx2"/>
              </a:solidFill>
              <a:sym typeface="Wingdings" pitchFamily="-110" charset="2"/>
            </a:endParaRPr>
          </a:p>
          <a:p>
            <a:pPr marL="271463" indent="-271463" eaLnBrk="1" hangingPunct="1">
              <a:buFontTx/>
              <a:buNone/>
            </a:pPr>
            <a:r>
              <a:rPr lang="nl-NL" sz="2200" dirty="0" smtClean="0">
                <a:solidFill>
                  <a:schemeClr val="tx2"/>
                </a:solidFill>
                <a:sym typeface="Wingdings" pitchFamily="-110" charset="2"/>
              </a:rPr>
              <a:t> British </a:t>
            </a:r>
            <a:r>
              <a:rPr lang="nl-NL" sz="2200" dirty="0" err="1" smtClean="0">
                <a:solidFill>
                  <a:schemeClr val="tx2"/>
                </a:solidFill>
                <a:sym typeface="Wingdings" pitchFamily="-110" charset="2"/>
              </a:rPr>
              <a:t>English</a:t>
            </a:r>
            <a:r>
              <a:rPr lang="nl-NL" sz="2200" dirty="0" smtClean="0">
                <a:solidFill>
                  <a:schemeClr val="tx2"/>
                </a:solidFill>
                <a:sym typeface="Wingdings" pitchFamily="-110" charset="2"/>
              </a:rPr>
              <a:t> </a:t>
            </a:r>
            <a:r>
              <a:rPr lang="nl-NL" sz="2200" i="1" dirty="0" smtClean="0">
                <a:solidFill>
                  <a:schemeClr val="tx2"/>
                </a:solidFill>
                <a:sym typeface="Wingdings" pitchFamily="-110" charset="2"/>
              </a:rPr>
              <a:t>do </a:t>
            </a:r>
            <a:r>
              <a:rPr lang="nl-NL" sz="2200" dirty="0" err="1" smtClean="0">
                <a:solidFill>
                  <a:schemeClr val="tx2"/>
                </a:solidFill>
                <a:sym typeface="Wingdings" pitchFamily="-110" charset="2"/>
              </a:rPr>
              <a:t>can</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be</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analysed</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with</a:t>
            </a:r>
            <a:r>
              <a:rPr lang="nl-NL" sz="2200" dirty="0" smtClean="0">
                <a:solidFill>
                  <a:schemeClr val="tx2"/>
                </a:solidFill>
                <a:sym typeface="Wingdings" pitchFamily="-110" charset="2"/>
              </a:rPr>
              <a:t> the</a:t>
            </a:r>
          </a:p>
          <a:p>
            <a:pPr marL="271463" indent="-271463" eaLnBrk="1" hangingPunct="1">
              <a:buFontTx/>
              <a:buNone/>
            </a:pP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Agree</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proposal</a:t>
            </a:r>
            <a:r>
              <a:rPr lang="nl-NL" sz="2200" dirty="0" smtClean="0">
                <a:solidFill>
                  <a:schemeClr val="tx2"/>
                </a:solidFill>
                <a:sym typeface="Wingdings" pitchFamily="-110" charset="2"/>
              </a:rPr>
              <a:t> as </a:t>
            </a:r>
            <a:r>
              <a:rPr lang="nl-NL" sz="2200" dirty="0" err="1" smtClean="0">
                <a:solidFill>
                  <a:schemeClr val="tx2"/>
                </a:solidFill>
                <a:sym typeface="Wingdings" pitchFamily="-110" charset="2"/>
              </a:rPr>
              <a:t>well</a:t>
            </a:r>
            <a:r>
              <a:rPr lang="nl-NL" sz="2200" dirty="0" smtClean="0">
                <a:solidFill>
                  <a:schemeClr val="tx2"/>
                </a:solidFill>
                <a:sym typeface="Wingdings" pitchFamily="-110" charset="2"/>
              </a:rPr>
              <a:t>, and the </a:t>
            </a:r>
            <a:r>
              <a:rPr lang="nl-NL" sz="2200" dirty="0" err="1" smtClean="0">
                <a:solidFill>
                  <a:schemeClr val="tx2"/>
                </a:solidFill>
                <a:sym typeface="Wingdings" pitchFamily="-110" charset="2"/>
              </a:rPr>
              <a:t>extraction</a:t>
            </a:r>
            <a:endParaRPr lang="nl-NL" sz="2200" dirty="0" smtClean="0">
              <a:solidFill>
                <a:schemeClr val="tx2"/>
              </a:solidFill>
              <a:sym typeface="Wingdings" pitchFamily="-110" charset="2"/>
            </a:endParaRPr>
          </a:p>
          <a:p>
            <a:pPr marL="271463" indent="-271463" eaLnBrk="1" hangingPunct="1">
              <a:buFontTx/>
              <a:buNone/>
            </a:pP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possibilities</a:t>
            </a:r>
            <a:r>
              <a:rPr lang="nl-NL" sz="2200" dirty="0" smtClean="0">
                <a:solidFill>
                  <a:schemeClr val="tx2"/>
                </a:solidFill>
                <a:sym typeface="Wingdings" pitchFamily="-110" charset="2"/>
              </a:rPr>
              <a:t> are </a:t>
            </a:r>
            <a:r>
              <a:rPr lang="nl-NL" sz="2200" dirty="0" err="1" smtClean="0">
                <a:solidFill>
                  <a:schemeClr val="tx2"/>
                </a:solidFill>
                <a:sym typeface="Wingdings" pitchFamily="-110" charset="2"/>
              </a:rPr>
              <a:t>accounted</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for</a:t>
            </a:r>
            <a:r>
              <a:rPr lang="nl-NL" sz="2200" dirty="0" smtClean="0">
                <a:solidFill>
                  <a:schemeClr val="tx2"/>
                </a:solidFill>
                <a:sym typeface="Wingdings" pitchFamily="-110" charset="2"/>
              </a:rPr>
              <a:t>.</a:t>
            </a:r>
            <a:endParaRPr lang="nl-BE" sz="2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97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1" nodeType="clickEffect">
                                  <p:stCondLst>
                                    <p:cond delay="0"/>
                                  </p:stCondLst>
                                  <p:childTnLst>
                                    <p:set>
                                      <p:cBhvr>
                                        <p:cTn id="14" dur="1" fill="hold">
                                          <p:stCondLst>
                                            <p:cond delay="0"/>
                                          </p:stCondLst>
                                        </p:cTn>
                                        <p:tgtEl>
                                          <p:spTgt spid="254979">
                                            <p:txEl>
                                              <p:pRg st="5" end="5"/>
                                            </p:txEl>
                                          </p:spTgt>
                                        </p:tgtEl>
                                        <p:attrNameLst>
                                          <p:attrName>style.visibility</p:attrName>
                                        </p:attrNameLst>
                                      </p:cBhvr>
                                      <p:to>
                                        <p:strVal val="visible"/>
                                      </p:to>
                                    </p:set>
                                    <p:anim calcmode="lin" valueType="num">
                                      <p:cBhvr>
                                        <p:cTn id="15" dur="1000" fill="hold"/>
                                        <p:tgtEl>
                                          <p:spTgt spid="254979">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254979">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254979">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54979">
                                            <p:txEl>
                                              <p:pRg st="5" end="5"/>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1" nodeType="withEffect">
                                  <p:stCondLst>
                                    <p:cond delay="0"/>
                                  </p:stCondLst>
                                  <p:childTnLst>
                                    <p:set>
                                      <p:cBhvr>
                                        <p:cTn id="20" dur="1" fill="hold">
                                          <p:stCondLst>
                                            <p:cond delay="0"/>
                                          </p:stCondLst>
                                        </p:cTn>
                                        <p:tgtEl>
                                          <p:spTgt spid="254979">
                                            <p:txEl>
                                              <p:pRg st="6" end="6"/>
                                            </p:txEl>
                                          </p:spTgt>
                                        </p:tgtEl>
                                        <p:attrNameLst>
                                          <p:attrName>style.visibility</p:attrName>
                                        </p:attrNameLst>
                                      </p:cBhvr>
                                      <p:to>
                                        <p:strVal val="visible"/>
                                      </p:to>
                                    </p:set>
                                    <p:anim calcmode="lin" valueType="num">
                                      <p:cBhvr>
                                        <p:cTn id="21" dur="1000" fill="hold"/>
                                        <p:tgtEl>
                                          <p:spTgt spid="254979">
                                            <p:txEl>
                                              <p:pRg st="6" end="6"/>
                                            </p:txEl>
                                          </p:spTgt>
                                        </p:tgtEl>
                                        <p:attrNameLst>
                                          <p:attrName>ppt_w</p:attrName>
                                        </p:attrNameLst>
                                      </p:cBhvr>
                                      <p:tavLst>
                                        <p:tav tm="0">
                                          <p:val>
                                            <p:fltVal val="0"/>
                                          </p:val>
                                        </p:tav>
                                        <p:tav tm="100000">
                                          <p:val>
                                            <p:strVal val="#ppt_w"/>
                                          </p:val>
                                        </p:tav>
                                      </p:tavLst>
                                    </p:anim>
                                    <p:anim calcmode="lin" valueType="num">
                                      <p:cBhvr>
                                        <p:cTn id="22" dur="1000" fill="hold"/>
                                        <p:tgtEl>
                                          <p:spTgt spid="254979">
                                            <p:txEl>
                                              <p:pRg st="6" end="6"/>
                                            </p:txEl>
                                          </p:spTgt>
                                        </p:tgtEl>
                                        <p:attrNameLst>
                                          <p:attrName>ppt_h</p:attrName>
                                        </p:attrNameLst>
                                      </p:cBhvr>
                                      <p:tavLst>
                                        <p:tav tm="0">
                                          <p:val>
                                            <p:fltVal val="0"/>
                                          </p:val>
                                        </p:tav>
                                        <p:tav tm="100000">
                                          <p:val>
                                            <p:strVal val="#ppt_h"/>
                                          </p:val>
                                        </p:tav>
                                      </p:tavLst>
                                    </p:anim>
                                    <p:anim calcmode="lin" valueType="num">
                                      <p:cBhvr>
                                        <p:cTn id="23" dur="1000" fill="hold"/>
                                        <p:tgtEl>
                                          <p:spTgt spid="254979">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54979">
                                            <p:txEl>
                                              <p:pRg st="6" end="6"/>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1" nodeType="withEffect">
                                  <p:stCondLst>
                                    <p:cond delay="0"/>
                                  </p:stCondLst>
                                  <p:childTnLst>
                                    <p:set>
                                      <p:cBhvr>
                                        <p:cTn id="26" dur="1" fill="hold">
                                          <p:stCondLst>
                                            <p:cond delay="0"/>
                                          </p:stCondLst>
                                        </p:cTn>
                                        <p:tgtEl>
                                          <p:spTgt spid="254979">
                                            <p:txEl>
                                              <p:pRg st="7" end="7"/>
                                            </p:txEl>
                                          </p:spTgt>
                                        </p:tgtEl>
                                        <p:attrNameLst>
                                          <p:attrName>style.visibility</p:attrName>
                                        </p:attrNameLst>
                                      </p:cBhvr>
                                      <p:to>
                                        <p:strVal val="visible"/>
                                      </p:to>
                                    </p:set>
                                    <p:anim calcmode="lin" valueType="num">
                                      <p:cBhvr>
                                        <p:cTn id="27" dur="1000" fill="hold"/>
                                        <p:tgtEl>
                                          <p:spTgt spid="254979">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254979">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254979">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254979">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79" grpId="0" build="p"/>
      <p:bldP spid="254979" grpId="1" build="p"/>
    </p:bld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tabLst>
                <a:tab pos="542925" algn="l"/>
              </a:tabLst>
            </a:pPr>
            <a:r>
              <a:rPr lang="nl-BE" sz="3200" dirty="0" smtClean="0">
                <a:solidFill>
                  <a:schemeClr val="accent1"/>
                </a:solidFill>
              </a:rPr>
              <a:t>5. Extending the analysis (5)</a:t>
            </a:r>
            <a:endParaRPr lang="nl-NL" sz="3200" dirty="0" smtClean="0">
              <a:solidFill>
                <a:schemeClr val="accent1"/>
              </a:solidFill>
            </a:endParaRPr>
          </a:p>
        </p:txBody>
      </p:sp>
      <p:sp>
        <p:nvSpPr>
          <p:cNvPr id="152579" name="Rectangle 3"/>
          <p:cNvSpPr>
            <a:spLocks noGrp="1" noChangeArrowheads="1"/>
          </p:cNvSpPr>
          <p:nvPr>
            <p:ph type="body" idx="1"/>
          </p:nvPr>
        </p:nvSpPr>
        <p:spPr>
          <a:xfrm>
            <a:off x="1370013" y="2286000"/>
            <a:ext cx="7313612" cy="4095750"/>
          </a:xfrm>
        </p:spPr>
        <p:txBody>
          <a:bodyPr/>
          <a:lstStyle/>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269999"/>
                </a:solidFill>
              </a:rPr>
              <a:t>Licensing ellipsis via Agree:</a:t>
            </a:r>
          </a:p>
          <a:p>
            <a:pPr marL="0" indent="0" eaLnBrk="1" hangingPunct="1">
              <a:lnSpc>
                <a:spcPct val="80000"/>
              </a:lnSpc>
              <a:buFontTx/>
              <a:buNone/>
              <a:tabLst>
                <a:tab pos="357188" algn="l"/>
                <a:tab pos="628650" algn="l"/>
                <a:tab pos="1071563" algn="l"/>
                <a:tab pos="1171575" algn="l"/>
                <a:tab pos="2243138" algn="l"/>
              </a:tabLst>
            </a:pPr>
            <a:endParaRPr lang="nl-BE" sz="2200" dirty="0" smtClean="0">
              <a:solidFill>
                <a:srgbClr val="269999"/>
              </a:solidFill>
            </a:endParaRPr>
          </a:p>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006666"/>
                </a:solidFill>
              </a:rPr>
              <a:t>Can be applied to Dutch MCE, sluicing, VP ellipsis,</a:t>
            </a:r>
          </a:p>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006666"/>
                </a:solidFill>
              </a:rPr>
              <a:t>Pseudogapping and British English </a:t>
            </a:r>
            <a:r>
              <a:rPr lang="nl-BE" sz="2200" i="1" dirty="0" smtClean="0">
                <a:solidFill>
                  <a:srgbClr val="006666"/>
                </a:solidFill>
              </a:rPr>
              <a:t>do.</a:t>
            </a:r>
            <a:endParaRPr lang="nl-BE" sz="2200" dirty="0" smtClean="0">
              <a:solidFill>
                <a:srgbClr val="006666"/>
              </a:solidFill>
            </a:endParaRPr>
          </a:p>
          <a:p>
            <a:pPr marL="0" indent="0" eaLnBrk="1" hangingPunct="1">
              <a:lnSpc>
                <a:spcPct val="80000"/>
              </a:lnSpc>
              <a:buFontTx/>
              <a:buNone/>
              <a:tabLst>
                <a:tab pos="357188" algn="l"/>
                <a:tab pos="628650" algn="l"/>
                <a:tab pos="1071563" algn="l"/>
                <a:tab pos="1171575" algn="l"/>
                <a:tab pos="2243138" algn="l"/>
              </a:tabLst>
            </a:pPr>
            <a:endParaRPr lang="nl-BE" sz="2200" dirty="0" smtClean="0">
              <a:solidFill>
                <a:srgbClr val="006666"/>
              </a:solidFill>
            </a:endParaRPr>
          </a:p>
          <a:p>
            <a:pPr marL="0" indent="0" eaLnBrk="1" hangingPunct="1">
              <a:lnSpc>
                <a:spcPct val="80000"/>
              </a:lnSpc>
              <a:buFontTx/>
              <a:buNone/>
              <a:tabLst>
                <a:tab pos="357188" algn="l"/>
                <a:tab pos="628650" algn="l"/>
                <a:tab pos="1071563" algn="l"/>
                <a:tab pos="1171575" algn="l"/>
                <a:tab pos="2243138" algn="l"/>
              </a:tabLst>
            </a:pPr>
            <a:r>
              <a:rPr lang="nl-BE" sz="2200" dirty="0" smtClean="0">
                <a:solidFill>
                  <a:schemeClr val="accent1">
                    <a:lumMod val="75000"/>
                  </a:schemeClr>
                </a:solidFill>
              </a:rPr>
              <a:t>Implications for extraction test:</a:t>
            </a:r>
          </a:p>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006666"/>
                </a:solidFill>
              </a:rPr>
              <a:t>The extraction test only works unidirectional.</a:t>
            </a:r>
          </a:p>
          <a:p>
            <a:pPr marL="0" indent="0" eaLnBrk="1" hangingPunct="1">
              <a:lnSpc>
                <a:spcPct val="80000"/>
              </a:lnSpc>
              <a:buFontTx/>
              <a:buNone/>
              <a:tabLst>
                <a:tab pos="357188" algn="l"/>
                <a:tab pos="628650" algn="l"/>
                <a:tab pos="1071563" algn="l"/>
                <a:tab pos="1171575" algn="l"/>
                <a:tab pos="2243138" algn="l"/>
              </a:tabLst>
            </a:pPr>
            <a:endParaRPr lang="nl-BE" sz="2200" dirty="0" smtClean="0">
              <a:solidFill>
                <a:srgbClr val="006666"/>
              </a:solidFill>
            </a:endParaRPr>
          </a:p>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006666"/>
                </a:solidFill>
              </a:rPr>
              <a:t>If there is extraction out of the ellipsis site, this is</a:t>
            </a:r>
          </a:p>
          <a:p>
            <a:pPr marL="0" indent="0" eaLnBrk="1" hangingPunct="1">
              <a:lnSpc>
                <a:spcPct val="80000"/>
              </a:lnSpc>
              <a:buFontTx/>
              <a:buNone/>
              <a:tabLst>
                <a:tab pos="357188" algn="l"/>
                <a:tab pos="628650" algn="l"/>
                <a:tab pos="1071563" algn="l"/>
                <a:tab pos="1171575" algn="l"/>
                <a:tab pos="2243138" algn="l"/>
              </a:tabLst>
            </a:pPr>
            <a:r>
              <a:rPr lang="nl-BE" sz="2200" dirty="0" smtClean="0">
                <a:solidFill>
                  <a:srgbClr val="006666"/>
                </a:solidFill>
              </a:rPr>
              <a:t>an indication for unpronounced structure.</a:t>
            </a:r>
          </a:p>
          <a:p>
            <a:pPr marL="0" indent="0" eaLnBrk="1" hangingPunct="1">
              <a:lnSpc>
                <a:spcPct val="80000"/>
              </a:lnSpc>
              <a:buFontTx/>
              <a:buNone/>
              <a:tabLst>
                <a:tab pos="357188" algn="l"/>
                <a:tab pos="628650" algn="l"/>
                <a:tab pos="1071563" algn="l"/>
                <a:tab pos="1171575" algn="l"/>
                <a:tab pos="2243138" algn="l"/>
              </a:tabLst>
            </a:pPr>
            <a:endParaRPr lang="nl-BE" sz="240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2579">
                                            <p:txEl>
                                              <p:pRg st="2" end="2"/>
                                            </p:txEl>
                                          </p:spTgt>
                                        </p:tgtEl>
                                        <p:attrNameLst>
                                          <p:attrName>style.visibility</p:attrName>
                                        </p:attrNameLst>
                                      </p:cBhvr>
                                      <p:to>
                                        <p:strVal val="visible"/>
                                      </p:to>
                                    </p:set>
                                    <p:animEffect transition="in" filter="dissolve">
                                      <p:cBhvr>
                                        <p:cTn id="7" dur="500"/>
                                        <p:tgtEl>
                                          <p:spTgt spid="152579">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2579">
                                            <p:txEl>
                                              <p:pRg st="3" end="3"/>
                                            </p:txEl>
                                          </p:spTgt>
                                        </p:tgtEl>
                                        <p:attrNameLst>
                                          <p:attrName>style.visibility</p:attrName>
                                        </p:attrNameLst>
                                      </p:cBhvr>
                                      <p:to>
                                        <p:strVal val="visible"/>
                                      </p:to>
                                    </p:set>
                                    <p:animEffect transition="in" filter="dissolve">
                                      <p:cBhvr>
                                        <p:cTn id="10" dur="500"/>
                                        <p:tgtEl>
                                          <p:spTgt spid="15257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257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52579">
                                            <p:txEl>
                                              <p:pRg st="6" end="6"/>
                                            </p:txEl>
                                          </p:spTgt>
                                        </p:tgtEl>
                                        <p:attrNameLst>
                                          <p:attrName>style.visibility</p:attrName>
                                        </p:attrNameLst>
                                      </p:cBhvr>
                                      <p:to>
                                        <p:strVal val="visible"/>
                                      </p:to>
                                    </p:set>
                                    <p:animEffect transition="in" filter="dissolve">
                                      <p:cBhvr>
                                        <p:cTn id="19" dur="500"/>
                                        <p:tgtEl>
                                          <p:spTgt spid="152579">
                                            <p:txEl>
                                              <p:pRg st="6" end="6"/>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5" presetClass="entr" presetSubtype="0" fill="hold" grpId="0" nodeType="clickEffect">
                                  <p:stCondLst>
                                    <p:cond delay="0"/>
                                  </p:stCondLst>
                                  <p:childTnLst>
                                    <p:set>
                                      <p:cBhvr>
                                        <p:cTn id="23" dur="1" fill="hold">
                                          <p:stCondLst>
                                            <p:cond delay="0"/>
                                          </p:stCondLst>
                                        </p:cTn>
                                        <p:tgtEl>
                                          <p:spTgt spid="152579">
                                            <p:txEl>
                                              <p:pRg st="8" end="8"/>
                                            </p:txEl>
                                          </p:spTgt>
                                        </p:tgtEl>
                                        <p:attrNameLst>
                                          <p:attrName>style.visibility</p:attrName>
                                        </p:attrNameLst>
                                      </p:cBhvr>
                                      <p:to>
                                        <p:strVal val="visible"/>
                                      </p:to>
                                    </p:set>
                                    <p:anim calcmode="lin" valueType="num">
                                      <p:cBhvr>
                                        <p:cTn id="24" dur="1000" fill="hold"/>
                                        <p:tgtEl>
                                          <p:spTgt spid="152579">
                                            <p:txEl>
                                              <p:pRg st="8" end="8"/>
                                            </p:txEl>
                                          </p:spTgt>
                                        </p:tgtEl>
                                        <p:attrNameLst>
                                          <p:attrName>ppt_w</p:attrName>
                                        </p:attrNameLst>
                                      </p:cBhvr>
                                      <p:tavLst>
                                        <p:tav tm="0">
                                          <p:val>
                                            <p:fltVal val="0"/>
                                          </p:val>
                                        </p:tav>
                                        <p:tav tm="100000">
                                          <p:val>
                                            <p:strVal val="#ppt_w"/>
                                          </p:val>
                                        </p:tav>
                                      </p:tavLst>
                                    </p:anim>
                                    <p:anim calcmode="lin" valueType="num">
                                      <p:cBhvr>
                                        <p:cTn id="25" dur="1000" fill="hold"/>
                                        <p:tgtEl>
                                          <p:spTgt spid="152579">
                                            <p:txEl>
                                              <p:pRg st="8" end="8"/>
                                            </p:txEl>
                                          </p:spTgt>
                                        </p:tgtEl>
                                        <p:attrNameLst>
                                          <p:attrName>ppt_h</p:attrName>
                                        </p:attrNameLst>
                                      </p:cBhvr>
                                      <p:tavLst>
                                        <p:tav tm="0">
                                          <p:val>
                                            <p:fltVal val="0"/>
                                          </p:val>
                                        </p:tav>
                                        <p:tav tm="100000">
                                          <p:val>
                                            <p:strVal val="#ppt_h"/>
                                          </p:val>
                                        </p:tav>
                                      </p:tavLst>
                                    </p:anim>
                                    <p:anim calcmode="lin" valueType="num">
                                      <p:cBhvr>
                                        <p:cTn id="26" dur="1000" fill="hold"/>
                                        <p:tgtEl>
                                          <p:spTgt spid="152579">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52579">
                                            <p:txEl>
                                              <p:pRg st="8" end="8"/>
                                            </p:txEl>
                                          </p:spTgt>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152579">
                                            <p:txEl>
                                              <p:pRg st="9" end="9"/>
                                            </p:txEl>
                                          </p:spTgt>
                                        </p:tgtEl>
                                        <p:attrNameLst>
                                          <p:attrName>style.visibility</p:attrName>
                                        </p:attrNameLst>
                                      </p:cBhvr>
                                      <p:to>
                                        <p:strVal val="visible"/>
                                      </p:to>
                                    </p:set>
                                    <p:anim calcmode="lin" valueType="num">
                                      <p:cBhvr>
                                        <p:cTn id="30" dur="1000" fill="hold"/>
                                        <p:tgtEl>
                                          <p:spTgt spid="152579">
                                            <p:txEl>
                                              <p:pRg st="9" end="9"/>
                                            </p:txEl>
                                          </p:spTgt>
                                        </p:tgtEl>
                                        <p:attrNameLst>
                                          <p:attrName>ppt_w</p:attrName>
                                        </p:attrNameLst>
                                      </p:cBhvr>
                                      <p:tavLst>
                                        <p:tav tm="0">
                                          <p:val>
                                            <p:fltVal val="0"/>
                                          </p:val>
                                        </p:tav>
                                        <p:tav tm="100000">
                                          <p:val>
                                            <p:strVal val="#ppt_w"/>
                                          </p:val>
                                        </p:tav>
                                      </p:tavLst>
                                    </p:anim>
                                    <p:anim calcmode="lin" valueType="num">
                                      <p:cBhvr>
                                        <p:cTn id="31" dur="1000" fill="hold"/>
                                        <p:tgtEl>
                                          <p:spTgt spid="152579">
                                            <p:txEl>
                                              <p:pRg st="9" end="9"/>
                                            </p:txEl>
                                          </p:spTgt>
                                        </p:tgtEl>
                                        <p:attrNameLst>
                                          <p:attrName>ppt_h</p:attrName>
                                        </p:attrNameLst>
                                      </p:cBhvr>
                                      <p:tavLst>
                                        <p:tav tm="0">
                                          <p:val>
                                            <p:fltVal val="0"/>
                                          </p:val>
                                        </p:tav>
                                        <p:tav tm="100000">
                                          <p:val>
                                            <p:strVal val="#ppt_h"/>
                                          </p:val>
                                        </p:tav>
                                      </p:tavLst>
                                    </p:anim>
                                    <p:anim calcmode="lin" valueType="num">
                                      <p:cBhvr>
                                        <p:cTn id="32" dur="1000" fill="hold"/>
                                        <p:tgtEl>
                                          <p:spTgt spid="152579">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52579">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nl-BE" sz="3400" dirty="0" smtClean="0">
                <a:solidFill>
                  <a:schemeClr val="accent1"/>
                </a:solidFill>
              </a:rPr>
              <a:t>You have the right to remain silent: Summing up</a:t>
            </a:r>
            <a:endParaRPr lang="nl-NL" sz="3400" dirty="0" smtClean="0">
              <a:solidFill>
                <a:schemeClr val="accent1"/>
              </a:solidFill>
            </a:endParaRPr>
          </a:p>
        </p:txBody>
      </p:sp>
      <p:sp>
        <p:nvSpPr>
          <p:cNvPr id="154627" name="Rectangle 3"/>
          <p:cNvSpPr>
            <a:spLocks noGrp="1" noChangeArrowheads="1"/>
          </p:cNvSpPr>
          <p:nvPr>
            <p:ph type="body" idx="1"/>
          </p:nvPr>
        </p:nvSpPr>
        <p:spPr>
          <a:xfrm>
            <a:off x="1370013" y="2285999"/>
            <a:ext cx="7313612" cy="3656013"/>
          </a:xfrm>
        </p:spPr>
        <p:txBody>
          <a:bodyPr/>
          <a:lstStyle/>
          <a:p>
            <a:pPr marL="271463" indent="-271463" eaLnBrk="1" hangingPunct="1">
              <a:buFontTx/>
              <a:buChar char="•"/>
            </a:pPr>
            <a:r>
              <a:rPr lang="nl-BE" sz="2000" dirty="0" smtClean="0">
                <a:solidFill>
                  <a:schemeClr val="tx2"/>
                </a:solidFill>
              </a:rPr>
              <a:t>Ellipsis </a:t>
            </a:r>
            <a:r>
              <a:rPr lang="nl-BE" sz="2000" dirty="0">
                <a:solidFill>
                  <a:schemeClr val="tx2"/>
                </a:solidFill>
              </a:rPr>
              <a:t>needs a licensing head and the ellipsis site </a:t>
            </a:r>
            <a:r>
              <a:rPr lang="nl-BE" sz="2000" dirty="0" smtClean="0">
                <a:solidFill>
                  <a:schemeClr val="tx2"/>
                </a:solidFill>
              </a:rPr>
              <a:t>is</a:t>
            </a:r>
          </a:p>
          <a:p>
            <a:pPr marL="271463" indent="-271463" eaLnBrk="1" hangingPunct="1">
              <a:buNone/>
            </a:pPr>
            <a:r>
              <a:rPr lang="nl-BE" sz="2000" dirty="0" smtClean="0">
                <a:solidFill>
                  <a:schemeClr val="tx2"/>
                </a:solidFill>
              </a:rPr>
              <a:t> 	deleted </a:t>
            </a:r>
            <a:r>
              <a:rPr lang="nl-BE" sz="2000" dirty="0">
                <a:solidFill>
                  <a:schemeClr val="tx2"/>
                </a:solidFill>
              </a:rPr>
              <a:t>when this licensor enters the structure</a:t>
            </a:r>
            <a:r>
              <a:rPr lang="nl-BE" sz="2000" dirty="0" smtClean="0">
                <a:solidFill>
                  <a:schemeClr val="tx2"/>
                </a:solidFill>
              </a:rPr>
              <a:t>.</a:t>
            </a:r>
          </a:p>
          <a:p>
            <a:pPr marL="271463" indent="-271463" eaLnBrk="1" hangingPunct="1">
              <a:buNone/>
            </a:pPr>
            <a:endParaRPr lang="nl-BE" sz="2000" dirty="0" smtClean="0">
              <a:solidFill>
                <a:schemeClr val="tx2"/>
              </a:solidFill>
            </a:endParaRPr>
          </a:p>
          <a:p>
            <a:pPr marL="271463" indent="-271463" eaLnBrk="1" hangingPunct="1">
              <a:buFontTx/>
              <a:buChar char="•"/>
            </a:pPr>
            <a:r>
              <a:rPr lang="nl-BE" sz="2000" dirty="0">
                <a:solidFill>
                  <a:schemeClr val="tx2"/>
                </a:solidFill>
              </a:rPr>
              <a:t>As a consequence, only what moves to a </a:t>
            </a:r>
            <a:r>
              <a:rPr lang="nl-BE" sz="2000" dirty="0" smtClean="0">
                <a:solidFill>
                  <a:schemeClr val="tx2"/>
                </a:solidFill>
              </a:rPr>
              <a:t>position</a:t>
            </a:r>
          </a:p>
          <a:p>
            <a:pPr marL="271463" indent="-271463" eaLnBrk="1" hangingPunct="1">
              <a:buNone/>
            </a:pPr>
            <a:r>
              <a:rPr lang="nl-BE" sz="2000" dirty="0" smtClean="0">
                <a:solidFill>
                  <a:schemeClr val="tx2"/>
                </a:solidFill>
              </a:rPr>
              <a:t>	between </a:t>
            </a:r>
            <a:r>
              <a:rPr lang="nl-BE" sz="2000" dirty="0">
                <a:solidFill>
                  <a:schemeClr val="tx2"/>
                </a:solidFill>
              </a:rPr>
              <a:t>the licensor and the ellipsis site can </a:t>
            </a:r>
            <a:r>
              <a:rPr lang="nl-BE" sz="2000" dirty="0" smtClean="0">
                <a:solidFill>
                  <a:schemeClr val="tx2"/>
                </a:solidFill>
              </a:rPr>
              <a:t>escape</a:t>
            </a:r>
          </a:p>
          <a:p>
            <a:pPr marL="271463" indent="-271463" eaLnBrk="1" hangingPunct="1">
              <a:buNone/>
            </a:pPr>
            <a:r>
              <a:rPr lang="nl-BE" sz="2000" dirty="0" smtClean="0">
                <a:solidFill>
                  <a:schemeClr val="tx2"/>
                </a:solidFill>
              </a:rPr>
              <a:t>	the </a:t>
            </a:r>
            <a:r>
              <a:rPr lang="nl-BE" sz="2000" dirty="0">
                <a:solidFill>
                  <a:schemeClr val="tx2"/>
                </a:solidFill>
              </a:rPr>
              <a:t>ellipsis site</a:t>
            </a:r>
            <a:r>
              <a:rPr lang="nl-BE" sz="2000" dirty="0" smtClean="0">
                <a:solidFill>
                  <a:schemeClr val="tx2"/>
                </a:solidFill>
              </a:rPr>
              <a:t>.</a:t>
            </a:r>
          </a:p>
          <a:p>
            <a:pPr marL="271463" indent="-271463" eaLnBrk="1" hangingPunct="1">
              <a:buNone/>
            </a:pPr>
            <a:endParaRPr lang="nl-BE" sz="2000" dirty="0" smtClean="0">
              <a:solidFill>
                <a:schemeClr val="tx2"/>
              </a:solidFill>
            </a:endParaRPr>
          </a:p>
          <a:p>
            <a:pPr marL="271463" indent="-271463" eaLnBrk="1" hangingPunct="1">
              <a:buFontTx/>
              <a:buChar char="•"/>
            </a:pPr>
            <a:r>
              <a:rPr lang="nl-BE" sz="2000" dirty="0" smtClean="0">
                <a:solidFill>
                  <a:schemeClr val="tx2"/>
                </a:solidFill>
              </a:rPr>
              <a:t>This analysis can account for the extraction contrast</a:t>
            </a:r>
          </a:p>
          <a:p>
            <a:pPr marL="271463" indent="-271463" eaLnBrk="1" hangingPunct="1">
              <a:buNone/>
            </a:pPr>
            <a:r>
              <a:rPr lang="nl-BE" sz="2000" dirty="0" smtClean="0">
                <a:solidFill>
                  <a:schemeClr val="tx2"/>
                </a:solidFill>
              </a:rPr>
              <a:t>	in Dutch MCE and can also be applied to sluicing, VP</a:t>
            </a:r>
          </a:p>
          <a:p>
            <a:pPr marL="271463" indent="-271463" eaLnBrk="1" hangingPunct="1">
              <a:buNone/>
            </a:pPr>
            <a:r>
              <a:rPr lang="nl-BE" sz="2000" dirty="0" smtClean="0">
                <a:solidFill>
                  <a:schemeClr val="tx2"/>
                </a:solidFill>
              </a:rPr>
              <a:t>	ellipsis, pseudogapping and British English </a:t>
            </a:r>
            <a:r>
              <a:rPr lang="nl-BE" sz="2000" i="1" dirty="0" smtClean="0">
                <a:solidFill>
                  <a:schemeClr val="tx2"/>
                </a:solidFill>
              </a:rPr>
              <a:t>do.</a:t>
            </a:r>
            <a:endParaRPr lang="nl-BE" sz="2000" dirty="0" smtClean="0">
              <a:solidFill>
                <a:schemeClr val="tx2"/>
              </a:solidFill>
            </a:endParaRPr>
          </a:p>
          <a:p>
            <a:pPr marL="271463" indent="-271463" eaLnBrk="1" hangingPunct="1">
              <a:buFontTx/>
              <a:buChar char="•"/>
            </a:pPr>
            <a:endParaRPr lang="nl-NL"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54627">
                                            <p:txEl>
                                              <p:pRg st="0" end="0"/>
                                            </p:txEl>
                                          </p:spTgt>
                                        </p:tgtEl>
                                        <p:attrNameLst>
                                          <p:attrName>ppt_x</p:attrName>
                                        </p:attrNameLst>
                                      </p:cBhvr>
                                    </p:anim>
                                    <p:anim from="0" to="-1.0" calcmode="lin" valueType="num">
                                      <p:cBhvr>
                                        <p:cTn id="8" dur="200" decel="50000" autoRev="1" fill="hold">
                                          <p:stCondLst>
                                            <p:cond delay="600"/>
                                          </p:stCondLst>
                                        </p:cTn>
                                        <p:tgtEl>
                                          <p:spTgt spid="154627">
                                            <p:txEl>
                                              <p:pRg st="0" end="0"/>
                                            </p:txEl>
                                          </p:spTgt>
                                        </p:tgtEl>
                                        <p:attrNameLst>
                                          <p:attrName>xshear</p:attrName>
                                        </p:attrNameLst>
                                      </p:cBhvr>
                                    </p:anim>
                                    <p:animScale>
                                      <p:cBhvr>
                                        <p:cTn id="9" dur="200" decel="100000" autoRev="1" fill="hold">
                                          <p:stCondLst>
                                            <p:cond delay="600"/>
                                          </p:stCondLst>
                                        </p:cTn>
                                        <p:tgtEl>
                                          <p:spTgt spid="154627">
                                            <p:txEl>
                                              <p:pRg st="0" end="0"/>
                                            </p:txEl>
                                          </p:spTgt>
                                        </p:tgtEl>
                                      </p:cBhvr>
                                      <p:from x="100000" y="100000"/>
                                      <p:to x="80000" y="100000"/>
                                    </p:animScale>
                                    <p:anim by="(#ppt_h/3+#ppt_w*0.1)" calcmode="lin" valueType="num">
                                      <p:cBhvr additive="sum">
                                        <p:cTn id="10" dur="200" decel="100000" autoRev="1" fill="hold">
                                          <p:stCondLst>
                                            <p:cond delay="600"/>
                                          </p:stCondLst>
                                        </p:cTn>
                                        <p:tgtEl>
                                          <p:spTgt spid="154627">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154627">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154627">
                                            <p:txEl>
                                              <p:pRg st="1" end="1"/>
                                            </p:txEl>
                                          </p:spTgt>
                                        </p:tgtEl>
                                        <p:attrNameLst>
                                          <p:attrName>ppt_x</p:attrName>
                                        </p:attrNameLst>
                                      </p:cBhvr>
                                    </p:anim>
                                    <p:anim from="0" to="-1.0" calcmode="lin" valueType="num">
                                      <p:cBhvr>
                                        <p:cTn id="14" dur="200" decel="50000" autoRev="1" fill="hold">
                                          <p:stCondLst>
                                            <p:cond delay="600"/>
                                          </p:stCondLst>
                                        </p:cTn>
                                        <p:tgtEl>
                                          <p:spTgt spid="154627">
                                            <p:txEl>
                                              <p:pRg st="1" end="1"/>
                                            </p:txEl>
                                          </p:spTgt>
                                        </p:tgtEl>
                                        <p:attrNameLst>
                                          <p:attrName>xshear</p:attrName>
                                        </p:attrNameLst>
                                      </p:cBhvr>
                                    </p:anim>
                                    <p:animScale>
                                      <p:cBhvr>
                                        <p:cTn id="15" dur="200" decel="100000" autoRev="1" fill="hold">
                                          <p:stCondLst>
                                            <p:cond delay="600"/>
                                          </p:stCondLst>
                                        </p:cTn>
                                        <p:tgtEl>
                                          <p:spTgt spid="154627">
                                            <p:txEl>
                                              <p:pRg st="1" end="1"/>
                                            </p:txEl>
                                          </p:spTgt>
                                        </p:tgtEl>
                                      </p:cBhvr>
                                      <p:from x="100000" y="100000"/>
                                      <p:to x="80000" y="100000"/>
                                    </p:animScale>
                                    <p:anim by="(#ppt_h/3+#ppt_w*0.1)" calcmode="lin" valueType="num">
                                      <p:cBhvr additive="sum">
                                        <p:cTn id="16" dur="200" decel="100000" autoRev="1" fill="hold">
                                          <p:stCondLst>
                                            <p:cond delay="600"/>
                                          </p:stCondLst>
                                        </p:cTn>
                                        <p:tgtEl>
                                          <p:spTgt spid="154627">
                                            <p:txEl>
                                              <p:pRg st="1" end="1"/>
                                            </p:txEl>
                                          </p:spTgt>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34" presetClass="entr" presetSubtype="0" fill="hold" nodeType="clickEffect">
                                  <p:stCondLst>
                                    <p:cond delay="0"/>
                                  </p:stCondLst>
                                  <p:childTnLst>
                                    <p:set>
                                      <p:cBhvr>
                                        <p:cTn id="20" dur="1" fill="hold">
                                          <p:stCondLst>
                                            <p:cond delay="0"/>
                                          </p:stCondLst>
                                        </p:cTn>
                                        <p:tgtEl>
                                          <p:spTgt spid="154627">
                                            <p:txEl>
                                              <p:pRg st="3" end="3"/>
                                            </p:txEl>
                                          </p:spTgt>
                                        </p:tgtEl>
                                        <p:attrNameLst>
                                          <p:attrName>style.visibility</p:attrName>
                                        </p:attrNameLst>
                                      </p:cBhvr>
                                      <p:to>
                                        <p:strVal val="visible"/>
                                      </p:to>
                                    </p:set>
                                    <p:anim from="(-#ppt_w/2)" to="(#ppt_x)" calcmode="lin" valueType="num">
                                      <p:cBhvr>
                                        <p:cTn id="21" dur="600" fill="hold">
                                          <p:stCondLst>
                                            <p:cond delay="0"/>
                                          </p:stCondLst>
                                        </p:cTn>
                                        <p:tgtEl>
                                          <p:spTgt spid="154627">
                                            <p:txEl>
                                              <p:pRg st="3" end="3"/>
                                            </p:txEl>
                                          </p:spTgt>
                                        </p:tgtEl>
                                        <p:attrNameLst>
                                          <p:attrName>ppt_x</p:attrName>
                                        </p:attrNameLst>
                                      </p:cBhvr>
                                    </p:anim>
                                    <p:anim from="0" to="-1.0" calcmode="lin" valueType="num">
                                      <p:cBhvr>
                                        <p:cTn id="22" dur="200" decel="50000" autoRev="1" fill="hold">
                                          <p:stCondLst>
                                            <p:cond delay="600"/>
                                          </p:stCondLst>
                                        </p:cTn>
                                        <p:tgtEl>
                                          <p:spTgt spid="154627">
                                            <p:txEl>
                                              <p:pRg st="3" end="3"/>
                                            </p:txEl>
                                          </p:spTgt>
                                        </p:tgtEl>
                                        <p:attrNameLst>
                                          <p:attrName>xshear</p:attrName>
                                        </p:attrNameLst>
                                      </p:cBhvr>
                                    </p:anim>
                                    <p:animScale>
                                      <p:cBhvr>
                                        <p:cTn id="23" dur="200" decel="100000" autoRev="1" fill="hold">
                                          <p:stCondLst>
                                            <p:cond delay="600"/>
                                          </p:stCondLst>
                                        </p:cTn>
                                        <p:tgtEl>
                                          <p:spTgt spid="154627">
                                            <p:txEl>
                                              <p:pRg st="3" end="3"/>
                                            </p:txEl>
                                          </p:spTgt>
                                        </p:tgtEl>
                                      </p:cBhvr>
                                      <p:from x="100000" y="100000"/>
                                      <p:to x="80000" y="100000"/>
                                    </p:animScale>
                                    <p:anim by="(#ppt_h/3+#ppt_w*0.1)" calcmode="lin" valueType="num">
                                      <p:cBhvr additive="sum">
                                        <p:cTn id="24" dur="200" decel="100000" autoRev="1" fill="hold">
                                          <p:stCondLst>
                                            <p:cond delay="600"/>
                                          </p:stCondLst>
                                        </p:cTn>
                                        <p:tgtEl>
                                          <p:spTgt spid="154627">
                                            <p:txEl>
                                              <p:pRg st="3" end="3"/>
                                            </p:txEl>
                                          </p:spTgt>
                                        </p:tgtEl>
                                        <p:attrNameLst>
                                          <p:attrName>ppt_x</p:attrName>
                                        </p:attrNameLst>
                                      </p:cBhvr>
                                    </p:anim>
                                  </p:childTnLst>
                                </p:cTn>
                              </p:par>
                              <p:par>
                                <p:cTn id="25" presetID="34" presetClass="entr" presetSubtype="0" fill="hold" nodeType="withEffect">
                                  <p:stCondLst>
                                    <p:cond delay="0"/>
                                  </p:stCondLst>
                                  <p:childTnLst>
                                    <p:set>
                                      <p:cBhvr>
                                        <p:cTn id="26" dur="1" fill="hold">
                                          <p:stCondLst>
                                            <p:cond delay="0"/>
                                          </p:stCondLst>
                                        </p:cTn>
                                        <p:tgtEl>
                                          <p:spTgt spid="154627">
                                            <p:txEl>
                                              <p:pRg st="4" end="4"/>
                                            </p:txEl>
                                          </p:spTgt>
                                        </p:tgtEl>
                                        <p:attrNameLst>
                                          <p:attrName>style.visibility</p:attrName>
                                        </p:attrNameLst>
                                      </p:cBhvr>
                                      <p:to>
                                        <p:strVal val="visible"/>
                                      </p:to>
                                    </p:set>
                                    <p:anim from="(-#ppt_w/2)" to="(#ppt_x)" calcmode="lin" valueType="num">
                                      <p:cBhvr>
                                        <p:cTn id="27" dur="600" fill="hold">
                                          <p:stCondLst>
                                            <p:cond delay="0"/>
                                          </p:stCondLst>
                                        </p:cTn>
                                        <p:tgtEl>
                                          <p:spTgt spid="154627">
                                            <p:txEl>
                                              <p:pRg st="4" end="4"/>
                                            </p:txEl>
                                          </p:spTgt>
                                        </p:tgtEl>
                                        <p:attrNameLst>
                                          <p:attrName>ppt_x</p:attrName>
                                        </p:attrNameLst>
                                      </p:cBhvr>
                                    </p:anim>
                                    <p:anim from="0" to="-1.0" calcmode="lin" valueType="num">
                                      <p:cBhvr>
                                        <p:cTn id="28" dur="200" decel="50000" autoRev="1" fill="hold">
                                          <p:stCondLst>
                                            <p:cond delay="600"/>
                                          </p:stCondLst>
                                        </p:cTn>
                                        <p:tgtEl>
                                          <p:spTgt spid="154627">
                                            <p:txEl>
                                              <p:pRg st="4" end="4"/>
                                            </p:txEl>
                                          </p:spTgt>
                                        </p:tgtEl>
                                        <p:attrNameLst>
                                          <p:attrName>xshear</p:attrName>
                                        </p:attrNameLst>
                                      </p:cBhvr>
                                    </p:anim>
                                    <p:animScale>
                                      <p:cBhvr>
                                        <p:cTn id="29" dur="200" decel="100000" autoRev="1" fill="hold">
                                          <p:stCondLst>
                                            <p:cond delay="600"/>
                                          </p:stCondLst>
                                        </p:cTn>
                                        <p:tgtEl>
                                          <p:spTgt spid="154627">
                                            <p:txEl>
                                              <p:pRg st="4" end="4"/>
                                            </p:txEl>
                                          </p:spTgt>
                                        </p:tgtEl>
                                      </p:cBhvr>
                                      <p:from x="100000" y="100000"/>
                                      <p:to x="80000" y="100000"/>
                                    </p:animScale>
                                    <p:anim by="(#ppt_h/3+#ppt_w*0.1)" calcmode="lin" valueType="num">
                                      <p:cBhvr additive="sum">
                                        <p:cTn id="30" dur="200" decel="100000" autoRev="1" fill="hold">
                                          <p:stCondLst>
                                            <p:cond delay="600"/>
                                          </p:stCondLst>
                                        </p:cTn>
                                        <p:tgtEl>
                                          <p:spTgt spid="154627">
                                            <p:txEl>
                                              <p:pRg st="4" end="4"/>
                                            </p:txEl>
                                          </p:spTgt>
                                        </p:tgtEl>
                                        <p:attrNameLst>
                                          <p:attrName>ppt_x</p:attrName>
                                        </p:attrNameLst>
                                      </p:cBhvr>
                                    </p:anim>
                                  </p:childTnLst>
                                </p:cTn>
                              </p:par>
                              <p:par>
                                <p:cTn id="31" presetID="34" presetClass="entr" presetSubtype="0" fill="hold" nodeType="withEffect">
                                  <p:stCondLst>
                                    <p:cond delay="0"/>
                                  </p:stCondLst>
                                  <p:childTnLst>
                                    <p:set>
                                      <p:cBhvr>
                                        <p:cTn id="32" dur="1" fill="hold">
                                          <p:stCondLst>
                                            <p:cond delay="0"/>
                                          </p:stCondLst>
                                        </p:cTn>
                                        <p:tgtEl>
                                          <p:spTgt spid="154627">
                                            <p:txEl>
                                              <p:pRg st="5" end="5"/>
                                            </p:txEl>
                                          </p:spTgt>
                                        </p:tgtEl>
                                        <p:attrNameLst>
                                          <p:attrName>style.visibility</p:attrName>
                                        </p:attrNameLst>
                                      </p:cBhvr>
                                      <p:to>
                                        <p:strVal val="visible"/>
                                      </p:to>
                                    </p:set>
                                    <p:anim from="(-#ppt_w/2)" to="(#ppt_x)" calcmode="lin" valueType="num">
                                      <p:cBhvr>
                                        <p:cTn id="33" dur="600" fill="hold">
                                          <p:stCondLst>
                                            <p:cond delay="0"/>
                                          </p:stCondLst>
                                        </p:cTn>
                                        <p:tgtEl>
                                          <p:spTgt spid="154627">
                                            <p:txEl>
                                              <p:pRg st="5" end="5"/>
                                            </p:txEl>
                                          </p:spTgt>
                                        </p:tgtEl>
                                        <p:attrNameLst>
                                          <p:attrName>ppt_x</p:attrName>
                                        </p:attrNameLst>
                                      </p:cBhvr>
                                    </p:anim>
                                    <p:anim from="0" to="-1.0" calcmode="lin" valueType="num">
                                      <p:cBhvr>
                                        <p:cTn id="34" dur="200" decel="50000" autoRev="1" fill="hold">
                                          <p:stCondLst>
                                            <p:cond delay="600"/>
                                          </p:stCondLst>
                                        </p:cTn>
                                        <p:tgtEl>
                                          <p:spTgt spid="154627">
                                            <p:txEl>
                                              <p:pRg st="5" end="5"/>
                                            </p:txEl>
                                          </p:spTgt>
                                        </p:tgtEl>
                                        <p:attrNameLst>
                                          <p:attrName>xshear</p:attrName>
                                        </p:attrNameLst>
                                      </p:cBhvr>
                                    </p:anim>
                                    <p:animScale>
                                      <p:cBhvr>
                                        <p:cTn id="35" dur="200" decel="100000" autoRev="1" fill="hold">
                                          <p:stCondLst>
                                            <p:cond delay="600"/>
                                          </p:stCondLst>
                                        </p:cTn>
                                        <p:tgtEl>
                                          <p:spTgt spid="154627">
                                            <p:txEl>
                                              <p:pRg st="5" end="5"/>
                                            </p:txEl>
                                          </p:spTgt>
                                        </p:tgtEl>
                                      </p:cBhvr>
                                      <p:from x="100000" y="100000"/>
                                      <p:to x="80000" y="100000"/>
                                    </p:animScale>
                                    <p:anim by="(#ppt_h/3+#ppt_w*0.1)" calcmode="lin" valueType="num">
                                      <p:cBhvr additive="sum">
                                        <p:cTn id="36" dur="200" decel="100000" autoRev="1" fill="hold">
                                          <p:stCondLst>
                                            <p:cond delay="600"/>
                                          </p:stCondLst>
                                        </p:cTn>
                                        <p:tgtEl>
                                          <p:spTgt spid="154627">
                                            <p:txEl>
                                              <p:pRg st="5" end="5"/>
                                            </p:txEl>
                                          </p:spTgt>
                                        </p:tgtEl>
                                        <p:attrNameLst>
                                          <p:attrName>ppt_x</p:attrName>
                                        </p:attrNameLst>
                                      </p:cBhvr>
                                    </p:anim>
                                  </p:childTnLst>
                                </p:cTn>
                              </p:par>
                            </p:childTnLst>
                          </p:cTn>
                        </p:par>
                      </p:childTnLst>
                    </p:cTn>
                  </p:par>
                  <p:par>
                    <p:cTn id="37" fill="hold">
                      <p:stCondLst>
                        <p:cond delay="indefinite"/>
                      </p:stCondLst>
                      <p:childTnLst>
                        <p:par>
                          <p:cTn id="38" fill="hold">
                            <p:stCondLst>
                              <p:cond delay="0"/>
                            </p:stCondLst>
                            <p:childTnLst>
                              <p:par>
                                <p:cTn id="39" presetID="34" presetClass="entr" presetSubtype="0" fill="hold" nodeType="clickEffect">
                                  <p:stCondLst>
                                    <p:cond delay="0"/>
                                  </p:stCondLst>
                                  <p:childTnLst>
                                    <p:set>
                                      <p:cBhvr>
                                        <p:cTn id="40" dur="1" fill="hold">
                                          <p:stCondLst>
                                            <p:cond delay="0"/>
                                          </p:stCondLst>
                                        </p:cTn>
                                        <p:tgtEl>
                                          <p:spTgt spid="154627">
                                            <p:txEl>
                                              <p:pRg st="7" end="7"/>
                                            </p:txEl>
                                          </p:spTgt>
                                        </p:tgtEl>
                                        <p:attrNameLst>
                                          <p:attrName>style.visibility</p:attrName>
                                        </p:attrNameLst>
                                      </p:cBhvr>
                                      <p:to>
                                        <p:strVal val="visible"/>
                                      </p:to>
                                    </p:set>
                                    <p:anim from="(-#ppt_w/2)" to="(#ppt_x)" calcmode="lin" valueType="num">
                                      <p:cBhvr>
                                        <p:cTn id="41" dur="600" fill="hold">
                                          <p:stCondLst>
                                            <p:cond delay="0"/>
                                          </p:stCondLst>
                                        </p:cTn>
                                        <p:tgtEl>
                                          <p:spTgt spid="154627">
                                            <p:txEl>
                                              <p:pRg st="7" end="7"/>
                                            </p:txEl>
                                          </p:spTgt>
                                        </p:tgtEl>
                                        <p:attrNameLst>
                                          <p:attrName>ppt_x</p:attrName>
                                        </p:attrNameLst>
                                      </p:cBhvr>
                                    </p:anim>
                                    <p:anim from="0" to="-1.0" calcmode="lin" valueType="num">
                                      <p:cBhvr>
                                        <p:cTn id="42" dur="200" decel="50000" autoRev="1" fill="hold">
                                          <p:stCondLst>
                                            <p:cond delay="600"/>
                                          </p:stCondLst>
                                        </p:cTn>
                                        <p:tgtEl>
                                          <p:spTgt spid="154627">
                                            <p:txEl>
                                              <p:pRg st="7" end="7"/>
                                            </p:txEl>
                                          </p:spTgt>
                                        </p:tgtEl>
                                        <p:attrNameLst>
                                          <p:attrName>xshear</p:attrName>
                                        </p:attrNameLst>
                                      </p:cBhvr>
                                    </p:anim>
                                    <p:animScale>
                                      <p:cBhvr>
                                        <p:cTn id="43" dur="200" decel="100000" autoRev="1" fill="hold">
                                          <p:stCondLst>
                                            <p:cond delay="600"/>
                                          </p:stCondLst>
                                        </p:cTn>
                                        <p:tgtEl>
                                          <p:spTgt spid="154627">
                                            <p:txEl>
                                              <p:pRg st="7" end="7"/>
                                            </p:txEl>
                                          </p:spTgt>
                                        </p:tgtEl>
                                      </p:cBhvr>
                                      <p:from x="100000" y="100000"/>
                                      <p:to x="80000" y="100000"/>
                                    </p:animScale>
                                    <p:anim by="(#ppt_h/3+#ppt_w*0.1)" calcmode="lin" valueType="num">
                                      <p:cBhvr additive="sum">
                                        <p:cTn id="44" dur="200" decel="100000" autoRev="1" fill="hold">
                                          <p:stCondLst>
                                            <p:cond delay="600"/>
                                          </p:stCondLst>
                                        </p:cTn>
                                        <p:tgtEl>
                                          <p:spTgt spid="154627">
                                            <p:txEl>
                                              <p:pRg st="7" end="7"/>
                                            </p:txEl>
                                          </p:spTgt>
                                        </p:tgtEl>
                                        <p:attrNameLst>
                                          <p:attrName>ppt_x</p:attrName>
                                        </p:attrNameLst>
                                      </p:cBhvr>
                                    </p:anim>
                                  </p:childTnLst>
                                </p:cTn>
                              </p:par>
                              <p:par>
                                <p:cTn id="45" presetID="34" presetClass="entr" presetSubtype="0" fill="hold" nodeType="withEffect">
                                  <p:stCondLst>
                                    <p:cond delay="0"/>
                                  </p:stCondLst>
                                  <p:childTnLst>
                                    <p:set>
                                      <p:cBhvr>
                                        <p:cTn id="46" dur="1" fill="hold">
                                          <p:stCondLst>
                                            <p:cond delay="0"/>
                                          </p:stCondLst>
                                        </p:cTn>
                                        <p:tgtEl>
                                          <p:spTgt spid="154627">
                                            <p:txEl>
                                              <p:pRg st="8" end="8"/>
                                            </p:txEl>
                                          </p:spTgt>
                                        </p:tgtEl>
                                        <p:attrNameLst>
                                          <p:attrName>style.visibility</p:attrName>
                                        </p:attrNameLst>
                                      </p:cBhvr>
                                      <p:to>
                                        <p:strVal val="visible"/>
                                      </p:to>
                                    </p:set>
                                    <p:anim from="(-#ppt_w/2)" to="(#ppt_x)" calcmode="lin" valueType="num">
                                      <p:cBhvr>
                                        <p:cTn id="47" dur="600" fill="hold">
                                          <p:stCondLst>
                                            <p:cond delay="0"/>
                                          </p:stCondLst>
                                        </p:cTn>
                                        <p:tgtEl>
                                          <p:spTgt spid="154627">
                                            <p:txEl>
                                              <p:pRg st="8" end="8"/>
                                            </p:txEl>
                                          </p:spTgt>
                                        </p:tgtEl>
                                        <p:attrNameLst>
                                          <p:attrName>ppt_x</p:attrName>
                                        </p:attrNameLst>
                                      </p:cBhvr>
                                    </p:anim>
                                    <p:anim from="0" to="-1.0" calcmode="lin" valueType="num">
                                      <p:cBhvr>
                                        <p:cTn id="48" dur="200" decel="50000" autoRev="1" fill="hold">
                                          <p:stCondLst>
                                            <p:cond delay="600"/>
                                          </p:stCondLst>
                                        </p:cTn>
                                        <p:tgtEl>
                                          <p:spTgt spid="154627">
                                            <p:txEl>
                                              <p:pRg st="8" end="8"/>
                                            </p:txEl>
                                          </p:spTgt>
                                        </p:tgtEl>
                                        <p:attrNameLst>
                                          <p:attrName>xshear</p:attrName>
                                        </p:attrNameLst>
                                      </p:cBhvr>
                                    </p:anim>
                                    <p:animScale>
                                      <p:cBhvr>
                                        <p:cTn id="49" dur="200" decel="100000" autoRev="1" fill="hold">
                                          <p:stCondLst>
                                            <p:cond delay="600"/>
                                          </p:stCondLst>
                                        </p:cTn>
                                        <p:tgtEl>
                                          <p:spTgt spid="154627">
                                            <p:txEl>
                                              <p:pRg st="8" end="8"/>
                                            </p:txEl>
                                          </p:spTgt>
                                        </p:tgtEl>
                                      </p:cBhvr>
                                      <p:from x="100000" y="100000"/>
                                      <p:to x="80000" y="100000"/>
                                    </p:animScale>
                                    <p:anim by="(#ppt_h/3+#ppt_w*0.1)" calcmode="lin" valueType="num">
                                      <p:cBhvr additive="sum">
                                        <p:cTn id="50" dur="200" decel="100000" autoRev="1" fill="hold">
                                          <p:stCondLst>
                                            <p:cond delay="600"/>
                                          </p:stCondLst>
                                        </p:cTn>
                                        <p:tgtEl>
                                          <p:spTgt spid="154627">
                                            <p:txEl>
                                              <p:pRg st="8" end="8"/>
                                            </p:txEl>
                                          </p:spTgt>
                                        </p:tgtEl>
                                        <p:attrNameLst>
                                          <p:attrName>ppt_x</p:attrName>
                                        </p:attrNameLst>
                                      </p:cBhvr>
                                    </p:anim>
                                  </p:childTnLst>
                                </p:cTn>
                              </p:par>
                              <p:par>
                                <p:cTn id="51" presetID="34" presetClass="entr" presetSubtype="0" fill="hold" nodeType="withEffect">
                                  <p:stCondLst>
                                    <p:cond delay="0"/>
                                  </p:stCondLst>
                                  <p:childTnLst>
                                    <p:set>
                                      <p:cBhvr>
                                        <p:cTn id="52" dur="1" fill="hold">
                                          <p:stCondLst>
                                            <p:cond delay="0"/>
                                          </p:stCondLst>
                                        </p:cTn>
                                        <p:tgtEl>
                                          <p:spTgt spid="154627">
                                            <p:txEl>
                                              <p:pRg st="9" end="9"/>
                                            </p:txEl>
                                          </p:spTgt>
                                        </p:tgtEl>
                                        <p:attrNameLst>
                                          <p:attrName>style.visibility</p:attrName>
                                        </p:attrNameLst>
                                      </p:cBhvr>
                                      <p:to>
                                        <p:strVal val="visible"/>
                                      </p:to>
                                    </p:set>
                                    <p:anim from="(-#ppt_w/2)" to="(#ppt_x)" calcmode="lin" valueType="num">
                                      <p:cBhvr>
                                        <p:cTn id="53" dur="600" fill="hold">
                                          <p:stCondLst>
                                            <p:cond delay="0"/>
                                          </p:stCondLst>
                                        </p:cTn>
                                        <p:tgtEl>
                                          <p:spTgt spid="154627">
                                            <p:txEl>
                                              <p:pRg st="9" end="9"/>
                                            </p:txEl>
                                          </p:spTgt>
                                        </p:tgtEl>
                                        <p:attrNameLst>
                                          <p:attrName>ppt_x</p:attrName>
                                        </p:attrNameLst>
                                      </p:cBhvr>
                                    </p:anim>
                                    <p:anim from="0" to="-1.0" calcmode="lin" valueType="num">
                                      <p:cBhvr>
                                        <p:cTn id="54" dur="200" decel="50000" autoRev="1" fill="hold">
                                          <p:stCondLst>
                                            <p:cond delay="600"/>
                                          </p:stCondLst>
                                        </p:cTn>
                                        <p:tgtEl>
                                          <p:spTgt spid="154627">
                                            <p:txEl>
                                              <p:pRg st="9" end="9"/>
                                            </p:txEl>
                                          </p:spTgt>
                                        </p:tgtEl>
                                        <p:attrNameLst>
                                          <p:attrName>xshear</p:attrName>
                                        </p:attrNameLst>
                                      </p:cBhvr>
                                    </p:anim>
                                    <p:animScale>
                                      <p:cBhvr>
                                        <p:cTn id="55" dur="200" decel="100000" autoRev="1" fill="hold">
                                          <p:stCondLst>
                                            <p:cond delay="600"/>
                                          </p:stCondLst>
                                        </p:cTn>
                                        <p:tgtEl>
                                          <p:spTgt spid="154627">
                                            <p:txEl>
                                              <p:pRg st="9" end="9"/>
                                            </p:txEl>
                                          </p:spTgt>
                                        </p:tgtEl>
                                      </p:cBhvr>
                                      <p:from x="100000" y="100000"/>
                                      <p:to x="80000" y="100000"/>
                                    </p:animScale>
                                    <p:anim by="(#ppt_h/3+#ppt_w*0.1)" calcmode="lin" valueType="num">
                                      <p:cBhvr additive="sum">
                                        <p:cTn id="56" dur="200" decel="100000" autoRev="1" fill="hold">
                                          <p:stCondLst>
                                            <p:cond delay="600"/>
                                          </p:stCondLst>
                                        </p:cTn>
                                        <p:tgtEl>
                                          <p:spTgt spid="154627">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nl-BE" sz="3400" smtClean="0">
                <a:solidFill>
                  <a:schemeClr val="accent1"/>
                </a:solidFill>
              </a:rPr>
              <a:t>Silence is golden: Summing up</a:t>
            </a:r>
            <a:endParaRPr lang="nl-NL" sz="3400" dirty="0" smtClean="0">
              <a:solidFill>
                <a:schemeClr val="accent1"/>
              </a:solidFill>
            </a:endParaRPr>
          </a:p>
        </p:txBody>
      </p:sp>
      <p:sp>
        <p:nvSpPr>
          <p:cNvPr id="154627" name="Rectangle 3"/>
          <p:cNvSpPr>
            <a:spLocks noGrp="1" noChangeArrowheads="1"/>
          </p:cNvSpPr>
          <p:nvPr>
            <p:ph type="body" idx="1"/>
          </p:nvPr>
        </p:nvSpPr>
        <p:spPr>
          <a:xfrm>
            <a:off x="1371600" y="2209800"/>
            <a:ext cx="7313612" cy="4114800"/>
          </a:xfrm>
        </p:spPr>
        <p:txBody>
          <a:bodyPr/>
          <a:lstStyle/>
          <a:p>
            <a:pPr marL="271463" indent="-271463" eaLnBrk="1" hangingPunct="1">
              <a:buFontTx/>
              <a:buChar char="•"/>
            </a:pPr>
            <a:r>
              <a:rPr lang="nl-BE" sz="2000" dirty="0">
                <a:solidFill>
                  <a:schemeClr val="tx2"/>
                </a:solidFill>
              </a:rPr>
              <a:t>Ellipsis = a mismatch between sound and meaning in which certain selectional requirements are not met in the phonetic realization</a:t>
            </a:r>
            <a:r>
              <a:rPr lang="nl-BE" sz="2000" dirty="0" smtClean="0">
                <a:solidFill>
                  <a:schemeClr val="tx2"/>
                </a:solidFill>
              </a:rPr>
              <a:t>.</a:t>
            </a:r>
          </a:p>
          <a:p>
            <a:pPr marL="271463" indent="-271463" eaLnBrk="1" hangingPunct="1">
              <a:buFontTx/>
              <a:buChar char="•"/>
            </a:pPr>
            <a:r>
              <a:rPr lang="nl-BE" sz="2000" dirty="0" smtClean="0">
                <a:solidFill>
                  <a:schemeClr val="tx2"/>
                </a:solidFill>
              </a:rPr>
              <a:t>Possible analyses:</a:t>
            </a:r>
          </a:p>
          <a:p>
            <a:pPr marL="271463" indent="-271463" eaLnBrk="1" hangingPunct="1">
              <a:buNone/>
            </a:pPr>
            <a:r>
              <a:rPr lang="nl-BE" sz="2000" dirty="0" smtClean="0">
                <a:solidFill>
                  <a:schemeClr val="tx2"/>
                </a:solidFill>
              </a:rPr>
              <a:t>		WYSIWYG</a:t>
            </a:r>
          </a:p>
          <a:p>
            <a:pPr marL="271463" indent="-271463" eaLnBrk="1" hangingPunct="1">
              <a:buNone/>
            </a:pPr>
            <a:r>
              <a:rPr lang="nl-BE" sz="2000" dirty="0" smtClean="0">
                <a:solidFill>
                  <a:schemeClr val="tx2"/>
                </a:solidFill>
              </a:rPr>
              <a:t>		Proform analysis</a:t>
            </a:r>
          </a:p>
          <a:p>
            <a:pPr marL="271463" indent="-271463" eaLnBrk="1" hangingPunct="1">
              <a:buNone/>
            </a:pPr>
            <a:r>
              <a:rPr lang="nl-BE" sz="2000" dirty="0" smtClean="0">
                <a:solidFill>
                  <a:schemeClr val="tx2"/>
                </a:solidFill>
              </a:rPr>
              <a:t>		Deletion analysis</a:t>
            </a:r>
          </a:p>
          <a:p>
            <a:pPr marL="271463" indent="-271463" eaLnBrk="1" hangingPunct="1">
              <a:buFontTx/>
              <a:buChar char="•"/>
            </a:pPr>
            <a:r>
              <a:rPr lang="nl-BE" sz="2000" dirty="0">
                <a:solidFill>
                  <a:schemeClr val="tx2"/>
                </a:solidFill>
              </a:rPr>
              <a:t>Ellipsis is subject to two restrictions:</a:t>
            </a:r>
          </a:p>
          <a:p>
            <a:pPr marL="271463" indent="-271463" eaLnBrk="1" hangingPunct="1">
              <a:buFontTx/>
              <a:buNone/>
            </a:pPr>
            <a:r>
              <a:rPr lang="nl-BE" sz="2000" dirty="0">
                <a:solidFill>
                  <a:schemeClr val="tx2"/>
                </a:solidFill>
              </a:rPr>
              <a:t>		</a:t>
            </a:r>
            <a:r>
              <a:rPr lang="nl-BE" sz="2000" dirty="0">
                <a:solidFill>
                  <a:schemeClr val="tx2"/>
                </a:solidFill>
                <a:sym typeface="Wingdings" pitchFamily="-110" charset="2"/>
              </a:rPr>
              <a:t> </a:t>
            </a:r>
            <a:r>
              <a:rPr lang="nl-BE" sz="2000" dirty="0">
                <a:solidFill>
                  <a:schemeClr val="tx2"/>
                </a:solidFill>
              </a:rPr>
              <a:t>recoverability</a:t>
            </a:r>
          </a:p>
          <a:p>
            <a:pPr marL="271463" indent="-271463" eaLnBrk="1" hangingPunct="1">
              <a:buFontTx/>
              <a:buNone/>
            </a:pPr>
            <a:r>
              <a:rPr lang="nl-BE" sz="2000" dirty="0">
                <a:solidFill>
                  <a:schemeClr val="tx2"/>
                </a:solidFill>
              </a:rPr>
              <a:t>		</a:t>
            </a:r>
            <a:r>
              <a:rPr lang="nl-BE" sz="2000" dirty="0">
                <a:solidFill>
                  <a:schemeClr val="tx2"/>
                </a:solidFill>
                <a:sym typeface="Wingdings" pitchFamily="-110" charset="2"/>
              </a:rPr>
              <a:t> </a:t>
            </a:r>
            <a:r>
              <a:rPr lang="nl-BE" sz="2000" dirty="0">
                <a:solidFill>
                  <a:schemeClr val="tx2"/>
                </a:solidFill>
              </a:rPr>
              <a:t>syntactic licensing</a:t>
            </a:r>
            <a:endParaRPr lang="nl-BE" sz="2000" dirty="0" smtClean="0">
              <a:solidFill>
                <a:schemeClr val="tx2"/>
              </a:solidFill>
            </a:endParaRPr>
          </a:p>
          <a:p>
            <a:pPr marL="271463" indent="-271463" eaLnBrk="1" hangingPunct="1">
              <a:buFontTx/>
              <a:buChar char="•"/>
            </a:pPr>
            <a:endParaRPr lang="nl-NL"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54627">
                                            <p:txEl>
                                              <p:pRg st="0" end="0"/>
                                            </p:txEl>
                                          </p:spTgt>
                                        </p:tgtEl>
                                        <p:attrNameLst>
                                          <p:attrName>ppt_x</p:attrName>
                                        </p:attrNameLst>
                                      </p:cBhvr>
                                    </p:anim>
                                    <p:anim from="0" to="-1.0" calcmode="lin" valueType="num">
                                      <p:cBhvr>
                                        <p:cTn id="8" dur="200" decel="50000" autoRev="1" fill="hold">
                                          <p:stCondLst>
                                            <p:cond delay="600"/>
                                          </p:stCondLst>
                                        </p:cTn>
                                        <p:tgtEl>
                                          <p:spTgt spid="154627">
                                            <p:txEl>
                                              <p:pRg st="0" end="0"/>
                                            </p:txEl>
                                          </p:spTgt>
                                        </p:tgtEl>
                                        <p:attrNameLst>
                                          <p:attrName>xshear</p:attrName>
                                        </p:attrNameLst>
                                      </p:cBhvr>
                                    </p:anim>
                                    <p:animScale>
                                      <p:cBhvr>
                                        <p:cTn id="9" dur="200" decel="100000" autoRev="1" fill="hold">
                                          <p:stCondLst>
                                            <p:cond delay="600"/>
                                          </p:stCondLst>
                                        </p:cTn>
                                        <p:tgtEl>
                                          <p:spTgt spid="154627">
                                            <p:txEl>
                                              <p:pRg st="0" end="0"/>
                                            </p:txEl>
                                          </p:spTgt>
                                        </p:tgtEl>
                                      </p:cBhvr>
                                      <p:from x="100000" y="100000"/>
                                      <p:to x="80000" y="100000"/>
                                    </p:animScale>
                                    <p:anim by="(#ppt_h/3+#ppt_w*0.1)" calcmode="lin" valueType="num">
                                      <p:cBhvr additive="sum">
                                        <p:cTn id="10" dur="200" decel="100000" autoRev="1" fill="hold">
                                          <p:stCondLst>
                                            <p:cond delay="600"/>
                                          </p:stCondLst>
                                        </p:cTn>
                                        <p:tgtEl>
                                          <p:spTgt spid="154627">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54627">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154627">
                                            <p:txEl>
                                              <p:pRg st="1" end="1"/>
                                            </p:txEl>
                                          </p:spTgt>
                                        </p:tgtEl>
                                        <p:attrNameLst>
                                          <p:attrName>ppt_x</p:attrName>
                                        </p:attrNameLst>
                                      </p:cBhvr>
                                    </p:anim>
                                    <p:anim from="0" to="-1.0" calcmode="lin" valueType="num">
                                      <p:cBhvr>
                                        <p:cTn id="16" dur="200" decel="50000" autoRev="1" fill="hold">
                                          <p:stCondLst>
                                            <p:cond delay="600"/>
                                          </p:stCondLst>
                                        </p:cTn>
                                        <p:tgtEl>
                                          <p:spTgt spid="154627">
                                            <p:txEl>
                                              <p:pRg st="1" end="1"/>
                                            </p:txEl>
                                          </p:spTgt>
                                        </p:tgtEl>
                                        <p:attrNameLst>
                                          <p:attrName>xshear</p:attrName>
                                        </p:attrNameLst>
                                      </p:cBhvr>
                                    </p:anim>
                                    <p:animScale>
                                      <p:cBhvr>
                                        <p:cTn id="17" dur="200" decel="100000" autoRev="1" fill="hold">
                                          <p:stCondLst>
                                            <p:cond delay="600"/>
                                          </p:stCondLst>
                                        </p:cTn>
                                        <p:tgtEl>
                                          <p:spTgt spid="154627">
                                            <p:txEl>
                                              <p:pRg st="1" end="1"/>
                                            </p:txEl>
                                          </p:spTgt>
                                        </p:tgtEl>
                                      </p:cBhvr>
                                      <p:from x="100000" y="100000"/>
                                      <p:to x="80000" y="100000"/>
                                    </p:animScale>
                                    <p:anim by="(#ppt_h/3+#ppt_w*0.1)" calcmode="lin" valueType="num">
                                      <p:cBhvr additive="sum">
                                        <p:cTn id="18" dur="200" decel="100000" autoRev="1" fill="hold">
                                          <p:stCondLst>
                                            <p:cond delay="600"/>
                                          </p:stCondLst>
                                        </p:cTn>
                                        <p:tgtEl>
                                          <p:spTgt spid="154627">
                                            <p:txEl>
                                              <p:pRg st="1" end="1"/>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54627">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154627">
                                            <p:txEl>
                                              <p:pRg st="2" end="2"/>
                                            </p:txEl>
                                          </p:spTgt>
                                        </p:tgtEl>
                                        <p:attrNameLst>
                                          <p:attrName>ppt_x</p:attrName>
                                        </p:attrNameLst>
                                      </p:cBhvr>
                                    </p:anim>
                                    <p:anim from="0" to="-1.0" calcmode="lin" valueType="num">
                                      <p:cBhvr>
                                        <p:cTn id="24" dur="200" decel="50000" autoRev="1" fill="hold">
                                          <p:stCondLst>
                                            <p:cond delay="600"/>
                                          </p:stCondLst>
                                        </p:cTn>
                                        <p:tgtEl>
                                          <p:spTgt spid="154627">
                                            <p:txEl>
                                              <p:pRg st="2" end="2"/>
                                            </p:txEl>
                                          </p:spTgt>
                                        </p:tgtEl>
                                        <p:attrNameLst>
                                          <p:attrName>xshear</p:attrName>
                                        </p:attrNameLst>
                                      </p:cBhvr>
                                    </p:anim>
                                    <p:animScale>
                                      <p:cBhvr>
                                        <p:cTn id="25" dur="200" decel="100000" autoRev="1" fill="hold">
                                          <p:stCondLst>
                                            <p:cond delay="600"/>
                                          </p:stCondLst>
                                        </p:cTn>
                                        <p:tgtEl>
                                          <p:spTgt spid="154627">
                                            <p:txEl>
                                              <p:pRg st="2" end="2"/>
                                            </p:txEl>
                                          </p:spTgt>
                                        </p:tgtEl>
                                      </p:cBhvr>
                                      <p:from x="100000" y="100000"/>
                                      <p:to x="80000" y="100000"/>
                                    </p:animScale>
                                    <p:anim by="(#ppt_h/3+#ppt_w*0.1)" calcmode="lin" valueType="num">
                                      <p:cBhvr additive="sum">
                                        <p:cTn id="26" dur="200" decel="100000" autoRev="1" fill="hold">
                                          <p:stCondLst>
                                            <p:cond delay="600"/>
                                          </p:stCondLst>
                                        </p:cTn>
                                        <p:tgtEl>
                                          <p:spTgt spid="154627">
                                            <p:txEl>
                                              <p:pRg st="2" end="2"/>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154627">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154627">
                                            <p:txEl>
                                              <p:pRg st="3" end="3"/>
                                            </p:txEl>
                                          </p:spTgt>
                                        </p:tgtEl>
                                        <p:attrNameLst>
                                          <p:attrName>ppt_x</p:attrName>
                                        </p:attrNameLst>
                                      </p:cBhvr>
                                    </p:anim>
                                    <p:anim from="0" to="-1.0" calcmode="lin" valueType="num">
                                      <p:cBhvr>
                                        <p:cTn id="32" dur="200" decel="50000" autoRev="1" fill="hold">
                                          <p:stCondLst>
                                            <p:cond delay="600"/>
                                          </p:stCondLst>
                                        </p:cTn>
                                        <p:tgtEl>
                                          <p:spTgt spid="154627">
                                            <p:txEl>
                                              <p:pRg st="3" end="3"/>
                                            </p:txEl>
                                          </p:spTgt>
                                        </p:tgtEl>
                                        <p:attrNameLst>
                                          <p:attrName>xshear</p:attrName>
                                        </p:attrNameLst>
                                      </p:cBhvr>
                                    </p:anim>
                                    <p:animScale>
                                      <p:cBhvr>
                                        <p:cTn id="33" dur="200" decel="100000" autoRev="1" fill="hold">
                                          <p:stCondLst>
                                            <p:cond delay="600"/>
                                          </p:stCondLst>
                                        </p:cTn>
                                        <p:tgtEl>
                                          <p:spTgt spid="154627">
                                            <p:txEl>
                                              <p:pRg st="3" end="3"/>
                                            </p:txEl>
                                          </p:spTgt>
                                        </p:tgtEl>
                                      </p:cBhvr>
                                      <p:from x="100000" y="100000"/>
                                      <p:to x="80000" y="100000"/>
                                    </p:animScale>
                                    <p:anim by="(#ppt_h/3+#ppt_w*0.1)" calcmode="lin" valueType="num">
                                      <p:cBhvr additive="sum">
                                        <p:cTn id="34" dur="200" decel="100000" autoRev="1" fill="hold">
                                          <p:stCondLst>
                                            <p:cond delay="600"/>
                                          </p:stCondLst>
                                        </p:cTn>
                                        <p:tgtEl>
                                          <p:spTgt spid="154627">
                                            <p:txEl>
                                              <p:pRg st="3" end="3"/>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154627">
                                            <p:txEl>
                                              <p:pRg st="4" end="4"/>
                                            </p:txEl>
                                          </p:spTgt>
                                        </p:tgtEl>
                                        <p:attrNameLst>
                                          <p:attrName>style.visibility</p:attrName>
                                        </p:attrNameLst>
                                      </p:cBhvr>
                                      <p:to>
                                        <p:strVal val="visible"/>
                                      </p:to>
                                    </p:set>
                                    <p:anim from="(-#ppt_w/2)" to="(#ppt_x)" calcmode="lin" valueType="num">
                                      <p:cBhvr>
                                        <p:cTn id="39" dur="600" fill="hold">
                                          <p:stCondLst>
                                            <p:cond delay="0"/>
                                          </p:stCondLst>
                                        </p:cTn>
                                        <p:tgtEl>
                                          <p:spTgt spid="154627">
                                            <p:txEl>
                                              <p:pRg st="4" end="4"/>
                                            </p:txEl>
                                          </p:spTgt>
                                        </p:tgtEl>
                                        <p:attrNameLst>
                                          <p:attrName>ppt_x</p:attrName>
                                        </p:attrNameLst>
                                      </p:cBhvr>
                                    </p:anim>
                                    <p:anim from="0" to="-1.0" calcmode="lin" valueType="num">
                                      <p:cBhvr>
                                        <p:cTn id="40" dur="200" decel="50000" autoRev="1" fill="hold">
                                          <p:stCondLst>
                                            <p:cond delay="600"/>
                                          </p:stCondLst>
                                        </p:cTn>
                                        <p:tgtEl>
                                          <p:spTgt spid="154627">
                                            <p:txEl>
                                              <p:pRg st="4" end="4"/>
                                            </p:txEl>
                                          </p:spTgt>
                                        </p:tgtEl>
                                        <p:attrNameLst>
                                          <p:attrName>xshear</p:attrName>
                                        </p:attrNameLst>
                                      </p:cBhvr>
                                    </p:anim>
                                    <p:animScale>
                                      <p:cBhvr>
                                        <p:cTn id="41" dur="200" decel="100000" autoRev="1" fill="hold">
                                          <p:stCondLst>
                                            <p:cond delay="600"/>
                                          </p:stCondLst>
                                        </p:cTn>
                                        <p:tgtEl>
                                          <p:spTgt spid="154627">
                                            <p:txEl>
                                              <p:pRg st="4" end="4"/>
                                            </p:txEl>
                                          </p:spTgt>
                                        </p:tgtEl>
                                      </p:cBhvr>
                                      <p:from x="100000" y="100000"/>
                                      <p:to x="80000" y="100000"/>
                                    </p:animScale>
                                    <p:anim by="(#ppt_h/3+#ppt_w*0.1)" calcmode="lin" valueType="num">
                                      <p:cBhvr additive="sum">
                                        <p:cTn id="42" dur="200" decel="100000" autoRev="1" fill="hold">
                                          <p:stCondLst>
                                            <p:cond delay="600"/>
                                          </p:stCondLst>
                                        </p:cTn>
                                        <p:tgtEl>
                                          <p:spTgt spid="154627">
                                            <p:txEl>
                                              <p:pRg st="4" end="4"/>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154627">
                                            <p:txEl>
                                              <p:pRg st="5" end="5"/>
                                            </p:txEl>
                                          </p:spTgt>
                                        </p:tgtEl>
                                        <p:attrNameLst>
                                          <p:attrName>style.visibility</p:attrName>
                                        </p:attrNameLst>
                                      </p:cBhvr>
                                      <p:to>
                                        <p:strVal val="visible"/>
                                      </p:to>
                                    </p:set>
                                    <p:anim from="(-#ppt_w/2)" to="(#ppt_x)" calcmode="lin" valueType="num">
                                      <p:cBhvr>
                                        <p:cTn id="47" dur="600" fill="hold">
                                          <p:stCondLst>
                                            <p:cond delay="0"/>
                                          </p:stCondLst>
                                        </p:cTn>
                                        <p:tgtEl>
                                          <p:spTgt spid="154627">
                                            <p:txEl>
                                              <p:pRg st="5" end="5"/>
                                            </p:txEl>
                                          </p:spTgt>
                                        </p:tgtEl>
                                        <p:attrNameLst>
                                          <p:attrName>ppt_x</p:attrName>
                                        </p:attrNameLst>
                                      </p:cBhvr>
                                    </p:anim>
                                    <p:anim from="0" to="-1.0" calcmode="lin" valueType="num">
                                      <p:cBhvr>
                                        <p:cTn id="48" dur="200" decel="50000" autoRev="1" fill="hold">
                                          <p:stCondLst>
                                            <p:cond delay="600"/>
                                          </p:stCondLst>
                                        </p:cTn>
                                        <p:tgtEl>
                                          <p:spTgt spid="154627">
                                            <p:txEl>
                                              <p:pRg st="5" end="5"/>
                                            </p:txEl>
                                          </p:spTgt>
                                        </p:tgtEl>
                                        <p:attrNameLst>
                                          <p:attrName>xshear</p:attrName>
                                        </p:attrNameLst>
                                      </p:cBhvr>
                                    </p:anim>
                                    <p:animScale>
                                      <p:cBhvr>
                                        <p:cTn id="49" dur="200" decel="100000" autoRev="1" fill="hold">
                                          <p:stCondLst>
                                            <p:cond delay="600"/>
                                          </p:stCondLst>
                                        </p:cTn>
                                        <p:tgtEl>
                                          <p:spTgt spid="154627">
                                            <p:txEl>
                                              <p:pRg st="5" end="5"/>
                                            </p:txEl>
                                          </p:spTgt>
                                        </p:tgtEl>
                                      </p:cBhvr>
                                      <p:from x="100000" y="100000"/>
                                      <p:to x="80000" y="100000"/>
                                    </p:animScale>
                                    <p:anim by="(#ppt_h/3+#ppt_w*0.1)" calcmode="lin" valueType="num">
                                      <p:cBhvr additive="sum">
                                        <p:cTn id="50" dur="200" decel="100000" autoRev="1" fill="hold">
                                          <p:stCondLst>
                                            <p:cond delay="600"/>
                                          </p:stCondLst>
                                        </p:cTn>
                                        <p:tgtEl>
                                          <p:spTgt spid="154627">
                                            <p:txEl>
                                              <p:pRg st="5" end="5"/>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154627">
                                            <p:txEl>
                                              <p:pRg st="6" end="6"/>
                                            </p:txEl>
                                          </p:spTgt>
                                        </p:tgtEl>
                                        <p:attrNameLst>
                                          <p:attrName>style.visibility</p:attrName>
                                        </p:attrNameLst>
                                      </p:cBhvr>
                                      <p:to>
                                        <p:strVal val="visible"/>
                                      </p:to>
                                    </p:set>
                                    <p:anim calcmode="lin" valueType="num">
                                      <p:cBhvr>
                                        <p:cTn id="55" dur="1000" fill="hold"/>
                                        <p:tgtEl>
                                          <p:spTgt spid="154627">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154627">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15462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5462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nodeType="clickEffect">
                                  <p:stCondLst>
                                    <p:cond delay="0"/>
                                  </p:stCondLst>
                                  <p:childTnLst>
                                    <p:set>
                                      <p:cBhvr>
                                        <p:cTn id="62" dur="1" fill="hold">
                                          <p:stCondLst>
                                            <p:cond delay="0"/>
                                          </p:stCondLst>
                                        </p:cTn>
                                        <p:tgtEl>
                                          <p:spTgt spid="154627">
                                            <p:txEl>
                                              <p:pRg st="7" end="7"/>
                                            </p:txEl>
                                          </p:spTgt>
                                        </p:tgtEl>
                                        <p:attrNameLst>
                                          <p:attrName>style.visibility</p:attrName>
                                        </p:attrNameLst>
                                      </p:cBhvr>
                                      <p:to>
                                        <p:strVal val="visible"/>
                                      </p:to>
                                    </p:set>
                                    <p:anim calcmode="lin" valueType="num">
                                      <p:cBhvr>
                                        <p:cTn id="63" dur="1000" fill="hold"/>
                                        <p:tgtEl>
                                          <p:spTgt spid="154627">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154627">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15462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5462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nl-BE" sz="3400" smtClean="0">
                <a:solidFill>
                  <a:schemeClr val="accent1"/>
                </a:solidFill>
              </a:rPr>
              <a:t>Silence is golden: Summing up</a:t>
            </a:r>
            <a:endParaRPr lang="nl-NL" sz="3400" dirty="0" smtClean="0">
              <a:solidFill>
                <a:schemeClr val="accent1"/>
              </a:solidFill>
            </a:endParaRPr>
          </a:p>
        </p:txBody>
      </p:sp>
      <p:sp>
        <p:nvSpPr>
          <p:cNvPr id="154627" name="Rectangle 3"/>
          <p:cNvSpPr>
            <a:spLocks noGrp="1" noChangeArrowheads="1"/>
          </p:cNvSpPr>
          <p:nvPr>
            <p:ph type="body" idx="1"/>
          </p:nvPr>
        </p:nvSpPr>
        <p:spPr>
          <a:xfrm>
            <a:off x="1370013" y="2209799"/>
            <a:ext cx="7313612" cy="3732213"/>
          </a:xfrm>
        </p:spPr>
        <p:txBody>
          <a:bodyPr/>
          <a:lstStyle/>
          <a:p>
            <a:pPr marL="271463" indent="-271463" eaLnBrk="1" hangingPunct="1">
              <a:buFontTx/>
              <a:buChar char="•"/>
            </a:pPr>
            <a:r>
              <a:rPr lang="nl-BE" sz="2000" dirty="0" smtClean="0">
                <a:solidFill>
                  <a:schemeClr val="tx2"/>
                </a:solidFill>
              </a:rPr>
              <a:t>Ellipsis </a:t>
            </a:r>
            <a:r>
              <a:rPr lang="nl-BE" sz="2000" dirty="0">
                <a:solidFill>
                  <a:schemeClr val="tx2"/>
                </a:solidFill>
              </a:rPr>
              <a:t>needs a licensing head and the ellipsis site is deleted when this licensor enters the structure</a:t>
            </a:r>
            <a:r>
              <a:rPr lang="nl-BE" sz="2000" dirty="0" smtClean="0">
                <a:solidFill>
                  <a:schemeClr val="tx2"/>
                </a:solidFill>
              </a:rPr>
              <a:t>.</a:t>
            </a:r>
          </a:p>
          <a:p>
            <a:pPr marL="271463" indent="-271463" eaLnBrk="1" hangingPunct="1">
              <a:buNone/>
            </a:pPr>
            <a:endParaRPr lang="nl-BE" sz="2000" dirty="0" smtClean="0">
              <a:solidFill>
                <a:schemeClr val="tx2"/>
              </a:solidFill>
            </a:endParaRPr>
          </a:p>
          <a:p>
            <a:pPr marL="271463" indent="-271463" eaLnBrk="1" hangingPunct="1">
              <a:buFontTx/>
              <a:buChar char="•"/>
            </a:pPr>
            <a:r>
              <a:rPr lang="nl-BE" sz="2000" dirty="0">
                <a:solidFill>
                  <a:schemeClr val="tx2"/>
                </a:solidFill>
              </a:rPr>
              <a:t>As a consequence, only what moves to a position between the licensor and the ellipsis site can escape the ellipsis site</a:t>
            </a:r>
            <a:r>
              <a:rPr lang="nl-BE" sz="2000" dirty="0" smtClean="0">
                <a:solidFill>
                  <a:schemeClr val="tx2"/>
                </a:solidFill>
              </a:rPr>
              <a:t>.</a:t>
            </a:r>
            <a:endParaRPr lang="nl-BE" sz="2000" smtClean="0">
              <a:solidFill>
                <a:schemeClr val="tx2"/>
              </a:solidFill>
            </a:endParaRPr>
          </a:p>
          <a:p>
            <a:pPr marL="271463" indent="-271463" eaLnBrk="1" hangingPunct="1">
              <a:buNone/>
            </a:pPr>
            <a:endParaRPr lang="nl-BE" sz="2000" smtClean="0">
              <a:solidFill>
                <a:schemeClr val="tx2"/>
              </a:solidFill>
            </a:endParaRPr>
          </a:p>
          <a:p>
            <a:pPr marL="271463" indent="-271463" eaLnBrk="1" hangingPunct="1">
              <a:buFontTx/>
              <a:buChar char="•"/>
            </a:pPr>
            <a:r>
              <a:rPr lang="nl-BE" sz="2000" dirty="0" smtClean="0">
                <a:solidFill>
                  <a:schemeClr val="tx2"/>
                </a:solidFill>
              </a:rPr>
              <a:t>This accounts for the extraction contrast in MCE and BE  </a:t>
            </a:r>
            <a:r>
              <a:rPr lang="nl-BE" sz="2000" i="1" dirty="0" smtClean="0">
                <a:solidFill>
                  <a:schemeClr val="tx2"/>
                </a:solidFill>
              </a:rPr>
              <a:t>do</a:t>
            </a:r>
            <a:r>
              <a:rPr lang="nl-BE" sz="2000" dirty="0" smtClean="0">
                <a:solidFill>
                  <a:schemeClr val="tx2"/>
                </a:solidFill>
              </a:rPr>
              <a:t> and can also be applied to sluicing, VP ellipsis and Pseudogapping.</a:t>
            </a:r>
          </a:p>
          <a:p>
            <a:pPr marL="271463" indent="-271463" eaLnBrk="1" hangingPunct="1">
              <a:buFontTx/>
              <a:buChar char="•"/>
            </a:pPr>
            <a:endParaRPr lang="nl-NL"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54627">
                                            <p:txEl>
                                              <p:pRg st="0" end="0"/>
                                            </p:txEl>
                                          </p:spTgt>
                                        </p:tgtEl>
                                        <p:attrNameLst>
                                          <p:attrName>ppt_x</p:attrName>
                                        </p:attrNameLst>
                                      </p:cBhvr>
                                    </p:anim>
                                    <p:anim from="0" to="-1.0" calcmode="lin" valueType="num">
                                      <p:cBhvr>
                                        <p:cTn id="8" dur="200" decel="50000" autoRev="1" fill="hold">
                                          <p:stCondLst>
                                            <p:cond delay="600"/>
                                          </p:stCondLst>
                                        </p:cTn>
                                        <p:tgtEl>
                                          <p:spTgt spid="154627">
                                            <p:txEl>
                                              <p:pRg st="0" end="0"/>
                                            </p:txEl>
                                          </p:spTgt>
                                        </p:tgtEl>
                                        <p:attrNameLst>
                                          <p:attrName>xshear</p:attrName>
                                        </p:attrNameLst>
                                      </p:cBhvr>
                                    </p:anim>
                                    <p:animScale>
                                      <p:cBhvr>
                                        <p:cTn id="9" dur="200" decel="100000" autoRev="1" fill="hold">
                                          <p:stCondLst>
                                            <p:cond delay="600"/>
                                          </p:stCondLst>
                                        </p:cTn>
                                        <p:tgtEl>
                                          <p:spTgt spid="154627">
                                            <p:txEl>
                                              <p:pRg st="0" end="0"/>
                                            </p:txEl>
                                          </p:spTgt>
                                        </p:tgtEl>
                                      </p:cBhvr>
                                      <p:from x="100000" y="100000"/>
                                      <p:to x="80000" y="100000"/>
                                    </p:animScale>
                                    <p:anim by="(#ppt_h/3+#ppt_w*0.1)" calcmode="lin" valueType="num">
                                      <p:cBhvr additive="sum">
                                        <p:cTn id="10" dur="200" decel="100000" autoRev="1" fill="hold">
                                          <p:stCondLst>
                                            <p:cond delay="600"/>
                                          </p:stCondLst>
                                        </p:cTn>
                                        <p:tgtEl>
                                          <p:spTgt spid="154627">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54627">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154627">
                                            <p:txEl>
                                              <p:pRg st="2" end="2"/>
                                            </p:txEl>
                                          </p:spTgt>
                                        </p:tgtEl>
                                        <p:attrNameLst>
                                          <p:attrName>ppt_x</p:attrName>
                                        </p:attrNameLst>
                                      </p:cBhvr>
                                    </p:anim>
                                    <p:anim from="0" to="-1.0" calcmode="lin" valueType="num">
                                      <p:cBhvr>
                                        <p:cTn id="16" dur="200" decel="50000" autoRev="1" fill="hold">
                                          <p:stCondLst>
                                            <p:cond delay="600"/>
                                          </p:stCondLst>
                                        </p:cTn>
                                        <p:tgtEl>
                                          <p:spTgt spid="154627">
                                            <p:txEl>
                                              <p:pRg st="2" end="2"/>
                                            </p:txEl>
                                          </p:spTgt>
                                        </p:tgtEl>
                                        <p:attrNameLst>
                                          <p:attrName>xshear</p:attrName>
                                        </p:attrNameLst>
                                      </p:cBhvr>
                                    </p:anim>
                                    <p:animScale>
                                      <p:cBhvr>
                                        <p:cTn id="17" dur="200" decel="100000" autoRev="1" fill="hold">
                                          <p:stCondLst>
                                            <p:cond delay="600"/>
                                          </p:stCondLst>
                                        </p:cTn>
                                        <p:tgtEl>
                                          <p:spTgt spid="154627">
                                            <p:txEl>
                                              <p:pRg st="2" end="2"/>
                                            </p:txEl>
                                          </p:spTgt>
                                        </p:tgtEl>
                                      </p:cBhvr>
                                      <p:from x="100000" y="100000"/>
                                      <p:to x="80000" y="100000"/>
                                    </p:animScale>
                                    <p:anim by="(#ppt_h/3+#ppt_w*0.1)" calcmode="lin" valueType="num">
                                      <p:cBhvr additive="sum">
                                        <p:cTn id="18" dur="200" decel="100000" autoRev="1" fill="hold">
                                          <p:stCondLst>
                                            <p:cond delay="600"/>
                                          </p:stCondLst>
                                        </p:cTn>
                                        <p:tgtEl>
                                          <p:spTgt spid="154627">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54627">
                                            <p:txEl>
                                              <p:pRg st="4" end="4"/>
                                            </p:txEl>
                                          </p:spTgt>
                                        </p:tgtEl>
                                        <p:attrNameLst>
                                          <p:attrName>style.visibility</p:attrName>
                                        </p:attrNameLst>
                                      </p:cBhvr>
                                      <p:to>
                                        <p:strVal val="visible"/>
                                      </p:to>
                                    </p:set>
                                    <p:anim from="(-#ppt_w/2)" to="(#ppt_x)" calcmode="lin" valueType="num">
                                      <p:cBhvr>
                                        <p:cTn id="23" dur="600" fill="hold">
                                          <p:stCondLst>
                                            <p:cond delay="0"/>
                                          </p:stCondLst>
                                        </p:cTn>
                                        <p:tgtEl>
                                          <p:spTgt spid="154627">
                                            <p:txEl>
                                              <p:pRg st="4" end="4"/>
                                            </p:txEl>
                                          </p:spTgt>
                                        </p:tgtEl>
                                        <p:attrNameLst>
                                          <p:attrName>ppt_x</p:attrName>
                                        </p:attrNameLst>
                                      </p:cBhvr>
                                    </p:anim>
                                    <p:anim from="0" to="-1.0" calcmode="lin" valueType="num">
                                      <p:cBhvr>
                                        <p:cTn id="24" dur="200" decel="50000" autoRev="1" fill="hold">
                                          <p:stCondLst>
                                            <p:cond delay="600"/>
                                          </p:stCondLst>
                                        </p:cTn>
                                        <p:tgtEl>
                                          <p:spTgt spid="154627">
                                            <p:txEl>
                                              <p:pRg st="4" end="4"/>
                                            </p:txEl>
                                          </p:spTgt>
                                        </p:tgtEl>
                                        <p:attrNameLst>
                                          <p:attrName>xshear</p:attrName>
                                        </p:attrNameLst>
                                      </p:cBhvr>
                                    </p:anim>
                                    <p:animScale>
                                      <p:cBhvr>
                                        <p:cTn id="25" dur="200" decel="100000" autoRev="1" fill="hold">
                                          <p:stCondLst>
                                            <p:cond delay="600"/>
                                          </p:stCondLst>
                                        </p:cTn>
                                        <p:tgtEl>
                                          <p:spTgt spid="154627">
                                            <p:txEl>
                                              <p:pRg st="4" end="4"/>
                                            </p:txEl>
                                          </p:spTgt>
                                        </p:tgtEl>
                                      </p:cBhvr>
                                      <p:from x="100000" y="100000"/>
                                      <p:to x="80000" y="100000"/>
                                    </p:animScale>
                                    <p:anim by="(#ppt_h/3+#ppt_w*0.1)" calcmode="lin" valueType="num">
                                      <p:cBhvr additive="sum">
                                        <p:cTn id="26" dur="200" decel="100000" autoRev="1" fill="hold">
                                          <p:stCondLst>
                                            <p:cond delay="600"/>
                                          </p:stCondLst>
                                        </p:cTn>
                                        <p:tgtEl>
                                          <p:spTgt spid="154627">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nl-BE" sz="3400" smtClean="0">
                <a:solidFill>
                  <a:schemeClr val="accent1"/>
                </a:solidFill>
              </a:rPr>
              <a:t>2. Basic data: Dutch MCE (1)</a:t>
            </a:r>
            <a:endParaRPr lang="nl-NL" sz="3400" smtClean="0">
              <a:solidFill>
                <a:schemeClr val="accent1"/>
              </a:solidFill>
            </a:endParaRPr>
          </a:p>
        </p:txBody>
      </p:sp>
      <p:sp>
        <p:nvSpPr>
          <p:cNvPr id="121859" name="Rectangle 3"/>
          <p:cNvSpPr>
            <a:spLocks noGrp="1" noChangeArrowheads="1"/>
          </p:cNvSpPr>
          <p:nvPr>
            <p:ph type="body" idx="1"/>
          </p:nvPr>
        </p:nvSpPr>
        <p:spPr>
          <a:xfrm>
            <a:off x="1370013" y="2133600"/>
            <a:ext cx="7316787" cy="4114800"/>
          </a:xfrm>
        </p:spPr>
        <p:txBody>
          <a:bodyPr/>
          <a:lstStyle/>
          <a:p>
            <a:pPr marL="0" indent="0" eaLnBrk="1" hangingPunct="1">
              <a:buFontTx/>
              <a:buNone/>
              <a:tabLst>
                <a:tab pos="365125" algn="l"/>
                <a:tab pos="442913" algn="l"/>
                <a:tab pos="623888" algn="l"/>
                <a:tab pos="900113" algn="l"/>
                <a:tab pos="1074738" algn="l"/>
                <a:tab pos="2422525" algn="l"/>
              </a:tabLst>
              <a:defRPr/>
            </a:pPr>
            <a:r>
              <a:rPr lang="nl-BE" sz="2000" dirty="0">
                <a:solidFill>
                  <a:schemeClr val="tx2"/>
                </a:solidFill>
              </a:rPr>
              <a:t>Modal complement ellipsis is only possible with modal verbs.</a:t>
            </a:r>
            <a:endParaRPr lang="nl-BE" sz="2000" dirty="0" smtClean="0">
              <a:solidFill>
                <a:schemeClr val="tx2"/>
              </a:solidFill>
            </a:endParaRPr>
          </a:p>
          <a:p>
            <a:pPr marL="0" indent="0" eaLnBrk="1" hangingPunct="1">
              <a:buFontTx/>
              <a:buNone/>
              <a:tabLst>
                <a:tab pos="365125" algn="l"/>
                <a:tab pos="442913" algn="l"/>
                <a:tab pos="623888" algn="l"/>
                <a:tab pos="900113" algn="l"/>
                <a:tab pos="1074738" algn="l"/>
                <a:tab pos="2422525" algn="l"/>
              </a:tabLst>
              <a:defRPr/>
            </a:pPr>
            <a:endParaRPr lang="nl-BE" sz="1000" dirty="0" smtClean="0">
              <a:solidFill>
                <a:schemeClr val="tx2"/>
              </a:solidFill>
            </a:endParaRPr>
          </a:p>
          <a:p>
            <a:pPr marL="0" indent="0" eaLnBrk="1" hangingPunct="1">
              <a:buFontTx/>
              <a:buNone/>
              <a:tabLst>
                <a:tab pos="365125" algn="l"/>
                <a:tab pos="442913" algn="l"/>
                <a:tab pos="623888" algn="l"/>
                <a:tab pos="900113" algn="l"/>
                <a:tab pos="1074738" algn="l"/>
                <a:tab pos="2422525" algn="l"/>
              </a:tabLst>
              <a:defRPr/>
            </a:pPr>
            <a:r>
              <a:rPr lang="nl-BE" sz="2000" dirty="0" smtClean="0">
                <a:solidFill>
                  <a:schemeClr val="tx2"/>
                </a:solidFill>
              </a:rPr>
              <a:t>(7)		a.		</a:t>
            </a:r>
            <a:r>
              <a:rPr lang="nl-BE" sz="2000" dirty="0" smtClean="0">
                <a:solidFill>
                  <a:srgbClr val="269999"/>
                </a:solidFill>
              </a:rPr>
              <a:t>Peter wil      niet werken, </a:t>
            </a:r>
            <a:r>
              <a:rPr lang="nl-BE" sz="2000" dirty="0">
                <a:solidFill>
                  <a:srgbClr val="269999"/>
                </a:solidFill>
              </a:rPr>
              <a:t>maar</a:t>
            </a:r>
            <a:r>
              <a:rPr lang="nl-BE" sz="2000" dirty="0" smtClean="0">
                <a:solidFill>
                  <a:srgbClr val="269999"/>
                </a:solidFill>
              </a:rPr>
              <a:t> hij </a:t>
            </a:r>
            <a:r>
              <a:rPr lang="nl-BE" sz="2000" b="1" dirty="0" smtClean="0">
                <a:solidFill>
                  <a:srgbClr val="269999"/>
                </a:solidFill>
              </a:rPr>
              <a:t>moet</a:t>
            </a:r>
            <a:r>
              <a:rPr lang="nl-BE" sz="2000" dirty="0" smtClean="0">
                <a:solidFill>
                  <a:srgbClr val="269999"/>
                </a:solidFill>
              </a:rPr>
              <a:t>.</a:t>
            </a:r>
            <a:endParaRPr lang="nl-BE" sz="2000" dirty="0">
              <a:solidFill>
                <a:srgbClr val="269999"/>
              </a:solidFill>
            </a:endParaRPr>
          </a:p>
          <a:p>
            <a:pPr marL="0" indent="0" eaLnBrk="1" hangingPunct="1">
              <a:buFontTx/>
              <a:buNone/>
              <a:tabLst>
                <a:tab pos="365125" algn="l"/>
                <a:tab pos="442913" algn="l"/>
                <a:tab pos="623888" algn="l"/>
                <a:tab pos="900113" algn="l"/>
                <a:tab pos="1074738" algn="l"/>
                <a:tab pos="2422525" algn="l"/>
              </a:tabLst>
              <a:defRPr/>
            </a:pPr>
            <a:r>
              <a:rPr lang="nl-BE" sz="2000" i="1" dirty="0">
                <a:solidFill>
                  <a:schemeClr val="tx2"/>
                </a:solidFill>
              </a:rPr>
              <a:t>					Peter</a:t>
            </a:r>
            <a:r>
              <a:rPr lang="nl-BE" sz="2000" i="1" dirty="0" smtClean="0">
                <a:solidFill>
                  <a:schemeClr val="tx2"/>
                </a:solidFill>
              </a:rPr>
              <a:t> wants not  work      but   he  has.to</a:t>
            </a:r>
          </a:p>
          <a:p>
            <a:pPr marL="0" indent="0" eaLnBrk="1" hangingPunct="1">
              <a:buFontTx/>
              <a:buNone/>
              <a:tabLst>
                <a:tab pos="365125" algn="l"/>
                <a:tab pos="442913" algn="l"/>
                <a:tab pos="623888" algn="l"/>
                <a:tab pos="900113" algn="l"/>
                <a:tab pos="1074738" algn="l"/>
                <a:tab pos="2422525" algn="l"/>
              </a:tabLst>
              <a:defRPr/>
            </a:pPr>
            <a:r>
              <a:rPr lang="nl-BE" sz="2000" dirty="0">
                <a:solidFill>
                  <a:schemeClr val="tx2"/>
                </a:solidFill>
              </a:rPr>
              <a:t>			b</a:t>
            </a:r>
            <a:r>
              <a:rPr lang="nl-BE" sz="2000" dirty="0" smtClean="0">
                <a:solidFill>
                  <a:schemeClr val="tx2"/>
                </a:solidFill>
              </a:rPr>
              <a:t>.		</a:t>
            </a:r>
            <a:r>
              <a:rPr lang="nl-BE" sz="2000" dirty="0" smtClean="0">
                <a:solidFill>
                  <a:srgbClr val="269999"/>
                </a:solidFill>
              </a:rPr>
              <a:t>Peter komt   straks, </a:t>
            </a:r>
            <a:r>
              <a:rPr lang="nl-BE" sz="2000" dirty="0">
                <a:solidFill>
                  <a:srgbClr val="269999"/>
                </a:solidFill>
              </a:rPr>
              <a:t>maar Kim</a:t>
            </a:r>
            <a:r>
              <a:rPr lang="nl-BE" sz="2000" dirty="0" smtClean="0">
                <a:solidFill>
                  <a:srgbClr val="269999"/>
                </a:solidFill>
              </a:rPr>
              <a:t> </a:t>
            </a:r>
            <a:r>
              <a:rPr lang="nl-BE" sz="2000" b="1" dirty="0" smtClean="0">
                <a:solidFill>
                  <a:srgbClr val="269999"/>
                </a:solidFill>
              </a:rPr>
              <a:t>mag</a:t>
            </a:r>
            <a:r>
              <a:rPr lang="nl-BE" sz="2000" dirty="0" smtClean="0">
                <a:solidFill>
                  <a:srgbClr val="269999"/>
                </a:solidFill>
              </a:rPr>
              <a:t>        niet</a:t>
            </a:r>
            <a:r>
              <a:rPr lang="nl-BE" sz="2000" dirty="0">
                <a:solidFill>
                  <a:srgbClr val="269999"/>
                </a:solidFill>
              </a:rPr>
              <a:t>.</a:t>
            </a:r>
          </a:p>
          <a:p>
            <a:pPr marL="0" indent="0" eaLnBrk="1" hangingPunct="1">
              <a:buFontTx/>
              <a:buNone/>
              <a:tabLst>
                <a:tab pos="365125" algn="l"/>
                <a:tab pos="442913" algn="l"/>
                <a:tab pos="623888" algn="l"/>
                <a:tab pos="900113" algn="l"/>
                <a:tab pos="1074738" algn="l"/>
                <a:tab pos="2422525" algn="l"/>
              </a:tabLst>
              <a:defRPr/>
            </a:pPr>
            <a:r>
              <a:rPr lang="nl-BE" sz="2000" i="1" dirty="0">
                <a:solidFill>
                  <a:schemeClr val="tx2"/>
                </a:solidFill>
              </a:rPr>
              <a:t>					Peter</a:t>
            </a:r>
            <a:r>
              <a:rPr lang="nl-BE" sz="2000" i="1" dirty="0" smtClean="0">
                <a:solidFill>
                  <a:schemeClr val="tx2"/>
                </a:solidFill>
              </a:rPr>
              <a:t> comes later    but    Kim is.allowed </a:t>
            </a:r>
            <a:r>
              <a:rPr lang="nl-BE" sz="2000" i="1" dirty="0">
                <a:solidFill>
                  <a:schemeClr val="tx2"/>
                </a:solidFill>
              </a:rPr>
              <a:t>not</a:t>
            </a:r>
          </a:p>
          <a:p>
            <a:pPr marL="0" indent="0" eaLnBrk="1" hangingPunct="1">
              <a:buFontTx/>
              <a:buNone/>
              <a:tabLst>
                <a:tab pos="365125" algn="l"/>
                <a:tab pos="442913" algn="l"/>
                <a:tab pos="623888" algn="l"/>
                <a:tab pos="900113" algn="l"/>
                <a:tab pos="1074738" algn="l"/>
                <a:tab pos="2422525" algn="l"/>
              </a:tabLst>
              <a:defRPr/>
            </a:pPr>
            <a:r>
              <a:rPr lang="nl-BE" sz="2000" dirty="0">
                <a:solidFill>
                  <a:schemeClr val="tx2"/>
                </a:solidFill>
              </a:rPr>
              <a:t>			</a:t>
            </a:r>
            <a:r>
              <a:rPr lang="nl-BE" sz="2000" dirty="0" smtClean="0">
                <a:solidFill>
                  <a:schemeClr val="tx2"/>
                </a:solidFill>
              </a:rPr>
              <a:t>c.		</a:t>
            </a:r>
            <a:r>
              <a:rPr lang="nl-BE" sz="2000" dirty="0" smtClean="0">
                <a:solidFill>
                  <a:srgbClr val="269999"/>
                </a:solidFill>
              </a:rPr>
              <a:t>Peter wil      wel helpen, </a:t>
            </a:r>
            <a:r>
              <a:rPr lang="nl-BE" sz="2000" dirty="0">
                <a:solidFill>
                  <a:srgbClr val="269999"/>
                </a:solidFill>
              </a:rPr>
              <a:t>maar</a:t>
            </a:r>
            <a:r>
              <a:rPr lang="nl-BE" sz="2000" dirty="0" smtClean="0">
                <a:solidFill>
                  <a:srgbClr val="269999"/>
                </a:solidFill>
              </a:rPr>
              <a:t> hij </a:t>
            </a:r>
            <a:r>
              <a:rPr lang="nl-BE" sz="2000" b="1" dirty="0" smtClean="0">
                <a:solidFill>
                  <a:srgbClr val="269999"/>
                </a:solidFill>
              </a:rPr>
              <a:t>kan </a:t>
            </a:r>
            <a:r>
              <a:rPr lang="nl-BE" sz="2000" dirty="0" smtClean="0">
                <a:solidFill>
                  <a:srgbClr val="269999"/>
                </a:solidFill>
              </a:rPr>
              <a:t>niet</a:t>
            </a:r>
            <a:r>
              <a:rPr lang="nl-BE" sz="2000" dirty="0">
                <a:solidFill>
                  <a:srgbClr val="269999"/>
                </a:solidFill>
              </a:rPr>
              <a:t>.</a:t>
            </a:r>
          </a:p>
          <a:p>
            <a:pPr marL="0" indent="0" eaLnBrk="1" hangingPunct="1">
              <a:buFontTx/>
              <a:buNone/>
              <a:tabLst>
                <a:tab pos="365125" algn="l"/>
                <a:tab pos="442913" algn="l"/>
                <a:tab pos="623888" algn="l"/>
                <a:tab pos="900113" algn="l"/>
                <a:tab pos="1074738" algn="l"/>
                <a:tab pos="2422525" algn="l"/>
              </a:tabLst>
              <a:defRPr/>
            </a:pPr>
            <a:r>
              <a:rPr lang="nl-BE" sz="2000" i="1" dirty="0">
                <a:solidFill>
                  <a:schemeClr val="tx2"/>
                </a:solidFill>
              </a:rPr>
              <a:t>					Peter</a:t>
            </a:r>
            <a:r>
              <a:rPr lang="nl-BE" sz="2000" i="1" dirty="0" smtClean="0">
                <a:solidFill>
                  <a:schemeClr val="tx2"/>
                </a:solidFill>
              </a:rPr>
              <a:t> wants </a:t>
            </a:r>
            <a:r>
              <a:rPr lang="nl-BE" sz="2000" i="1" cap="small" dirty="0" smtClean="0">
                <a:solidFill>
                  <a:schemeClr val="tx2"/>
                </a:solidFill>
              </a:rPr>
              <a:t>prt  </a:t>
            </a:r>
            <a:r>
              <a:rPr lang="nl-BE" sz="2000" i="1" dirty="0" smtClean="0">
                <a:solidFill>
                  <a:schemeClr val="tx2"/>
                </a:solidFill>
              </a:rPr>
              <a:t>help     but    he can  not</a:t>
            </a:r>
            <a:endParaRPr lang="nl-BE" sz="2000" i="1" dirty="0">
              <a:solidFill>
                <a:schemeClr val="tx2"/>
              </a:solidFill>
            </a:endParaRPr>
          </a:p>
          <a:p>
            <a:pPr marL="0" indent="0" eaLnBrk="1" hangingPunct="1">
              <a:buFontTx/>
              <a:buNone/>
              <a:tabLst>
                <a:tab pos="365125" algn="l"/>
                <a:tab pos="442913" algn="l"/>
                <a:tab pos="623888" algn="l"/>
                <a:tab pos="900113" algn="l"/>
                <a:tab pos="1074738" algn="l"/>
                <a:tab pos="2422525" algn="l"/>
              </a:tabLst>
              <a:defRPr/>
            </a:pPr>
            <a:r>
              <a:rPr lang="nl-BE" sz="2000" dirty="0">
                <a:solidFill>
                  <a:schemeClr val="tx2"/>
                </a:solidFill>
              </a:rPr>
              <a:t>			d</a:t>
            </a:r>
            <a:r>
              <a:rPr lang="nl-BE" sz="2000" dirty="0" smtClean="0">
                <a:solidFill>
                  <a:schemeClr val="tx2"/>
                </a:solidFill>
              </a:rPr>
              <a:t>.		</a:t>
            </a:r>
            <a:r>
              <a:rPr lang="nl-BE" sz="2000" dirty="0" smtClean="0">
                <a:solidFill>
                  <a:srgbClr val="269999"/>
                </a:solidFill>
              </a:rPr>
              <a:t>Peter komt   niet helpen, maar Kim </a:t>
            </a:r>
            <a:r>
              <a:rPr lang="nl-BE" sz="2000" b="1" dirty="0" smtClean="0">
                <a:solidFill>
                  <a:srgbClr val="269999"/>
                </a:solidFill>
              </a:rPr>
              <a:t>wil     </a:t>
            </a:r>
            <a:r>
              <a:rPr lang="nl-BE" sz="2000" dirty="0" smtClean="0">
                <a:solidFill>
                  <a:srgbClr val="269999"/>
                </a:solidFill>
              </a:rPr>
              <a:t>wel.</a:t>
            </a:r>
            <a:endParaRPr lang="nl-BE" sz="2000" dirty="0">
              <a:solidFill>
                <a:srgbClr val="269999"/>
              </a:solidFill>
            </a:endParaRPr>
          </a:p>
          <a:p>
            <a:pPr marL="0" indent="0" eaLnBrk="1" hangingPunct="1">
              <a:buFontTx/>
              <a:buNone/>
              <a:tabLst>
                <a:tab pos="365125" algn="l"/>
                <a:tab pos="442913" algn="l"/>
                <a:tab pos="623888" algn="l"/>
                <a:tab pos="900113" algn="l"/>
                <a:tab pos="1074738" algn="l"/>
                <a:tab pos="2422525" algn="l"/>
              </a:tabLst>
              <a:defRPr/>
            </a:pPr>
            <a:r>
              <a:rPr lang="nl-BE" sz="2000" i="1" dirty="0">
                <a:solidFill>
                  <a:schemeClr val="tx2"/>
                </a:solidFill>
              </a:rPr>
              <a:t>				</a:t>
            </a:r>
            <a:r>
              <a:rPr lang="nl-BE" sz="2000" i="1" dirty="0" smtClean="0">
                <a:solidFill>
                  <a:schemeClr val="tx2"/>
                </a:solidFill>
              </a:rPr>
              <a:t>	Peter comes not  help     but    Kim wants </a:t>
            </a:r>
            <a:r>
              <a:rPr lang="nl-BE" sz="2000" i="1" cap="small" dirty="0" smtClean="0">
                <a:solidFill>
                  <a:schemeClr val="tx2"/>
                </a:solidFill>
              </a:rPr>
              <a:t>prt</a:t>
            </a:r>
            <a:endParaRPr lang="nl-NL" sz="2000" i="1" cap="small"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1859">
                                            <p:txEl>
                                              <p:pRg st="2" end="2"/>
                                            </p:txEl>
                                          </p:spTgt>
                                        </p:tgtEl>
                                        <p:attrNameLst>
                                          <p:attrName>style.visibility</p:attrName>
                                        </p:attrNameLst>
                                      </p:cBhvr>
                                      <p:to>
                                        <p:strVal val="visible"/>
                                      </p:to>
                                    </p:set>
                                    <p:animEffect transition="in" filter="fade">
                                      <p:cBhvr>
                                        <p:cTn id="7" dur="1000"/>
                                        <p:tgtEl>
                                          <p:spTgt spid="121859">
                                            <p:txEl>
                                              <p:pRg st="2" end="2"/>
                                            </p:txEl>
                                          </p:spTgt>
                                        </p:tgtEl>
                                      </p:cBhvr>
                                    </p:animEffect>
                                    <p:anim calcmode="lin" valueType="num">
                                      <p:cBhvr>
                                        <p:cTn id="8" dur="10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185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185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1859">
                                            <p:txEl>
                                              <p:pRg st="3" end="3"/>
                                            </p:txEl>
                                          </p:spTgt>
                                        </p:tgtEl>
                                        <p:attrNameLst>
                                          <p:attrName>style.visibility</p:attrName>
                                        </p:attrNameLst>
                                      </p:cBhvr>
                                      <p:to>
                                        <p:strVal val="visible"/>
                                      </p:to>
                                    </p:set>
                                    <p:animEffect transition="in" filter="fade">
                                      <p:cBhvr>
                                        <p:cTn id="13" dur="1000"/>
                                        <p:tgtEl>
                                          <p:spTgt spid="121859">
                                            <p:txEl>
                                              <p:pRg st="3" end="3"/>
                                            </p:txEl>
                                          </p:spTgt>
                                        </p:tgtEl>
                                      </p:cBhvr>
                                    </p:animEffect>
                                    <p:anim calcmode="lin" valueType="num">
                                      <p:cBhvr>
                                        <p:cTn id="14" dur="10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185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18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1859">
                                            <p:txEl>
                                              <p:pRg st="4" end="4"/>
                                            </p:txEl>
                                          </p:spTgt>
                                        </p:tgtEl>
                                        <p:attrNameLst>
                                          <p:attrName>style.visibility</p:attrName>
                                        </p:attrNameLst>
                                      </p:cBhvr>
                                      <p:to>
                                        <p:strVal val="visible"/>
                                      </p:to>
                                    </p:set>
                                    <p:animEffect transition="in" filter="fade">
                                      <p:cBhvr>
                                        <p:cTn id="21" dur="1000"/>
                                        <p:tgtEl>
                                          <p:spTgt spid="121859">
                                            <p:txEl>
                                              <p:pRg st="4" end="4"/>
                                            </p:txEl>
                                          </p:spTgt>
                                        </p:tgtEl>
                                      </p:cBhvr>
                                    </p:animEffect>
                                    <p:anim calcmode="lin" valueType="num">
                                      <p:cBhvr>
                                        <p:cTn id="22" dur="1000" fill="hold"/>
                                        <p:tgtEl>
                                          <p:spTgt spid="121859">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1859">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1859">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1859">
                                            <p:txEl>
                                              <p:pRg st="5" end="5"/>
                                            </p:txEl>
                                          </p:spTgt>
                                        </p:tgtEl>
                                        <p:attrNameLst>
                                          <p:attrName>style.visibility</p:attrName>
                                        </p:attrNameLst>
                                      </p:cBhvr>
                                      <p:to>
                                        <p:strVal val="visible"/>
                                      </p:to>
                                    </p:set>
                                    <p:animEffect transition="in" filter="fade">
                                      <p:cBhvr>
                                        <p:cTn id="27" dur="1000"/>
                                        <p:tgtEl>
                                          <p:spTgt spid="121859">
                                            <p:txEl>
                                              <p:pRg st="5" end="5"/>
                                            </p:txEl>
                                          </p:spTgt>
                                        </p:tgtEl>
                                      </p:cBhvr>
                                    </p:animEffect>
                                    <p:anim calcmode="lin" valueType="num">
                                      <p:cBhvr>
                                        <p:cTn id="28" dur="1000" fill="hold"/>
                                        <p:tgtEl>
                                          <p:spTgt spid="121859">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1859">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185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21859">
                                            <p:txEl>
                                              <p:pRg st="6" end="6"/>
                                            </p:txEl>
                                          </p:spTgt>
                                        </p:tgtEl>
                                        <p:attrNameLst>
                                          <p:attrName>style.visibility</p:attrName>
                                        </p:attrNameLst>
                                      </p:cBhvr>
                                      <p:to>
                                        <p:strVal val="visible"/>
                                      </p:to>
                                    </p:set>
                                    <p:animEffect transition="in" filter="fade">
                                      <p:cBhvr>
                                        <p:cTn id="35" dur="1000"/>
                                        <p:tgtEl>
                                          <p:spTgt spid="121859">
                                            <p:txEl>
                                              <p:pRg st="6" end="6"/>
                                            </p:txEl>
                                          </p:spTgt>
                                        </p:tgtEl>
                                      </p:cBhvr>
                                    </p:animEffect>
                                    <p:anim calcmode="lin" valueType="num">
                                      <p:cBhvr>
                                        <p:cTn id="36" dur="1000" fill="hold"/>
                                        <p:tgtEl>
                                          <p:spTgt spid="121859">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21859">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1859">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21859">
                                            <p:txEl>
                                              <p:pRg st="7" end="7"/>
                                            </p:txEl>
                                          </p:spTgt>
                                        </p:tgtEl>
                                        <p:attrNameLst>
                                          <p:attrName>style.visibility</p:attrName>
                                        </p:attrNameLst>
                                      </p:cBhvr>
                                      <p:to>
                                        <p:strVal val="visible"/>
                                      </p:to>
                                    </p:set>
                                    <p:animEffect transition="in" filter="fade">
                                      <p:cBhvr>
                                        <p:cTn id="41" dur="1000"/>
                                        <p:tgtEl>
                                          <p:spTgt spid="121859">
                                            <p:txEl>
                                              <p:pRg st="7" end="7"/>
                                            </p:txEl>
                                          </p:spTgt>
                                        </p:tgtEl>
                                      </p:cBhvr>
                                    </p:animEffect>
                                    <p:anim calcmode="lin" valueType="num">
                                      <p:cBhvr>
                                        <p:cTn id="42" dur="1000" fill="hold"/>
                                        <p:tgtEl>
                                          <p:spTgt spid="121859">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21859">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185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21859">
                                            <p:txEl>
                                              <p:pRg st="8" end="8"/>
                                            </p:txEl>
                                          </p:spTgt>
                                        </p:tgtEl>
                                        <p:attrNameLst>
                                          <p:attrName>style.visibility</p:attrName>
                                        </p:attrNameLst>
                                      </p:cBhvr>
                                      <p:to>
                                        <p:strVal val="visible"/>
                                      </p:to>
                                    </p:set>
                                    <p:animEffect transition="in" filter="fade">
                                      <p:cBhvr>
                                        <p:cTn id="49" dur="1000"/>
                                        <p:tgtEl>
                                          <p:spTgt spid="121859">
                                            <p:txEl>
                                              <p:pRg st="8" end="8"/>
                                            </p:txEl>
                                          </p:spTgt>
                                        </p:tgtEl>
                                      </p:cBhvr>
                                    </p:animEffect>
                                    <p:anim calcmode="lin" valueType="num">
                                      <p:cBhvr>
                                        <p:cTn id="50" dur="1000" fill="hold"/>
                                        <p:tgtEl>
                                          <p:spTgt spid="121859">
                                            <p:txEl>
                                              <p:pRg st="8" end="8"/>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21859">
                                            <p:txEl>
                                              <p:pRg st="8" end="8"/>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1859">
                                            <p:txEl>
                                              <p:pRg st="8" end="8"/>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21859">
                                            <p:txEl>
                                              <p:pRg st="9" end="9"/>
                                            </p:txEl>
                                          </p:spTgt>
                                        </p:tgtEl>
                                        <p:attrNameLst>
                                          <p:attrName>style.visibility</p:attrName>
                                        </p:attrNameLst>
                                      </p:cBhvr>
                                      <p:to>
                                        <p:strVal val="visible"/>
                                      </p:to>
                                    </p:set>
                                    <p:animEffect transition="in" filter="fade">
                                      <p:cBhvr>
                                        <p:cTn id="55" dur="1000"/>
                                        <p:tgtEl>
                                          <p:spTgt spid="121859">
                                            <p:txEl>
                                              <p:pRg st="9" end="9"/>
                                            </p:txEl>
                                          </p:spTgt>
                                        </p:tgtEl>
                                      </p:cBhvr>
                                    </p:animEffect>
                                    <p:anim calcmode="lin" valueType="num">
                                      <p:cBhvr>
                                        <p:cTn id="56" dur="1000" fill="hold"/>
                                        <p:tgtEl>
                                          <p:spTgt spid="121859">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21859">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185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5218" name="Rectangle 2"/>
          <p:cNvSpPr>
            <a:spLocks noGrp="1" noChangeArrowheads="1"/>
          </p:cNvSpPr>
          <p:nvPr>
            <p:ph type="ctrTitle"/>
          </p:nvPr>
        </p:nvSpPr>
        <p:spPr/>
        <p:txBody>
          <a:bodyPr/>
          <a:lstStyle/>
          <a:p>
            <a:pPr algn="ctr" eaLnBrk="1" hangingPunct="1"/>
            <a:r>
              <a:rPr lang="nl-BE" sz="3400">
                <a:solidFill>
                  <a:schemeClr val="accent1"/>
                </a:solidFill>
              </a:rPr>
              <a:t>“You have the right to remain silent”</a:t>
            </a:r>
            <a:r>
              <a:rPr lang="nl-BE" sz="3200">
                <a:solidFill>
                  <a:schemeClr val="accent1"/>
                </a:solidFill>
              </a:rPr>
              <a:t/>
            </a:r>
            <a:br>
              <a:rPr lang="nl-BE" sz="3200">
                <a:solidFill>
                  <a:schemeClr val="accent1"/>
                </a:solidFill>
              </a:rPr>
            </a:br>
            <a:r>
              <a:rPr lang="nl-BE" sz="3200">
                <a:solidFill>
                  <a:schemeClr val="accent1"/>
                </a:solidFill>
              </a:rPr>
              <a:t/>
            </a:r>
            <a:br>
              <a:rPr lang="nl-BE" sz="3200">
                <a:solidFill>
                  <a:schemeClr val="accent1"/>
                </a:solidFill>
              </a:rPr>
            </a:br>
            <a:r>
              <a:rPr lang="nl-BE" sz="2400">
                <a:solidFill>
                  <a:schemeClr val="accent1"/>
                </a:solidFill>
              </a:rPr>
              <a:t>The syntactic licensing of ellipsis</a:t>
            </a:r>
            <a:endParaRPr lang="nl-NL" sz="2400">
              <a:solidFill>
                <a:schemeClr val="accent1"/>
              </a:solidFill>
            </a:endParaRPr>
          </a:p>
        </p:txBody>
      </p:sp>
      <p:sp>
        <p:nvSpPr>
          <p:cNvPr id="265219" name="Rectangle 3"/>
          <p:cNvSpPr>
            <a:spLocks noGrp="1" noChangeArrowheads="1"/>
          </p:cNvSpPr>
          <p:nvPr>
            <p:ph type="subTitle" idx="1"/>
          </p:nvPr>
        </p:nvSpPr>
        <p:spPr/>
        <p:txBody>
          <a:bodyPr/>
          <a:lstStyle/>
          <a:p>
            <a:pPr algn="ctr" eaLnBrk="1" hangingPunct="1">
              <a:buFont typeface="Wingdings" pitchFamily="-110" charset="2"/>
              <a:buNone/>
            </a:pPr>
            <a:r>
              <a:rPr lang="nl-BE" sz="2200">
                <a:solidFill>
                  <a:schemeClr val="tx2"/>
                </a:solidFill>
              </a:rPr>
              <a:t>Lobke Aelbrecht</a:t>
            </a:r>
            <a:endParaRPr lang="nl-NL" sz="2200">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nl-BE" sz="3400" smtClean="0">
                <a:solidFill>
                  <a:schemeClr val="accent1"/>
                </a:solidFill>
              </a:rPr>
              <a:t>2. Basic data: Dutch MCE (2)</a:t>
            </a:r>
            <a:endParaRPr lang="nl-NL" sz="3400" smtClean="0">
              <a:solidFill>
                <a:schemeClr val="accent1"/>
              </a:solidFill>
            </a:endParaRPr>
          </a:p>
        </p:txBody>
      </p:sp>
      <p:sp>
        <p:nvSpPr>
          <p:cNvPr id="121859" name="Rectangle 3"/>
          <p:cNvSpPr>
            <a:spLocks noGrp="1" noChangeArrowheads="1"/>
          </p:cNvSpPr>
          <p:nvPr>
            <p:ph type="body" idx="1"/>
          </p:nvPr>
        </p:nvSpPr>
        <p:spPr>
          <a:xfrm>
            <a:off x="1371600" y="2286000"/>
            <a:ext cx="7545388" cy="3887788"/>
          </a:xfrm>
        </p:spPr>
        <p:txBody>
          <a:bodyPr/>
          <a:lstStyle/>
          <a:p>
            <a:pPr marL="0" indent="0" eaLnBrk="1" hangingPunct="1">
              <a:buFontTx/>
              <a:buNone/>
              <a:tabLst>
                <a:tab pos="365125" algn="l"/>
                <a:tab pos="442913" algn="l"/>
                <a:tab pos="623888" algn="l"/>
                <a:tab pos="900113" algn="l"/>
                <a:tab pos="1074738" algn="l"/>
                <a:tab pos="2422525" algn="l"/>
              </a:tabLst>
            </a:pPr>
            <a:r>
              <a:rPr lang="nl-BE" sz="2000" smtClean="0">
                <a:solidFill>
                  <a:schemeClr val="tx2"/>
                </a:solidFill>
                <a:sym typeface="Wingdings" pitchFamily="-110" charset="2"/>
              </a:rPr>
              <a:t> </a:t>
            </a:r>
            <a:r>
              <a:rPr lang="nl-BE" sz="2000">
                <a:solidFill>
                  <a:schemeClr val="tx2"/>
                </a:solidFill>
                <a:sym typeface="Wingdings" pitchFamily="-110" charset="2"/>
              </a:rPr>
              <a:t>N</a:t>
            </a:r>
            <a:r>
              <a:rPr lang="nl-BE" sz="2000">
                <a:solidFill>
                  <a:schemeClr val="tx2"/>
                </a:solidFill>
              </a:rPr>
              <a:t>ot allowed with temporal or passive auxiliaries:</a:t>
            </a:r>
          </a:p>
          <a:p>
            <a:pPr marL="0" indent="0" eaLnBrk="1" hangingPunct="1">
              <a:buFontTx/>
              <a:buNone/>
              <a:tabLst>
                <a:tab pos="365125" algn="l"/>
                <a:tab pos="442913" algn="l"/>
                <a:tab pos="623888" algn="l"/>
                <a:tab pos="900113" algn="l"/>
                <a:tab pos="1074738" algn="l"/>
                <a:tab pos="2422525" algn="l"/>
              </a:tabLst>
            </a:pPr>
            <a:endParaRPr lang="nl-BE" sz="1000">
              <a:solidFill>
                <a:schemeClr val="tx2"/>
              </a:solidFill>
            </a:endParaRPr>
          </a:p>
          <a:p>
            <a:pPr marL="0" indent="0" eaLnBrk="1" hangingPunct="1">
              <a:buFontTx/>
              <a:buNone/>
              <a:tabLst>
                <a:tab pos="365125" algn="l"/>
                <a:tab pos="442913" algn="l"/>
                <a:tab pos="623888" algn="l"/>
                <a:tab pos="900113" algn="l"/>
                <a:tab pos="1074738" algn="l"/>
                <a:tab pos="2422525" algn="l"/>
              </a:tabLst>
            </a:pPr>
            <a:r>
              <a:rPr lang="nl-BE" sz="2000" smtClean="0">
                <a:solidFill>
                  <a:schemeClr val="tx2"/>
                </a:solidFill>
              </a:rPr>
              <a:t>(8)		a</a:t>
            </a:r>
            <a:r>
              <a:rPr lang="nl-BE" sz="2000">
                <a:solidFill>
                  <a:schemeClr val="tx2"/>
                </a:solidFill>
              </a:rPr>
              <a:t>.*	</a:t>
            </a:r>
            <a:r>
              <a:rPr lang="nl-BE" sz="2000">
                <a:solidFill>
                  <a:srgbClr val="269999"/>
                </a:solidFill>
              </a:rPr>
              <a:t>Peter heeft gewerkt, maar Kim heeft niet</a:t>
            </a:r>
            <a:r>
              <a:rPr lang="nl-BE" sz="2000">
                <a:solidFill>
                  <a:schemeClr val="tx2"/>
                </a:solidFill>
              </a:rPr>
              <a:t>.</a:t>
            </a:r>
          </a:p>
          <a:p>
            <a:pPr marL="0" indent="0" eaLnBrk="1" hangingPunct="1">
              <a:buFontTx/>
              <a:buNone/>
              <a:tabLst>
                <a:tab pos="365125" algn="l"/>
                <a:tab pos="442913" algn="l"/>
                <a:tab pos="623888" algn="l"/>
                <a:tab pos="900113" algn="l"/>
                <a:tab pos="1074738" algn="l"/>
                <a:tab pos="2422525" algn="l"/>
              </a:tabLst>
            </a:pPr>
            <a:r>
              <a:rPr lang="nl-BE" sz="2000" i="1">
                <a:solidFill>
                  <a:schemeClr val="tx2"/>
                </a:solidFill>
              </a:rPr>
              <a:t>					Peter has	  worked   but   Kim  has   not</a:t>
            </a:r>
          </a:p>
          <a:p>
            <a:pPr marL="0" indent="0" eaLnBrk="1" hangingPunct="1">
              <a:buFontTx/>
              <a:buNone/>
              <a:tabLst>
                <a:tab pos="365125" algn="l"/>
                <a:tab pos="442913" algn="l"/>
                <a:tab pos="623888" algn="l"/>
                <a:tab pos="900113" algn="l"/>
                <a:tab pos="1074738" algn="l"/>
                <a:tab pos="2422525" algn="l"/>
              </a:tabLst>
            </a:pPr>
            <a:r>
              <a:rPr lang="nl-BE" sz="2000">
                <a:solidFill>
                  <a:schemeClr val="tx2"/>
                </a:solidFill>
              </a:rPr>
              <a:t>			b.*	</a:t>
            </a:r>
            <a:r>
              <a:rPr lang="nl-BE" sz="2000">
                <a:solidFill>
                  <a:srgbClr val="269999"/>
                </a:solidFill>
              </a:rPr>
              <a:t>Peter is aan het werken, maar Kim is niet.</a:t>
            </a:r>
          </a:p>
          <a:p>
            <a:pPr marL="0" indent="0" eaLnBrk="1" hangingPunct="1">
              <a:buFontTx/>
              <a:buNone/>
              <a:tabLst>
                <a:tab pos="365125" algn="l"/>
                <a:tab pos="442913" algn="l"/>
                <a:tab pos="623888" algn="l"/>
                <a:tab pos="900113" algn="l"/>
                <a:tab pos="1074738" algn="l"/>
                <a:tab pos="2422525" algn="l"/>
              </a:tabLst>
            </a:pPr>
            <a:r>
              <a:rPr lang="nl-BE" sz="2000" i="1">
                <a:solidFill>
                  <a:schemeClr val="tx2"/>
                </a:solidFill>
              </a:rPr>
              <a:t>					Peter is working             but    Kim is not</a:t>
            </a:r>
          </a:p>
          <a:p>
            <a:pPr marL="0" indent="0" eaLnBrk="1" hangingPunct="1">
              <a:buFontTx/>
              <a:buNone/>
              <a:tabLst>
                <a:tab pos="365125" algn="l"/>
                <a:tab pos="442913" algn="l"/>
                <a:tab pos="623888" algn="l"/>
                <a:tab pos="900113" algn="l"/>
                <a:tab pos="1074738" algn="l"/>
                <a:tab pos="2422525" algn="l"/>
              </a:tabLst>
            </a:pPr>
            <a:r>
              <a:rPr lang="nl-BE" sz="2000">
                <a:solidFill>
                  <a:schemeClr val="tx2"/>
                </a:solidFill>
              </a:rPr>
              <a:t>			c.*</a:t>
            </a:r>
            <a:r>
              <a:rPr lang="nl-BE" sz="2000">
                <a:solidFill>
                  <a:srgbClr val="269999"/>
                </a:solidFill>
              </a:rPr>
              <a:t>	Peter zal werken,</a:t>
            </a:r>
            <a:r>
              <a:rPr lang="nl-BE" sz="2000" smtClean="0">
                <a:solidFill>
                  <a:srgbClr val="269999"/>
                </a:solidFill>
              </a:rPr>
              <a:t> en   Kim </a:t>
            </a:r>
            <a:r>
              <a:rPr lang="nl-BE" sz="2000">
                <a:solidFill>
                  <a:srgbClr val="269999"/>
                </a:solidFill>
              </a:rPr>
              <a:t>zal</a:t>
            </a:r>
            <a:r>
              <a:rPr lang="nl-BE" sz="2000" smtClean="0">
                <a:solidFill>
                  <a:srgbClr val="269999"/>
                </a:solidFill>
              </a:rPr>
              <a:t> ook.</a:t>
            </a:r>
            <a:endParaRPr lang="nl-BE" sz="2000">
              <a:solidFill>
                <a:srgbClr val="269999"/>
              </a:solidFill>
            </a:endParaRPr>
          </a:p>
          <a:p>
            <a:pPr marL="0" indent="0" eaLnBrk="1" hangingPunct="1">
              <a:buFontTx/>
              <a:buNone/>
              <a:tabLst>
                <a:tab pos="365125" algn="l"/>
                <a:tab pos="442913" algn="l"/>
                <a:tab pos="623888" algn="l"/>
                <a:tab pos="900113" algn="l"/>
                <a:tab pos="1074738" algn="l"/>
                <a:tab pos="2422525" algn="l"/>
              </a:tabLst>
            </a:pPr>
            <a:r>
              <a:rPr lang="nl-BE" sz="2000" i="1">
                <a:solidFill>
                  <a:schemeClr val="tx2"/>
                </a:solidFill>
              </a:rPr>
              <a:t>					Peter will work    </a:t>
            </a:r>
            <a:r>
              <a:rPr lang="nl-BE" sz="2000" i="1" smtClean="0">
                <a:solidFill>
                  <a:schemeClr val="tx2"/>
                </a:solidFill>
              </a:rPr>
              <a:t> and Kim </a:t>
            </a:r>
            <a:r>
              <a:rPr lang="nl-BE" sz="2000" i="1">
                <a:solidFill>
                  <a:schemeClr val="tx2"/>
                </a:solidFill>
              </a:rPr>
              <a:t>will</a:t>
            </a:r>
            <a:r>
              <a:rPr lang="nl-BE" sz="2000" i="1" smtClean="0">
                <a:solidFill>
                  <a:schemeClr val="tx2"/>
                </a:solidFill>
              </a:rPr>
              <a:t> too</a:t>
            </a:r>
          </a:p>
          <a:p>
            <a:pPr marL="0" indent="0" eaLnBrk="1" hangingPunct="1">
              <a:buFontTx/>
              <a:buNone/>
              <a:tabLst>
                <a:tab pos="365125" algn="l"/>
                <a:tab pos="442913" algn="l"/>
                <a:tab pos="623888" algn="l"/>
                <a:tab pos="900113" algn="l"/>
                <a:tab pos="1074738" algn="l"/>
                <a:tab pos="2422525" algn="l"/>
              </a:tabLst>
            </a:pPr>
            <a:r>
              <a:rPr lang="nl-BE" sz="2000">
                <a:solidFill>
                  <a:schemeClr val="tx2"/>
                </a:solidFill>
              </a:rPr>
              <a:t>			d.*	</a:t>
            </a:r>
            <a:r>
              <a:rPr lang="nl-BE" sz="2000">
                <a:solidFill>
                  <a:srgbClr val="269999"/>
                </a:solidFill>
              </a:rPr>
              <a:t>Die     broek is gewassen, maar die   rok  is niet.</a:t>
            </a:r>
          </a:p>
          <a:p>
            <a:pPr marL="0" indent="0" eaLnBrk="1" hangingPunct="1">
              <a:buFontTx/>
              <a:buNone/>
              <a:tabLst>
                <a:tab pos="365125" algn="l"/>
                <a:tab pos="442913" algn="l"/>
                <a:tab pos="623888" algn="l"/>
                <a:tab pos="900113" algn="l"/>
                <a:tab pos="1074738" algn="l"/>
                <a:tab pos="2422525" algn="l"/>
              </a:tabLst>
            </a:pPr>
            <a:r>
              <a:rPr lang="nl-BE" sz="2000" i="1">
                <a:solidFill>
                  <a:schemeClr val="tx2"/>
                </a:solidFill>
              </a:rPr>
              <a:t>					those pants  is washed     but    that skirt is not</a:t>
            </a:r>
            <a:endParaRPr lang="nl-NL" sz="2000" i="1">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21859">
                                            <p:txEl>
                                              <p:pRg st="2" end="2"/>
                                            </p:txEl>
                                          </p:spTgt>
                                        </p:tgtEl>
                                        <p:attrNameLst>
                                          <p:attrName>style.visibility</p:attrName>
                                        </p:attrNameLst>
                                      </p:cBhvr>
                                      <p:to>
                                        <p:strVal val="visible"/>
                                      </p:to>
                                    </p:set>
                                    <p:animEffect transition="in" filter="fade">
                                      <p:cBhvr>
                                        <p:cTn id="7" dur="1000"/>
                                        <p:tgtEl>
                                          <p:spTgt spid="121859">
                                            <p:txEl>
                                              <p:pRg st="2" end="2"/>
                                            </p:txEl>
                                          </p:spTgt>
                                        </p:tgtEl>
                                      </p:cBhvr>
                                    </p:animEffect>
                                    <p:anim calcmode="lin" valueType="num">
                                      <p:cBhvr>
                                        <p:cTn id="8" dur="10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2185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185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21859">
                                            <p:txEl>
                                              <p:pRg st="3" end="3"/>
                                            </p:txEl>
                                          </p:spTgt>
                                        </p:tgtEl>
                                        <p:attrNameLst>
                                          <p:attrName>style.visibility</p:attrName>
                                        </p:attrNameLst>
                                      </p:cBhvr>
                                      <p:to>
                                        <p:strVal val="visible"/>
                                      </p:to>
                                    </p:set>
                                    <p:animEffect transition="in" filter="fade">
                                      <p:cBhvr>
                                        <p:cTn id="13" dur="1000"/>
                                        <p:tgtEl>
                                          <p:spTgt spid="121859">
                                            <p:txEl>
                                              <p:pRg st="3" end="3"/>
                                            </p:txEl>
                                          </p:spTgt>
                                        </p:tgtEl>
                                      </p:cBhvr>
                                    </p:animEffect>
                                    <p:anim calcmode="lin" valueType="num">
                                      <p:cBhvr>
                                        <p:cTn id="14" dur="10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2185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218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1859">
                                            <p:txEl>
                                              <p:pRg st="4" end="4"/>
                                            </p:txEl>
                                          </p:spTgt>
                                        </p:tgtEl>
                                        <p:attrNameLst>
                                          <p:attrName>style.visibility</p:attrName>
                                        </p:attrNameLst>
                                      </p:cBhvr>
                                      <p:to>
                                        <p:strVal val="visible"/>
                                      </p:to>
                                    </p:set>
                                    <p:animEffect transition="in" filter="fade">
                                      <p:cBhvr>
                                        <p:cTn id="21" dur="1000"/>
                                        <p:tgtEl>
                                          <p:spTgt spid="121859">
                                            <p:txEl>
                                              <p:pRg st="4" end="4"/>
                                            </p:txEl>
                                          </p:spTgt>
                                        </p:tgtEl>
                                      </p:cBhvr>
                                    </p:animEffect>
                                    <p:anim calcmode="lin" valueType="num">
                                      <p:cBhvr>
                                        <p:cTn id="22" dur="1000" fill="hold"/>
                                        <p:tgtEl>
                                          <p:spTgt spid="121859">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21859">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1859">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1859">
                                            <p:txEl>
                                              <p:pRg st="5" end="5"/>
                                            </p:txEl>
                                          </p:spTgt>
                                        </p:tgtEl>
                                        <p:attrNameLst>
                                          <p:attrName>style.visibility</p:attrName>
                                        </p:attrNameLst>
                                      </p:cBhvr>
                                      <p:to>
                                        <p:strVal val="visible"/>
                                      </p:to>
                                    </p:set>
                                    <p:animEffect transition="in" filter="fade">
                                      <p:cBhvr>
                                        <p:cTn id="27" dur="1000"/>
                                        <p:tgtEl>
                                          <p:spTgt spid="121859">
                                            <p:txEl>
                                              <p:pRg st="5" end="5"/>
                                            </p:txEl>
                                          </p:spTgt>
                                        </p:tgtEl>
                                      </p:cBhvr>
                                    </p:animEffect>
                                    <p:anim calcmode="lin" valueType="num">
                                      <p:cBhvr>
                                        <p:cTn id="28" dur="1000" fill="hold"/>
                                        <p:tgtEl>
                                          <p:spTgt spid="121859">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21859">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185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121859">
                                            <p:txEl>
                                              <p:pRg st="6" end="6"/>
                                            </p:txEl>
                                          </p:spTgt>
                                        </p:tgtEl>
                                        <p:attrNameLst>
                                          <p:attrName>style.visibility</p:attrName>
                                        </p:attrNameLst>
                                      </p:cBhvr>
                                      <p:to>
                                        <p:strVal val="visible"/>
                                      </p:to>
                                    </p:set>
                                    <p:animEffect transition="in" filter="fade">
                                      <p:cBhvr>
                                        <p:cTn id="35" dur="1000"/>
                                        <p:tgtEl>
                                          <p:spTgt spid="121859">
                                            <p:txEl>
                                              <p:pRg st="6" end="6"/>
                                            </p:txEl>
                                          </p:spTgt>
                                        </p:tgtEl>
                                      </p:cBhvr>
                                    </p:animEffect>
                                    <p:anim calcmode="lin" valueType="num">
                                      <p:cBhvr>
                                        <p:cTn id="36" dur="1000" fill="hold"/>
                                        <p:tgtEl>
                                          <p:spTgt spid="121859">
                                            <p:txEl>
                                              <p:pRg st="6" end="6"/>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21859">
                                            <p:txEl>
                                              <p:pRg st="6" end="6"/>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21859">
                                            <p:txEl>
                                              <p:pRg st="6" end="6"/>
                                            </p:txEl>
                                          </p:spTgt>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21859">
                                            <p:txEl>
                                              <p:pRg st="7" end="7"/>
                                            </p:txEl>
                                          </p:spTgt>
                                        </p:tgtEl>
                                        <p:attrNameLst>
                                          <p:attrName>style.visibility</p:attrName>
                                        </p:attrNameLst>
                                      </p:cBhvr>
                                      <p:to>
                                        <p:strVal val="visible"/>
                                      </p:to>
                                    </p:set>
                                    <p:animEffect transition="in" filter="fade">
                                      <p:cBhvr>
                                        <p:cTn id="41" dur="1000"/>
                                        <p:tgtEl>
                                          <p:spTgt spid="121859">
                                            <p:txEl>
                                              <p:pRg st="7" end="7"/>
                                            </p:txEl>
                                          </p:spTgt>
                                        </p:tgtEl>
                                      </p:cBhvr>
                                    </p:animEffect>
                                    <p:anim calcmode="lin" valueType="num">
                                      <p:cBhvr>
                                        <p:cTn id="42" dur="1000" fill="hold"/>
                                        <p:tgtEl>
                                          <p:spTgt spid="121859">
                                            <p:txEl>
                                              <p:pRg st="7" end="7"/>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21859">
                                            <p:txEl>
                                              <p:pRg st="7" end="7"/>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185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21859">
                                            <p:txEl>
                                              <p:pRg st="8" end="8"/>
                                            </p:txEl>
                                          </p:spTgt>
                                        </p:tgtEl>
                                        <p:attrNameLst>
                                          <p:attrName>style.visibility</p:attrName>
                                        </p:attrNameLst>
                                      </p:cBhvr>
                                      <p:to>
                                        <p:strVal val="visible"/>
                                      </p:to>
                                    </p:set>
                                    <p:animEffect transition="in" filter="fade">
                                      <p:cBhvr>
                                        <p:cTn id="49" dur="1000"/>
                                        <p:tgtEl>
                                          <p:spTgt spid="121859">
                                            <p:txEl>
                                              <p:pRg st="8" end="8"/>
                                            </p:txEl>
                                          </p:spTgt>
                                        </p:tgtEl>
                                      </p:cBhvr>
                                    </p:animEffect>
                                    <p:anim calcmode="lin" valueType="num">
                                      <p:cBhvr>
                                        <p:cTn id="50" dur="1000" fill="hold"/>
                                        <p:tgtEl>
                                          <p:spTgt spid="121859">
                                            <p:txEl>
                                              <p:pRg st="8" end="8"/>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21859">
                                            <p:txEl>
                                              <p:pRg st="8" end="8"/>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1859">
                                            <p:txEl>
                                              <p:pRg st="8" end="8"/>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21859">
                                            <p:txEl>
                                              <p:pRg st="9" end="9"/>
                                            </p:txEl>
                                          </p:spTgt>
                                        </p:tgtEl>
                                        <p:attrNameLst>
                                          <p:attrName>style.visibility</p:attrName>
                                        </p:attrNameLst>
                                      </p:cBhvr>
                                      <p:to>
                                        <p:strVal val="visible"/>
                                      </p:to>
                                    </p:set>
                                    <p:animEffect transition="in" filter="fade">
                                      <p:cBhvr>
                                        <p:cTn id="55" dur="1000"/>
                                        <p:tgtEl>
                                          <p:spTgt spid="121859">
                                            <p:txEl>
                                              <p:pRg st="9" end="9"/>
                                            </p:txEl>
                                          </p:spTgt>
                                        </p:tgtEl>
                                      </p:cBhvr>
                                    </p:animEffect>
                                    <p:anim calcmode="lin" valueType="num">
                                      <p:cBhvr>
                                        <p:cTn id="56" dur="1000" fill="hold"/>
                                        <p:tgtEl>
                                          <p:spTgt spid="121859">
                                            <p:txEl>
                                              <p:pRg st="9" end="9"/>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21859">
                                            <p:txEl>
                                              <p:pRg st="9" end="9"/>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1859">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nl-BE" sz="3400" dirty="0" smtClean="0">
                <a:solidFill>
                  <a:schemeClr val="accent1"/>
                </a:solidFill>
              </a:rPr>
              <a:t>Yesterday’s class</a:t>
            </a:r>
            <a:endParaRPr lang="nl-NL" sz="3400" dirty="0" smtClean="0">
              <a:solidFill>
                <a:schemeClr val="accent1"/>
              </a:solidFill>
            </a:endParaRPr>
          </a:p>
        </p:txBody>
      </p:sp>
      <p:sp>
        <p:nvSpPr>
          <p:cNvPr id="3075" name="Rectangle 3"/>
          <p:cNvSpPr>
            <a:spLocks noGrp="1" noChangeArrowheads="1"/>
          </p:cNvSpPr>
          <p:nvPr>
            <p:ph type="body" idx="1"/>
          </p:nvPr>
        </p:nvSpPr>
        <p:spPr>
          <a:xfrm>
            <a:off x="1371600" y="1676400"/>
            <a:ext cx="7315200" cy="4876800"/>
          </a:xfrm>
        </p:spPr>
        <p:txBody>
          <a:bodyPr/>
          <a:lstStyle/>
          <a:p>
            <a:pPr marL="271463" indent="-271463" eaLnBrk="1" hangingPunct="1">
              <a:buFontTx/>
              <a:buChar char="•"/>
            </a:pPr>
            <a:r>
              <a:rPr lang="nl-BE" sz="2000" dirty="0" smtClean="0">
                <a:solidFill>
                  <a:schemeClr val="tx2"/>
                </a:solidFill>
              </a:rPr>
              <a:t>Ellipsis is subject to two restrictions:</a:t>
            </a:r>
          </a:p>
          <a:p>
            <a:pPr marL="271463" indent="-271463" eaLnBrk="1" hangingPunct="1">
              <a:buFontTx/>
              <a:buNone/>
            </a:pPr>
            <a:r>
              <a:rPr lang="nl-BE" sz="2000" dirty="0" smtClean="0">
                <a:solidFill>
                  <a:schemeClr val="tx2"/>
                </a:solidFill>
              </a:rPr>
              <a:t>		</a:t>
            </a:r>
            <a:r>
              <a:rPr lang="nl-BE" sz="2000" dirty="0" smtClean="0">
                <a:solidFill>
                  <a:schemeClr val="tx2"/>
                </a:solidFill>
                <a:sym typeface="Wingdings" pitchFamily="-110" charset="2"/>
              </a:rPr>
              <a:t> </a:t>
            </a:r>
            <a:r>
              <a:rPr lang="nl-BE" sz="2000" dirty="0" smtClean="0">
                <a:solidFill>
                  <a:schemeClr val="tx2"/>
                </a:solidFill>
              </a:rPr>
              <a:t>recoverability</a:t>
            </a:r>
          </a:p>
          <a:p>
            <a:pPr marL="271463" indent="-271463" eaLnBrk="1" hangingPunct="1">
              <a:buFontTx/>
              <a:buNone/>
            </a:pPr>
            <a:r>
              <a:rPr lang="nl-BE" sz="2000" dirty="0" smtClean="0">
                <a:solidFill>
                  <a:schemeClr val="tx2"/>
                </a:solidFill>
              </a:rPr>
              <a:t>		</a:t>
            </a:r>
            <a:r>
              <a:rPr lang="nl-BE" sz="2000" dirty="0" smtClean="0">
                <a:solidFill>
                  <a:schemeClr val="tx2"/>
                </a:solidFill>
                <a:sym typeface="Wingdings" pitchFamily="-110" charset="2"/>
              </a:rPr>
              <a:t> </a:t>
            </a:r>
            <a:r>
              <a:rPr lang="nl-BE" sz="2000" dirty="0" smtClean="0">
                <a:solidFill>
                  <a:schemeClr val="tx2"/>
                </a:solidFill>
              </a:rPr>
              <a:t>syntactic licensing</a:t>
            </a:r>
          </a:p>
          <a:p>
            <a:pPr marL="271463" indent="-271463" eaLnBrk="1" hangingPunct="1">
              <a:buFontTx/>
              <a:buNone/>
            </a:pPr>
            <a:endParaRPr lang="nl-BE" sz="1200" dirty="0" smtClean="0">
              <a:solidFill>
                <a:schemeClr val="tx2"/>
              </a:solidFill>
            </a:endParaRPr>
          </a:p>
          <a:p>
            <a:pPr marL="271463" indent="-271463" eaLnBrk="1" hangingPunct="1">
              <a:buFontTx/>
              <a:buChar char="•"/>
            </a:pPr>
            <a:r>
              <a:rPr lang="nl-BE" sz="2000" dirty="0" smtClean="0">
                <a:solidFill>
                  <a:schemeClr val="tx2"/>
                </a:solidFill>
              </a:rPr>
              <a:t>Recoverability can be syntactic or semantic.</a:t>
            </a:r>
          </a:p>
          <a:p>
            <a:pPr marL="271463" indent="-271463" eaLnBrk="1" hangingPunct="1">
              <a:buNone/>
            </a:pPr>
            <a:r>
              <a:rPr lang="nl-BE" sz="2000" dirty="0" smtClean="0">
                <a:solidFill>
                  <a:schemeClr val="tx2"/>
                </a:solidFill>
              </a:rPr>
              <a:t>	   Syntactic: Fiengo &amp; May (1994)</a:t>
            </a:r>
          </a:p>
          <a:p>
            <a:pPr marL="271463" indent="-271463" eaLnBrk="1" hangingPunct="1">
              <a:buNone/>
            </a:pPr>
            <a:r>
              <a:rPr lang="nl-BE" sz="2000" dirty="0" smtClean="0">
                <a:solidFill>
                  <a:schemeClr val="tx2"/>
                </a:solidFill>
              </a:rPr>
              <a:t>	   Semantic:+ proform </a:t>
            </a:r>
            <a:r>
              <a:rPr lang="nl-NL" sz="2000" dirty="0" smtClean="0">
                <a:solidFill>
                  <a:schemeClr val="tx2"/>
                </a:solidFill>
                <a:sym typeface="Wingdings" pitchFamily="-110" charset="2"/>
              </a:rPr>
              <a:t> Hardt (1993)</a:t>
            </a:r>
          </a:p>
          <a:p>
            <a:pPr marL="271463" indent="-271463" eaLnBrk="1" hangingPunct="1">
              <a:buNone/>
            </a:pPr>
            <a:r>
              <a:rPr lang="nl-NL" sz="2000" dirty="0" smtClean="0">
                <a:solidFill>
                  <a:schemeClr val="tx2"/>
                </a:solidFill>
                <a:sym typeface="Wingdings" pitchFamily="-110" charset="2"/>
              </a:rPr>
              <a:t>		          + </a:t>
            </a:r>
            <a:r>
              <a:rPr lang="nl-NL" sz="2000" dirty="0" err="1" smtClean="0">
                <a:solidFill>
                  <a:schemeClr val="tx2"/>
                </a:solidFill>
                <a:sym typeface="Wingdings" pitchFamily="-110" charset="2"/>
              </a:rPr>
              <a:t>syntactic</a:t>
            </a:r>
            <a:r>
              <a:rPr lang="nl-NL" sz="2000" dirty="0" smtClean="0">
                <a:solidFill>
                  <a:schemeClr val="tx2"/>
                </a:solidFill>
                <a:sym typeface="Wingdings" pitchFamily="-110" charset="2"/>
              </a:rPr>
              <a:t> </a:t>
            </a:r>
            <a:r>
              <a:rPr lang="nl-NL" sz="2000" dirty="0" err="1" smtClean="0">
                <a:solidFill>
                  <a:schemeClr val="tx2"/>
                </a:solidFill>
                <a:sym typeface="Wingdings" pitchFamily="-110" charset="2"/>
              </a:rPr>
              <a:t>structure</a:t>
            </a:r>
            <a:r>
              <a:rPr lang="nl-NL" sz="2000" dirty="0" smtClean="0">
                <a:solidFill>
                  <a:schemeClr val="tx2"/>
                </a:solidFill>
                <a:sym typeface="Wingdings" pitchFamily="-110" charset="2"/>
              </a:rPr>
              <a:t>  Merchant (2001)</a:t>
            </a:r>
          </a:p>
          <a:p>
            <a:pPr marL="271463" indent="-271463" eaLnBrk="1" hangingPunct="1">
              <a:buNone/>
            </a:pPr>
            <a:endParaRPr lang="nl-BE" sz="1200" dirty="0" smtClean="0">
              <a:solidFill>
                <a:schemeClr val="tx2"/>
              </a:solidFill>
            </a:endParaRPr>
          </a:p>
          <a:p>
            <a:pPr marL="271463" indent="-271463" eaLnBrk="1" hangingPunct="1">
              <a:buFontTx/>
              <a:buChar char="•"/>
            </a:pPr>
            <a:r>
              <a:rPr lang="nl-BE" sz="2000" dirty="0" smtClean="0">
                <a:solidFill>
                  <a:schemeClr val="tx2"/>
                </a:solidFill>
              </a:rPr>
              <a:t>Syntactic licensing: </a:t>
            </a:r>
          </a:p>
          <a:p>
            <a:pPr marL="271463" indent="-271463" eaLnBrk="1" hangingPunct="1">
              <a:buNone/>
            </a:pPr>
            <a:r>
              <a:rPr lang="nl-BE" sz="2000" dirty="0" smtClean="0">
                <a:solidFill>
                  <a:schemeClr val="tx2"/>
                </a:solidFill>
                <a:ea typeface="Verdana" pitchFamily="-110" charset="0"/>
                <a:cs typeface="Verdana" pitchFamily="-110" charset="0"/>
              </a:rPr>
              <a:t>	   Lobeck (1995): Strong agreement</a:t>
            </a:r>
          </a:p>
          <a:p>
            <a:pPr marL="271463" indent="-271463" eaLnBrk="1" hangingPunct="1">
              <a:buNone/>
            </a:pPr>
            <a:r>
              <a:rPr lang="nl-BE" sz="2000" dirty="0" smtClean="0">
                <a:solidFill>
                  <a:schemeClr val="tx2"/>
                </a:solidFill>
                <a:ea typeface="Verdana" pitchFamily="-110" charset="0"/>
                <a:cs typeface="Verdana" pitchFamily="-110" charset="0"/>
              </a:rPr>
              <a:t>      Merchant (2001): </a:t>
            </a:r>
            <a:r>
              <a:rPr lang="en-US" sz="2000" dirty="0" smtClean="0">
                <a:solidFill>
                  <a:schemeClr val="tx2"/>
                </a:solidFill>
                <a:ea typeface="Verdana" pitchFamily="-110" charset="0"/>
                <a:cs typeface="Verdana" pitchFamily="-110" charset="0"/>
              </a:rPr>
              <a:t>[E]-feature</a:t>
            </a:r>
            <a:r>
              <a:rPr lang="nl-BE" sz="2000" dirty="0" smtClean="0">
                <a:solidFill>
                  <a:schemeClr val="tx2"/>
                </a:solidFill>
                <a:ea typeface="Verdana" pitchFamily="-110" charset="0"/>
                <a:cs typeface="Verdana" pitchFamily="-110" charset="0"/>
                <a:sym typeface="Wingdings" pitchFamily="-110" charset="2"/>
              </a:rPr>
              <a:t> </a:t>
            </a:r>
            <a:endParaRPr lang="nl-BE" sz="2000" dirty="0" smtClean="0">
              <a:solidFill>
                <a:schemeClr val="tx2"/>
              </a:solidFill>
            </a:endParaRPr>
          </a:p>
          <a:p>
            <a:pPr marL="271463" indent="-271463" eaLnBrk="1" hangingPunct="1">
              <a:buNone/>
            </a:pPr>
            <a:r>
              <a:rPr lang="nl-BE" sz="2000" dirty="0" smtClean="0">
                <a:solidFill>
                  <a:schemeClr val="tx2"/>
                </a:solidFill>
              </a:rPr>
              <a:t>      Gengel (2007)/Gallego (2009): Phases and ellipsis</a:t>
            </a:r>
            <a:endParaRPr lang="nl-BE" sz="2000" dirty="0" smtClean="0">
              <a:solidFill>
                <a:schemeClr val="hlink"/>
              </a:solidFill>
            </a:endParaRPr>
          </a:p>
          <a:p>
            <a:pPr marL="609600" indent="-609600" eaLnBrk="1" hangingPunct="1">
              <a:buFontTx/>
              <a:buNone/>
              <a:defRPr/>
            </a:pPr>
            <a:endParaRPr lang="nl-NL" dirty="0">
              <a:solidFill>
                <a:schemeClr val="hlink"/>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tabLst>
                <a:tab pos="442913" algn="l"/>
              </a:tabLst>
            </a:pPr>
            <a:r>
              <a:rPr lang="nl-BE" sz="3400" smtClean="0">
                <a:solidFill>
                  <a:schemeClr val="accent1"/>
                </a:solidFill>
              </a:rPr>
              <a:t>2. Basic data: Dutch MCE (3)</a:t>
            </a:r>
            <a:endParaRPr lang="nl-NL" sz="3400" smtClean="0">
              <a:solidFill>
                <a:schemeClr val="accent1"/>
              </a:solidFill>
            </a:endParaRPr>
          </a:p>
        </p:txBody>
      </p:sp>
      <p:sp>
        <p:nvSpPr>
          <p:cNvPr id="108547" name="Rectangle 3"/>
          <p:cNvSpPr>
            <a:spLocks noGrp="1" noChangeArrowheads="1"/>
          </p:cNvSpPr>
          <p:nvPr>
            <p:ph type="body" idx="1"/>
          </p:nvPr>
        </p:nvSpPr>
        <p:spPr>
          <a:xfrm>
            <a:off x="1370013" y="2667000"/>
            <a:ext cx="7316787" cy="3275013"/>
          </a:xfrm>
        </p:spPr>
        <p:txBody>
          <a:bodyPr/>
          <a:lstStyle/>
          <a:p>
            <a:pPr marL="0" indent="0" eaLnBrk="1" hangingPunct="1">
              <a:buFontTx/>
              <a:buNone/>
              <a:tabLst>
                <a:tab pos="365125" algn="l"/>
                <a:tab pos="715963" algn="l"/>
                <a:tab pos="2422525" algn="l"/>
              </a:tabLst>
            </a:pPr>
            <a:r>
              <a:rPr lang="nl-BE" sz="2400" dirty="0" smtClean="0">
                <a:solidFill>
                  <a:schemeClr val="tx2"/>
                </a:solidFill>
                <a:sym typeface="Wingdings" pitchFamily="-110" charset="2"/>
              </a:rPr>
              <a:t></a:t>
            </a:r>
            <a:r>
              <a:rPr lang="nl-BE" sz="2400" dirty="0" smtClean="0">
                <a:solidFill>
                  <a:schemeClr val="tx2"/>
                </a:solidFill>
              </a:rPr>
              <a:t> Modals </a:t>
            </a:r>
            <a:r>
              <a:rPr lang="nl-BE" sz="2400" dirty="0">
                <a:solidFill>
                  <a:schemeClr val="tx2"/>
                </a:solidFill>
              </a:rPr>
              <a:t>are raising verbs</a:t>
            </a:r>
            <a:endParaRPr lang="nl-BE" sz="2400" dirty="0" smtClean="0">
              <a:solidFill>
                <a:schemeClr val="tx2"/>
              </a:solidFill>
            </a:endParaRPr>
          </a:p>
          <a:p>
            <a:pPr marL="0" indent="0" eaLnBrk="1" hangingPunct="1">
              <a:buFontTx/>
              <a:buNone/>
              <a:tabLst>
                <a:tab pos="365125" algn="l"/>
                <a:tab pos="715963" algn="l"/>
                <a:tab pos="2422525" algn="l"/>
              </a:tabLst>
            </a:pPr>
            <a:r>
              <a:rPr lang="nl-BE" sz="2400" dirty="0" smtClean="0">
                <a:solidFill>
                  <a:schemeClr val="tx2"/>
                </a:solidFill>
                <a:sym typeface="Wingdings" pitchFamily="-110" charset="2"/>
              </a:rPr>
              <a:t></a:t>
            </a:r>
            <a:r>
              <a:rPr lang="nl-BE" sz="2400" dirty="0" smtClean="0">
                <a:solidFill>
                  <a:schemeClr val="tx2"/>
                </a:solidFill>
              </a:rPr>
              <a:t>	The status of modals and their verbal 	complements in Dutch</a:t>
            </a:r>
          </a:p>
          <a:p>
            <a:pPr marL="0" indent="0" eaLnBrk="1" hangingPunct="1">
              <a:buFontTx/>
              <a:buNone/>
              <a:tabLst>
                <a:tab pos="365125" algn="l"/>
                <a:tab pos="715963" algn="l"/>
                <a:tab pos="2422525" algn="l"/>
              </a:tabLst>
            </a:pPr>
            <a:r>
              <a:rPr lang="nl-BE" sz="2400" dirty="0" smtClean="0">
                <a:solidFill>
                  <a:schemeClr val="tx2"/>
                </a:solidFill>
                <a:sym typeface="Wingdings" pitchFamily="-110" charset="2"/>
              </a:rPr>
              <a:t></a:t>
            </a:r>
            <a:r>
              <a:rPr lang="nl-BE" sz="2400" dirty="0" smtClean="0">
                <a:solidFill>
                  <a:schemeClr val="tx2"/>
                </a:solidFill>
              </a:rPr>
              <a:t>	The properties of modal </a:t>
            </a:r>
            <a:r>
              <a:rPr lang="nl-BE" sz="2400" dirty="0">
                <a:solidFill>
                  <a:schemeClr val="tx2"/>
                </a:solidFill>
              </a:rPr>
              <a:t>complement</a:t>
            </a:r>
            <a:r>
              <a:rPr lang="nl-BE" sz="2400" dirty="0" smtClean="0">
                <a:solidFill>
                  <a:schemeClr val="tx2"/>
                </a:solidFill>
              </a:rPr>
              <a:t> 	ellipsis</a:t>
            </a:r>
            <a:endParaRPr lang="nl-NL"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8547">
                                            <p:txEl>
                                              <p:pRg st="1" end="1"/>
                                            </p:txEl>
                                          </p:spTgt>
                                        </p:tgtEl>
                                        <p:attrNameLst>
                                          <p:attrName>style.visibility</p:attrName>
                                        </p:attrNameLst>
                                      </p:cBhvr>
                                      <p:to>
                                        <p:strVal val="visible"/>
                                      </p:to>
                                    </p:set>
                                    <p:animEffect transition="in" filter="circle(in)">
                                      <p:cBhvr>
                                        <p:cTn id="7" dur="500"/>
                                        <p:tgtEl>
                                          <p:spTgt spid="1085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8547">
                                            <p:txEl>
                                              <p:pRg st="2" end="2"/>
                                            </p:txEl>
                                          </p:spTgt>
                                        </p:tgtEl>
                                        <p:attrNameLst>
                                          <p:attrName>style.visibility</p:attrName>
                                        </p:attrNameLst>
                                      </p:cBhvr>
                                      <p:to>
                                        <p:strVal val="visible"/>
                                      </p:to>
                                    </p:set>
                                    <p:animEffect transition="in" filter="circle(in)">
                                      <p:cBhvr>
                                        <p:cTn id="12"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2. Basic data: Dutch MCE (4)</a:t>
            </a:r>
            <a:endParaRPr lang="nl-NL" sz="3400" smtClean="0">
              <a:solidFill>
                <a:schemeClr val="accent1"/>
              </a:solidFill>
            </a:endParaRPr>
          </a:p>
        </p:txBody>
      </p:sp>
      <p:sp>
        <p:nvSpPr>
          <p:cNvPr id="50179" name="Rectangle 3"/>
          <p:cNvSpPr>
            <a:spLocks noGrp="1" noChangeArrowheads="1"/>
          </p:cNvSpPr>
          <p:nvPr>
            <p:ph type="body" idx="1"/>
          </p:nvPr>
        </p:nvSpPr>
        <p:spPr>
          <a:xfrm>
            <a:off x="1331913" y="2362200"/>
            <a:ext cx="7351712" cy="4090988"/>
          </a:xfrm>
        </p:spPr>
        <p:txBody>
          <a:bodyPr/>
          <a:lstStyle/>
          <a:p>
            <a:pPr marL="0" indent="0" eaLnBrk="1" hangingPunct="1">
              <a:lnSpc>
                <a:spcPct val="90000"/>
              </a:lnSpc>
              <a:buFont typeface="Wingdings" pitchFamily="-110" charset="2"/>
              <a:buNone/>
              <a:tabLst>
                <a:tab pos="0" algn="l"/>
                <a:tab pos="533400" algn="l"/>
                <a:tab pos="812800" algn="l"/>
                <a:tab pos="1160463" algn="l"/>
                <a:tab pos="1262063" algn="l"/>
                <a:tab pos="1971675" algn="l"/>
              </a:tabLst>
            </a:pPr>
            <a:r>
              <a:rPr lang="nl-BE" sz="2200" smtClean="0">
                <a:solidFill>
                  <a:schemeClr val="tx2"/>
                </a:solidFill>
                <a:sym typeface="Wingdings" pitchFamily="-110" charset="2"/>
              </a:rPr>
              <a:t></a:t>
            </a:r>
            <a:r>
              <a:rPr lang="nl-BE" sz="2200" smtClean="0">
                <a:solidFill>
                  <a:schemeClr val="tx2"/>
                </a:solidFill>
              </a:rPr>
              <a:t> Modals are raising verbs</a:t>
            </a:r>
          </a:p>
          <a:p>
            <a:pPr marL="0" indent="0" eaLnBrk="1" hangingPunct="1">
              <a:lnSpc>
                <a:spcPct val="90000"/>
              </a:lnSpc>
              <a:buFontTx/>
              <a:buNone/>
              <a:tabLst>
                <a:tab pos="0" algn="l"/>
                <a:tab pos="533400" algn="l"/>
                <a:tab pos="812800" algn="l"/>
                <a:tab pos="1160463" algn="l"/>
                <a:tab pos="1262063" algn="l"/>
                <a:tab pos="1971675" algn="l"/>
              </a:tabLst>
            </a:pPr>
            <a:endParaRPr lang="nl-BE" sz="120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smtClean="0">
                <a:solidFill>
                  <a:schemeClr val="tx2"/>
                </a:solidFill>
              </a:rPr>
              <a:t>What </a:t>
            </a:r>
            <a:r>
              <a:rPr lang="nl-BE" sz="2200">
                <a:solidFill>
                  <a:schemeClr val="tx2"/>
                </a:solidFill>
              </a:rPr>
              <a:t>is a raising verb?</a:t>
            </a:r>
          </a:p>
          <a:p>
            <a:pPr marL="0" indent="0" eaLnBrk="1" hangingPunct="1">
              <a:lnSpc>
                <a:spcPct val="90000"/>
              </a:lnSpc>
              <a:buFontTx/>
              <a:buNone/>
              <a:tabLst>
                <a:tab pos="0" algn="l"/>
                <a:tab pos="533400" algn="l"/>
                <a:tab pos="812800" algn="l"/>
                <a:tab pos="1160463" algn="l"/>
                <a:tab pos="1262063" algn="l"/>
                <a:tab pos="1971675" algn="l"/>
              </a:tabLst>
            </a:pPr>
            <a:endParaRPr lang="nl-BE" sz="120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smtClean="0">
                <a:solidFill>
                  <a:schemeClr val="tx2"/>
                </a:solidFill>
              </a:rPr>
              <a:t>(9) </a:t>
            </a:r>
            <a:r>
              <a:rPr lang="nl-BE" sz="2200">
                <a:solidFill>
                  <a:schemeClr val="tx2"/>
                </a:solidFill>
              </a:rPr>
              <a:t>Addie </a:t>
            </a:r>
            <a:r>
              <a:rPr lang="nl-BE" sz="2200" b="1">
                <a:solidFill>
                  <a:schemeClr val="tx2"/>
                </a:solidFill>
              </a:rPr>
              <a:t>seemed</a:t>
            </a:r>
            <a:r>
              <a:rPr lang="nl-BE" sz="2200">
                <a:solidFill>
                  <a:schemeClr val="tx2"/>
                </a:solidFill>
              </a:rPr>
              <a:t> to laugh.</a:t>
            </a:r>
            <a:endParaRPr lang="nl-BE" sz="220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endParaRPr lang="nl-BE" sz="120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smtClean="0">
                <a:solidFill>
                  <a:schemeClr val="tx2"/>
                </a:solidFill>
              </a:rPr>
              <a:t>Raising verbs are contrasted with control verbs</a:t>
            </a:r>
          </a:p>
          <a:p>
            <a:pPr marL="0" indent="0" eaLnBrk="1" hangingPunct="1">
              <a:lnSpc>
                <a:spcPct val="90000"/>
              </a:lnSpc>
              <a:buFontTx/>
              <a:buNone/>
              <a:tabLst>
                <a:tab pos="0" algn="l"/>
                <a:tab pos="533400" algn="l"/>
                <a:tab pos="812800" algn="l"/>
                <a:tab pos="1160463" algn="l"/>
                <a:tab pos="1262063" algn="l"/>
                <a:tab pos="1971675" algn="l"/>
              </a:tabLst>
            </a:pPr>
            <a:endParaRPr lang="nl-BE" sz="120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smtClean="0">
                <a:solidFill>
                  <a:schemeClr val="tx2"/>
                </a:solidFill>
              </a:rPr>
              <a:t>(10)	Addie </a:t>
            </a:r>
            <a:r>
              <a:rPr lang="nl-BE" sz="2200" b="1" smtClean="0">
                <a:solidFill>
                  <a:schemeClr val="tx2"/>
                </a:solidFill>
              </a:rPr>
              <a:t>tried </a:t>
            </a:r>
            <a:r>
              <a:rPr lang="nl-BE" sz="2200">
                <a:solidFill>
                  <a:schemeClr val="tx2"/>
                </a:solidFill>
              </a:rPr>
              <a:t>to </a:t>
            </a:r>
            <a:r>
              <a:rPr lang="nl-BE" sz="2200" smtClean="0">
                <a:solidFill>
                  <a:schemeClr val="tx2"/>
                </a:solidFill>
              </a:rPr>
              <a:t>laugh.</a:t>
            </a:r>
          </a:p>
          <a:p>
            <a:pPr marL="0" indent="0" eaLnBrk="1" hangingPunct="1">
              <a:lnSpc>
                <a:spcPct val="90000"/>
              </a:lnSpc>
              <a:buFontTx/>
              <a:buNone/>
              <a:tabLst>
                <a:tab pos="0" algn="l"/>
                <a:tab pos="533400" algn="l"/>
                <a:tab pos="812800" algn="l"/>
                <a:tab pos="1160463" algn="l"/>
                <a:tab pos="1262063" algn="l"/>
                <a:tab pos="1971675" algn="l"/>
              </a:tabLst>
            </a:pPr>
            <a:endParaRPr lang="nl-BE" sz="220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smtClean="0">
                <a:solidFill>
                  <a:schemeClr val="tx2"/>
                </a:solidFill>
                <a:sym typeface="Wingdings" pitchFamily="-110" charset="2"/>
              </a:rPr>
              <a:t>	superficially similar, but different underlying 	structure</a:t>
            </a:r>
            <a:r>
              <a:rPr lang="nl-BE" sz="2200" smtClean="0">
                <a:solidFill>
                  <a:schemeClr val="tx2"/>
                </a:solidFill>
              </a:rPr>
              <a:t>	</a:t>
            </a:r>
          </a:p>
          <a:p>
            <a:pPr marL="0" indent="0" eaLnBrk="1" hangingPunct="1">
              <a:lnSpc>
                <a:spcPct val="90000"/>
              </a:lnSpc>
              <a:buFontTx/>
              <a:buNone/>
              <a:tabLst>
                <a:tab pos="0" algn="l"/>
                <a:tab pos="533400" algn="l"/>
                <a:tab pos="812800" algn="l"/>
                <a:tab pos="1160463" algn="l"/>
                <a:tab pos="1262063" algn="l"/>
                <a:tab pos="1971675" algn="l"/>
              </a:tabLst>
            </a:pPr>
            <a:endParaRPr lang="nl-BE" sz="240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endParaRPr lang="nl-BE" sz="28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pRg st="2" end="2"/>
                                            </p:txEl>
                                          </p:spTgt>
                                        </p:tgtEl>
                                        <p:attrNameLst>
                                          <p:attrName>style.visibility</p:attrName>
                                        </p:attrNameLst>
                                      </p:cBhvr>
                                      <p:to>
                                        <p:strVal val="visible"/>
                                      </p:to>
                                    </p:set>
                                    <p:animEffect transition="in" filter="fade">
                                      <p:cBhvr>
                                        <p:cTn id="7" dur="500"/>
                                        <p:tgtEl>
                                          <p:spTgt spid="5017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50179">
                                            <p:txEl>
                                              <p:pRg st="4" end="4"/>
                                            </p:txEl>
                                          </p:spTgt>
                                        </p:tgtEl>
                                        <p:attrNameLst>
                                          <p:attrName>style.visibility</p:attrName>
                                        </p:attrNameLst>
                                      </p:cBhvr>
                                      <p:to>
                                        <p:strVal val="visible"/>
                                      </p:to>
                                    </p:set>
                                    <p:animEffect transition="in" filter="fade">
                                      <p:cBhvr>
                                        <p:cTn id="12" dur="1000"/>
                                        <p:tgtEl>
                                          <p:spTgt spid="50179">
                                            <p:txEl>
                                              <p:pRg st="4" end="4"/>
                                            </p:txEl>
                                          </p:spTgt>
                                        </p:tgtEl>
                                      </p:cBhvr>
                                    </p:animEffect>
                                    <p:anim calcmode="lin" valueType="num">
                                      <p:cBhvr>
                                        <p:cTn id="13" dur="10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50179">
                                            <p:txEl>
                                              <p:pRg st="4" end="4"/>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5017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0179">
                                            <p:txEl>
                                              <p:pRg st="6" end="6"/>
                                            </p:txEl>
                                          </p:spTgt>
                                        </p:tgtEl>
                                        <p:attrNameLst>
                                          <p:attrName>style.visibility</p:attrName>
                                        </p:attrNameLst>
                                      </p:cBhvr>
                                      <p:to>
                                        <p:strVal val="visible"/>
                                      </p:to>
                                    </p:set>
                                    <p:animEffect transition="in" filter="fade">
                                      <p:cBhvr>
                                        <p:cTn id="20" dur="500"/>
                                        <p:tgtEl>
                                          <p:spTgt spid="50179">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50179">
                                            <p:txEl>
                                              <p:pRg st="8" end="8"/>
                                            </p:txEl>
                                          </p:spTgt>
                                        </p:tgtEl>
                                        <p:attrNameLst>
                                          <p:attrName>style.visibility</p:attrName>
                                        </p:attrNameLst>
                                      </p:cBhvr>
                                      <p:to>
                                        <p:strVal val="visible"/>
                                      </p:to>
                                    </p:set>
                                    <p:animEffect transition="in" filter="fade">
                                      <p:cBhvr>
                                        <p:cTn id="25" dur="1000"/>
                                        <p:tgtEl>
                                          <p:spTgt spid="50179">
                                            <p:txEl>
                                              <p:pRg st="8" end="8"/>
                                            </p:txEl>
                                          </p:spTgt>
                                        </p:tgtEl>
                                      </p:cBhvr>
                                    </p:animEffect>
                                    <p:anim calcmode="lin" valueType="num">
                                      <p:cBhvr>
                                        <p:cTn id="26" dur="1000" fill="hold"/>
                                        <p:tgtEl>
                                          <p:spTgt spid="50179">
                                            <p:txEl>
                                              <p:pRg st="8" end="8"/>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0179">
                                            <p:txEl>
                                              <p:pRg st="8" end="8"/>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0179">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50179">
                                            <p:txEl>
                                              <p:pRg st="10" end="10"/>
                                            </p:txEl>
                                          </p:spTgt>
                                        </p:tgtEl>
                                        <p:attrNameLst>
                                          <p:attrName>style.visibility</p:attrName>
                                        </p:attrNameLst>
                                      </p:cBhvr>
                                      <p:to>
                                        <p:strVal val="visible"/>
                                      </p:to>
                                    </p:set>
                                    <p:anim calcmode="lin" valueType="num">
                                      <p:cBhvr>
                                        <p:cTn id="33" dur="1000" fill="hold"/>
                                        <p:tgtEl>
                                          <p:spTgt spid="50179">
                                            <p:txEl>
                                              <p:pRg st="10" end="10"/>
                                            </p:txEl>
                                          </p:spTgt>
                                        </p:tgtEl>
                                        <p:attrNameLst>
                                          <p:attrName>ppt_w</p:attrName>
                                        </p:attrNameLst>
                                      </p:cBhvr>
                                      <p:tavLst>
                                        <p:tav tm="0">
                                          <p:val>
                                            <p:fltVal val="0"/>
                                          </p:val>
                                        </p:tav>
                                        <p:tav tm="100000">
                                          <p:val>
                                            <p:strVal val="#ppt_w"/>
                                          </p:val>
                                        </p:tav>
                                      </p:tavLst>
                                    </p:anim>
                                    <p:anim calcmode="lin" valueType="num">
                                      <p:cBhvr>
                                        <p:cTn id="34" dur="1000" fill="hold"/>
                                        <p:tgtEl>
                                          <p:spTgt spid="50179">
                                            <p:txEl>
                                              <p:pRg st="10" end="10"/>
                                            </p:txEl>
                                          </p:spTgt>
                                        </p:tgtEl>
                                        <p:attrNameLst>
                                          <p:attrName>ppt_h</p:attrName>
                                        </p:attrNameLst>
                                      </p:cBhvr>
                                      <p:tavLst>
                                        <p:tav tm="0">
                                          <p:val>
                                            <p:fltVal val="0"/>
                                          </p:val>
                                        </p:tav>
                                        <p:tav tm="100000">
                                          <p:val>
                                            <p:strVal val="#ppt_h"/>
                                          </p:val>
                                        </p:tav>
                                      </p:tavLst>
                                    </p:anim>
                                    <p:anim calcmode="lin" valueType="num">
                                      <p:cBhvr>
                                        <p:cTn id="35" dur="1000" fill="hold"/>
                                        <p:tgtEl>
                                          <p:spTgt spid="50179">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50179">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2. Basic data: Dutch MCE (5)</a:t>
            </a:r>
            <a:endParaRPr lang="nl-NL" sz="3400" smtClean="0">
              <a:solidFill>
                <a:schemeClr val="accent1"/>
              </a:solidFill>
            </a:endParaRPr>
          </a:p>
        </p:txBody>
      </p:sp>
      <p:sp>
        <p:nvSpPr>
          <p:cNvPr id="167939" name="Rectangle 3"/>
          <p:cNvSpPr>
            <a:spLocks noGrp="1" noChangeArrowheads="1"/>
          </p:cNvSpPr>
          <p:nvPr>
            <p:ph type="body" idx="1"/>
          </p:nvPr>
        </p:nvSpPr>
        <p:spPr>
          <a:xfrm>
            <a:off x="1371600" y="2057400"/>
            <a:ext cx="7313613" cy="4267200"/>
          </a:xfrm>
        </p:spPr>
        <p:txBody>
          <a:bodyPr/>
          <a:lstStyle/>
          <a:p>
            <a:pPr marL="0" indent="0" eaLnBrk="1" hangingPunct="1">
              <a:lnSpc>
                <a:spcPct val="90000"/>
              </a:lnSpc>
              <a:buFontTx/>
              <a:buNone/>
              <a:tabLst>
                <a:tab pos="0" algn="l"/>
                <a:tab pos="533400" algn="l"/>
                <a:tab pos="812800" algn="l"/>
                <a:tab pos="1160463" algn="l"/>
                <a:tab pos="1262063" algn="l"/>
                <a:tab pos="1971675" algn="l"/>
              </a:tabLst>
            </a:pPr>
            <a:r>
              <a:rPr lang="nl-BE" sz="2200">
                <a:solidFill>
                  <a:srgbClr val="269999"/>
                </a:solidFill>
              </a:rPr>
              <a:t>Empirical differences between the </a:t>
            </a:r>
            <a:r>
              <a:rPr lang="nl-BE" sz="2200" smtClean="0">
                <a:solidFill>
                  <a:srgbClr val="269999"/>
                </a:solidFill>
              </a:rPr>
              <a:t>two</a:t>
            </a:r>
          </a:p>
          <a:p>
            <a:pPr marL="0" indent="0" eaLnBrk="1" hangingPunct="1">
              <a:lnSpc>
                <a:spcPct val="90000"/>
              </a:lnSpc>
              <a:buFontTx/>
              <a:buNone/>
              <a:tabLst>
                <a:tab pos="0" algn="l"/>
                <a:tab pos="533400" algn="l"/>
                <a:tab pos="812800" algn="l"/>
                <a:tab pos="1160463" algn="l"/>
                <a:tab pos="1262063" algn="l"/>
                <a:tab pos="1971675" algn="l"/>
              </a:tabLst>
            </a:pPr>
            <a:endParaRPr lang="nl-BE" sz="1200" smtClean="0">
              <a:solidFill>
                <a:schemeClr val="accent2"/>
              </a:solidFill>
            </a:endParaRPr>
          </a:p>
          <a:p>
            <a:pPr marL="0" indent="0" eaLnBrk="1" hangingPunct="1">
              <a:lnSpc>
                <a:spcPct val="90000"/>
              </a:lnSpc>
              <a:buFontTx/>
              <a:buChar char="•"/>
              <a:tabLst>
                <a:tab pos="0" algn="l"/>
                <a:tab pos="533400" algn="l"/>
                <a:tab pos="812800" algn="l"/>
                <a:tab pos="1160463" algn="l"/>
                <a:tab pos="1262063" algn="l"/>
                <a:tab pos="1971675" algn="l"/>
              </a:tabLst>
            </a:pPr>
            <a:r>
              <a:rPr lang="nl-BE" sz="2200" smtClean="0">
                <a:solidFill>
                  <a:schemeClr val="tx2"/>
                </a:solidFill>
              </a:rPr>
              <a:t> Control verbs cannot occur with expletives:</a:t>
            </a:r>
          </a:p>
          <a:p>
            <a:pPr marL="0" indent="0" eaLnBrk="1" hangingPunct="1">
              <a:lnSpc>
                <a:spcPct val="90000"/>
              </a:lnSpc>
              <a:buFontTx/>
              <a:buNone/>
              <a:tabLst>
                <a:tab pos="0" algn="l"/>
                <a:tab pos="533400" algn="l"/>
                <a:tab pos="812800" algn="l"/>
                <a:tab pos="1160463" algn="l"/>
                <a:tab pos="1262063" algn="l"/>
                <a:tab pos="1971675" algn="l"/>
              </a:tabLst>
            </a:pPr>
            <a:endParaRPr lang="nl-BE" sz="1200" smtClean="0">
              <a:solidFill>
                <a:schemeClr val="accent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a:solidFill>
                  <a:schemeClr val="tx2"/>
                </a:solidFill>
              </a:rPr>
              <a:t>(</a:t>
            </a:r>
            <a:r>
              <a:rPr lang="nl-BE" sz="2200" smtClean="0">
                <a:solidFill>
                  <a:schemeClr val="tx2"/>
                </a:solidFill>
              </a:rPr>
              <a:t>11)</a:t>
            </a:r>
            <a:r>
              <a:rPr lang="nl-BE" sz="2200">
                <a:solidFill>
                  <a:schemeClr val="tx2"/>
                </a:solidFill>
              </a:rPr>
              <a:t>	a.</a:t>
            </a:r>
            <a:r>
              <a:rPr lang="nl-BE" sz="2200" smtClean="0">
                <a:solidFill>
                  <a:schemeClr val="tx2"/>
                </a:solidFill>
              </a:rPr>
              <a:t>*	It </a:t>
            </a:r>
            <a:r>
              <a:rPr lang="nl-BE" sz="2200">
                <a:solidFill>
                  <a:schemeClr val="tx2"/>
                </a:solidFill>
              </a:rPr>
              <a:t>tried that Addie laughed.</a:t>
            </a:r>
          </a:p>
          <a:p>
            <a:pPr marL="0" indent="0" eaLnBrk="1" hangingPunct="1">
              <a:lnSpc>
                <a:spcPct val="90000"/>
              </a:lnSpc>
              <a:buFontTx/>
              <a:buNone/>
              <a:tabLst>
                <a:tab pos="0" algn="l"/>
                <a:tab pos="533400" algn="l"/>
                <a:tab pos="812800" algn="l"/>
                <a:tab pos="1160463" algn="l"/>
                <a:tab pos="1262063" algn="l"/>
                <a:tab pos="1971675" algn="l"/>
              </a:tabLst>
            </a:pPr>
            <a:r>
              <a:rPr lang="nl-BE" sz="2200">
                <a:solidFill>
                  <a:schemeClr val="tx2"/>
                </a:solidFill>
              </a:rPr>
              <a:t>		b.		It seemed that Addie laughed.</a:t>
            </a:r>
          </a:p>
          <a:p>
            <a:pPr marL="0" indent="0" eaLnBrk="1" hangingPunct="1">
              <a:lnSpc>
                <a:spcPct val="90000"/>
              </a:lnSpc>
              <a:buFontTx/>
              <a:buNone/>
              <a:tabLst>
                <a:tab pos="0" algn="l"/>
                <a:tab pos="533400" algn="l"/>
                <a:tab pos="812800" algn="l"/>
                <a:tab pos="1160463" algn="l"/>
                <a:tab pos="1262063" algn="l"/>
                <a:tab pos="1971675" algn="l"/>
              </a:tabLst>
            </a:pPr>
            <a:r>
              <a:rPr lang="nl-BE" sz="2200">
                <a:solidFill>
                  <a:schemeClr val="tx2"/>
                </a:solidFill>
              </a:rPr>
              <a:t>		c.*	It tried to rain.</a:t>
            </a:r>
          </a:p>
          <a:p>
            <a:pPr marL="0" indent="0" eaLnBrk="1" hangingPunct="1">
              <a:lnSpc>
                <a:spcPct val="90000"/>
              </a:lnSpc>
              <a:buFontTx/>
              <a:buNone/>
              <a:tabLst>
                <a:tab pos="0" algn="l"/>
                <a:tab pos="533400" algn="l"/>
                <a:tab pos="812800" algn="l"/>
                <a:tab pos="1160463" algn="l"/>
                <a:tab pos="1262063" algn="l"/>
                <a:tab pos="1971675" algn="l"/>
              </a:tabLst>
            </a:pPr>
            <a:r>
              <a:rPr lang="nl-BE" sz="2200">
                <a:solidFill>
                  <a:schemeClr val="tx2"/>
                </a:solidFill>
              </a:rPr>
              <a:t>		d.		It seemed to rain</a:t>
            </a:r>
            <a:r>
              <a:rPr lang="nl-BE" sz="2200" smtClean="0">
                <a:solidFill>
                  <a:schemeClr val="tx2"/>
                </a:solidFill>
              </a:rPr>
              <a:t>.</a:t>
            </a:r>
          </a:p>
          <a:p>
            <a:pPr marL="0" indent="0" eaLnBrk="1" hangingPunct="1">
              <a:lnSpc>
                <a:spcPct val="90000"/>
              </a:lnSpc>
              <a:buFontTx/>
              <a:buNone/>
              <a:tabLst>
                <a:tab pos="0" algn="l"/>
                <a:tab pos="533400" algn="l"/>
                <a:tab pos="812800" algn="l"/>
                <a:tab pos="1160463" algn="l"/>
                <a:tab pos="1262063" algn="l"/>
                <a:tab pos="1971675" algn="l"/>
              </a:tabLst>
            </a:pPr>
            <a:endParaRPr lang="nl-BE" sz="1200" smtClean="0">
              <a:solidFill>
                <a:schemeClr val="tx2"/>
              </a:solidFill>
            </a:endParaRPr>
          </a:p>
          <a:p>
            <a:pPr marL="0" indent="0" eaLnBrk="1" hangingPunct="1">
              <a:lnSpc>
                <a:spcPct val="90000"/>
              </a:lnSpc>
              <a:buFontTx/>
              <a:buChar char="•"/>
              <a:tabLst>
                <a:tab pos="0" algn="l"/>
                <a:tab pos="533400" algn="l"/>
                <a:tab pos="812800" algn="l"/>
                <a:tab pos="1160463" algn="l"/>
                <a:tab pos="1262063" algn="l"/>
                <a:tab pos="1971675" algn="l"/>
              </a:tabLst>
            </a:pPr>
            <a:r>
              <a:rPr lang="nl-BE" sz="2200" smtClean="0">
                <a:solidFill>
                  <a:schemeClr val="tx2"/>
                </a:solidFill>
              </a:rPr>
              <a:t> Control verbs cannot occur with idiom subjects:</a:t>
            </a:r>
          </a:p>
          <a:p>
            <a:pPr marL="0" indent="0" eaLnBrk="1" hangingPunct="1">
              <a:lnSpc>
                <a:spcPct val="90000"/>
              </a:lnSpc>
              <a:buFontTx/>
              <a:buNone/>
              <a:tabLst>
                <a:tab pos="0" algn="l"/>
                <a:tab pos="533400" algn="l"/>
                <a:tab pos="812800" algn="l"/>
                <a:tab pos="1160463" algn="l"/>
                <a:tab pos="1262063" algn="l"/>
                <a:tab pos="1971675" algn="l"/>
              </a:tabLst>
            </a:pPr>
            <a:endParaRPr lang="nl-BE" sz="120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smtClean="0">
                <a:solidFill>
                  <a:schemeClr val="tx2"/>
                </a:solidFill>
              </a:rPr>
              <a:t>(12)	a.</a:t>
            </a:r>
            <a:r>
              <a:rPr lang="nl-BE" sz="2200">
                <a:solidFill>
                  <a:schemeClr val="tx2"/>
                </a:solidFill>
              </a:rPr>
              <a:t>*	The shit tried to hit the fan.</a:t>
            </a:r>
          </a:p>
          <a:p>
            <a:pPr marL="0" indent="0" eaLnBrk="1" hangingPunct="1">
              <a:lnSpc>
                <a:spcPct val="90000"/>
              </a:lnSpc>
              <a:buFontTx/>
              <a:buNone/>
              <a:tabLst>
                <a:tab pos="0" algn="l"/>
                <a:tab pos="533400" algn="l"/>
                <a:tab pos="812800" algn="l"/>
                <a:tab pos="1160463" algn="l"/>
                <a:tab pos="1262063" algn="l"/>
                <a:tab pos="1971675" algn="l"/>
              </a:tabLst>
            </a:pPr>
            <a:r>
              <a:rPr lang="nl-BE" sz="2200">
                <a:solidFill>
                  <a:schemeClr val="tx2"/>
                </a:solidFill>
              </a:rPr>
              <a:t>	</a:t>
            </a:r>
            <a:r>
              <a:rPr lang="nl-BE" sz="2200" smtClean="0">
                <a:solidFill>
                  <a:schemeClr val="tx2"/>
                </a:solidFill>
              </a:rPr>
              <a:t>	b.</a:t>
            </a:r>
            <a:r>
              <a:rPr lang="nl-BE" sz="2200">
                <a:solidFill>
                  <a:schemeClr val="tx2"/>
                </a:solidFill>
              </a:rPr>
              <a:t>		The shit seemed to hit the fan. 	</a:t>
            </a:r>
            <a:r>
              <a:rPr lang="nl-BE" sz="2000">
                <a:solidFill>
                  <a:schemeClr val="tx2"/>
                </a:solidFill>
              </a:rPr>
              <a:t>	</a:t>
            </a:r>
            <a:endParaRPr lang="nl-BE" sz="200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endParaRPr lang="nl-BE" sz="20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39">
                                            <p:txEl>
                                              <p:pRg st="2" end="2"/>
                                            </p:txEl>
                                          </p:spTgt>
                                        </p:tgtEl>
                                        <p:attrNameLst>
                                          <p:attrName>style.visibility</p:attrName>
                                        </p:attrNameLst>
                                      </p:cBhvr>
                                      <p:to>
                                        <p:strVal val="visible"/>
                                      </p:to>
                                    </p:set>
                                    <p:animEffect transition="in" filter="fade">
                                      <p:cBhvr>
                                        <p:cTn id="7" dur="500"/>
                                        <p:tgtEl>
                                          <p:spTgt spid="1679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67939">
                                            <p:txEl>
                                              <p:pRg st="4" end="4"/>
                                            </p:txEl>
                                          </p:spTgt>
                                        </p:tgtEl>
                                        <p:attrNameLst>
                                          <p:attrName>style.visibility</p:attrName>
                                        </p:attrNameLst>
                                      </p:cBhvr>
                                      <p:to>
                                        <p:strVal val="visible"/>
                                      </p:to>
                                    </p:set>
                                    <p:animEffect transition="in" filter="fade">
                                      <p:cBhvr>
                                        <p:cTn id="12" dur="1000"/>
                                        <p:tgtEl>
                                          <p:spTgt spid="167939">
                                            <p:txEl>
                                              <p:pRg st="4" end="4"/>
                                            </p:txEl>
                                          </p:spTgt>
                                        </p:tgtEl>
                                      </p:cBhvr>
                                    </p:animEffect>
                                    <p:anim calcmode="lin" valueType="num">
                                      <p:cBhvr>
                                        <p:cTn id="13"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67939">
                                            <p:txEl>
                                              <p:pRg st="4" end="4"/>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6793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nodeType="clickEffect">
                                  <p:stCondLst>
                                    <p:cond delay="0"/>
                                  </p:stCondLst>
                                  <p:childTnLst>
                                    <p:set>
                                      <p:cBhvr>
                                        <p:cTn id="19" dur="1" fill="hold">
                                          <p:stCondLst>
                                            <p:cond delay="0"/>
                                          </p:stCondLst>
                                        </p:cTn>
                                        <p:tgtEl>
                                          <p:spTgt spid="167939">
                                            <p:txEl>
                                              <p:pRg st="5" end="5"/>
                                            </p:txEl>
                                          </p:spTgt>
                                        </p:tgtEl>
                                        <p:attrNameLst>
                                          <p:attrName>style.visibility</p:attrName>
                                        </p:attrNameLst>
                                      </p:cBhvr>
                                      <p:to>
                                        <p:strVal val="visible"/>
                                      </p:to>
                                    </p:set>
                                    <p:animEffect transition="in" filter="fade">
                                      <p:cBhvr>
                                        <p:cTn id="20" dur="1000"/>
                                        <p:tgtEl>
                                          <p:spTgt spid="167939">
                                            <p:txEl>
                                              <p:pRg st="5" end="5"/>
                                            </p:txEl>
                                          </p:spTgt>
                                        </p:tgtEl>
                                      </p:cBhvr>
                                    </p:animEffect>
                                    <p:anim calcmode="lin" valueType="num">
                                      <p:cBhvr>
                                        <p:cTn id="21" dur="1000" fill="hold"/>
                                        <p:tgtEl>
                                          <p:spTgt spid="167939">
                                            <p:txEl>
                                              <p:pRg st="5" end="5"/>
                                            </p:txEl>
                                          </p:spTgt>
                                        </p:tgtEl>
                                        <p:attrNameLst>
                                          <p:attrName>ppt_x</p:attrName>
                                        </p:attrNameLst>
                                      </p:cBhvr>
                                      <p:tavLst>
                                        <p:tav tm="0">
                                          <p:val>
                                            <p:strVal val="#ppt_x"/>
                                          </p:val>
                                        </p:tav>
                                        <p:tav tm="100000">
                                          <p:val>
                                            <p:strVal val="#ppt_x"/>
                                          </p:val>
                                        </p:tav>
                                      </p:tavLst>
                                    </p:anim>
                                    <p:anim calcmode="lin" valueType="num">
                                      <p:cBhvr>
                                        <p:cTn id="22" dur="900" decel="100000" fill="hold"/>
                                        <p:tgtEl>
                                          <p:spTgt spid="167939">
                                            <p:txEl>
                                              <p:pRg st="5" end="5"/>
                                            </p:tx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6793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67939">
                                            <p:txEl>
                                              <p:pRg st="6" end="6"/>
                                            </p:txEl>
                                          </p:spTgt>
                                        </p:tgtEl>
                                        <p:attrNameLst>
                                          <p:attrName>style.visibility</p:attrName>
                                        </p:attrNameLst>
                                      </p:cBhvr>
                                      <p:to>
                                        <p:strVal val="visible"/>
                                      </p:to>
                                    </p:set>
                                    <p:animEffect transition="in" filter="fade">
                                      <p:cBhvr>
                                        <p:cTn id="28" dur="1000"/>
                                        <p:tgtEl>
                                          <p:spTgt spid="167939">
                                            <p:txEl>
                                              <p:pRg st="6" end="6"/>
                                            </p:txEl>
                                          </p:spTgt>
                                        </p:tgtEl>
                                      </p:cBhvr>
                                    </p:animEffect>
                                    <p:anim calcmode="lin" valueType="num">
                                      <p:cBhvr>
                                        <p:cTn id="29"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67939">
                                            <p:txEl>
                                              <p:pRg st="6" end="6"/>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6793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nodeType="clickEffect">
                                  <p:stCondLst>
                                    <p:cond delay="0"/>
                                  </p:stCondLst>
                                  <p:childTnLst>
                                    <p:set>
                                      <p:cBhvr>
                                        <p:cTn id="35" dur="1" fill="hold">
                                          <p:stCondLst>
                                            <p:cond delay="0"/>
                                          </p:stCondLst>
                                        </p:cTn>
                                        <p:tgtEl>
                                          <p:spTgt spid="167939">
                                            <p:txEl>
                                              <p:pRg st="7" end="7"/>
                                            </p:txEl>
                                          </p:spTgt>
                                        </p:tgtEl>
                                        <p:attrNameLst>
                                          <p:attrName>style.visibility</p:attrName>
                                        </p:attrNameLst>
                                      </p:cBhvr>
                                      <p:to>
                                        <p:strVal val="visible"/>
                                      </p:to>
                                    </p:set>
                                    <p:animEffect transition="in" filter="fade">
                                      <p:cBhvr>
                                        <p:cTn id="36" dur="1000"/>
                                        <p:tgtEl>
                                          <p:spTgt spid="167939">
                                            <p:txEl>
                                              <p:pRg st="7" end="7"/>
                                            </p:txEl>
                                          </p:spTgt>
                                        </p:tgtEl>
                                      </p:cBhvr>
                                    </p:animEffect>
                                    <p:anim calcmode="lin" valueType="num">
                                      <p:cBhvr>
                                        <p:cTn id="37" dur="1000" fill="hold"/>
                                        <p:tgtEl>
                                          <p:spTgt spid="167939">
                                            <p:txEl>
                                              <p:pRg st="7" end="7"/>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67939">
                                            <p:txEl>
                                              <p:pRg st="7" end="7"/>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793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7939">
                                            <p:txEl>
                                              <p:pRg st="9" end="9"/>
                                            </p:txEl>
                                          </p:spTgt>
                                        </p:tgtEl>
                                        <p:attrNameLst>
                                          <p:attrName>style.visibility</p:attrName>
                                        </p:attrNameLst>
                                      </p:cBhvr>
                                      <p:to>
                                        <p:strVal val="visible"/>
                                      </p:to>
                                    </p:set>
                                    <p:animEffect transition="in" filter="fade">
                                      <p:cBhvr>
                                        <p:cTn id="44" dur="500"/>
                                        <p:tgtEl>
                                          <p:spTgt spid="167939">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67939">
                                            <p:txEl>
                                              <p:pRg st="11" end="11"/>
                                            </p:txEl>
                                          </p:spTgt>
                                        </p:tgtEl>
                                        <p:attrNameLst>
                                          <p:attrName>style.visibility</p:attrName>
                                        </p:attrNameLst>
                                      </p:cBhvr>
                                      <p:to>
                                        <p:strVal val="visible"/>
                                      </p:to>
                                    </p:set>
                                    <p:animEffect transition="in" filter="fade">
                                      <p:cBhvr>
                                        <p:cTn id="49" dur="1000"/>
                                        <p:tgtEl>
                                          <p:spTgt spid="167939">
                                            <p:txEl>
                                              <p:pRg st="11" end="11"/>
                                            </p:txEl>
                                          </p:spTgt>
                                        </p:tgtEl>
                                      </p:cBhvr>
                                    </p:animEffect>
                                    <p:anim calcmode="lin" valueType="num">
                                      <p:cBhvr>
                                        <p:cTn id="50" dur="1000" fill="hold"/>
                                        <p:tgtEl>
                                          <p:spTgt spid="167939">
                                            <p:txEl>
                                              <p:pRg st="11" end="1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67939">
                                            <p:txEl>
                                              <p:pRg st="11" end="1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7939">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167939">
                                            <p:txEl>
                                              <p:pRg st="12" end="12"/>
                                            </p:txEl>
                                          </p:spTgt>
                                        </p:tgtEl>
                                        <p:attrNameLst>
                                          <p:attrName>style.visibility</p:attrName>
                                        </p:attrNameLst>
                                      </p:cBhvr>
                                      <p:to>
                                        <p:strVal val="visible"/>
                                      </p:to>
                                    </p:set>
                                    <p:animEffect transition="in" filter="fade">
                                      <p:cBhvr>
                                        <p:cTn id="57" dur="1000"/>
                                        <p:tgtEl>
                                          <p:spTgt spid="167939">
                                            <p:txEl>
                                              <p:pRg st="12" end="12"/>
                                            </p:txEl>
                                          </p:spTgt>
                                        </p:tgtEl>
                                      </p:cBhvr>
                                    </p:animEffect>
                                    <p:anim calcmode="lin" valueType="num">
                                      <p:cBhvr>
                                        <p:cTn id="58" dur="1000" fill="hold"/>
                                        <p:tgtEl>
                                          <p:spTgt spid="167939">
                                            <p:txEl>
                                              <p:pRg st="12" end="12"/>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167939">
                                            <p:txEl>
                                              <p:pRg st="12" end="12"/>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67939">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2. Basic data: Dutch MCE (6)</a:t>
            </a:r>
            <a:endParaRPr lang="nl-NL" sz="3400" smtClean="0">
              <a:solidFill>
                <a:schemeClr val="accent1"/>
              </a:solidFill>
            </a:endParaRPr>
          </a:p>
        </p:txBody>
      </p:sp>
      <p:sp>
        <p:nvSpPr>
          <p:cNvPr id="167939" name="Rectangle 3"/>
          <p:cNvSpPr>
            <a:spLocks noGrp="1" noChangeArrowheads="1"/>
          </p:cNvSpPr>
          <p:nvPr>
            <p:ph type="body" idx="1"/>
          </p:nvPr>
        </p:nvSpPr>
        <p:spPr>
          <a:xfrm>
            <a:off x="1371600" y="2286000"/>
            <a:ext cx="7313613" cy="4038600"/>
          </a:xfrm>
        </p:spPr>
        <p:txBody>
          <a:bodyPr/>
          <a:lstStyle/>
          <a:p>
            <a:pPr marL="0" indent="0" eaLnBrk="1" hangingPunct="1">
              <a:lnSpc>
                <a:spcPct val="90000"/>
              </a:lnSpc>
              <a:buFontTx/>
              <a:buChar char="•"/>
              <a:tabLst>
                <a:tab pos="0" algn="l"/>
                <a:tab pos="533400" algn="l"/>
                <a:tab pos="812800" algn="l"/>
                <a:tab pos="1160463" algn="l"/>
                <a:tab pos="1262063" algn="l"/>
                <a:tab pos="1971675" algn="l"/>
              </a:tabLst>
            </a:pPr>
            <a:r>
              <a:rPr lang="nl-BE" sz="2200" smtClean="0">
                <a:solidFill>
                  <a:schemeClr val="tx2"/>
                </a:solidFill>
              </a:rPr>
              <a:t> Passivization of the complement of control verbs</a:t>
            </a:r>
          </a:p>
          <a:p>
            <a:pPr marL="0" indent="0" eaLnBrk="1" hangingPunct="1">
              <a:lnSpc>
                <a:spcPct val="90000"/>
              </a:lnSpc>
              <a:buFont typeface="Wingdings" pitchFamily="-110" charset="2"/>
              <a:buNone/>
              <a:tabLst>
                <a:tab pos="0" algn="l"/>
                <a:tab pos="533400" algn="l"/>
                <a:tab pos="812800" algn="l"/>
                <a:tab pos="1160463" algn="l"/>
                <a:tab pos="1262063" algn="l"/>
                <a:tab pos="1971675" algn="l"/>
              </a:tabLst>
            </a:pPr>
            <a:r>
              <a:rPr lang="nl-BE" sz="2200" smtClean="0">
                <a:solidFill>
                  <a:schemeClr val="tx2"/>
                </a:solidFill>
              </a:rPr>
              <a:t>  causes a shift in meaning:</a:t>
            </a:r>
          </a:p>
          <a:p>
            <a:pPr marL="0" indent="0" eaLnBrk="1" hangingPunct="1">
              <a:lnSpc>
                <a:spcPct val="90000"/>
              </a:lnSpc>
              <a:buFontTx/>
              <a:buNone/>
              <a:tabLst>
                <a:tab pos="0" algn="l"/>
                <a:tab pos="533400" algn="l"/>
                <a:tab pos="812800" algn="l"/>
                <a:tab pos="1160463" algn="l"/>
                <a:tab pos="1262063" algn="l"/>
                <a:tab pos="1971675" algn="l"/>
              </a:tabLst>
            </a:pPr>
            <a:endParaRPr lang="nl-BE" sz="1200" smtClean="0">
              <a:solidFill>
                <a:schemeClr val="accent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a:solidFill>
                  <a:schemeClr val="tx2"/>
                </a:solidFill>
              </a:rPr>
              <a:t>(</a:t>
            </a:r>
            <a:r>
              <a:rPr lang="nl-BE" sz="2200" smtClean="0">
                <a:solidFill>
                  <a:schemeClr val="tx2"/>
                </a:solidFill>
              </a:rPr>
              <a:t>13)</a:t>
            </a:r>
            <a:r>
              <a:rPr lang="nl-BE" sz="2200">
                <a:solidFill>
                  <a:schemeClr val="tx2"/>
                </a:solidFill>
              </a:rPr>
              <a:t>	a</a:t>
            </a:r>
            <a:r>
              <a:rPr lang="nl-BE" sz="2200" smtClean="0">
                <a:solidFill>
                  <a:schemeClr val="tx2"/>
                </a:solidFill>
              </a:rPr>
              <a:t>.		The doctor tried to examine Jeff.</a:t>
            </a:r>
          </a:p>
          <a:p>
            <a:pPr marL="0" indent="0" eaLnBrk="1" hangingPunct="1">
              <a:lnSpc>
                <a:spcPct val="90000"/>
              </a:lnSpc>
              <a:buFontTx/>
              <a:buNone/>
              <a:tabLst>
                <a:tab pos="0" algn="l"/>
                <a:tab pos="533400" algn="l"/>
                <a:tab pos="812800" algn="l"/>
                <a:tab pos="1160463" algn="l"/>
                <a:tab pos="1262063" algn="l"/>
                <a:tab pos="1971675" algn="l"/>
              </a:tabLst>
            </a:pPr>
            <a:r>
              <a:rPr lang="nl-BE" sz="2200">
                <a:solidFill>
                  <a:schemeClr val="tx2"/>
                </a:solidFill>
              </a:rPr>
              <a:t>		b.	</a:t>
            </a:r>
            <a:r>
              <a:rPr lang="nl-BE" sz="2200" smtClean="0">
                <a:solidFill>
                  <a:schemeClr val="tx2"/>
                </a:solidFill>
              </a:rPr>
              <a:t>	Jeff tried to be examined by the doctor.</a:t>
            </a:r>
          </a:p>
          <a:p>
            <a:pPr marL="0" indent="0" eaLnBrk="1" hangingPunct="1">
              <a:lnSpc>
                <a:spcPct val="90000"/>
              </a:lnSpc>
              <a:buFontTx/>
              <a:buNone/>
              <a:tabLst>
                <a:tab pos="0" algn="l"/>
                <a:tab pos="533400" algn="l"/>
                <a:tab pos="812800" algn="l"/>
                <a:tab pos="1160463" algn="l"/>
                <a:tab pos="1262063" algn="l"/>
                <a:tab pos="1971675" algn="l"/>
              </a:tabLst>
            </a:pPr>
            <a:endParaRPr lang="nl-BE" sz="1200" smtClean="0">
              <a:solidFill>
                <a:schemeClr val="tx2"/>
              </a:solidFill>
            </a:endParaRPr>
          </a:p>
          <a:p>
            <a:pPr marL="0" indent="0" eaLnBrk="1" hangingPunct="1">
              <a:lnSpc>
                <a:spcPct val="90000"/>
              </a:lnSpc>
              <a:buFont typeface="Wingdings" pitchFamily="-110" charset="2"/>
              <a:buNone/>
              <a:tabLst>
                <a:tab pos="0" algn="l"/>
                <a:tab pos="533400" algn="l"/>
                <a:tab pos="812800" algn="l"/>
                <a:tab pos="1160463" algn="l"/>
                <a:tab pos="1262063" algn="l"/>
                <a:tab pos="1971675" algn="l"/>
              </a:tabLst>
            </a:pPr>
            <a:r>
              <a:rPr lang="nl-BE" sz="2200" smtClean="0">
                <a:solidFill>
                  <a:schemeClr val="tx2"/>
                </a:solidFill>
              </a:rPr>
              <a:t>  Passivization of the complement of raising verbs</a:t>
            </a:r>
          </a:p>
          <a:p>
            <a:pPr marL="0" indent="0" eaLnBrk="1" hangingPunct="1">
              <a:lnSpc>
                <a:spcPct val="90000"/>
              </a:lnSpc>
              <a:buFont typeface="Wingdings" pitchFamily="-110" charset="2"/>
              <a:buNone/>
              <a:tabLst>
                <a:tab pos="0" algn="l"/>
                <a:tab pos="533400" algn="l"/>
                <a:tab pos="812800" algn="l"/>
                <a:tab pos="1160463" algn="l"/>
                <a:tab pos="1262063" algn="l"/>
                <a:tab pos="1971675" algn="l"/>
              </a:tabLst>
            </a:pPr>
            <a:r>
              <a:rPr lang="nl-BE" sz="2200" smtClean="0">
                <a:solidFill>
                  <a:schemeClr val="tx2"/>
                </a:solidFill>
              </a:rPr>
              <a:t>  doesn’t cause a shift in meaning:</a:t>
            </a:r>
          </a:p>
          <a:p>
            <a:pPr marL="0" indent="0" eaLnBrk="1" hangingPunct="1">
              <a:lnSpc>
                <a:spcPct val="90000"/>
              </a:lnSpc>
              <a:buFontTx/>
              <a:buNone/>
              <a:tabLst>
                <a:tab pos="0" algn="l"/>
                <a:tab pos="533400" algn="l"/>
                <a:tab pos="812800" algn="l"/>
                <a:tab pos="1160463" algn="l"/>
                <a:tab pos="1262063" algn="l"/>
                <a:tab pos="1971675" algn="l"/>
              </a:tabLst>
            </a:pPr>
            <a:endParaRPr lang="nl-BE" sz="120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smtClean="0">
                <a:solidFill>
                  <a:schemeClr val="tx2"/>
                </a:solidFill>
              </a:rPr>
              <a:t>(14)	a.		The doctor seems to examine Jeff.</a:t>
            </a:r>
            <a:endParaRPr lang="nl-BE" sz="220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a:solidFill>
                  <a:schemeClr val="tx2"/>
                </a:solidFill>
              </a:rPr>
              <a:t>	</a:t>
            </a:r>
            <a:r>
              <a:rPr lang="nl-BE" sz="2200" smtClean="0">
                <a:solidFill>
                  <a:schemeClr val="tx2"/>
                </a:solidFill>
              </a:rPr>
              <a:t>	b.</a:t>
            </a:r>
            <a:r>
              <a:rPr lang="nl-BE" sz="2200">
                <a:solidFill>
                  <a:schemeClr val="tx2"/>
                </a:solidFill>
              </a:rPr>
              <a:t>	</a:t>
            </a:r>
            <a:r>
              <a:rPr lang="nl-BE" sz="2200" smtClean="0">
                <a:solidFill>
                  <a:schemeClr val="tx2"/>
                </a:solidFill>
              </a:rPr>
              <a:t>	Jeff seems to be examined by the doctor. </a:t>
            </a:r>
            <a:r>
              <a:rPr lang="nl-BE" sz="2200">
                <a:solidFill>
                  <a:schemeClr val="tx2"/>
                </a:solidFill>
              </a:rPr>
              <a:t>	</a:t>
            </a:r>
            <a:r>
              <a:rPr lang="nl-BE" sz="2000">
                <a:solidFill>
                  <a:schemeClr val="tx2"/>
                </a:solidFill>
              </a:rPr>
              <a:t>	</a:t>
            </a:r>
            <a:endParaRPr lang="nl-BE" sz="200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endParaRPr lang="nl-BE" sz="200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7939">
                                            <p:txEl>
                                              <p:pRg st="3" end="3"/>
                                            </p:txEl>
                                          </p:spTgt>
                                        </p:tgtEl>
                                        <p:attrNameLst>
                                          <p:attrName>style.visibility</p:attrName>
                                        </p:attrNameLst>
                                      </p:cBhvr>
                                      <p:to>
                                        <p:strVal val="visible"/>
                                      </p:to>
                                    </p:set>
                                    <p:animEffect transition="in" filter="fade">
                                      <p:cBhvr>
                                        <p:cTn id="7" dur="1000"/>
                                        <p:tgtEl>
                                          <p:spTgt spid="167939">
                                            <p:txEl>
                                              <p:pRg st="3" end="3"/>
                                            </p:txEl>
                                          </p:spTgt>
                                        </p:tgtEl>
                                      </p:cBhvr>
                                    </p:animEffect>
                                    <p:anim calcmode="lin" valueType="num">
                                      <p:cBhvr>
                                        <p:cTn id="8" dur="10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7939">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793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67939">
                                            <p:txEl>
                                              <p:pRg st="4" end="4"/>
                                            </p:txEl>
                                          </p:spTgt>
                                        </p:tgtEl>
                                        <p:attrNameLst>
                                          <p:attrName>style.visibility</p:attrName>
                                        </p:attrNameLst>
                                      </p:cBhvr>
                                      <p:to>
                                        <p:strVal val="visible"/>
                                      </p:to>
                                    </p:set>
                                    <p:animEffect transition="in" filter="fade">
                                      <p:cBhvr>
                                        <p:cTn id="15" dur="1000"/>
                                        <p:tgtEl>
                                          <p:spTgt spid="167939">
                                            <p:txEl>
                                              <p:pRg st="4" end="4"/>
                                            </p:txEl>
                                          </p:spTgt>
                                        </p:tgtEl>
                                      </p:cBhvr>
                                    </p:animEffect>
                                    <p:anim calcmode="lin" valueType="num">
                                      <p:cBhvr>
                                        <p:cTn id="16"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67939">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6793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7939">
                                            <p:txEl>
                                              <p:pRg st="6" end="6"/>
                                            </p:txEl>
                                          </p:spTgt>
                                        </p:tgtEl>
                                        <p:attrNameLst>
                                          <p:attrName>style.visibility</p:attrName>
                                        </p:attrNameLst>
                                      </p:cBhvr>
                                      <p:to>
                                        <p:strVal val="visible"/>
                                      </p:to>
                                    </p:set>
                                    <p:animEffect transition="in" filter="fade">
                                      <p:cBhvr>
                                        <p:cTn id="23" dur="500"/>
                                        <p:tgtEl>
                                          <p:spTgt spid="167939">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7939">
                                            <p:txEl>
                                              <p:pRg st="7" end="7"/>
                                            </p:txEl>
                                          </p:spTgt>
                                        </p:tgtEl>
                                        <p:attrNameLst>
                                          <p:attrName>style.visibility</p:attrName>
                                        </p:attrNameLst>
                                      </p:cBhvr>
                                      <p:to>
                                        <p:strVal val="visible"/>
                                      </p:to>
                                    </p:set>
                                    <p:animEffect transition="in" filter="fade">
                                      <p:cBhvr>
                                        <p:cTn id="26" dur="500"/>
                                        <p:tgtEl>
                                          <p:spTgt spid="167939">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67939">
                                            <p:txEl>
                                              <p:pRg st="9" end="9"/>
                                            </p:txEl>
                                          </p:spTgt>
                                        </p:tgtEl>
                                        <p:attrNameLst>
                                          <p:attrName>style.visibility</p:attrName>
                                        </p:attrNameLst>
                                      </p:cBhvr>
                                      <p:to>
                                        <p:strVal val="visible"/>
                                      </p:to>
                                    </p:set>
                                    <p:animEffect transition="in" filter="fade">
                                      <p:cBhvr>
                                        <p:cTn id="31" dur="1000"/>
                                        <p:tgtEl>
                                          <p:spTgt spid="167939">
                                            <p:txEl>
                                              <p:pRg st="9" end="9"/>
                                            </p:txEl>
                                          </p:spTgt>
                                        </p:tgtEl>
                                      </p:cBhvr>
                                    </p:animEffect>
                                    <p:anim calcmode="lin" valueType="num">
                                      <p:cBhvr>
                                        <p:cTn id="32" dur="1000" fill="hold"/>
                                        <p:tgtEl>
                                          <p:spTgt spid="167939">
                                            <p:txEl>
                                              <p:pRg st="9" end="9"/>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67939">
                                            <p:txEl>
                                              <p:pRg st="9" end="9"/>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7939">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67939">
                                            <p:txEl>
                                              <p:pRg st="10" end="10"/>
                                            </p:txEl>
                                          </p:spTgt>
                                        </p:tgtEl>
                                        <p:attrNameLst>
                                          <p:attrName>style.visibility</p:attrName>
                                        </p:attrNameLst>
                                      </p:cBhvr>
                                      <p:to>
                                        <p:strVal val="visible"/>
                                      </p:to>
                                    </p:set>
                                    <p:animEffect transition="in" filter="fade">
                                      <p:cBhvr>
                                        <p:cTn id="39" dur="1000"/>
                                        <p:tgtEl>
                                          <p:spTgt spid="167939">
                                            <p:txEl>
                                              <p:pRg st="10" end="10"/>
                                            </p:txEl>
                                          </p:spTgt>
                                        </p:tgtEl>
                                      </p:cBhvr>
                                    </p:animEffect>
                                    <p:anim calcmode="lin" valueType="num">
                                      <p:cBhvr>
                                        <p:cTn id="40" dur="1000" fill="hold"/>
                                        <p:tgtEl>
                                          <p:spTgt spid="167939">
                                            <p:txEl>
                                              <p:pRg st="10" end="1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67939">
                                            <p:txEl>
                                              <p:pRg st="10" end="1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7939">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2. Basic data: Dutch MCE (7)</a:t>
            </a:r>
            <a:endParaRPr lang="nl-NL" sz="3400" smtClean="0">
              <a:solidFill>
                <a:schemeClr val="accent1"/>
              </a:solidFill>
            </a:endParaRPr>
          </a:p>
        </p:txBody>
      </p:sp>
      <p:sp>
        <p:nvSpPr>
          <p:cNvPr id="167939" name="Rectangle 3"/>
          <p:cNvSpPr>
            <a:spLocks noGrp="1" noChangeArrowheads="1"/>
          </p:cNvSpPr>
          <p:nvPr>
            <p:ph type="body" idx="1"/>
          </p:nvPr>
        </p:nvSpPr>
        <p:spPr>
          <a:xfrm>
            <a:off x="1295400" y="2514600"/>
            <a:ext cx="7315200" cy="3200400"/>
          </a:xfrm>
        </p:spPr>
        <p:txBody>
          <a:bodyPr/>
          <a:lstStyle/>
          <a:p>
            <a:pPr marL="0" indent="0" eaLnBrk="1" hangingPunct="1">
              <a:lnSpc>
                <a:spcPct val="90000"/>
              </a:lnSpc>
              <a:buFontTx/>
              <a:buChar char="•"/>
              <a:tabLst>
                <a:tab pos="0" algn="l"/>
                <a:tab pos="533400" algn="l"/>
                <a:tab pos="812800" algn="l"/>
                <a:tab pos="1160463" algn="l"/>
                <a:tab pos="1262063" algn="l"/>
                <a:tab pos="1971675" algn="l"/>
              </a:tabLst>
              <a:defRPr/>
            </a:pPr>
            <a:r>
              <a:rPr lang="nl-BE" sz="2200" dirty="0" smtClean="0">
                <a:solidFill>
                  <a:schemeClr val="tx2"/>
                </a:solidFill>
              </a:rPr>
              <a:t> Control verbs cannot occur in impersonal pas-</a:t>
            </a:r>
          </a:p>
          <a:p>
            <a:pPr marL="0" indent="0" eaLnBrk="1" hangingPunct="1">
              <a:lnSpc>
                <a:spcPct val="90000"/>
              </a:lnSpc>
              <a:buFont typeface="Wingdings" pitchFamily="-110" charset="2"/>
              <a:buNone/>
              <a:tabLst>
                <a:tab pos="0" algn="l"/>
                <a:tab pos="533400" algn="l"/>
                <a:tab pos="812800" algn="l"/>
                <a:tab pos="1160463" algn="l"/>
                <a:tab pos="1262063" algn="l"/>
                <a:tab pos="1971675" algn="l"/>
              </a:tabLst>
              <a:defRPr/>
            </a:pPr>
            <a:r>
              <a:rPr lang="nl-BE" sz="2200" dirty="0" smtClean="0">
                <a:solidFill>
                  <a:schemeClr val="tx2"/>
                </a:solidFill>
              </a:rPr>
              <a:t>  sives in Dutch:</a:t>
            </a:r>
          </a:p>
          <a:p>
            <a:pPr marL="0" indent="0" eaLnBrk="1" hangingPunct="1">
              <a:lnSpc>
                <a:spcPct val="90000"/>
              </a:lnSpc>
              <a:buFontTx/>
              <a:buNone/>
              <a:tabLst>
                <a:tab pos="0" algn="l"/>
                <a:tab pos="533400" algn="l"/>
                <a:tab pos="812800" algn="l"/>
                <a:tab pos="1160463" algn="l"/>
                <a:tab pos="1262063" algn="l"/>
                <a:tab pos="1971675" algn="l"/>
              </a:tabLst>
              <a:defRPr/>
            </a:pPr>
            <a:endParaRPr lang="nl-BE" sz="1200" dirty="0" smtClean="0">
              <a:solidFill>
                <a:schemeClr val="accent2"/>
              </a:solidFill>
            </a:endParaRPr>
          </a:p>
          <a:p>
            <a:pPr marL="0" indent="0" eaLnBrk="1" hangingPunct="1">
              <a:lnSpc>
                <a:spcPct val="90000"/>
              </a:lnSpc>
              <a:buFontTx/>
              <a:buNone/>
              <a:tabLst>
                <a:tab pos="0" algn="l"/>
                <a:tab pos="533400" algn="l"/>
                <a:tab pos="812800" algn="l"/>
                <a:tab pos="1160463" algn="l"/>
                <a:tab pos="1262063" algn="l"/>
                <a:tab pos="1971675" algn="l"/>
              </a:tabLst>
              <a:defRPr/>
            </a:pPr>
            <a:r>
              <a:rPr lang="nl-BE" sz="2200" dirty="0" smtClean="0">
                <a:solidFill>
                  <a:schemeClr val="tx2"/>
                </a:solidFill>
              </a:rPr>
              <a:t>(15)	a.*	</a:t>
            </a:r>
            <a:r>
              <a:rPr lang="nl-BE" sz="2200" dirty="0" smtClean="0">
                <a:solidFill>
                  <a:schemeClr val="accent1">
                    <a:lumMod val="75000"/>
                  </a:schemeClr>
                </a:solidFill>
              </a:rPr>
              <a:t>Er     probeert gedanst te worden.</a:t>
            </a:r>
          </a:p>
          <a:p>
            <a:pPr marL="0" indent="0" eaLnBrk="1" hangingPunct="1">
              <a:lnSpc>
                <a:spcPct val="90000"/>
              </a:lnSpc>
              <a:buFontTx/>
              <a:buNone/>
              <a:tabLst>
                <a:tab pos="0" algn="l"/>
                <a:tab pos="533400" algn="l"/>
                <a:tab pos="812800" algn="l"/>
                <a:tab pos="1160463" algn="l"/>
                <a:tab pos="1262063" algn="l"/>
                <a:tab pos="1971675" algn="l"/>
              </a:tabLst>
              <a:defRPr/>
            </a:pPr>
            <a:r>
              <a:rPr lang="nl-BE" sz="2200" i="1" dirty="0" smtClean="0">
                <a:solidFill>
                  <a:schemeClr val="tx2"/>
                </a:solidFill>
              </a:rPr>
              <a:t>				there tries      danced   to become</a:t>
            </a:r>
          </a:p>
          <a:p>
            <a:pPr marL="0" indent="0" eaLnBrk="1" hangingPunct="1">
              <a:lnSpc>
                <a:spcPct val="90000"/>
              </a:lnSpc>
              <a:buFontTx/>
              <a:buNone/>
              <a:tabLst>
                <a:tab pos="0" algn="l"/>
                <a:tab pos="533400" algn="l"/>
                <a:tab pos="812800" algn="l"/>
                <a:tab pos="1160463" algn="l"/>
                <a:tab pos="1262063" algn="l"/>
                <a:tab pos="1971675" algn="l"/>
              </a:tabLst>
              <a:defRPr/>
            </a:pPr>
            <a:r>
              <a:rPr lang="nl-BE" sz="2200" dirty="0">
                <a:solidFill>
                  <a:schemeClr val="tx2"/>
                </a:solidFill>
              </a:rPr>
              <a:t>		b.	</a:t>
            </a:r>
            <a:r>
              <a:rPr lang="nl-BE" sz="2200" dirty="0" smtClean="0">
                <a:solidFill>
                  <a:schemeClr val="tx2"/>
                </a:solidFill>
              </a:rPr>
              <a:t>	</a:t>
            </a:r>
            <a:r>
              <a:rPr lang="nl-BE" sz="2200" dirty="0" smtClean="0">
                <a:solidFill>
                  <a:srgbClr val="269999"/>
                </a:solidFill>
              </a:rPr>
              <a:t>Er      lijkt     gedanst te worden.</a:t>
            </a:r>
          </a:p>
          <a:p>
            <a:pPr marL="0" indent="0" eaLnBrk="1" hangingPunct="1">
              <a:lnSpc>
                <a:spcPct val="90000"/>
              </a:lnSpc>
              <a:buFontTx/>
              <a:buNone/>
              <a:tabLst>
                <a:tab pos="0" algn="l"/>
                <a:tab pos="533400" algn="l"/>
                <a:tab pos="812800" algn="l"/>
                <a:tab pos="1160463" algn="l"/>
                <a:tab pos="1262063" algn="l"/>
                <a:tab pos="1971675" algn="l"/>
              </a:tabLst>
              <a:defRPr/>
            </a:pPr>
            <a:r>
              <a:rPr lang="nl-BE" sz="2200" i="1" dirty="0" smtClean="0">
                <a:solidFill>
                  <a:schemeClr val="tx2"/>
                </a:solidFill>
              </a:rPr>
              <a:t>			 there seems  danced  to become</a:t>
            </a:r>
          </a:p>
          <a:p>
            <a:pPr marL="0" indent="0" eaLnBrk="1" hangingPunct="1">
              <a:lnSpc>
                <a:spcPct val="90000"/>
              </a:lnSpc>
              <a:buFontTx/>
              <a:buNone/>
              <a:tabLst>
                <a:tab pos="0" algn="l"/>
                <a:tab pos="533400" algn="l"/>
                <a:tab pos="812800" algn="l"/>
                <a:tab pos="1160463" algn="l"/>
                <a:tab pos="1262063" algn="l"/>
                <a:tab pos="1971675" algn="l"/>
              </a:tabLst>
              <a:defRPr/>
            </a:pPr>
            <a:r>
              <a:rPr lang="nl-BE" sz="2200" dirty="0" smtClean="0">
                <a:solidFill>
                  <a:schemeClr val="tx2"/>
                </a:solidFill>
              </a:rPr>
              <a:t>				‘There seems to be dancing going on.’</a:t>
            </a:r>
          </a:p>
          <a:p>
            <a:pPr marL="0" indent="0" eaLnBrk="1" hangingPunct="1">
              <a:lnSpc>
                <a:spcPct val="90000"/>
              </a:lnSpc>
              <a:buFontTx/>
              <a:buNone/>
              <a:tabLst>
                <a:tab pos="0" algn="l"/>
                <a:tab pos="533400" algn="l"/>
                <a:tab pos="812800" algn="l"/>
                <a:tab pos="1160463" algn="l"/>
                <a:tab pos="1262063" algn="l"/>
                <a:tab pos="1971675" algn="l"/>
              </a:tabLst>
              <a:defRPr/>
            </a:pPr>
            <a:r>
              <a:rPr lang="nl-BE" sz="2200" dirty="0">
                <a:solidFill>
                  <a:schemeClr val="tx2"/>
                </a:solidFill>
              </a:rPr>
              <a:t>	</a:t>
            </a:r>
            <a:r>
              <a:rPr lang="nl-BE" sz="2200" dirty="0" smtClean="0">
                <a:solidFill>
                  <a:schemeClr val="tx2"/>
                </a:solidFill>
              </a:rPr>
              <a:t>		</a:t>
            </a:r>
            <a:r>
              <a:rPr lang="nl-BE" sz="2000" dirty="0">
                <a:solidFill>
                  <a:schemeClr val="tx2"/>
                </a:solidFill>
              </a:rPr>
              <a:t>	</a:t>
            </a:r>
            <a:endParaRPr lang="nl-BE" sz="2000" dirty="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defRPr/>
            </a:pPr>
            <a:endParaRPr lang="nl-BE" sz="20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7939">
                                            <p:txEl>
                                              <p:pRg st="3" end="3"/>
                                            </p:txEl>
                                          </p:spTgt>
                                        </p:tgtEl>
                                        <p:attrNameLst>
                                          <p:attrName>style.visibility</p:attrName>
                                        </p:attrNameLst>
                                      </p:cBhvr>
                                      <p:to>
                                        <p:strVal val="visible"/>
                                      </p:to>
                                    </p:set>
                                    <p:animEffect transition="in" filter="fade">
                                      <p:cBhvr>
                                        <p:cTn id="7" dur="1000"/>
                                        <p:tgtEl>
                                          <p:spTgt spid="167939">
                                            <p:txEl>
                                              <p:pRg st="3" end="3"/>
                                            </p:txEl>
                                          </p:spTgt>
                                        </p:tgtEl>
                                      </p:cBhvr>
                                    </p:animEffect>
                                    <p:anim calcmode="lin" valueType="num">
                                      <p:cBhvr>
                                        <p:cTn id="8" dur="10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7939">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7939">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7939">
                                            <p:txEl>
                                              <p:pRg st="4" end="4"/>
                                            </p:txEl>
                                          </p:spTgt>
                                        </p:tgtEl>
                                        <p:attrNameLst>
                                          <p:attrName>style.visibility</p:attrName>
                                        </p:attrNameLst>
                                      </p:cBhvr>
                                      <p:to>
                                        <p:strVal val="visible"/>
                                      </p:to>
                                    </p:set>
                                    <p:animEffect transition="in" filter="fade">
                                      <p:cBhvr>
                                        <p:cTn id="13" dur="1000"/>
                                        <p:tgtEl>
                                          <p:spTgt spid="167939">
                                            <p:txEl>
                                              <p:pRg st="4" end="4"/>
                                            </p:txEl>
                                          </p:spTgt>
                                        </p:tgtEl>
                                      </p:cBhvr>
                                    </p:animEffect>
                                    <p:anim calcmode="lin" valueType="num">
                                      <p:cBhvr>
                                        <p:cTn id="14"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7939">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793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7939">
                                            <p:txEl>
                                              <p:pRg st="5" end="5"/>
                                            </p:txEl>
                                          </p:spTgt>
                                        </p:tgtEl>
                                        <p:attrNameLst>
                                          <p:attrName>style.visibility</p:attrName>
                                        </p:attrNameLst>
                                      </p:cBhvr>
                                      <p:to>
                                        <p:strVal val="visible"/>
                                      </p:to>
                                    </p:set>
                                    <p:animEffect transition="in" filter="fade">
                                      <p:cBhvr>
                                        <p:cTn id="21" dur="1000"/>
                                        <p:tgtEl>
                                          <p:spTgt spid="167939">
                                            <p:txEl>
                                              <p:pRg st="5" end="5"/>
                                            </p:txEl>
                                          </p:spTgt>
                                        </p:tgtEl>
                                      </p:cBhvr>
                                    </p:animEffect>
                                    <p:anim calcmode="lin" valueType="num">
                                      <p:cBhvr>
                                        <p:cTn id="22" dur="1000" fill="hold"/>
                                        <p:tgtEl>
                                          <p:spTgt spid="167939">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7939">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7939">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67939">
                                            <p:txEl>
                                              <p:pRg st="6" end="6"/>
                                            </p:txEl>
                                          </p:spTgt>
                                        </p:tgtEl>
                                        <p:attrNameLst>
                                          <p:attrName>style.visibility</p:attrName>
                                        </p:attrNameLst>
                                      </p:cBhvr>
                                      <p:to>
                                        <p:strVal val="visible"/>
                                      </p:to>
                                    </p:set>
                                    <p:animEffect transition="in" filter="fade">
                                      <p:cBhvr>
                                        <p:cTn id="27" dur="1000"/>
                                        <p:tgtEl>
                                          <p:spTgt spid="167939">
                                            <p:txEl>
                                              <p:pRg st="6" end="6"/>
                                            </p:txEl>
                                          </p:spTgt>
                                        </p:tgtEl>
                                      </p:cBhvr>
                                    </p:animEffect>
                                    <p:anim calcmode="lin" valueType="num">
                                      <p:cBhvr>
                                        <p:cTn id="28"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67939">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7939">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67939">
                                            <p:txEl>
                                              <p:pRg st="7" end="7"/>
                                            </p:txEl>
                                          </p:spTgt>
                                        </p:tgtEl>
                                        <p:attrNameLst>
                                          <p:attrName>style.visibility</p:attrName>
                                        </p:attrNameLst>
                                      </p:cBhvr>
                                      <p:to>
                                        <p:strVal val="visible"/>
                                      </p:to>
                                    </p:set>
                                    <p:animEffect transition="in" filter="fade">
                                      <p:cBhvr>
                                        <p:cTn id="33" dur="1000"/>
                                        <p:tgtEl>
                                          <p:spTgt spid="167939">
                                            <p:txEl>
                                              <p:pRg st="7" end="7"/>
                                            </p:txEl>
                                          </p:spTgt>
                                        </p:tgtEl>
                                      </p:cBhvr>
                                    </p:animEffect>
                                    <p:anim calcmode="lin" valueType="num">
                                      <p:cBhvr>
                                        <p:cTn id="34" dur="1000" fill="hold"/>
                                        <p:tgtEl>
                                          <p:spTgt spid="167939">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67939">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7939">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2. Basic data: Dutch MCE (8)</a:t>
            </a:r>
            <a:endParaRPr lang="nl-NL" sz="3400" smtClean="0">
              <a:solidFill>
                <a:schemeClr val="accent1"/>
              </a:solidFill>
            </a:endParaRPr>
          </a:p>
        </p:txBody>
      </p:sp>
      <p:sp>
        <p:nvSpPr>
          <p:cNvPr id="111619" name="Rectangle 3"/>
          <p:cNvSpPr>
            <a:spLocks noGrp="1" noChangeArrowheads="1"/>
          </p:cNvSpPr>
          <p:nvPr>
            <p:ph type="body" idx="1"/>
          </p:nvPr>
        </p:nvSpPr>
        <p:spPr>
          <a:xfrm>
            <a:off x="1371600" y="2286000"/>
            <a:ext cx="7316788" cy="3810000"/>
          </a:xfrm>
        </p:spPr>
        <p:txBody>
          <a:bodyPr/>
          <a:lstStyle/>
          <a:p>
            <a:pPr marL="0" indent="0" eaLnBrk="1" hangingPunct="1">
              <a:lnSpc>
                <a:spcPct val="90000"/>
              </a:lnSpc>
              <a:buFontTx/>
              <a:buNone/>
              <a:tabLst>
                <a:tab pos="0" algn="l"/>
                <a:tab pos="442913" algn="l"/>
                <a:tab pos="628650" algn="l"/>
                <a:tab pos="1158875" algn="l"/>
                <a:tab pos="1971675" algn="l"/>
              </a:tabLst>
            </a:pPr>
            <a:r>
              <a:rPr lang="nl-BE" sz="2200" dirty="0" smtClean="0">
                <a:solidFill>
                  <a:srgbClr val="269999"/>
                </a:solidFill>
              </a:rPr>
              <a:t>Analysis</a:t>
            </a:r>
          </a:p>
          <a:p>
            <a:pPr marL="0" indent="0" eaLnBrk="1" hangingPunct="1">
              <a:lnSpc>
                <a:spcPct val="90000"/>
              </a:lnSpc>
              <a:buFontTx/>
              <a:buNone/>
              <a:tabLst>
                <a:tab pos="0" algn="l"/>
                <a:tab pos="442913" algn="l"/>
                <a:tab pos="628650" algn="l"/>
                <a:tab pos="1158875" algn="l"/>
                <a:tab pos="1971675" algn="l"/>
              </a:tabLst>
            </a:pPr>
            <a:endParaRPr lang="nl-BE" sz="2200" dirty="0" smtClean="0">
              <a:solidFill>
                <a:schemeClr val="accent2"/>
              </a:solidFill>
            </a:endParaRPr>
          </a:p>
          <a:p>
            <a:pPr marL="0" indent="0" eaLnBrk="1" hangingPunct="1">
              <a:lnSpc>
                <a:spcPct val="90000"/>
              </a:lnSpc>
              <a:buFontTx/>
              <a:buNone/>
              <a:tabLst>
                <a:tab pos="0" algn="l"/>
                <a:tab pos="442913" algn="l"/>
                <a:tab pos="628650" algn="l"/>
                <a:tab pos="1158875" algn="l"/>
                <a:tab pos="1971675" algn="l"/>
              </a:tabLst>
            </a:pPr>
            <a:r>
              <a:rPr lang="nl-BE" sz="2200" dirty="0" smtClean="0">
                <a:solidFill>
                  <a:srgbClr val="269999"/>
                </a:solidFill>
              </a:rPr>
              <a:t>Control verbs </a:t>
            </a:r>
            <a:r>
              <a:rPr lang="nl-BE" sz="2200" dirty="0" smtClean="0">
                <a:solidFill>
                  <a:schemeClr val="tx2"/>
                </a:solidFill>
              </a:rPr>
              <a:t>assign </a:t>
            </a:r>
            <a:r>
              <a:rPr lang="nl-BE" sz="2200" dirty="0">
                <a:solidFill>
                  <a:schemeClr val="tx2"/>
                </a:solidFill>
              </a:rPr>
              <a:t>an Agent role to the subject and</a:t>
            </a:r>
            <a:r>
              <a:rPr lang="nl-BE" sz="2200" dirty="0" smtClean="0">
                <a:solidFill>
                  <a:schemeClr val="tx2"/>
                </a:solidFill>
              </a:rPr>
              <a:t> a </a:t>
            </a:r>
            <a:r>
              <a:rPr lang="nl-BE" sz="2200" dirty="0">
                <a:solidFill>
                  <a:schemeClr val="tx2"/>
                </a:solidFill>
              </a:rPr>
              <a:t>Theme role to the infinitival </a:t>
            </a:r>
            <a:r>
              <a:rPr lang="nl-BE" sz="2200" dirty="0" smtClean="0">
                <a:solidFill>
                  <a:schemeClr val="tx2"/>
                </a:solidFill>
              </a:rPr>
              <a:t>complement.</a:t>
            </a:r>
          </a:p>
          <a:p>
            <a:pPr marL="0" indent="0" eaLnBrk="1" hangingPunct="1">
              <a:lnSpc>
                <a:spcPct val="90000"/>
              </a:lnSpc>
              <a:buFontTx/>
              <a:buNone/>
              <a:tabLst>
                <a:tab pos="0" algn="l"/>
                <a:tab pos="442913" algn="l"/>
                <a:tab pos="628650" algn="l"/>
                <a:tab pos="1158875" algn="l"/>
                <a:tab pos="1971675" algn="l"/>
              </a:tabLst>
            </a:pPr>
            <a:endParaRPr lang="nl-BE" sz="1200" dirty="0" smtClean="0">
              <a:solidFill>
                <a:schemeClr val="tx2"/>
              </a:solidFill>
            </a:endParaRPr>
          </a:p>
          <a:p>
            <a:pPr marL="0" indent="0" eaLnBrk="1" hangingPunct="1">
              <a:lnSpc>
                <a:spcPct val="90000"/>
              </a:lnSpc>
              <a:buFontTx/>
              <a:buNone/>
              <a:tabLst>
                <a:tab pos="0" algn="l"/>
                <a:tab pos="442913" algn="l"/>
                <a:tab pos="628650" algn="l"/>
                <a:tab pos="1158875" algn="l"/>
                <a:tab pos="1971675" algn="l"/>
              </a:tabLst>
            </a:pPr>
            <a:r>
              <a:rPr lang="nl-BE" sz="2200" dirty="0" smtClean="0">
                <a:solidFill>
                  <a:schemeClr val="tx2"/>
                </a:solidFill>
              </a:rPr>
              <a:t>The infinitival assigns its (Agent) role to PRO coindexed with the subject (in this case).</a:t>
            </a:r>
          </a:p>
          <a:p>
            <a:pPr marL="0" indent="0" eaLnBrk="1" hangingPunct="1">
              <a:lnSpc>
                <a:spcPct val="90000"/>
              </a:lnSpc>
              <a:buFontTx/>
              <a:buNone/>
              <a:tabLst>
                <a:tab pos="0" algn="l"/>
                <a:tab pos="442913" algn="l"/>
                <a:tab pos="628650" algn="l"/>
                <a:tab pos="1158875" algn="l"/>
                <a:tab pos="1971675" algn="l"/>
              </a:tabLst>
            </a:pPr>
            <a:endParaRPr lang="nl-BE" sz="2200" dirty="0">
              <a:solidFill>
                <a:schemeClr val="tx2"/>
              </a:solidFill>
            </a:endParaRPr>
          </a:p>
          <a:p>
            <a:pPr marL="0" indent="0" eaLnBrk="1" hangingPunct="1">
              <a:lnSpc>
                <a:spcPct val="90000"/>
              </a:lnSpc>
              <a:buFontTx/>
              <a:buNone/>
              <a:tabLst>
                <a:tab pos="0" algn="l"/>
                <a:tab pos="442913" algn="l"/>
                <a:tab pos="628650" algn="l"/>
                <a:tab pos="1158875" algn="l"/>
                <a:tab pos="1971675" algn="l"/>
              </a:tabLst>
            </a:pPr>
            <a:r>
              <a:rPr lang="nl-BE" sz="2200" dirty="0">
                <a:solidFill>
                  <a:schemeClr val="tx2"/>
                </a:solidFill>
              </a:rPr>
              <a:t>(</a:t>
            </a:r>
            <a:r>
              <a:rPr lang="nl-BE" sz="2200" dirty="0" smtClean="0">
                <a:solidFill>
                  <a:schemeClr val="tx2"/>
                </a:solidFill>
              </a:rPr>
              <a:t>16)</a:t>
            </a:r>
            <a:r>
              <a:rPr lang="nl-BE" sz="2200" dirty="0">
                <a:solidFill>
                  <a:schemeClr val="tx2"/>
                </a:solidFill>
              </a:rPr>
              <a:t>	Addie</a:t>
            </a:r>
            <a:r>
              <a:rPr lang="nl-BE" sz="2200" baseline="-14000" dirty="0">
                <a:solidFill>
                  <a:schemeClr val="tx2"/>
                </a:solidFill>
              </a:rPr>
              <a:t>i</a:t>
            </a:r>
            <a:r>
              <a:rPr lang="nl-BE" sz="2200" dirty="0">
                <a:solidFill>
                  <a:schemeClr val="tx2"/>
                </a:solidFill>
              </a:rPr>
              <a:t> tried [</a:t>
            </a:r>
            <a:r>
              <a:rPr lang="nl-BE" sz="2200" baseline="-14000" dirty="0">
                <a:solidFill>
                  <a:schemeClr val="tx2"/>
                </a:solidFill>
              </a:rPr>
              <a:t>inf</a:t>
            </a:r>
            <a:r>
              <a:rPr lang="nl-BE" sz="2200" dirty="0">
                <a:solidFill>
                  <a:schemeClr val="tx2"/>
                </a:solidFill>
              </a:rPr>
              <a:t> </a:t>
            </a:r>
            <a:r>
              <a:rPr lang="nl-BE" sz="2200" i="1" dirty="0">
                <a:solidFill>
                  <a:schemeClr val="tx2"/>
                </a:solidFill>
              </a:rPr>
              <a:t>PRO</a:t>
            </a:r>
            <a:r>
              <a:rPr lang="nl-BE" sz="2200" i="1" baseline="-14000" dirty="0">
                <a:solidFill>
                  <a:schemeClr val="tx2"/>
                </a:solidFill>
              </a:rPr>
              <a:t>i</a:t>
            </a:r>
            <a:r>
              <a:rPr lang="nl-BE" sz="2200" dirty="0">
                <a:solidFill>
                  <a:schemeClr val="tx2"/>
                </a:solidFill>
              </a:rPr>
              <a:t> to laugh].</a:t>
            </a:r>
          </a:p>
          <a:p>
            <a:pPr marL="0" indent="0" eaLnBrk="1" hangingPunct="1">
              <a:lnSpc>
                <a:spcPct val="90000"/>
              </a:lnSpc>
              <a:buFontTx/>
              <a:buNone/>
              <a:tabLst>
                <a:tab pos="0" algn="l"/>
                <a:tab pos="442913" algn="l"/>
                <a:tab pos="628650" algn="l"/>
                <a:tab pos="1158875" algn="l"/>
                <a:tab pos="1971675" algn="l"/>
              </a:tabLst>
            </a:pPr>
            <a:r>
              <a:rPr lang="nl-BE" sz="2200" dirty="0">
                <a:solidFill>
                  <a:schemeClr val="tx2"/>
                </a:solidFill>
              </a:rPr>
              <a:t>              </a:t>
            </a:r>
            <a:r>
              <a:rPr lang="nl-BE" sz="2200" dirty="0" smtClean="0">
                <a:solidFill>
                  <a:schemeClr val="tx2"/>
                </a:solidFill>
              </a:rPr>
              <a:t> </a:t>
            </a:r>
            <a:endParaRPr lang="ru-RU" sz="2200" dirty="0" smtClean="0">
              <a:solidFill>
                <a:schemeClr val="tx2"/>
              </a:solidFill>
              <a:latin typeface="Arial" pitchFamily="-110" charset="0"/>
            </a:endParaRPr>
          </a:p>
          <a:p>
            <a:pPr marL="0" indent="0" eaLnBrk="1" hangingPunct="1">
              <a:lnSpc>
                <a:spcPct val="90000"/>
              </a:lnSpc>
              <a:buFontTx/>
              <a:buNone/>
              <a:tabLst>
                <a:tab pos="0" algn="l"/>
                <a:tab pos="442913" algn="l"/>
                <a:tab pos="628650" algn="l"/>
                <a:tab pos="1158875" algn="l"/>
                <a:tab pos="1971675" algn="l"/>
              </a:tabLst>
            </a:pPr>
            <a:endParaRPr lang="nl-BE" sz="2200" dirty="0" smtClean="0">
              <a:solidFill>
                <a:schemeClr val="tx2"/>
              </a:solidFill>
            </a:endParaRPr>
          </a:p>
          <a:p>
            <a:pPr marL="0" indent="0" eaLnBrk="1" hangingPunct="1">
              <a:lnSpc>
                <a:spcPct val="90000"/>
              </a:lnSpc>
              <a:buFontTx/>
              <a:buNone/>
              <a:tabLst>
                <a:tab pos="0" algn="l"/>
                <a:tab pos="442913" algn="l"/>
                <a:tab pos="628650" algn="l"/>
                <a:tab pos="1158875" algn="l"/>
                <a:tab pos="1971675" algn="l"/>
              </a:tabLst>
            </a:pPr>
            <a:endParaRPr lang="nl-BE" sz="2000" dirty="0">
              <a:solidFill>
                <a:schemeClr val="tx2"/>
              </a:solidFill>
            </a:endParaRPr>
          </a:p>
        </p:txBody>
      </p:sp>
      <p:sp>
        <p:nvSpPr>
          <p:cNvPr id="111620" name="Freeform 4"/>
          <p:cNvSpPr>
            <a:spLocks/>
          </p:cNvSpPr>
          <p:nvPr/>
        </p:nvSpPr>
        <p:spPr bwMode="auto">
          <a:xfrm>
            <a:off x="2514600" y="5257800"/>
            <a:ext cx="792163" cy="442913"/>
          </a:xfrm>
          <a:custGeom>
            <a:avLst/>
            <a:gdLst>
              <a:gd name="T0" fmla="*/ 2147483647 w 499"/>
              <a:gd name="T1" fmla="*/ 2147483647 h 279"/>
              <a:gd name="T2" fmla="*/ 2147483647 w 499"/>
              <a:gd name="T3" fmla="*/ 2147483647 h 279"/>
              <a:gd name="T4" fmla="*/ 2147483647 w 499"/>
              <a:gd name="T5" fmla="*/ 2147483647 h 279"/>
              <a:gd name="T6" fmla="*/ 0 w 499"/>
              <a:gd name="T7" fmla="*/ 0 h 279"/>
              <a:gd name="T8" fmla="*/ 0 60000 65536"/>
              <a:gd name="T9" fmla="*/ 0 60000 65536"/>
              <a:gd name="T10" fmla="*/ 0 60000 65536"/>
              <a:gd name="T11" fmla="*/ 0 60000 65536"/>
              <a:gd name="T12" fmla="*/ 0 w 499"/>
              <a:gd name="T13" fmla="*/ 0 h 279"/>
              <a:gd name="T14" fmla="*/ 499 w 499"/>
              <a:gd name="T15" fmla="*/ 279 h 279"/>
            </a:gdLst>
            <a:ahLst/>
            <a:cxnLst>
              <a:cxn ang="T8">
                <a:pos x="T0" y="T1"/>
              </a:cxn>
              <a:cxn ang="T9">
                <a:pos x="T2" y="T3"/>
              </a:cxn>
              <a:cxn ang="T10">
                <a:pos x="T4" y="T5"/>
              </a:cxn>
              <a:cxn ang="T11">
                <a:pos x="T6" y="T7"/>
              </a:cxn>
            </a:cxnLst>
            <a:rect l="T12" t="T13" r="T14" b="T15"/>
            <a:pathLst>
              <a:path w="499" h="279">
                <a:moveTo>
                  <a:pt x="499" y="46"/>
                </a:moveTo>
                <a:lnTo>
                  <a:pt x="497" y="279"/>
                </a:lnTo>
                <a:lnTo>
                  <a:pt x="2" y="279"/>
                </a:lnTo>
                <a:lnTo>
                  <a:pt x="0" y="0"/>
                </a:lnTo>
              </a:path>
            </a:pathLst>
          </a:custGeom>
          <a:noFill/>
          <a:ln w="19050">
            <a:solidFill>
              <a:schemeClr val="tx2"/>
            </a:solidFill>
            <a:round/>
            <a:headEnd/>
            <a:tailEnd type="triangle" w="med" len="med"/>
          </a:ln>
        </p:spPr>
        <p:txBody>
          <a:bodyPr>
            <a:prstTxWarp prst="textNoShape">
              <a:avLst/>
            </a:prstTxWarp>
          </a:bodyPr>
          <a:lstStyle/>
          <a:p>
            <a:endParaRPr lang="nl-NL"/>
          </a:p>
        </p:txBody>
      </p:sp>
      <p:sp>
        <p:nvSpPr>
          <p:cNvPr id="111621" name="Freeform 5"/>
          <p:cNvSpPr>
            <a:spLocks/>
          </p:cNvSpPr>
          <p:nvPr/>
        </p:nvSpPr>
        <p:spPr bwMode="auto">
          <a:xfrm>
            <a:off x="4648200" y="5257800"/>
            <a:ext cx="792163" cy="442913"/>
          </a:xfrm>
          <a:custGeom>
            <a:avLst/>
            <a:gdLst>
              <a:gd name="T0" fmla="*/ 2147483647 w 499"/>
              <a:gd name="T1" fmla="*/ 2147483647 h 279"/>
              <a:gd name="T2" fmla="*/ 2147483647 w 499"/>
              <a:gd name="T3" fmla="*/ 2147483647 h 279"/>
              <a:gd name="T4" fmla="*/ 2147483647 w 499"/>
              <a:gd name="T5" fmla="*/ 2147483647 h 279"/>
              <a:gd name="T6" fmla="*/ 0 w 499"/>
              <a:gd name="T7" fmla="*/ 0 h 279"/>
              <a:gd name="T8" fmla="*/ 0 60000 65536"/>
              <a:gd name="T9" fmla="*/ 0 60000 65536"/>
              <a:gd name="T10" fmla="*/ 0 60000 65536"/>
              <a:gd name="T11" fmla="*/ 0 60000 65536"/>
              <a:gd name="T12" fmla="*/ 0 w 499"/>
              <a:gd name="T13" fmla="*/ 0 h 279"/>
              <a:gd name="T14" fmla="*/ 499 w 499"/>
              <a:gd name="T15" fmla="*/ 279 h 279"/>
            </a:gdLst>
            <a:ahLst/>
            <a:cxnLst>
              <a:cxn ang="T8">
                <a:pos x="T0" y="T1"/>
              </a:cxn>
              <a:cxn ang="T9">
                <a:pos x="T2" y="T3"/>
              </a:cxn>
              <a:cxn ang="T10">
                <a:pos x="T4" y="T5"/>
              </a:cxn>
              <a:cxn ang="T11">
                <a:pos x="T6" y="T7"/>
              </a:cxn>
            </a:cxnLst>
            <a:rect l="T12" t="T13" r="T14" b="T15"/>
            <a:pathLst>
              <a:path w="499" h="279">
                <a:moveTo>
                  <a:pt x="499" y="46"/>
                </a:moveTo>
                <a:lnTo>
                  <a:pt x="497" y="279"/>
                </a:lnTo>
                <a:lnTo>
                  <a:pt x="2" y="279"/>
                </a:lnTo>
                <a:lnTo>
                  <a:pt x="0" y="0"/>
                </a:lnTo>
              </a:path>
            </a:pathLst>
          </a:custGeom>
          <a:noFill/>
          <a:ln w="19050">
            <a:solidFill>
              <a:schemeClr val="tx2"/>
            </a:solidFill>
            <a:round/>
            <a:headEnd/>
            <a:tailEnd type="triangle" w="med" len="med"/>
          </a:ln>
        </p:spPr>
        <p:txBody>
          <a:bodyPr>
            <a:prstTxWarp prst="textNoShape">
              <a:avLst/>
            </a:prstTxWarp>
          </a:bodyPr>
          <a:lstStyle/>
          <a:p>
            <a:endParaRPr lang="nl-NL"/>
          </a:p>
        </p:txBody>
      </p:sp>
      <p:sp>
        <p:nvSpPr>
          <p:cNvPr id="111622" name="Freeform 6"/>
          <p:cNvSpPr>
            <a:spLocks/>
          </p:cNvSpPr>
          <p:nvPr/>
        </p:nvSpPr>
        <p:spPr bwMode="auto">
          <a:xfrm>
            <a:off x="3505200" y="5257800"/>
            <a:ext cx="557213" cy="431800"/>
          </a:xfrm>
          <a:custGeom>
            <a:avLst/>
            <a:gdLst>
              <a:gd name="T0" fmla="*/ 2147483647 w 351"/>
              <a:gd name="T1" fmla="*/ 0 h 243"/>
              <a:gd name="T2" fmla="*/ 2147483647 w 351"/>
              <a:gd name="T3" fmla="*/ 2147483647 h 243"/>
              <a:gd name="T4" fmla="*/ 2147483647 w 351"/>
              <a:gd name="T5" fmla="*/ 2147483647 h 243"/>
              <a:gd name="T6" fmla="*/ 0 w 351"/>
              <a:gd name="T7" fmla="*/ 2147483647 h 243"/>
              <a:gd name="T8" fmla="*/ 0 60000 65536"/>
              <a:gd name="T9" fmla="*/ 0 60000 65536"/>
              <a:gd name="T10" fmla="*/ 0 60000 65536"/>
              <a:gd name="T11" fmla="*/ 0 60000 65536"/>
              <a:gd name="T12" fmla="*/ 0 w 351"/>
              <a:gd name="T13" fmla="*/ 0 h 243"/>
              <a:gd name="T14" fmla="*/ 351 w 351"/>
              <a:gd name="T15" fmla="*/ 243 h 243"/>
            </a:gdLst>
            <a:ahLst/>
            <a:cxnLst>
              <a:cxn ang="T8">
                <a:pos x="T0" y="T1"/>
              </a:cxn>
              <a:cxn ang="T9">
                <a:pos x="T2" y="T3"/>
              </a:cxn>
              <a:cxn ang="T10">
                <a:pos x="T4" y="T5"/>
              </a:cxn>
              <a:cxn ang="T11">
                <a:pos x="T6" y="T7"/>
              </a:cxn>
            </a:cxnLst>
            <a:rect l="T12" t="T13" r="T14" b="T15"/>
            <a:pathLst>
              <a:path w="351" h="243">
                <a:moveTo>
                  <a:pt x="351" y="0"/>
                </a:moveTo>
                <a:lnTo>
                  <a:pt x="342" y="243"/>
                </a:lnTo>
                <a:lnTo>
                  <a:pt x="5" y="243"/>
                </a:lnTo>
                <a:lnTo>
                  <a:pt x="0" y="27"/>
                </a:lnTo>
              </a:path>
            </a:pathLst>
          </a:custGeom>
          <a:noFill/>
          <a:ln w="19050">
            <a:solidFill>
              <a:schemeClr val="tx2"/>
            </a:solidFill>
            <a:round/>
            <a:headEnd type="triangle" w="med" len="med"/>
            <a:tailEnd/>
          </a:ln>
        </p:spPr>
        <p:txBody>
          <a:bodyPr>
            <a:prstTxWarp prst="textNoShape">
              <a:avLst/>
            </a:prstTxWarp>
          </a:bodyPr>
          <a:lstStyle/>
          <a:p>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animEffect transition="in" filter="fade">
                                      <p:cBhvr>
                                        <p:cTn id="7" dur="500"/>
                                        <p:tgtEl>
                                          <p:spTgt spid="1116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11619">
                                            <p:txEl>
                                              <p:pRg st="6" end="6"/>
                                            </p:txEl>
                                          </p:spTgt>
                                        </p:tgtEl>
                                        <p:attrNameLst>
                                          <p:attrName>style.visibility</p:attrName>
                                        </p:attrNameLst>
                                      </p:cBhvr>
                                      <p:to>
                                        <p:strVal val="visible"/>
                                      </p:to>
                                    </p:set>
                                    <p:animEffect transition="in" filter="fade">
                                      <p:cBhvr>
                                        <p:cTn id="12" dur="1000"/>
                                        <p:tgtEl>
                                          <p:spTgt spid="111619">
                                            <p:txEl>
                                              <p:pRg st="6" end="6"/>
                                            </p:txEl>
                                          </p:spTgt>
                                        </p:tgtEl>
                                      </p:cBhvr>
                                    </p:animEffect>
                                    <p:anim calcmode="lin" valueType="num">
                                      <p:cBhvr>
                                        <p:cTn id="13" dur="10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11619">
                                            <p:txEl>
                                              <p:pRg st="6" end="6"/>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11619">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111620"/>
                                        </p:tgtEl>
                                        <p:attrNameLst>
                                          <p:attrName>style.visibility</p:attrName>
                                        </p:attrNameLst>
                                      </p:cBhvr>
                                      <p:to>
                                        <p:strVal val="visible"/>
                                      </p:to>
                                    </p:set>
                                    <p:anim calcmode="lin" valueType="num">
                                      <p:cBhvr>
                                        <p:cTn id="20" dur="1000" fill="hold"/>
                                        <p:tgtEl>
                                          <p:spTgt spid="111620"/>
                                        </p:tgtEl>
                                        <p:attrNameLst>
                                          <p:attrName>ppt_w</p:attrName>
                                        </p:attrNameLst>
                                      </p:cBhvr>
                                      <p:tavLst>
                                        <p:tav tm="0">
                                          <p:val>
                                            <p:fltVal val="0"/>
                                          </p:val>
                                        </p:tav>
                                        <p:tav tm="100000">
                                          <p:val>
                                            <p:strVal val="#ppt_w"/>
                                          </p:val>
                                        </p:tav>
                                      </p:tavLst>
                                    </p:anim>
                                    <p:anim calcmode="lin" valueType="num">
                                      <p:cBhvr>
                                        <p:cTn id="21" dur="1000" fill="hold"/>
                                        <p:tgtEl>
                                          <p:spTgt spid="111620"/>
                                        </p:tgtEl>
                                        <p:attrNameLst>
                                          <p:attrName>ppt_h</p:attrName>
                                        </p:attrNameLst>
                                      </p:cBhvr>
                                      <p:tavLst>
                                        <p:tav tm="0">
                                          <p:val>
                                            <p:fltVal val="0"/>
                                          </p:val>
                                        </p:tav>
                                        <p:tav tm="100000">
                                          <p:val>
                                            <p:strVal val="#ppt_h"/>
                                          </p:val>
                                        </p:tav>
                                      </p:tavLst>
                                    </p:anim>
                                    <p:anim calcmode="lin" valueType="num">
                                      <p:cBhvr>
                                        <p:cTn id="22" dur="1000" fill="hold"/>
                                        <p:tgtEl>
                                          <p:spTgt spid="111620"/>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116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11622"/>
                                        </p:tgtEl>
                                        <p:attrNameLst>
                                          <p:attrName>style.visibility</p:attrName>
                                        </p:attrNameLst>
                                      </p:cBhvr>
                                      <p:to>
                                        <p:strVal val="visible"/>
                                      </p:to>
                                    </p:set>
                                    <p:anim calcmode="lin" valueType="num">
                                      <p:cBhvr>
                                        <p:cTn id="28" dur="1000" fill="hold"/>
                                        <p:tgtEl>
                                          <p:spTgt spid="111622"/>
                                        </p:tgtEl>
                                        <p:attrNameLst>
                                          <p:attrName>ppt_w</p:attrName>
                                        </p:attrNameLst>
                                      </p:cBhvr>
                                      <p:tavLst>
                                        <p:tav tm="0">
                                          <p:val>
                                            <p:fltVal val="0"/>
                                          </p:val>
                                        </p:tav>
                                        <p:tav tm="100000">
                                          <p:val>
                                            <p:strVal val="#ppt_w"/>
                                          </p:val>
                                        </p:tav>
                                      </p:tavLst>
                                    </p:anim>
                                    <p:anim calcmode="lin" valueType="num">
                                      <p:cBhvr>
                                        <p:cTn id="29" dur="1000" fill="hold"/>
                                        <p:tgtEl>
                                          <p:spTgt spid="111622"/>
                                        </p:tgtEl>
                                        <p:attrNameLst>
                                          <p:attrName>ppt_h</p:attrName>
                                        </p:attrNameLst>
                                      </p:cBhvr>
                                      <p:tavLst>
                                        <p:tav tm="0">
                                          <p:val>
                                            <p:fltVal val="0"/>
                                          </p:val>
                                        </p:tav>
                                        <p:tav tm="100000">
                                          <p:val>
                                            <p:strVal val="#ppt_h"/>
                                          </p:val>
                                        </p:tav>
                                      </p:tavLst>
                                    </p:anim>
                                    <p:anim calcmode="lin" valueType="num">
                                      <p:cBhvr>
                                        <p:cTn id="30" dur="1000" fill="hold"/>
                                        <p:tgtEl>
                                          <p:spTgt spid="11162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16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1619">
                                            <p:txEl>
                                              <p:pRg st="4" end="4"/>
                                            </p:txEl>
                                          </p:spTgt>
                                        </p:tgtEl>
                                        <p:attrNameLst>
                                          <p:attrName>style.visibility</p:attrName>
                                        </p:attrNameLst>
                                      </p:cBhvr>
                                      <p:to>
                                        <p:strVal val="visible"/>
                                      </p:to>
                                    </p:set>
                                    <p:animEffect transition="in" filter="fade">
                                      <p:cBhvr>
                                        <p:cTn id="36" dur="500"/>
                                        <p:tgtEl>
                                          <p:spTgt spid="11161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11621"/>
                                        </p:tgtEl>
                                        <p:attrNameLst>
                                          <p:attrName>style.visibility</p:attrName>
                                        </p:attrNameLst>
                                      </p:cBhvr>
                                      <p:to>
                                        <p:strVal val="visible"/>
                                      </p:to>
                                    </p:set>
                                    <p:anim calcmode="lin" valueType="num">
                                      <p:cBhvr>
                                        <p:cTn id="41" dur="1000" fill="hold"/>
                                        <p:tgtEl>
                                          <p:spTgt spid="111621"/>
                                        </p:tgtEl>
                                        <p:attrNameLst>
                                          <p:attrName>ppt_w</p:attrName>
                                        </p:attrNameLst>
                                      </p:cBhvr>
                                      <p:tavLst>
                                        <p:tav tm="0">
                                          <p:val>
                                            <p:fltVal val="0"/>
                                          </p:val>
                                        </p:tav>
                                        <p:tav tm="100000">
                                          <p:val>
                                            <p:strVal val="#ppt_w"/>
                                          </p:val>
                                        </p:tav>
                                      </p:tavLst>
                                    </p:anim>
                                    <p:anim calcmode="lin" valueType="num">
                                      <p:cBhvr>
                                        <p:cTn id="42" dur="1000" fill="hold"/>
                                        <p:tgtEl>
                                          <p:spTgt spid="111621"/>
                                        </p:tgtEl>
                                        <p:attrNameLst>
                                          <p:attrName>ppt_h</p:attrName>
                                        </p:attrNameLst>
                                      </p:cBhvr>
                                      <p:tavLst>
                                        <p:tav tm="0">
                                          <p:val>
                                            <p:fltVal val="0"/>
                                          </p:val>
                                        </p:tav>
                                        <p:tav tm="100000">
                                          <p:val>
                                            <p:strVal val="#ppt_h"/>
                                          </p:val>
                                        </p:tav>
                                      </p:tavLst>
                                    </p:anim>
                                    <p:anim calcmode="lin" valueType="num">
                                      <p:cBhvr>
                                        <p:cTn id="43" dur="1000" fill="hold"/>
                                        <p:tgtEl>
                                          <p:spTgt spid="111621"/>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1162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P spid="111620" grpId="0" animBg="1"/>
      <p:bldP spid="111621" grpId="0" animBg="1"/>
      <p:bldP spid="111622" grpId="0" animBg="1"/>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2. Basic data: Dutch MCE (9)</a:t>
            </a:r>
            <a:endParaRPr lang="nl-NL" sz="3400" smtClean="0">
              <a:solidFill>
                <a:schemeClr val="accent1"/>
              </a:solidFill>
            </a:endParaRPr>
          </a:p>
        </p:txBody>
      </p:sp>
      <p:sp>
        <p:nvSpPr>
          <p:cNvPr id="111619" name="Rectangle 3"/>
          <p:cNvSpPr>
            <a:spLocks noGrp="1" noChangeArrowheads="1"/>
          </p:cNvSpPr>
          <p:nvPr>
            <p:ph type="body" idx="1"/>
          </p:nvPr>
        </p:nvSpPr>
        <p:spPr>
          <a:xfrm>
            <a:off x="1370013" y="2286000"/>
            <a:ext cx="7316787" cy="3656013"/>
          </a:xfrm>
        </p:spPr>
        <p:txBody>
          <a:bodyPr/>
          <a:lstStyle/>
          <a:p>
            <a:pPr marL="0" indent="0" eaLnBrk="1" hangingPunct="1">
              <a:lnSpc>
                <a:spcPct val="90000"/>
              </a:lnSpc>
              <a:buFontTx/>
              <a:buNone/>
              <a:tabLst>
                <a:tab pos="0" algn="l"/>
                <a:tab pos="442913" algn="l"/>
                <a:tab pos="628650" algn="l"/>
                <a:tab pos="1158875" algn="l"/>
                <a:tab pos="1971675" algn="l"/>
              </a:tabLst>
            </a:pPr>
            <a:r>
              <a:rPr lang="nl-BE" sz="2200" dirty="0" smtClean="0">
                <a:solidFill>
                  <a:srgbClr val="269999"/>
                </a:solidFill>
              </a:rPr>
              <a:t>Raising verbs </a:t>
            </a:r>
            <a:r>
              <a:rPr lang="nl-BE" sz="2200" dirty="0">
                <a:solidFill>
                  <a:schemeClr val="tx2"/>
                </a:solidFill>
              </a:rPr>
              <a:t>only assign a Theme role to </a:t>
            </a:r>
            <a:r>
              <a:rPr lang="nl-BE" sz="2200" dirty="0" smtClean="0">
                <a:solidFill>
                  <a:schemeClr val="tx2"/>
                </a:solidFill>
              </a:rPr>
              <a:t>the</a:t>
            </a:r>
          </a:p>
          <a:p>
            <a:pPr marL="0" indent="0" eaLnBrk="1" hangingPunct="1">
              <a:lnSpc>
                <a:spcPct val="90000"/>
              </a:lnSpc>
              <a:buFontTx/>
              <a:buNone/>
              <a:tabLst>
                <a:tab pos="0" algn="l"/>
                <a:tab pos="442913" algn="l"/>
                <a:tab pos="628650" algn="l"/>
                <a:tab pos="1158875" algn="l"/>
                <a:tab pos="1971675" algn="l"/>
              </a:tabLst>
            </a:pPr>
            <a:r>
              <a:rPr lang="nl-BE" sz="2200" dirty="0" smtClean="0">
                <a:solidFill>
                  <a:schemeClr val="tx2"/>
                </a:solidFill>
              </a:rPr>
              <a:t>infinitival.</a:t>
            </a:r>
          </a:p>
          <a:p>
            <a:pPr marL="0" indent="0" eaLnBrk="1" hangingPunct="1">
              <a:lnSpc>
                <a:spcPct val="90000"/>
              </a:lnSpc>
              <a:buFontTx/>
              <a:buNone/>
              <a:tabLst>
                <a:tab pos="0" algn="l"/>
                <a:tab pos="442913" algn="l"/>
                <a:tab pos="628650" algn="l"/>
                <a:tab pos="1158875" algn="l"/>
                <a:tab pos="1971675" algn="l"/>
              </a:tabLst>
            </a:pPr>
            <a:endParaRPr lang="nl-BE" sz="2200" dirty="0" smtClean="0">
              <a:solidFill>
                <a:schemeClr val="tx2"/>
              </a:solidFill>
            </a:endParaRPr>
          </a:p>
          <a:p>
            <a:pPr marL="0" indent="0" eaLnBrk="1" hangingPunct="1">
              <a:lnSpc>
                <a:spcPct val="90000"/>
              </a:lnSpc>
              <a:buFontTx/>
              <a:buNone/>
              <a:tabLst>
                <a:tab pos="0" algn="l"/>
                <a:tab pos="442913" algn="l"/>
                <a:tab pos="628650" algn="l"/>
                <a:tab pos="1158875" algn="l"/>
                <a:tab pos="1971675" algn="l"/>
              </a:tabLst>
            </a:pPr>
            <a:r>
              <a:rPr lang="nl-BE" sz="2200" dirty="0" smtClean="0">
                <a:solidFill>
                  <a:schemeClr val="tx2"/>
                </a:solidFill>
              </a:rPr>
              <a:t>The </a:t>
            </a:r>
            <a:r>
              <a:rPr lang="nl-BE" sz="2200" dirty="0">
                <a:solidFill>
                  <a:schemeClr val="tx2"/>
                </a:solidFill>
              </a:rPr>
              <a:t>subject gets an Agent role from the infinitive </a:t>
            </a:r>
            <a:r>
              <a:rPr lang="nl-BE" sz="2200" dirty="0" smtClean="0">
                <a:solidFill>
                  <a:schemeClr val="tx2"/>
                </a:solidFill>
              </a:rPr>
              <a:t>and raises </a:t>
            </a:r>
            <a:r>
              <a:rPr lang="nl-BE" sz="2200" dirty="0">
                <a:solidFill>
                  <a:schemeClr val="tx2"/>
                </a:solidFill>
              </a:rPr>
              <a:t>up to the subject position </a:t>
            </a:r>
          </a:p>
          <a:p>
            <a:pPr marL="0" indent="0" eaLnBrk="1" hangingPunct="1">
              <a:lnSpc>
                <a:spcPct val="90000"/>
              </a:lnSpc>
              <a:buFontTx/>
              <a:buNone/>
              <a:tabLst>
                <a:tab pos="0" algn="l"/>
                <a:tab pos="442913" algn="l"/>
                <a:tab pos="628650" algn="l"/>
                <a:tab pos="1158875" algn="l"/>
                <a:tab pos="1971675" algn="l"/>
              </a:tabLst>
            </a:pPr>
            <a:endParaRPr lang="nl-BE" sz="2200" dirty="0">
              <a:solidFill>
                <a:schemeClr val="tx2"/>
              </a:solidFill>
            </a:endParaRPr>
          </a:p>
          <a:p>
            <a:pPr marL="0" indent="0" eaLnBrk="1" hangingPunct="1">
              <a:lnSpc>
                <a:spcPct val="90000"/>
              </a:lnSpc>
              <a:buFontTx/>
              <a:buNone/>
              <a:tabLst>
                <a:tab pos="0" algn="l"/>
                <a:tab pos="442913" algn="l"/>
                <a:tab pos="628650" algn="l"/>
                <a:tab pos="1158875" algn="l"/>
                <a:tab pos="1971675" algn="l"/>
              </a:tabLst>
            </a:pPr>
            <a:r>
              <a:rPr lang="nl-BE" sz="2200" dirty="0" smtClean="0">
                <a:solidFill>
                  <a:schemeClr val="tx2"/>
                </a:solidFill>
              </a:rPr>
              <a:t>(17)</a:t>
            </a:r>
            <a:r>
              <a:rPr lang="nl-BE" sz="2200" dirty="0">
                <a:solidFill>
                  <a:schemeClr val="tx2"/>
                </a:solidFill>
              </a:rPr>
              <a:t>	Addie</a:t>
            </a:r>
            <a:r>
              <a:rPr lang="nl-BE" sz="2200" baseline="-14000" dirty="0">
                <a:solidFill>
                  <a:schemeClr val="tx2"/>
                </a:solidFill>
              </a:rPr>
              <a:t>i</a:t>
            </a:r>
            <a:r>
              <a:rPr lang="nl-BE" sz="2200" dirty="0">
                <a:solidFill>
                  <a:schemeClr val="tx2"/>
                </a:solidFill>
              </a:rPr>
              <a:t> seemed [</a:t>
            </a:r>
            <a:r>
              <a:rPr lang="nl-BE" sz="2200" baseline="-14000" dirty="0">
                <a:solidFill>
                  <a:schemeClr val="tx2"/>
                </a:solidFill>
              </a:rPr>
              <a:t>inf</a:t>
            </a:r>
            <a:r>
              <a:rPr lang="nl-BE" sz="2200" dirty="0">
                <a:solidFill>
                  <a:schemeClr val="tx2"/>
                </a:solidFill>
              </a:rPr>
              <a:t> t</a:t>
            </a:r>
            <a:r>
              <a:rPr lang="nl-BE" sz="2200" i="1" baseline="-14000" dirty="0">
                <a:solidFill>
                  <a:schemeClr val="tx2"/>
                </a:solidFill>
              </a:rPr>
              <a:t>i</a:t>
            </a:r>
            <a:r>
              <a:rPr lang="nl-BE" sz="2200" dirty="0">
                <a:solidFill>
                  <a:schemeClr val="tx2"/>
                </a:solidFill>
              </a:rPr>
              <a:t> to laugh].</a:t>
            </a:r>
          </a:p>
          <a:p>
            <a:pPr marL="0" indent="0" eaLnBrk="1" hangingPunct="1">
              <a:lnSpc>
                <a:spcPct val="90000"/>
              </a:lnSpc>
              <a:buFontTx/>
              <a:buNone/>
              <a:tabLst>
                <a:tab pos="0" algn="l"/>
                <a:tab pos="442913" algn="l"/>
                <a:tab pos="628650" algn="l"/>
                <a:tab pos="1158875" algn="l"/>
                <a:tab pos="1971675" algn="l"/>
              </a:tabLst>
            </a:pPr>
            <a:r>
              <a:rPr lang="nl-BE" sz="2200" dirty="0">
                <a:solidFill>
                  <a:schemeClr val="tx2"/>
                </a:solidFill>
              </a:rPr>
              <a:t>                         </a:t>
            </a:r>
            <a:r>
              <a:rPr lang="nl-BE" sz="2200" dirty="0" smtClean="0">
                <a:solidFill>
                  <a:schemeClr val="tx2"/>
                </a:solidFill>
              </a:rPr>
              <a:t> </a:t>
            </a:r>
            <a:endParaRPr lang="ru-RU" sz="2200" dirty="0" smtClean="0">
              <a:solidFill>
                <a:schemeClr val="tx2"/>
              </a:solidFill>
              <a:latin typeface="Arial" pitchFamily="-110" charset="0"/>
            </a:endParaRPr>
          </a:p>
          <a:p>
            <a:pPr marL="0" indent="0" eaLnBrk="1" hangingPunct="1">
              <a:lnSpc>
                <a:spcPct val="90000"/>
              </a:lnSpc>
              <a:buFontTx/>
              <a:buNone/>
              <a:tabLst>
                <a:tab pos="0" algn="l"/>
                <a:tab pos="442913" algn="l"/>
                <a:tab pos="628650" algn="l"/>
                <a:tab pos="1158875" algn="l"/>
                <a:tab pos="1971675" algn="l"/>
              </a:tabLst>
            </a:pPr>
            <a:endParaRPr lang="nl-BE" sz="2000" dirty="0">
              <a:solidFill>
                <a:schemeClr val="tx2"/>
              </a:solidFill>
            </a:endParaRPr>
          </a:p>
        </p:txBody>
      </p:sp>
      <p:sp>
        <p:nvSpPr>
          <p:cNvPr id="111623" name="Freeform 7"/>
          <p:cNvSpPr>
            <a:spLocks/>
          </p:cNvSpPr>
          <p:nvPr/>
        </p:nvSpPr>
        <p:spPr bwMode="auto">
          <a:xfrm>
            <a:off x="4724400" y="4800600"/>
            <a:ext cx="792163" cy="442913"/>
          </a:xfrm>
          <a:custGeom>
            <a:avLst/>
            <a:gdLst>
              <a:gd name="T0" fmla="*/ 2147483647 w 499"/>
              <a:gd name="T1" fmla="*/ 2147483647 h 279"/>
              <a:gd name="T2" fmla="*/ 2147483647 w 499"/>
              <a:gd name="T3" fmla="*/ 2147483647 h 279"/>
              <a:gd name="T4" fmla="*/ 2147483647 w 499"/>
              <a:gd name="T5" fmla="*/ 2147483647 h 279"/>
              <a:gd name="T6" fmla="*/ 0 w 499"/>
              <a:gd name="T7" fmla="*/ 0 h 279"/>
              <a:gd name="T8" fmla="*/ 0 60000 65536"/>
              <a:gd name="T9" fmla="*/ 0 60000 65536"/>
              <a:gd name="T10" fmla="*/ 0 60000 65536"/>
              <a:gd name="T11" fmla="*/ 0 60000 65536"/>
              <a:gd name="T12" fmla="*/ 0 w 499"/>
              <a:gd name="T13" fmla="*/ 0 h 279"/>
              <a:gd name="T14" fmla="*/ 499 w 499"/>
              <a:gd name="T15" fmla="*/ 279 h 279"/>
            </a:gdLst>
            <a:ahLst/>
            <a:cxnLst>
              <a:cxn ang="T8">
                <a:pos x="T0" y="T1"/>
              </a:cxn>
              <a:cxn ang="T9">
                <a:pos x="T2" y="T3"/>
              </a:cxn>
              <a:cxn ang="T10">
                <a:pos x="T4" y="T5"/>
              </a:cxn>
              <a:cxn ang="T11">
                <a:pos x="T6" y="T7"/>
              </a:cxn>
            </a:cxnLst>
            <a:rect l="T12" t="T13" r="T14" b="T15"/>
            <a:pathLst>
              <a:path w="499" h="279">
                <a:moveTo>
                  <a:pt x="499" y="46"/>
                </a:moveTo>
                <a:lnTo>
                  <a:pt x="497" y="279"/>
                </a:lnTo>
                <a:lnTo>
                  <a:pt x="2" y="279"/>
                </a:lnTo>
                <a:lnTo>
                  <a:pt x="0" y="0"/>
                </a:lnTo>
              </a:path>
            </a:pathLst>
          </a:custGeom>
          <a:noFill/>
          <a:ln w="19050">
            <a:solidFill>
              <a:schemeClr val="tx2"/>
            </a:solidFill>
            <a:round/>
            <a:headEnd/>
            <a:tailEnd type="triangle" w="med" len="med"/>
          </a:ln>
        </p:spPr>
        <p:txBody>
          <a:bodyPr>
            <a:prstTxWarp prst="textNoShape">
              <a:avLst/>
            </a:prstTxWarp>
          </a:bodyPr>
          <a:lstStyle/>
          <a:p>
            <a:endParaRPr lang="nl-NL"/>
          </a:p>
        </p:txBody>
      </p:sp>
      <p:sp>
        <p:nvSpPr>
          <p:cNvPr id="111624" name="Freeform 8"/>
          <p:cNvSpPr>
            <a:spLocks/>
          </p:cNvSpPr>
          <p:nvPr/>
        </p:nvSpPr>
        <p:spPr bwMode="auto">
          <a:xfrm>
            <a:off x="3810000" y="4800600"/>
            <a:ext cx="557213" cy="385763"/>
          </a:xfrm>
          <a:custGeom>
            <a:avLst/>
            <a:gdLst>
              <a:gd name="T0" fmla="*/ 2147483647 w 351"/>
              <a:gd name="T1" fmla="*/ 0 h 243"/>
              <a:gd name="T2" fmla="*/ 2147483647 w 351"/>
              <a:gd name="T3" fmla="*/ 2147483647 h 243"/>
              <a:gd name="T4" fmla="*/ 2147483647 w 351"/>
              <a:gd name="T5" fmla="*/ 2147483647 h 243"/>
              <a:gd name="T6" fmla="*/ 0 w 351"/>
              <a:gd name="T7" fmla="*/ 2147483647 h 243"/>
              <a:gd name="T8" fmla="*/ 0 60000 65536"/>
              <a:gd name="T9" fmla="*/ 0 60000 65536"/>
              <a:gd name="T10" fmla="*/ 0 60000 65536"/>
              <a:gd name="T11" fmla="*/ 0 60000 65536"/>
              <a:gd name="T12" fmla="*/ 0 w 351"/>
              <a:gd name="T13" fmla="*/ 0 h 243"/>
              <a:gd name="T14" fmla="*/ 351 w 351"/>
              <a:gd name="T15" fmla="*/ 243 h 243"/>
            </a:gdLst>
            <a:ahLst/>
            <a:cxnLst>
              <a:cxn ang="T8">
                <a:pos x="T0" y="T1"/>
              </a:cxn>
              <a:cxn ang="T9">
                <a:pos x="T2" y="T3"/>
              </a:cxn>
              <a:cxn ang="T10">
                <a:pos x="T4" y="T5"/>
              </a:cxn>
              <a:cxn ang="T11">
                <a:pos x="T6" y="T7"/>
              </a:cxn>
            </a:cxnLst>
            <a:rect l="T12" t="T13" r="T14" b="T15"/>
            <a:pathLst>
              <a:path w="351" h="243">
                <a:moveTo>
                  <a:pt x="351" y="0"/>
                </a:moveTo>
                <a:lnTo>
                  <a:pt x="342" y="243"/>
                </a:lnTo>
                <a:lnTo>
                  <a:pt x="5" y="243"/>
                </a:lnTo>
                <a:lnTo>
                  <a:pt x="0" y="27"/>
                </a:lnTo>
              </a:path>
            </a:pathLst>
          </a:custGeom>
          <a:noFill/>
          <a:ln w="19050">
            <a:solidFill>
              <a:schemeClr val="tx2"/>
            </a:solidFill>
            <a:round/>
            <a:headEnd type="triangle" w="med" len="med"/>
            <a:tailEnd/>
          </a:ln>
        </p:spPr>
        <p:txBody>
          <a:bodyPr>
            <a:prstTxWarp prst="textNoShape">
              <a:avLst/>
            </a:prstTxWarp>
          </a:bodyPr>
          <a:lstStyle/>
          <a:p>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111619">
                                            <p:txEl>
                                              <p:pRg st="5" end="5"/>
                                            </p:txEl>
                                          </p:spTgt>
                                        </p:tgtEl>
                                        <p:attrNameLst>
                                          <p:attrName>style.visibility</p:attrName>
                                        </p:attrNameLst>
                                      </p:cBhvr>
                                      <p:to>
                                        <p:strVal val="visible"/>
                                      </p:to>
                                    </p:set>
                                    <p:animEffect transition="in" filter="fade">
                                      <p:cBhvr>
                                        <p:cTn id="7" dur="1000"/>
                                        <p:tgtEl>
                                          <p:spTgt spid="111619">
                                            <p:txEl>
                                              <p:pRg st="5" end="5"/>
                                            </p:txEl>
                                          </p:spTgt>
                                        </p:tgtEl>
                                      </p:cBhvr>
                                    </p:animEffect>
                                    <p:anim calcmode="lin" valueType="num">
                                      <p:cBhvr>
                                        <p:cTn id="8" dur="10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11619">
                                            <p:txEl>
                                              <p:pRg st="5" end="5"/>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161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11624"/>
                                        </p:tgtEl>
                                        <p:attrNameLst>
                                          <p:attrName>style.visibility</p:attrName>
                                        </p:attrNameLst>
                                      </p:cBhvr>
                                      <p:to>
                                        <p:strVal val="visible"/>
                                      </p:to>
                                    </p:set>
                                    <p:anim calcmode="lin" valueType="num">
                                      <p:cBhvr>
                                        <p:cTn id="15" dur="1000" fill="hold"/>
                                        <p:tgtEl>
                                          <p:spTgt spid="111624"/>
                                        </p:tgtEl>
                                        <p:attrNameLst>
                                          <p:attrName>ppt_w</p:attrName>
                                        </p:attrNameLst>
                                      </p:cBhvr>
                                      <p:tavLst>
                                        <p:tav tm="0">
                                          <p:val>
                                            <p:fltVal val="0"/>
                                          </p:val>
                                        </p:tav>
                                        <p:tav tm="100000">
                                          <p:val>
                                            <p:strVal val="#ppt_w"/>
                                          </p:val>
                                        </p:tav>
                                      </p:tavLst>
                                    </p:anim>
                                    <p:anim calcmode="lin" valueType="num">
                                      <p:cBhvr>
                                        <p:cTn id="16" dur="1000" fill="hold"/>
                                        <p:tgtEl>
                                          <p:spTgt spid="111624"/>
                                        </p:tgtEl>
                                        <p:attrNameLst>
                                          <p:attrName>ppt_h</p:attrName>
                                        </p:attrNameLst>
                                      </p:cBhvr>
                                      <p:tavLst>
                                        <p:tav tm="0">
                                          <p:val>
                                            <p:fltVal val="0"/>
                                          </p:val>
                                        </p:tav>
                                        <p:tav tm="100000">
                                          <p:val>
                                            <p:strVal val="#ppt_h"/>
                                          </p:val>
                                        </p:tav>
                                      </p:tavLst>
                                    </p:anim>
                                    <p:anim calcmode="lin" valueType="num">
                                      <p:cBhvr>
                                        <p:cTn id="17" dur="1000" fill="hold"/>
                                        <p:tgtEl>
                                          <p:spTgt spid="11162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116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1619">
                                            <p:txEl>
                                              <p:pRg st="3" end="3"/>
                                            </p:txEl>
                                          </p:spTgt>
                                        </p:tgtEl>
                                        <p:attrNameLst>
                                          <p:attrName>style.visibility</p:attrName>
                                        </p:attrNameLst>
                                      </p:cBhvr>
                                      <p:to>
                                        <p:strVal val="visible"/>
                                      </p:to>
                                    </p:set>
                                    <p:animEffect transition="in" filter="fade">
                                      <p:cBhvr>
                                        <p:cTn id="23" dur="500"/>
                                        <p:tgtEl>
                                          <p:spTgt spid="11161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11623"/>
                                        </p:tgtEl>
                                        <p:attrNameLst>
                                          <p:attrName>style.visibility</p:attrName>
                                        </p:attrNameLst>
                                      </p:cBhvr>
                                      <p:to>
                                        <p:strVal val="visible"/>
                                      </p:to>
                                    </p:set>
                                    <p:anim calcmode="lin" valueType="num">
                                      <p:cBhvr>
                                        <p:cTn id="28" dur="1000" fill="hold"/>
                                        <p:tgtEl>
                                          <p:spTgt spid="111623"/>
                                        </p:tgtEl>
                                        <p:attrNameLst>
                                          <p:attrName>ppt_w</p:attrName>
                                        </p:attrNameLst>
                                      </p:cBhvr>
                                      <p:tavLst>
                                        <p:tav tm="0">
                                          <p:val>
                                            <p:fltVal val="0"/>
                                          </p:val>
                                        </p:tav>
                                        <p:tav tm="100000">
                                          <p:val>
                                            <p:strVal val="#ppt_w"/>
                                          </p:val>
                                        </p:tav>
                                      </p:tavLst>
                                    </p:anim>
                                    <p:anim calcmode="lin" valueType="num">
                                      <p:cBhvr>
                                        <p:cTn id="29" dur="1000" fill="hold"/>
                                        <p:tgtEl>
                                          <p:spTgt spid="111623"/>
                                        </p:tgtEl>
                                        <p:attrNameLst>
                                          <p:attrName>ppt_h</p:attrName>
                                        </p:attrNameLst>
                                      </p:cBhvr>
                                      <p:tavLst>
                                        <p:tav tm="0">
                                          <p:val>
                                            <p:fltVal val="0"/>
                                          </p:val>
                                        </p:tav>
                                        <p:tav tm="100000">
                                          <p:val>
                                            <p:strVal val="#ppt_h"/>
                                          </p:val>
                                        </p:tav>
                                      </p:tavLst>
                                    </p:anim>
                                    <p:anim calcmode="lin" valueType="num">
                                      <p:cBhvr>
                                        <p:cTn id="30" dur="1000" fill="hold"/>
                                        <p:tgtEl>
                                          <p:spTgt spid="111623"/>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16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P spid="111619" grpId="1" build="p"/>
      <p:bldP spid="111623" grpId="0" animBg="1"/>
      <p:bldP spid="111624" grpId="0" animBg="1"/>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2. Basic data: Dutch MCE (10)</a:t>
            </a:r>
            <a:endParaRPr lang="nl-NL" sz="3400" smtClean="0">
              <a:solidFill>
                <a:schemeClr val="accent1"/>
              </a:solidFill>
            </a:endParaRPr>
          </a:p>
        </p:txBody>
      </p:sp>
      <p:sp>
        <p:nvSpPr>
          <p:cNvPr id="113667" name="Rectangle 3"/>
          <p:cNvSpPr>
            <a:spLocks noGrp="1" noChangeArrowheads="1"/>
          </p:cNvSpPr>
          <p:nvPr>
            <p:ph type="body" idx="1"/>
          </p:nvPr>
        </p:nvSpPr>
        <p:spPr>
          <a:xfrm>
            <a:off x="1370013" y="2362200"/>
            <a:ext cx="7313612" cy="3579813"/>
          </a:xfrm>
        </p:spPr>
        <p:txBody>
          <a:bodyPr/>
          <a:lstStyle/>
          <a:p>
            <a:pPr marL="0" indent="0" eaLnBrk="1" hangingPunct="1">
              <a:lnSpc>
                <a:spcPct val="80000"/>
              </a:lnSpc>
              <a:buFontTx/>
              <a:buNone/>
              <a:tabLst>
                <a:tab pos="0" algn="l"/>
                <a:tab pos="533400" algn="l"/>
                <a:tab pos="808038" algn="l"/>
                <a:tab pos="1341438" algn="l"/>
                <a:tab pos="1971675" algn="l"/>
              </a:tabLst>
            </a:pPr>
            <a:r>
              <a:rPr lang="nl-BE" sz="2200" dirty="0" smtClean="0">
                <a:solidFill>
                  <a:schemeClr val="tx2"/>
                </a:solidFill>
              </a:rPr>
              <a:t>How does this analysis account for the empirical facts?</a:t>
            </a:r>
          </a:p>
          <a:p>
            <a:pPr marL="0" indent="0" eaLnBrk="1" hangingPunct="1">
              <a:lnSpc>
                <a:spcPct val="80000"/>
              </a:lnSpc>
              <a:buFontTx/>
              <a:buNone/>
              <a:tabLst>
                <a:tab pos="0" algn="l"/>
                <a:tab pos="533400" algn="l"/>
                <a:tab pos="808038" algn="l"/>
                <a:tab pos="1341438" algn="l"/>
                <a:tab pos="1971675" algn="l"/>
              </a:tabLst>
            </a:pPr>
            <a:endParaRPr lang="nl-BE" sz="2200" dirty="0" smtClean="0">
              <a:solidFill>
                <a:schemeClr val="tx2"/>
              </a:solidFill>
            </a:endParaRPr>
          </a:p>
          <a:p>
            <a:pPr marL="0" indent="0" eaLnBrk="1" hangingPunct="1">
              <a:lnSpc>
                <a:spcPct val="80000"/>
              </a:lnSpc>
              <a:buFontTx/>
              <a:buNone/>
              <a:tabLst>
                <a:tab pos="0" algn="l"/>
                <a:tab pos="533400" algn="l"/>
                <a:tab pos="808038" algn="l"/>
                <a:tab pos="1341438" algn="l"/>
                <a:tab pos="1971675" algn="l"/>
              </a:tabLst>
            </a:pPr>
            <a:r>
              <a:rPr lang="nl-BE" sz="2200" dirty="0" smtClean="0">
                <a:solidFill>
                  <a:schemeClr val="tx2"/>
                </a:solidFill>
              </a:rPr>
              <a:t>Impersonal passives:</a:t>
            </a:r>
          </a:p>
          <a:p>
            <a:pPr marL="0" indent="0" eaLnBrk="1" hangingPunct="1">
              <a:lnSpc>
                <a:spcPct val="80000"/>
              </a:lnSpc>
              <a:buFontTx/>
              <a:buNone/>
              <a:tabLst>
                <a:tab pos="0" algn="l"/>
                <a:tab pos="533400" algn="l"/>
                <a:tab pos="808038" algn="l"/>
                <a:tab pos="1341438" algn="l"/>
                <a:tab pos="1971675" algn="l"/>
              </a:tabLst>
            </a:pPr>
            <a:r>
              <a:rPr lang="nl-BE" sz="2200" dirty="0" smtClean="0">
                <a:solidFill>
                  <a:schemeClr val="tx2"/>
                </a:solidFill>
                <a:sym typeface="Wingdings" pitchFamily="-110" charset="2"/>
              </a:rPr>
              <a:t>Expletive </a:t>
            </a:r>
            <a:r>
              <a:rPr lang="nl-BE" sz="2200" i="1" dirty="0" smtClean="0">
                <a:solidFill>
                  <a:schemeClr val="tx2"/>
                </a:solidFill>
                <a:sym typeface="Wingdings" pitchFamily="-110" charset="2"/>
              </a:rPr>
              <a:t>er </a:t>
            </a:r>
            <a:r>
              <a:rPr lang="nl-BE" sz="2200" dirty="0" smtClean="0">
                <a:solidFill>
                  <a:schemeClr val="tx2"/>
                </a:solidFill>
                <a:sym typeface="Wingdings" pitchFamily="-110" charset="2"/>
              </a:rPr>
              <a:t>‘there’ </a:t>
            </a:r>
            <a:r>
              <a:rPr lang="nl-BE" sz="2200" dirty="0">
                <a:solidFill>
                  <a:schemeClr val="tx2"/>
                </a:solidFill>
                <a:sym typeface="Wingdings" pitchFamily="-110" charset="2"/>
              </a:rPr>
              <a:t>cannot take an Agent role</a:t>
            </a:r>
            <a:r>
              <a:rPr lang="nl-BE" sz="2200" dirty="0" smtClean="0">
                <a:solidFill>
                  <a:schemeClr val="tx2"/>
                </a:solidFill>
                <a:sym typeface="Wingdings" pitchFamily="-110" charset="2"/>
              </a:rPr>
              <a:t>.</a:t>
            </a:r>
          </a:p>
          <a:p>
            <a:pPr marL="0" indent="0" eaLnBrk="1" hangingPunct="1">
              <a:lnSpc>
                <a:spcPct val="80000"/>
              </a:lnSpc>
              <a:buFontTx/>
              <a:buNone/>
              <a:tabLst>
                <a:tab pos="0" algn="l"/>
                <a:tab pos="533400" algn="l"/>
                <a:tab pos="808038" algn="l"/>
                <a:tab pos="1341438" algn="l"/>
                <a:tab pos="1971675" algn="l"/>
              </a:tabLst>
            </a:pPr>
            <a:endParaRPr lang="nl-BE" sz="2200" dirty="0" smtClean="0">
              <a:solidFill>
                <a:schemeClr val="tx2"/>
              </a:solidFill>
              <a:sym typeface="Wingdings" pitchFamily="-110" charset="2"/>
            </a:endParaRPr>
          </a:p>
          <a:p>
            <a:pPr marL="0" indent="0" eaLnBrk="1" hangingPunct="1">
              <a:lnSpc>
                <a:spcPct val="80000"/>
              </a:lnSpc>
              <a:buFontTx/>
              <a:buNone/>
              <a:tabLst>
                <a:tab pos="0" algn="l"/>
                <a:tab pos="533400" algn="l"/>
                <a:tab pos="808038" algn="l"/>
                <a:tab pos="1341438" algn="l"/>
                <a:tab pos="1971675" algn="l"/>
              </a:tabLst>
            </a:pPr>
            <a:r>
              <a:rPr lang="nl-BE" sz="2200" dirty="0" smtClean="0">
                <a:solidFill>
                  <a:schemeClr val="tx2"/>
                </a:solidFill>
                <a:sym typeface="Wingdings" pitchFamily="-110" charset="2"/>
              </a:rPr>
              <a:t> 	A </a:t>
            </a:r>
            <a:r>
              <a:rPr lang="nl-BE" sz="2200" dirty="0">
                <a:solidFill>
                  <a:schemeClr val="tx2"/>
                </a:solidFill>
                <a:sym typeface="Wingdings" pitchFamily="-110" charset="2"/>
              </a:rPr>
              <a:t>raising verb does not assign an Agent </a:t>
            </a:r>
            <a:r>
              <a:rPr lang="nl-BE" sz="2200" dirty="0" smtClean="0">
                <a:solidFill>
                  <a:schemeClr val="tx2"/>
                </a:solidFill>
                <a:sym typeface="Wingdings" pitchFamily="-110" charset="2"/>
              </a:rPr>
              <a:t>role</a:t>
            </a:r>
          </a:p>
          <a:p>
            <a:pPr marL="0" indent="0" eaLnBrk="1" hangingPunct="1">
              <a:lnSpc>
                <a:spcPct val="80000"/>
              </a:lnSpc>
              <a:buFontTx/>
              <a:buNone/>
              <a:tabLst>
                <a:tab pos="0" algn="l"/>
                <a:tab pos="533400" algn="l"/>
                <a:tab pos="808038" algn="l"/>
                <a:tab pos="1341438" algn="l"/>
                <a:tab pos="1971675" algn="l"/>
              </a:tabLst>
            </a:pPr>
            <a:r>
              <a:rPr lang="nl-BE" sz="2200" dirty="0" smtClean="0">
                <a:solidFill>
                  <a:schemeClr val="tx2"/>
                </a:solidFill>
                <a:sym typeface="Wingdings" pitchFamily="-110" charset="2"/>
              </a:rPr>
              <a:t> 	to its subject.</a:t>
            </a:r>
          </a:p>
          <a:p>
            <a:pPr marL="0" indent="0" eaLnBrk="1" hangingPunct="1">
              <a:lnSpc>
                <a:spcPct val="80000"/>
              </a:lnSpc>
              <a:buFontTx/>
              <a:buNone/>
              <a:tabLst>
                <a:tab pos="0" algn="l"/>
                <a:tab pos="533400" algn="l"/>
                <a:tab pos="808038" algn="l"/>
                <a:tab pos="1341438" algn="l"/>
                <a:tab pos="1971675" algn="l"/>
              </a:tabLst>
            </a:pPr>
            <a:endParaRPr lang="nl-BE" sz="2200" dirty="0" smtClean="0">
              <a:solidFill>
                <a:schemeClr val="tx2"/>
              </a:solidFill>
              <a:sym typeface="Wingdings" pitchFamily="-110" charset="2"/>
            </a:endParaRPr>
          </a:p>
          <a:p>
            <a:pPr marL="0" indent="0" eaLnBrk="1" hangingPunct="1">
              <a:lnSpc>
                <a:spcPct val="80000"/>
              </a:lnSpc>
              <a:buFontTx/>
              <a:buNone/>
              <a:tabLst>
                <a:tab pos="0" algn="l"/>
                <a:tab pos="533400" algn="l"/>
                <a:tab pos="808038" algn="l"/>
                <a:tab pos="1341438" algn="l"/>
                <a:tab pos="1971675" algn="l"/>
              </a:tabLst>
            </a:pPr>
            <a:r>
              <a:rPr lang="nl-NL" sz="2200" dirty="0" smtClean="0">
                <a:solidFill>
                  <a:schemeClr val="tx2"/>
                </a:solidFill>
                <a:sym typeface="Wingdings" pitchFamily="-110" charset="2"/>
              </a:rPr>
              <a:t> 	A </a:t>
            </a:r>
            <a:r>
              <a:rPr lang="nl-NL" sz="2200" dirty="0" err="1" smtClean="0">
                <a:solidFill>
                  <a:schemeClr val="tx2"/>
                </a:solidFill>
                <a:sym typeface="Wingdings" pitchFamily="-110" charset="2"/>
              </a:rPr>
              <a:t>control</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verb</a:t>
            </a:r>
            <a:r>
              <a:rPr lang="nl-NL" sz="2200" dirty="0" smtClean="0">
                <a:solidFill>
                  <a:schemeClr val="tx2"/>
                </a:solidFill>
                <a:sym typeface="Wingdings" pitchFamily="-110" charset="2"/>
              </a:rPr>
              <a:t> does.</a:t>
            </a:r>
            <a:endParaRPr lang="nl-BE" sz="2200" dirty="0" smtClean="0">
              <a:solidFill>
                <a:schemeClr val="tx2"/>
              </a:solidFill>
              <a:sym typeface="Wingdings" pitchFamily="-110" charset="2"/>
            </a:endParaRPr>
          </a:p>
          <a:p>
            <a:pPr marL="0" indent="0" eaLnBrk="1" hangingPunct="1">
              <a:lnSpc>
                <a:spcPct val="80000"/>
              </a:lnSpc>
              <a:buFontTx/>
              <a:buNone/>
              <a:tabLst>
                <a:tab pos="0" algn="l"/>
                <a:tab pos="533400" algn="l"/>
                <a:tab pos="808038" algn="l"/>
                <a:tab pos="1341438" algn="l"/>
                <a:tab pos="1971675" algn="l"/>
              </a:tabLst>
            </a:pPr>
            <a:endParaRPr lang="nl-BE" sz="2000" dirty="0">
              <a:solidFill>
                <a:schemeClr val="tx2"/>
              </a:solidFill>
              <a:sym typeface="Wingdings" pitchFamily="-110"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667">
                                            <p:txEl>
                                              <p:pRg st="2" end="2"/>
                                            </p:txEl>
                                          </p:spTgt>
                                        </p:tgtEl>
                                        <p:attrNameLst>
                                          <p:attrName>style.visibility</p:attrName>
                                        </p:attrNameLst>
                                      </p:cBhvr>
                                      <p:to>
                                        <p:strVal val="visible"/>
                                      </p:to>
                                    </p:set>
                                    <p:animEffect transition="in" filter="fade">
                                      <p:cBhvr>
                                        <p:cTn id="7" dur="500"/>
                                        <p:tgtEl>
                                          <p:spTgt spid="1136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3667">
                                            <p:txEl>
                                              <p:pRg st="3" end="3"/>
                                            </p:txEl>
                                          </p:spTgt>
                                        </p:tgtEl>
                                        <p:attrNameLst>
                                          <p:attrName>style.visibility</p:attrName>
                                        </p:attrNameLst>
                                      </p:cBhvr>
                                      <p:to>
                                        <p:strVal val="visible"/>
                                      </p:to>
                                    </p:set>
                                    <p:animEffect transition="in" filter="fade">
                                      <p:cBhvr>
                                        <p:cTn id="12" dur="500"/>
                                        <p:tgtEl>
                                          <p:spTgt spid="1136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113667">
                                            <p:txEl>
                                              <p:pRg st="5" end="5"/>
                                            </p:txEl>
                                          </p:spTgt>
                                        </p:tgtEl>
                                        <p:attrNameLst>
                                          <p:attrName>style.visibility</p:attrName>
                                        </p:attrNameLst>
                                      </p:cBhvr>
                                      <p:to>
                                        <p:strVal val="visible"/>
                                      </p:to>
                                    </p:set>
                                    <p:anim calcmode="lin" valueType="num">
                                      <p:cBhvr>
                                        <p:cTn id="17" dur="1000" fill="hold"/>
                                        <p:tgtEl>
                                          <p:spTgt spid="113667">
                                            <p:txEl>
                                              <p:pRg st="5" end="5"/>
                                            </p:txEl>
                                          </p:spTgt>
                                        </p:tgtEl>
                                        <p:attrNameLst>
                                          <p:attrName>ppt_w</p:attrName>
                                        </p:attrNameLst>
                                      </p:cBhvr>
                                      <p:tavLst>
                                        <p:tav tm="0">
                                          <p:val>
                                            <p:fltVal val="0"/>
                                          </p:val>
                                        </p:tav>
                                        <p:tav tm="100000">
                                          <p:val>
                                            <p:strVal val="#ppt_w"/>
                                          </p:val>
                                        </p:tav>
                                      </p:tavLst>
                                    </p:anim>
                                    <p:anim calcmode="lin" valueType="num">
                                      <p:cBhvr>
                                        <p:cTn id="18" dur="1000" fill="hold"/>
                                        <p:tgtEl>
                                          <p:spTgt spid="113667">
                                            <p:txEl>
                                              <p:pRg st="5" end="5"/>
                                            </p:txEl>
                                          </p:spTgt>
                                        </p:tgtEl>
                                        <p:attrNameLst>
                                          <p:attrName>ppt_h</p:attrName>
                                        </p:attrNameLst>
                                      </p:cBhvr>
                                      <p:tavLst>
                                        <p:tav tm="0">
                                          <p:val>
                                            <p:fltVal val="0"/>
                                          </p:val>
                                        </p:tav>
                                        <p:tav tm="100000">
                                          <p:val>
                                            <p:strVal val="#ppt_h"/>
                                          </p:val>
                                        </p:tav>
                                      </p:tavLst>
                                    </p:anim>
                                    <p:anim calcmode="lin" valueType="num">
                                      <p:cBhvr>
                                        <p:cTn id="19" dur="1000" fill="hold"/>
                                        <p:tgtEl>
                                          <p:spTgt spid="11366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13667">
                                            <p:txEl>
                                              <p:pRg st="5" end="5"/>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113667">
                                            <p:txEl>
                                              <p:pRg st="6" end="6"/>
                                            </p:txEl>
                                          </p:spTgt>
                                        </p:tgtEl>
                                        <p:attrNameLst>
                                          <p:attrName>style.visibility</p:attrName>
                                        </p:attrNameLst>
                                      </p:cBhvr>
                                      <p:to>
                                        <p:strVal val="visible"/>
                                      </p:to>
                                    </p:set>
                                    <p:anim calcmode="lin" valueType="num">
                                      <p:cBhvr>
                                        <p:cTn id="23" dur="1000" fill="hold"/>
                                        <p:tgtEl>
                                          <p:spTgt spid="113667">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113667">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11366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1366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13667">
                                            <p:txEl>
                                              <p:pRg st="8" end="8"/>
                                            </p:txEl>
                                          </p:spTgt>
                                        </p:tgtEl>
                                        <p:attrNameLst>
                                          <p:attrName>style.visibility</p:attrName>
                                        </p:attrNameLst>
                                      </p:cBhvr>
                                      <p:to>
                                        <p:strVal val="visible"/>
                                      </p:to>
                                    </p:set>
                                    <p:anim calcmode="lin" valueType="num">
                                      <p:cBhvr>
                                        <p:cTn id="31" dur="1000" fill="hold"/>
                                        <p:tgtEl>
                                          <p:spTgt spid="113667">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113667">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11366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13667">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2. Basic data: Dutch MCE (11)</a:t>
            </a:r>
            <a:endParaRPr lang="nl-NL" sz="3400" smtClean="0">
              <a:solidFill>
                <a:schemeClr val="accent1"/>
              </a:solidFill>
            </a:endParaRPr>
          </a:p>
        </p:txBody>
      </p:sp>
      <p:sp>
        <p:nvSpPr>
          <p:cNvPr id="237571" name="Rectangle 3"/>
          <p:cNvSpPr>
            <a:spLocks noGrp="1" noChangeArrowheads="1"/>
          </p:cNvSpPr>
          <p:nvPr>
            <p:ph type="body" idx="1"/>
          </p:nvPr>
        </p:nvSpPr>
        <p:spPr>
          <a:xfrm>
            <a:off x="1370013" y="2514600"/>
            <a:ext cx="7313612" cy="3427413"/>
          </a:xfrm>
        </p:spPr>
        <p:txBody>
          <a:bodyPr/>
          <a:lstStyle/>
          <a:p>
            <a:pPr marL="0" indent="0" eaLnBrk="1" hangingPunct="1">
              <a:lnSpc>
                <a:spcPct val="80000"/>
              </a:lnSpc>
              <a:buFontTx/>
              <a:buNone/>
              <a:tabLst>
                <a:tab pos="0" algn="l"/>
                <a:tab pos="533400" algn="l"/>
                <a:tab pos="808038" algn="l"/>
                <a:tab pos="1341438" algn="l"/>
                <a:tab pos="1971675" algn="l"/>
              </a:tabLst>
            </a:pPr>
            <a:r>
              <a:rPr lang="nl-BE" sz="2000" dirty="0" smtClean="0">
                <a:solidFill>
                  <a:schemeClr val="tx2"/>
                </a:solidFill>
              </a:rPr>
              <a:t>(18)	a</a:t>
            </a:r>
            <a:r>
              <a:rPr lang="nl-BE" sz="2000" dirty="0">
                <a:solidFill>
                  <a:schemeClr val="tx2"/>
                </a:solidFill>
              </a:rPr>
              <a:t>. *	</a:t>
            </a:r>
            <a:r>
              <a:rPr lang="nl-BE" sz="2000" dirty="0">
                <a:solidFill>
                  <a:srgbClr val="269999"/>
                </a:solidFill>
              </a:rPr>
              <a:t>Er</a:t>
            </a:r>
            <a:r>
              <a:rPr lang="nl-BE" sz="2000" baseline="-14000" dirty="0">
                <a:solidFill>
                  <a:srgbClr val="269999"/>
                </a:solidFill>
              </a:rPr>
              <a:t>i</a:t>
            </a:r>
            <a:r>
              <a:rPr lang="nl-BE" sz="2000" dirty="0" smtClean="0">
                <a:solidFill>
                  <a:srgbClr val="269999"/>
                </a:solidFill>
              </a:rPr>
              <a:t>     probeert </a:t>
            </a:r>
            <a:r>
              <a:rPr lang="nl-BE" sz="2000" dirty="0">
                <a:solidFill>
                  <a:srgbClr val="269999"/>
                </a:solidFill>
              </a:rPr>
              <a:t>[</a:t>
            </a:r>
            <a:r>
              <a:rPr lang="nl-BE" sz="2000" baseline="-14000" dirty="0">
                <a:solidFill>
                  <a:srgbClr val="269999"/>
                </a:solidFill>
              </a:rPr>
              <a:t>inf</a:t>
            </a:r>
            <a:r>
              <a:rPr lang="nl-BE" sz="2000" dirty="0">
                <a:solidFill>
                  <a:srgbClr val="269999"/>
                </a:solidFill>
              </a:rPr>
              <a:t> </a:t>
            </a:r>
            <a:r>
              <a:rPr lang="nl-BE" sz="2000" i="1" dirty="0">
                <a:solidFill>
                  <a:srgbClr val="269999"/>
                </a:solidFill>
              </a:rPr>
              <a:t>PRO</a:t>
            </a:r>
            <a:r>
              <a:rPr lang="nl-BE" sz="2000" i="1" baseline="-14000" dirty="0">
                <a:solidFill>
                  <a:srgbClr val="269999"/>
                </a:solidFill>
              </a:rPr>
              <a:t>i</a:t>
            </a:r>
            <a:r>
              <a:rPr lang="nl-BE" sz="2000" dirty="0">
                <a:solidFill>
                  <a:srgbClr val="269999"/>
                </a:solidFill>
              </a:rPr>
              <a:t> gedanst te worden]</a:t>
            </a:r>
            <a:r>
              <a:rPr lang="nl-BE" sz="2000" dirty="0" smtClean="0">
                <a:solidFill>
                  <a:srgbClr val="269999"/>
                </a:solidFill>
              </a:rPr>
              <a:t>.</a:t>
            </a:r>
          </a:p>
          <a:p>
            <a:pPr marL="0" indent="0" eaLnBrk="1" hangingPunct="1">
              <a:lnSpc>
                <a:spcPct val="80000"/>
              </a:lnSpc>
              <a:buFontTx/>
              <a:buNone/>
              <a:tabLst>
                <a:tab pos="0" algn="l"/>
                <a:tab pos="533400" algn="l"/>
                <a:tab pos="808038" algn="l"/>
                <a:tab pos="1341438" algn="l"/>
                <a:tab pos="1971675" algn="l"/>
              </a:tabLst>
            </a:pPr>
            <a:r>
              <a:rPr lang="nl-BE" sz="2000" i="1" dirty="0" smtClean="0">
                <a:solidFill>
                  <a:schemeClr val="tx2"/>
                </a:solidFill>
              </a:rPr>
              <a:t>			there tries                   danced  to become</a:t>
            </a:r>
          </a:p>
          <a:p>
            <a:pPr marL="0" indent="0" eaLnBrk="1" hangingPunct="1">
              <a:lnSpc>
                <a:spcPct val="80000"/>
              </a:lnSpc>
              <a:buFontTx/>
              <a:buNone/>
              <a:tabLst>
                <a:tab pos="0" algn="l"/>
                <a:tab pos="533400" algn="l"/>
                <a:tab pos="808038" algn="l"/>
                <a:tab pos="1341438" algn="l"/>
                <a:tab pos="1971675" algn="l"/>
              </a:tabLst>
            </a:pPr>
            <a:r>
              <a:rPr lang="nl-BE" sz="2000" dirty="0" smtClean="0">
                <a:solidFill>
                  <a:schemeClr val="tx2"/>
                </a:solidFill>
                <a:latin typeface="Arial" pitchFamily="-110" charset="0"/>
              </a:rPr>
              <a:t>       </a:t>
            </a:r>
          </a:p>
          <a:p>
            <a:pPr marL="0" indent="0" eaLnBrk="1" hangingPunct="1">
              <a:lnSpc>
                <a:spcPct val="80000"/>
              </a:lnSpc>
              <a:buFontTx/>
              <a:buNone/>
              <a:tabLst>
                <a:tab pos="0" algn="l"/>
                <a:tab pos="533400" algn="l"/>
                <a:tab pos="808038" algn="l"/>
                <a:tab pos="1341438" algn="l"/>
                <a:tab pos="1971675" algn="l"/>
              </a:tabLst>
            </a:pPr>
            <a:endParaRPr lang="nl-BE" sz="2000" dirty="0" smtClean="0">
              <a:solidFill>
                <a:schemeClr val="tx2"/>
              </a:solidFill>
              <a:latin typeface="Arial" pitchFamily="-110" charset="0"/>
            </a:endParaRPr>
          </a:p>
          <a:p>
            <a:pPr marL="0" indent="0" eaLnBrk="1" hangingPunct="1">
              <a:lnSpc>
                <a:spcPct val="80000"/>
              </a:lnSpc>
              <a:buFontTx/>
              <a:buNone/>
              <a:tabLst>
                <a:tab pos="0" algn="l"/>
                <a:tab pos="533400" algn="l"/>
                <a:tab pos="808038" algn="l"/>
                <a:tab pos="1341438" algn="l"/>
                <a:tab pos="1971675" algn="l"/>
              </a:tabLst>
            </a:pPr>
            <a:endParaRPr lang="ru-RU" sz="2000" dirty="0" smtClean="0">
              <a:solidFill>
                <a:schemeClr val="tx2"/>
              </a:solidFill>
              <a:latin typeface="Arial" pitchFamily="-110" charset="0"/>
            </a:endParaRPr>
          </a:p>
          <a:p>
            <a:pPr marL="0" indent="0" eaLnBrk="1" hangingPunct="1">
              <a:lnSpc>
                <a:spcPct val="80000"/>
              </a:lnSpc>
              <a:buFontTx/>
              <a:buNone/>
              <a:tabLst>
                <a:tab pos="0" algn="l"/>
                <a:tab pos="533400" algn="l"/>
                <a:tab pos="808038" algn="l"/>
                <a:tab pos="1341438" algn="l"/>
                <a:tab pos="1971675" algn="l"/>
              </a:tabLst>
            </a:pPr>
            <a:r>
              <a:rPr lang="nl-BE" sz="2000" dirty="0">
                <a:solidFill>
                  <a:schemeClr val="tx2"/>
                </a:solidFill>
              </a:rPr>
              <a:t>		b.	Er</a:t>
            </a:r>
            <a:r>
              <a:rPr lang="nl-BE" sz="2000" baseline="-14000" dirty="0">
                <a:solidFill>
                  <a:schemeClr val="tx2"/>
                </a:solidFill>
              </a:rPr>
              <a:t>i</a:t>
            </a:r>
            <a:r>
              <a:rPr lang="nl-BE" sz="2000" dirty="0" smtClean="0">
                <a:solidFill>
                  <a:schemeClr val="tx2"/>
                </a:solidFill>
              </a:rPr>
              <a:t>     lijkt     [</a:t>
            </a:r>
            <a:r>
              <a:rPr lang="nl-BE" sz="2000" baseline="-14000" dirty="0">
                <a:solidFill>
                  <a:schemeClr val="tx2"/>
                </a:solidFill>
              </a:rPr>
              <a:t>inf</a:t>
            </a:r>
            <a:r>
              <a:rPr lang="nl-BE" sz="2000" dirty="0">
                <a:solidFill>
                  <a:schemeClr val="tx2"/>
                </a:solidFill>
              </a:rPr>
              <a:t> t</a:t>
            </a:r>
            <a:r>
              <a:rPr lang="nl-BE" sz="2000" i="1" baseline="-14000" dirty="0">
                <a:solidFill>
                  <a:schemeClr val="tx2"/>
                </a:solidFill>
              </a:rPr>
              <a:t>i</a:t>
            </a:r>
            <a:r>
              <a:rPr lang="nl-BE" sz="2000" dirty="0">
                <a:solidFill>
                  <a:schemeClr val="tx2"/>
                </a:solidFill>
              </a:rPr>
              <a:t> gedanst te worden]</a:t>
            </a:r>
            <a:r>
              <a:rPr lang="nl-BE" sz="2000" dirty="0" smtClean="0">
                <a:solidFill>
                  <a:schemeClr val="tx2"/>
                </a:solidFill>
              </a:rPr>
              <a:t>.</a:t>
            </a:r>
          </a:p>
          <a:p>
            <a:pPr marL="0" indent="0" eaLnBrk="1" hangingPunct="1">
              <a:lnSpc>
                <a:spcPct val="80000"/>
              </a:lnSpc>
              <a:buFontTx/>
              <a:buNone/>
              <a:tabLst>
                <a:tab pos="0" algn="l"/>
                <a:tab pos="533400" algn="l"/>
                <a:tab pos="808038" algn="l"/>
                <a:tab pos="1341438" algn="l"/>
                <a:tab pos="1971675" algn="l"/>
              </a:tabLst>
            </a:pPr>
            <a:r>
              <a:rPr lang="nl-BE" sz="2000" i="1" dirty="0" smtClean="0">
                <a:solidFill>
                  <a:schemeClr val="tx2"/>
                </a:solidFill>
              </a:rPr>
              <a:t>               there seems         danced  to become</a:t>
            </a:r>
            <a:endParaRPr lang="nl-BE" sz="2000" dirty="0" smtClean="0">
              <a:solidFill>
                <a:schemeClr val="tx2"/>
              </a:solidFill>
            </a:endParaRPr>
          </a:p>
        </p:txBody>
      </p:sp>
      <p:sp>
        <p:nvSpPr>
          <p:cNvPr id="237572" name="Freeform 4"/>
          <p:cNvSpPr>
            <a:spLocks/>
          </p:cNvSpPr>
          <p:nvPr/>
        </p:nvSpPr>
        <p:spPr bwMode="auto">
          <a:xfrm>
            <a:off x="2971800" y="3124200"/>
            <a:ext cx="719138" cy="431800"/>
          </a:xfrm>
          <a:custGeom>
            <a:avLst/>
            <a:gdLst>
              <a:gd name="T0" fmla="*/ 2147483647 w 499"/>
              <a:gd name="T1" fmla="*/ 2147483647 h 279"/>
              <a:gd name="T2" fmla="*/ 2147483647 w 499"/>
              <a:gd name="T3" fmla="*/ 2147483647 h 279"/>
              <a:gd name="T4" fmla="*/ 2147483647 w 499"/>
              <a:gd name="T5" fmla="*/ 2147483647 h 279"/>
              <a:gd name="T6" fmla="*/ 0 w 499"/>
              <a:gd name="T7" fmla="*/ 0 h 279"/>
              <a:gd name="T8" fmla="*/ 0 60000 65536"/>
              <a:gd name="T9" fmla="*/ 0 60000 65536"/>
              <a:gd name="T10" fmla="*/ 0 60000 65536"/>
              <a:gd name="T11" fmla="*/ 0 60000 65536"/>
              <a:gd name="T12" fmla="*/ 0 w 499"/>
              <a:gd name="T13" fmla="*/ 0 h 279"/>
              <a:gd name="T14" fmla="*/ 499 w 499"/>
              <a:gd name="T15" fmla="*/ 279 h 279"/>
            </a:gdLst>
            <a:ahLst/>
            <a:cxnLst>
              <a:cxn ang="T8">
                <a:pos x="T0" y="T1"/>
              </a:cxn>
              <a:cxn ang="T9">
                <a:pos x="T2" y="T3"/>
              </a:cxn>
              <a:cxn ang="T10">
                <a:pos x="T4" y="T5"/>
              </a:cxn>
              <a:cxn ang="T11">
                <a:pos x="T6" y="T7"/>
              </a:cxn>
            </a:cxnLst>
            <a:rect l="T12" t="T13" r="T14" b="T15"/>
            <a:pathLst>
              <a:path w="499" h="279">
                <a:moveTo>
                  <a:pt x="499" y="46"/>
                </a:moveTo>
                <a:lnTo>
                  <a:pt x="497" y="279"/>
                </a:lnTo>
                <a:lnTo>
                  <a:pt x="2" y="279"/>
                </a:lnTo>
                <a:lnTo>
                  <a:pt x="0" y="0"/>
                </a:lnTo>
              </a:path>
            </a:pathLst>
          </a:custGeom>
          <a:noFill/>
          <a:ln w="19050">
            <a:solidFill>
              <a:schemeClr val="tx2"/>
            </a:solidFill>
            <a:round/>
            <a:headEnd/>
            <a:tailEnd type="triangle" w="med" len="med"/>
          </a:ln>
        </p:spPr>
        <p:txBody>
          <a:bodyPr>
            <a:prstTxWarp prst="textNoShape">
              <a:avLst/>
            </a:prstTxWarp>
          </a:bodyPr>
          <a:lstStyle/>
          <a:p>
            <a:endParaRPr lang="nl-NL"/>
          </a:p>
        </p:txBody>
      </p:sp>
      <p:sp>
        <p:nvSpPr>
          <p:cNvPr id="237573" name="Freeform 5"/>
          <p:cNvSpPr>
            <a:spLocks/>
          </p:cNvSpPr>
          <p:nvPr/>
        </p:nvSpPr>
        <p:spPr bwMode="auto">
          <a:xfrm>
            <a:off x="4114800" y="3124200"/>
            <a:ext cx="863600" cy="431800"/>
          </a:xfrm>
          <a:custGeom>
            <a:avLst/>
            <a:gdLst>
              <a:gd name="T0" fmla="*/ 2147483647 w 351"/>
              <a:gd name="T1" fmla="*/ 0 h 243"/>
              <a:gd name="T2" fmla="*/ 2147483647 w 351"/>
              <a:gd name="T3" fmla="*/ 2147483647 h 243"/>
              <a:gd name="T4" fmla="*/ 2147483647 w 351"/>
              <a:gd name="T5" fmla="*/ 2147483647 h 243"/>
              <a:gd name="T6" fmla="*/ 0 w 351"/>
              <a:gd name="T7" fmla="*/ 2147483647 h 243"/>
              <a:gd name="T8" fmla="*/ 0 60000 65536"/>
              <a:gd name="T9" fmla="*/ 0 60000 65536"/>
              <a:gd name="T10" fmla="*/ 0 60000 65536"/>
              <a:gd name="T11" fmla="*/ 0 60000 65536"/>
              <a:gd name="T12" fmla="*/ 0 w 351"/>
              <a:gd name="T13" fmla="*/ 0 h 243"/>
              <a:gd name="T14" fmla="*/ 351 w 351"/>
              <a:gd name="T15" fmla="*/ 243 h 243"/>
            </a:gdLst>
            <a:ahLst/>
            <a:cxnLst>
              <a:cxn ang="T8">
                <a:pos x="T0" y="T1"/>
              </a:cxn>
              <a:cxn ang="T9">
                <a:pos x="T2" y="T3"/>
              </a:cxn>
              <a:cxn ang="T10">
                <a:pos x="T4" y="T5"/>
              </a:cxn>
              <a:cxn ang="T11">
                <a:pos x="T6" y="T7"/>
              </a:cxn>
            </a:cxnLst>
            <a:rect l="T12" t="T13" r="T14" b="T15"/>
            <a:pathLst>
              <a:path w="351" h="243">
                <a:moveTo>
                  <a:pt x="351" y="0"/>
                </a:moveTo>
                <a:lnTo>
                  <a:pt x="342" y="243"/>
                </a:lnTo>
                <a:lnTo>
                  <a:pt x="5" y="243"/>
                </a:lnTo>
                <a:lnTo>
                  <a:pt x="0" y="27"/>
                </a:lnTo>
              </a:path>
            </a:pathLst>
          </a:custGeom>
          <a:noFill/>
          <a:ln w="19050">
            <a:solidFill>
              <a:schemeClr val="tx2"/>
            </a:solidFill>
            <a:round/>
            <a:headEnd type="triangle" w="med" len="med"/>
            <a:tailEnd/>
          </a:ln>
        </p:spPr>
        <p:txBody>
          <a:bodyPr>
            <a:prstTxWarp prst="textNoShape">
              <a:avLst/>
            </a:prstTxWarp>
          </a:bodyPr>
          <a:lstStyle/>
          <a:p>
            <a:endParaRPr lang="nl-NL"/>
          </a:p>
        </p:txBody>
      </p:sp>
      <p:sp>
        <p:nvSpPr>
          <p:cNvPr id="237574" name="Freeform 6"/>
          <p:cNvSpPr>
            <a:spLocks/>
          </p:cNvSpPr>
          <p:nvPr/>
        </p:nvSpPr>
        <p:spPr bwMode="auto">
          <a:xfrm>
            <a:off x="3810000" y="4572000"/>
            <a:ext cx="838200" cy="385763"/>
          </a:xfrm>
          <a:custGeom>
            <a:avLst/>
            <a:gdLst>
              <a:gd name="T0" fmla="*/ 2147483647 w 351"/>
              <a:gd name="T1" fmla="*/ 0 h 243"/>
              <a:gd name="T2" fmla="*/ 2147483647 w 351"/>
              <a:gd name="T3" fmla="*/ 2147483647 h 243"/>
              <a:gd name="T4" fmla="*/ 2147483647 w 351"/>
              <a:gd name="T5" fmla="*/ 2147483647 h 243"/>
              <a:gd name="T6" fmla="*/ 0 w 351"/>
              <a:gd name="T7" fmla="*/ 2147483647 h 243"/>
              <a:gd name="T8" fmla="*/ 0 60000 65536"/>
              <a:gd name="T9" fmla="*/ 0 60000 65536"/>
              <a:gd name="T10" fmla="*/ 0 60000 65536"/>
              <a:gd name="T11" fmla="*/ 0 60000 65536"/>
              <a:gd name="T12" fmla="*/ 0 w 351"/>
              <a:gd name="T13" fmla="*/ 0 h 243"/>
              <a:gd name="T14" fmla="*/ 351 w 351"/>
              <a:gd name="T15" fmla="*/ 243 h 243"/>
            </a:gdLst>
            <a:ahLst/>
            <a:cxnLst>
              <a:cxn ang="T8">
                <a:pos x="T0" y="T1"/>
              </a:cxn>
              <a:cxn ang="T9">
                <a:pos x="T2" y="T3"/>
              </a:cxn>
              <a:cxn ang="T10">
                <a:pos x="T4" y="T5"/>
              </a:cxn>
              <a:cxn ang="T11">
                <a:pos x="T6" y="T7"/>
              </a:cxn>
            </a:cxnLst>
            <a:rect l="T12" t="T13" r="T14" b="T15"/>
            <a:pathLst>
              <a:path w="351" h="243">
                <a:moveTo>
                  <a:pt x="351" y="0"/>
                </a:moveTo>
                <a:lnTo>
                  <a:pt x="342" y="243"/>
                </a:lnTo>
                <a:lnTo>
                  <a:pt x="5" y="243"/>
                </a:lnTo>
                <a:lnTo>
                  <a:pt x="0" y="27"/>
                </a:lnTo>
              </a:path>
            </a:pathLst>
          </a:custGeom>
          <a:noFill/>
          <a:ln w="19050">
            <a:solidFill>
              <a:schemeClr val="tx2"/>
            </a:solidFill>
            <a:round/>
            <a:headEnd type="triangle" w="med" len="med"/>
            <a:tailEnd/>
          </a:ln>
        </p:spPr>
        <p:txBody>
          <a:bodyPr>
            <a:prstTxWarp prst="textNoShape">
              <a:avLst/>
            </a:prstTxWarp>
          </a:bodyPr>
          <a:lstStyle/>
          <a:p>
            <a:endParaRPr lang="nl-NL"/>
          </a:p>
        </p:txBody>
      </p:sp>
      <p:sp>
        <p:nvSpPr>
          <p:cNvPr id="7" name="Vermenigvuldigen 6"/>
          <p:cNvSpPr/>
          <p:nvPr/>
        </p:nvSpPr>
        <p:spPr>
          <a:xfrm>
            <a:off x="3048000" y="3276600"/>
            <a:ext cx="381000" cy="457200"/>
          </a:xfrm>
          <a:prstGeom prst="mathMultiply">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75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57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57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75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P spid="237573" grpId="0" animBg="1"/>
      <p:bldP spid="237574" grpId="0" animBg="1"/>
      <p:bldP spid="7"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2. Basic data: Dutch MCE (12)</a:t>
            </a:r>
            <a:endParaRPr lang="nl-NL" sz="3400" smtClean="0">
              <a:solidFill>
                <a:schemeClr val="accent1"/>
              </a:solidFill>
            </a:endParaRPr>
          </a:p>
        </p:txBody>
      </p:sp>
      <p:sp>
        <p:nvSpPr>
          <p:cNvPr id="115715" name="Rectangle 3"/>
          <p:cNvSpPr>
            <a:spLocks noGrp="1" noChangeArrowheads="1"/>
          </p:cNvSpPr>
          <p:nvPr>
            <p:ph type="body" idx="1"/>
          </p:nvPr>
        </p:nvSpPr>
        <p:spPr>
          <a:xfrm>
            <a:off x="1370013" y="1827213"/>
            <a:ext cx="7313612" cy="4802187"/>
          </a:xfrm>
        </p:spPr>
        <p:txBody>
          <a:bodyPr/>
          <a:lstStyle/>
          <a:p>
            <a:pPr marL="0" indent="0" eaLnBrk="1" hangingPunct="1">
              <a:lnSpc>
                <a:spcPct val="90000"/>
              </a:lnSpc>
              <a:buFontTx/>
              <a:buNone/>
              <a:tabLst>
                <a:tab pos="0" algn="l"/>
                <a:tab pos="533400" algn="l"/>
                <a:tab pos="898525" algn="l"/>
                <a:tab pos="1341438" algn="l"/>
                <a:tab pos="1971675" algn="l"/>
              </a:tabLst>
            </a:pPr>
            <a:r>
              <a:rPr lang="nl-BE" sz="2000" dirty="0">
                <a:solidFill>
                  <a:schemeClr val="tx2"/>
                </a:solidFill>
              </a:rPr>
              <a:t>What about modals?</a:t>
            </a:r>
          </a:p>
          <a:p>
            <a:pPr marL="0" indent="0" eaLnBrk="1" hangingPunct="1">
              <a:lnSpc>
                <a:spcPct val="90000"/>
              </a:lnSpc>
              <a:buFontTx/>
              <a:buNone/>
              <a:tabLst>
                <a:tab pos="0" algn="l"/>
                <a:tab pos="533400" algn="l"/>
                <a:tab pos="898525" algn="l"/>
                <a:tab pos="1341438" algn="l"/>
                <a:tab pos="1971675" algn="l"/>
              </a:tabLst>
            </a:pPr>
            <a:r>
              <a:rPr lang="nl-BE" sz="2000" dirty="0">
                <a:solidFill>
                  <a:schemeClr val="tx2"/>
                </a:solidFill>
              </a:rPr>
              <a:t>All modals, except for </a:t>
            </a:r>
            <a:r>
              <a:rPr lang="nl-BE" sz="2000" i="1" dirty="0" smtClean="0">
                <a:solidFill>
                  <a:schemeClr val="tx2"/>
                </a:solidFill>
              </a:rPr>
              <a:t>willen </a:t>
            </a:r>
            <a:r>
              <a:rPr lang="nl-BE" sz="2000" dirty="0" smtClean="0">
                <a:solidFill>
                  <a:schemeClr val="tx2"/>
                </a:solidFill>
              </a:rPr>
              <a:t>‘want’, </a:t>
            </a:r>
            <a:r>
              <a:rPr lang="nl-BE" sz="2000" dirty="0">
                <a:solidFill>
                  <a:schemeClr val="tx2"/>
                </a:solidFill>
              </a:rPr>
              <a:t>are raising verbs.</a:t>
            </a:r>
            <a:endParaRPr lang="nl-BE" sz="2000" dirty="0" smtClean="0">
              <a:solidFill>
                <a:schemeClr val="tx2"/>
              </a:solidFill>
            </a:endParaRPr>
          </a:p>
          <a:p>
            <a:pPr marL="0" indent="0" eaLnBrk="1" hangingPunct="1">
              <a:lnSpc>
                <a:spcPct val="90000"/>
              </a:lnSpc>
              <a:buFontTx/>
              <a:buNone/>
              <a:tabLst>
                <a:tab pos="0" algn="l"/>
                <a:tab pos="533400" algn="l"/>
                <a:tab pos="898525" algn="l"/>
                <a:tab pos="1341438" algn="l"/>
                <a:tab pos="1971675" algn="l"/>
              </a:tabLst>
            </a:pPr>
            <a:r>
              <a:rPr lang="nl-BE" sz="1000" dirty="0" smtClean="0">
                <a:solidFill>
                  <a:schemeClr val="tx2"/>
                </a:solidFill>
              </a:rPr>
              <a:t> </a:t>
            </a:r>
          </a:p>
          <a:p>
            <a:pPr marL="0" indent="0" eaLnBrk="1" hangingPunct="1">
              <a:lnSpc>
                <a:spcPct val="90000"/>
              </a:lnSpc>
              <a:buFontTx/>
              <a:buChar char="•"/>
              <a:tabLst>
                <a:tab pos="0" algn="l"/>
                <a:tab pos="533400" algn="l"/>
                <a:tab pos="898525" algn="l"/>
                <a:tab pos="1341438" algn="l"/>
                <a:tab pos="1971675" algn="l"/>
              </a:tabLst>
            </a:pPr>
            <a:r>
              <a:rPr lang="nl-BE" sz="2000" dirty="0" smtClean="0">
                <a:solidFill>
                  <a:schemeClr val="tx2"/>
                </a:solidFill>
              </a:rPr>
              <a:t> Impersonal </a:t>
            </a:r>
            <a:r>
              <a:rPr lang="nl-BE" sz="2000" dirty="0">
                <a:solidFill>
                  <a:schemeClr val="tx2"/>
                </a:solidFill>
              </a:rPr>
              <a:t>passive</a:t>
            </a:r>
            <a:r>
              <a:rPr lang="nl-BE" sz="2000" dirty="0" smtClean="0">
                <a:solidFill>
                  <a:schemeClr val="tx2"/>
                </a:solidFill>
              </a:rPr>
              <a:t>:</a:t>
            </a:r>
          </a:p>
          <a:p>
            <a:pPr marL="0" indent="0" eaLnBrk="1" hangingPunct="1">
              <a:lnSpc>
                <a:spcPct val="90000"/>
              </a:lnSpc>
              <a:buFontTx/>
              <a:buNone/>
              <a:tabLst>
                <a:tab pos="0" algn="l"/>
                <a:tab pos="533400" algn="l"/>
                <a:tab pos="898525" algn="l"/>
                <a:tab pos="1341438" algn="l"/>
                <a:tab pos="1971675" algn="l"/>
              </a:tabLst>
            </a:pPr>
            <a:endParaRPr lang="nl-BE" sz="1000" dirty="0">
              <a:solidFill>
                <a:schemeClr val="tx2"/>
              </a:solidFill>
            </a:endParaRPr>
          </a:p>
          <a:p>
            <a:pPr marL="0" indent="0" eaLnBrk="1" hangingPunct="1">
              <a:lnSpc>
                <a:spcPct val="90000"/>
              </a:lnSpc>
              <a:buFontTx/>
              <a:buNone/>
              <a:tabLst>
                <a:tab pos="0" algn="l"/>
                <a:tab pos="533400" algn="l"/>
                <a:tab pos="898525" algn="l"/>
                <a:tab pos="1341438" algn="l"/>
                <a:tab pos="1971675" algn="l"/>
              </a:tabLst>
            </a:pPr>
            <a:r>
              <a:rPr lang="nl-BE" sz="2000" dirty="0">
                <a:solidFill>
                  <a:schemeClr val="tx2"/>
                </a:solidFill>
              </a:rPr>
              <a:t> </a:t>
            </a:r>
            <a:r>
              <a:rPr lang="nl-BE" sz="2000" dirty="0" smtClean="0">
                <a:solidFill>
                  <a:schemeClr val="tx2"/>
                </a:solidFill>
              </a:rPr>
              <a:t>(19)</a:t>
            </a:r>
            <a:r>
              <a:rPr lang="nl-BE" sz="2000" dirty="0">
                <a:solidFill>
                  <a:schemeClr val="tx2"/>
                </a:solidFill>
              </a:rPr>
              <a:t>	a.	</a:t>
            </a:r>
            <a:r>
              <a:rPr lang="nl-BE" sz="2000" dirty="0">
                <a:solidFill>
                  <a:srgbClr val="269999"/>
                </a:solidFill>
              </a:rPr>
              <a:t>Er      mag        gedanst worden  vanavond</a:t>
            </a:r>
            <a:r>
              <a:rPr lang="nl-BE" sz="2000" dirty="0">
                <a:solidFill>
                  <a:schemeClr val="tx2"/>
                </a:solidFill>
              </a:rPr>
              <a:t>.</a:t>
            </a:r>
          </a:p>
          <a:p>
            <a:pPr marL="0" indent="0" eaLnBrk="1" hangingPunct="1">
              <a:lnSpc>
                <a:spcPct val="90000"/>
              </a:lnSpc>
              <a:buFontTx/>
              <a:buNone/>
              <a:tabLst>
                <a:tab pos="0" algn="l"/>
                <a:tab pos="533400" algn="l"/>
                <a:tab pos="898525" algn="l"/>
                <a:tab pos="1341438" algn="l"/>
                <a:tab pos="1971675" algn="l"/>
              </a:tabLst>
            </a:pPr>
            <a:r>
              <a:rPr lang="nl-BE" sz="2000" i="1" dirty="0">
                <a:solidFill>
                  <a:schemeClr val="tx2"/>
                </a:solidFill>
              </a:rPr>
              <a:t>			there is.allowed danced  become tonight</a:t>
            </a:r>
          </a:p>
          <a:p>
            <a:pPr marL="0" indent="0" eaLnBrk="1" hangingPunct="1">
              <a:lnSpc>
                <a:spcPct val="90000"/>
              </a:lnSpc>
              <a:buFontTx/>
              <a:buNone/>
              <a:tabLst>
                <a:tab pos="0" algn="l"/>
                <a:tab pos="533400" algn="l"/>
                <a:tab pos="898525" algn="l"/>
                <a:tab pos="1341438" algn="l"/>
                <a:tab pos="1971675" algn="l"/>
              </a:tabLst>
            </a:pPr>
            <a:r>
              <a:rPr lang="nl-BE" sz="2000" dirty="0">
                <a:solidFill>
                  <a:schemeClr val="tx2"/>
                </a:solidFill>
              </a:rPr>
              <a:t>		b.	</a:t>
            </a:r>
            <a:r>
              <a:rPr lang="nl-BE" sz="2000" dirty="0">
                <a:solidFill>
                  <a:srgbClr val="269999"/>
                </a:solidFill>
              </a:rPr>
              <a:t>Er      moet gedanst worden  vanavond.</a:t>
            </a:r>
          </a:p>
          <a:p>
            <a:pPr marL="0" indent="0" eaLnBrk="1" hangingPunct="1">
              <a:lnSpc>
                <a:spcPct val="90000"/>
              </a:lnSpc>
              <a:buFontTx/>
              <a:buNone/>
              <a:tabLst>
                <a:tab pos="0" algn="l"/>
                <a:tab pos="533400" algn="l"/>
                <a:tab pos="898525" algn="l"/>
                <a:tab pos="1341438" algn="l"/>
                <a:tab pos="1971675" algn="l"/>
              </a:tabLst>
            </a:pPr>
            <a:r>
              <a:rPr lang="nl-BE" sz="2000" i="1" dirty="0">
                <a:solidFill>
                  <a:schemeClr val="tx2"/>
                </a:solidFill>
              </a:rPr>
              <a:t>			there must danced   become tonight</a:t>
            </a:r>
          </a:p>
          <a:p>
            <a:pPr marL="0" indent="0" eaLnBrk="1" hangingPunct="1">
              <a:lnSpc>
                <a:spcPct val="90000"/>
              </a:lnSpc>
              <a:buFontTx/>
              <a:buNone/>
              <a:tabLst>
                <a:tab pos="0" algn="l"/>
                <a:tab pos="533400" algn="l"/>
                <a:tab pos="898525" algn="l"/>
                <a:tab pos="1341438" algn="l"/>
                <a:tab pos="1971675" algn="l"/>
              </a:tabLst>
            </a:pPr>
            <a:r>
              <a:rPr lang="nl-BE" sz="2000" dirty="0">
                <a:solidFill>
                  <a:schemeClr val="tx2"/>
                </a:solidFill>
              </a:rPr>
              <a:t>		c.	</a:t>
            </a:r>
            <a:r>
              <a:rPr lang="nl-BE" sz="2000" dirty="0">
                <a:solidFill>
                  <a:srgbClr val="269999"/>
                </a:solidFill>
              </a:rPr>
              <a:t>Er      kan gedanst worden vanavond.</a:t>
            </a:r>
          </a:p>
          <a:p>
            <a:pPr marL="0" indent="0" eaLnBrk="1" hangingPunct="1">
              <a:lnSpc>
                <a:spcPct val="90000"/>
              </a:lnSpc>
              <a:buFontTx/>
              <a:buNone/>
              <a:tabLst>
                <a:tab pos="0" algn="l"/>
                <a:tab pos="533400" algn="l"/>
                <a:tab pos="898525" algn="l"/>
                <a:tab pos="1341438" algn="l"/>
                <a:tab pos="1971675" algn="l"/>
              </a:tabLst>
            </a:pPr>
            <a:r>
              <a:rPr lang="nl-BE" sz="2000" i="1" dirty="0">
                <a:solidFill>
                  <a:schemeClr val="tx2"/>
                </a:solidFill>
              </a:rPr>
              <a:t>			there can danced  become tonight</a:t>
            </a:r>
          </a:p>
          <a:p>
            <a:pPr marL="0" indent="0" eaLnBrk="1" hangingPunct="1">
              <a:lnSpc>
                <a:spcPct val="90000"/>
              </a:lnSpc>
              <a:buFontTx/>
              <a:buNone/>
              <a:tabLst>
                <a:tab pos="0" algn="l"/>
                <a:tab pos="533400" algn="l"/>
                <a:tab pos="898525" algn="l"/>
                <a:tab pos="1341438" algn="l"/>
                <a:tab pos="1971675" algn="l"/>
              </a:tabLst>
            </a:pPr>
            <a:r>
              <a:rPr lang="nl-BE" sz="2000" dirty="0">
                <a:solidFill>
                  <a:schemeClr val="tx2"/>
                </a:solidFill>
              </a:rPr>
              <a:t>		d.	</a:t>
            </a:r>
            <a:r>
              <a:rPr lang="nl-BE" sz="2000" dirty="0">
                <a:solidFill>
                  <a:srgbClr val="269999"/>
                </a:solidFill>
              </a:rPr>
              <a:t>Er     hoeft  niet  gedanst te worden.</a:t>
            </a:r>
          </a:p>
          <a:p>
            <a:pPr marL="0" indent="0" eaLnBrk="1" hangingPunct="1">
              <a:lnSpc>
                <a:spcPct val="90000"/>
              </a:lnSpc>
              <a:buFontTx/>
              <a:buNone/>
              <a:tabLst>
                <a:tab pos="0" algn="l"/>
                <a:tab pos="533400" algn="l"/>
                <a:tab pos="898525" algn="l"/>
                <a:tab pos="1341438" algn="l"/>
                <a:tab pos="1971675" algn="l"/>
              </a:tabLst>
            </a:pPr>
            <a:r>
              <a:rPr lang="nl-BE" sz="2000" i="1" dirty="0">
                <a:solidFill>
                  <a:schemeClr val="tx2"/>
                </a:solidFill>
              </a:rPr>
              <a:t>			there needs not  danced  to become</a:t>
            </a:r>
          </a:p>
          <a:p>
            <a:pPr marL="0" indent="0" eaLnBrk="1" hangingPunct="1">
              <a:lnSpc>
                <a:spcPct val="90000"/>
              </a:lnSpc>
              <a:buFontTx/>
              <a:buNone/>
              <a:tabLst>
                <a:tab pos="0" algn="l"/>
                <a:tab pos="533400" algn="l"/>
                <a:tab pos="898525" algn="l"/>
                <a:tab pos="1341438" algn="l"/>
                <a:tab pos="1971675" algn="l"/>
              </a:tabLst>
            </a:pPr>
            <a:r>
              <a:rPr lang="nl-BE" sz="2000" dirty="0">
                <a:solidFill>
                  <a:schemeClr val="tx2"/>
                </a:solidFill>
              </a:rPr>
              <a:t>		e.*	</a:t>
            </a:r>
            <a:r>
              <a:rPr lang="nl-BE" sz="2000" dirty="0">
                <a:solidFill>
                  <a:srgbClr val="269999"/>
                </a:solidFill>
              </a:rPr>
              <a:t>Er      wil     gedanst worden.</a:t>
            </a:r>
          </a:p>
          <a:p>
            <a:pPr marL="0" indent="0" eaLnBrk="1" hangingPunct="1">
              <a:lnSpc>
                <a:spcPct val="90000"/>
              </a:lnSpc>
              <a:buFontTx/>
              <a:buNone/>
              <a:tabLst>
                <a:tab pos="0" algn="l"/>
                <a:tab pos="533400" algn="l"/>
                <a:tab pos="898525" algn="l"/>
                <a:tab pos="1341438" algn="l"/>
                <a:tab pos="1971675" algn="l"/>
              </a:tabLst>
            </a:pPr>
            <a:r>
              <a:rPr lang="nl-BE" sz="2000" i="1" dirty="0">
                <a:solidFill>
                  <a:schemeClr val="tx2"/>
                </a:solidFill>
              </a:rPr>
              <a:t>			there wants danced  become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15715">
                                            <p:txEl>
                                              <p:pRg st="5" end="5"/>
                                            </p:txEl>
                                          </p:spTgt>
                                        </p:tgtEl>
                                        <p:attrNameLst>
                                          <p:attrName>style.visibility</p:attrName>
                                        </p:attrNameLst>
                                      </p:cBhvr>
                                      <p:to>
                                        <p:strVal val="visible"/>
                                      </p:to>
                                    </p:set>
                                    <p:animEffect transition="in" filter="fade">
                                      <p:cBhvr>
                                        <p:cTn id="15" dur="1000"/>
                                        <p:tgtEl>
                                          <p:spTgt spid="115715">
                                            <p:txEl>
                                              <p:pRg st="5" end="5"/>
                                            </p:txEl>
                                          </p:spTgt>
                                        </p:tgtEl>
                                      </p:cBhvr>
                                    </p:animEffect>
                                    <p:anim calcmode="lin" valueType="num">
                                      <p:cBhvr>
                                        <p:cTn id="16" dur="10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15715">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5715">
                                            <p:txEl>
                                              <p:pRg st="5" end="5"/>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15715">
                                            <p:txEl>
                                              <p:pRg st="6" end="6"/>
                                            </p:txEl>
                                          </p:spTgt>
                                        </p:tgtEl>
                                        <p:attrNameLst>
                                          <p:attrName>style.visibility</p:attrName>
                                        </p:attrNameLst>
                                      </p:cBhvr>
                                      <p:to>
                                        <p:strVal val="visible"/>
                                      </p:to>
                                    </p:set>
                                    <p:animEffect transition="in" filter="fade">
                                      <p:cBhvr>
                                        <p:cTn id="21" dur="1000"/>
                                        <p:tgtEl>
                                          <p:spTgt spid="115715">
                                            <p:txEl>
                                              <p:pRg st="6" end="6"/>
                                            </p:txEl>
                                          </p:spTgt>
                                        </p:tgtEl>
                                      </p:cBhvr>
                                    </p:animEffect>
                                    <p:anim calcmode="lin" valueType="num">
                                      <p:cBhvr>
                                        <p:cTn id="22" dur="1000" fill="hold"/>
                                        <p:tgtEl>
                                          <p:spTgt spid="115715">
                                            <p:txEl>
                                              <p:pRg st="6" end="6"/>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15715">
                                            <p:txEl>
                                              <p:pRg st="6" end="6"/>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1571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115715">
                                            <p:txEl>
                                              <p:pRg st="7" end="7"/>
                                            </p:txEl>
                                          </p:spTgt>
                                        </p:tgtEl>
                                        <p:attrNameLst>
                                          <p:attrName>style.visibility</p:attrName>
                                        </p:attrNameLst>
                                      </p:cBhvr>
                                      <p:to>
                                        <p:strVal val="visible"/>
                                      </p:to>
                                    </p:set>
                                    <p:animEffect transition="in" filter="fade">
                                      <p:cBhvr>
                                        <p:cTn id="29" dur="1000"/>
                                        <p:tgtEl>
                                          <p:spTgt spid="115715">
                                            <p:txEl>
                                              <p:pRg st="7" end="7"/>
                                            </p:txEl>
                                          </p:spTgt>
                                        </p:tgtEl>
                                      </p:cBhvr>
                                    </p:animEffect>
                                    <p:anim calcmode="lin" valueType="num">
                                      <p:cBhvr>
                                        <p:cTn id="30" dur="1000" fill="hold"/>
                                        <p:tgtEl>
                                          <p:spTgt spid="115715">
                                            <p:txEl>
                                              <p:pRg st="7" end="7"/>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15715">
                                            <p:txEl>
                                              <p:pRg st="7" end="7"/>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15715">
                                            <p:txEl>
                                              <p:pRg st="7" end="7"/>
                                            </p:txEl>
                                          </p:spTgt>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115715">
                                            <p:txEl>
                                              <p:pRg st="8" end="8"/>
                                            </p:txEl>
                                          </p:spTgt>
                                        </p:tgtEl>
                                        <p:attrNameLst>
                                          <p:attrName>style.visibility</p:attrName>
                                        </p:attrNameLst>
                                      </p:cBhvr>
                                      <p:to>
                                        <p:strVal val="visible"/>
                                      </p:to>
                                    </p:set>
                                    <p:animEffect transition="in" filter="fade">
                                      <p:cBhvr>
                                        <p:cTn id="35" dur="1000"/>
                                        <p:tgtEl>
                                          <p:spTgt spid="115715">
                                            <p:txEl>
                                              <p:pRg st="8" end="8"/>
                                            </p:txEl>
                                          </p:spTgt>
                                        </p:tgtEl>
                                      </p:cBhvr>
                                    </p:animEffect>
                                    <p:anim calcmode="lin" valueType="num">
                                      <p:cBhvr>
                                        <p:cTn id="36" dur="1000" fill="hold"/>
                                        <p:tgtEl>
                                          <p:spTgt spid="115715">
                                            <p:txEl>
                                              <p:pRg st="8" end="8"/>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15715">
                                            <p:txEl>
                                              <p:pRg st="8" end="8"/>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15715">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15715">
                                            <p:txEl>
                                              <p:pRg st="9" end="9"/>
                                            </p:txEl>
                                          </p:spTgt>
                                        </p:tgtEl>
                                        <p:attrNameLst>
                                          <p:attrName>style.visibility</p:attrName>
                                        </p:attrNameLst>
                                      </p:cBhvr>
                                      <p:to>
                                        <p:strVal val="visible"/>
                                      </p:to>
                                    </p:set>
                                    <p:animEffect transition="in" filter="fade">
                                      <p:cBhvr>
                                        <p:cTn id="43" dur="1000"/>
                                        <p:tgtEl>
                                          <p:spTgt spid="115715">
                                            <p:txEl>
                                              <p:pRg st="9" end="9"/>
                                            </p:txEl>
                                          </p:spTgt>
                                        </p:tgtEl>
                                      </p:cBhvr>
                                    </p:animEffect>
                                    <p:anim calcmode="lin" valueType="num">
                                      <p:cBhvr>
                                        <p:cTn id="44" dur="1000" fill="hold"/>
                                        <p:tgtEl>
                                          <p:spTgt spid="115715">
                                            <p:txEl>
                                              <p:pRg st="9" end="9"/>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15715">
                                            <p:txEl>
                                              <p:pRg st="9" end="9"/>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15715">
                                            <p:txEl>
                                              <p:pRg st="9" end="9"/>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15715">
                                            <p:txEl>
                                              <p:pRg st="10" end="10"/>
                                            </p:txEl>
                                          </p:spTgt>
                                        </p:tgtEl>
                                        <p:attrNameLst>
                                          <p:attrName>style.visibility</p:attrName>
                                        </p:attrNameLst>
                                      </p:cBhvr>
                                      <p:to>
                                        <p:strVal val="visible"/>
                                      </p:to>
                                    </p:set>
                                    <p:animEffect transition="in" filter="fade">
                                      <p:cBhvr>
                                        <p:cTn id="49" dur="1000"/>
                                        <p:tgtEl>
                                          <p:spTgt spid="115715">
                                            <p:txEl>
                                              <p:pRg st="10" end="10"/>
                                            </p:txEl>
                                          </p:spTgt>
                                        </p:tgtEl>
                                      </p:cBhvr>
                                    </p:animEffect>
                                    <p:anim calcmode="lin" valueType="num">
                                      <p:cBhvr>
                                        <p:cTn id="50" dur="1000" fill="hold"/>
                                        <p:tgtEl>
                                          <p:spTgt spid="115715">
                                            <p:txEl>
                                              <p:pRg st="10" end="10"/>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15715">
                                            <p:txEl>
                                              <p:pRg st="10" end="10"/>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15715">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ntr" presetSubtype="0" fill="hold" nodeType="clickEffect">
                                  <p:stCondLst>
                                    <p:cond delay="0"/>
                                  </p:stCondLst>
                                  <p:childTnLst>
                                    <p:set>
                                      <p:cBhvr>
                                        <p:cTn id="56" dur="1" fill="hold">
                                          <p:stCondLst>
                                            <p:cond delay="0"/>
                                          </p:stCondLst>
                                        </p:cTn>
                                        <p:tgtEl>
                                          <p:spTgt spid="115715">
                                            <p:txEl>
                                              <p:pRg st="11" end="11"/>
                                            </p:txEl>
                                          </p:spTgt>
                                        </p:tgtEl>
                                        <p:attrNameLst>
                                          <p:attrName>style.visibility</p:attrName>
                                        </p:attrNameLst>
                                      </p:cBhvr>
                                      <p:to>
                                        <p:strVal val="visible"/>
                                      </p:to>
                                    </p:set>
                                    <p:animEffect transition="in" filter="fade">
                                      <p:cBhvr>
                                        <p:cTn id="57" dur="1000"/>
                                        <p:tgtEl>
                                          <p:spTgt spid="115715">
                                            <p:txEl>
                                              <p:pRg st="11" end="11"/>
                                            </p:txEl>
                                          </p:spTgt>
                                        </p:tgtEl>
                                      </p:cBhvr>
                                    </p:animEffect>
                                    <p:anim calcmode="lin" valueType="num">
                                      <p:cBhvr>
                                        <p:cTn id="58" dur="1000" fill="hold"/>
                                        <p:tgtEl>
                                          <p:spTgt spid="115715">
                                            <p:txEl>
                                              <p:pRg st="11" end="11"/>
                                            </p:txEl>
                                          </p:spTgt>
                                        </p:tgtEl>
                                        <p:attrNameLst>
                                          <p:attrName>ppt_x</p:attrName>
                                        </p:attrNameLst>
                                      </p:cBhvr>
                                      <p:tavLst>
                                        <p:tav tm="0">
                                          <p:val>
                                            <p:strVal val="#ppt_x"/>
                                          </p:val>
                                        </p:tav>
                                        <p:tav tm="100000">
                                          <p:val>
                                            <p:strVal val="#ppt_x"/>
                                          </p:val>
                                        </p:tav>
                                      </p:tavLst>
                                    </p:anim>
                                    <p:anim calcmode="lin" valueType="num">
                                      <p:cBhvr>
                                        <p:cTn id="59" dur="900" decel="100000" fill="hold"/>
                                        <p:tgtEl>
                                          <p:spTgt spid="115715">
                                            <p:txEl>
                                              <p:pRg st="11" end="11"/>
                                            </p:txEl>
                                          </p:spTgt>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15715">
                                            <p:txEl>
                                              <p:pRg st="11" end="11"/>
                                            </p:txEl>
                                          </p:spTgt>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115715">
                                            <p:txEl>
                                              <p:pRg st="12" end="12"/>
                                            </p:txEl>
                                          </p:spTgt>
                                        </p:tgtEl>
                                        <p:attrNameLst>
                                          <p:attrName>style.visibility</p:attrName>
                                        </p:attrNameLst>
                                      </p:cBhvr>
                                      <p:to>
                                        <p:strVal val="visible"/>
                                      </p:to>
                                    </p:set>
                                    <p:animEffect transition="in" filter="fade">
                                      <p:cBhvr>
                                        <p:cTn id="63" dur="1000"/>
                                        <p:tgtEl>
                                          <p:spTgt spid="115715">
                                            <p:txEl>
                                              <p:pRg st="12" end="12"/>
                                            </p:txEl>
                                          </p:spTgt>
                                        </p:tgtEl>
                                      </p:cBhvr>
                                    </p:animEffect>
                                    <p:anim calcmode="lin" valueType="num">
                                      <p:cBhvr>
                                        <p:cTn id="64" dur="1000" fill="hold"/>
                                        <p:tgtEl>
                                          <p:spTgt spid="115715">
                                            <p:txEl>
                                              <p:pRg st="12" end="12"/>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15715">
                                            <p:txEl>
                                              <p:pRg st="12" end="12"/>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5715">
                                            <p:txEl>
                                              <p:pRg st="12" end="12"/>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nodeType="clickEffect">
                                  <p:stCondLst>
                                    <p:cond delay="0"/>
                                  </p:stCondLst>
                                  <p:childTnLst>
                                    <p:set>
                                      <p:cBhvr>
                                        <p:cTn id="70" dur="1" fill="hold">
                                          <p:stCondLst>
                                            <p:cond delay="0"/>
                                          </p:stCondLst>
                                        </p:cTn>
                                        <p:tgtEl>
                                          <p:spTgt spid="115715">
                                            <p:txEl>
                                              <p:pRg st="13" end="13"/>
                                            </p:txEl>
                                          </p:spTgt>
                                        </p:tgtEl>
                                        <p:attrNameLst>
                                          <p:attrName>style.visibility</p:attrName>
                                        </p:attrNameLst>
                                      </p:cBhvr>
                                      <p:to>
                                        <p:strVal val="visible"/>
                                      </p:to>
                                    </p:set>
                                    <p:animEffect transition="in" filter="fade">
                                      <p:cBhvr>
                                        <p:cTn id="71" dur="1000"/>
                                        <p:tgtEl>
                                          <p:spTgt spid="115715">
                                            <p:txEl>
                                              <p:pRg st="13" end="13"/>
                                            </p:txEl>
                                          </p:spTgt>
                                        </p:tgtEl>
                                      </p:cBhvr>
                                    </p:animEffect>
                                    <p:anim calcmode="lin" valueType="num">
                                      <p:cBhvr>
                                        <p:cTn id="72" dur="1000" fill="hold"/>
                                        <p:tgtEl>
                                          <p:spTgt spid="115715">
                                            <p:txEl>
                                              <p:pRg st="13" end="13"/>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115715">
                                            <p:txEl>
                                              <p:pRg st="13" end="13"/>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5715">
                                            <p:txEl>
                                              <p:pRg st="13" end="13"/>
                                            </p:txEl>
                                          </p:spTgt>
                                        </p:tgtEl>
                                        <p:attrNameLst>
                                          <p:attrName>ppt_y</p:attrName>
                                        </p:attrNameLst>
                                      </p:cBhvr>
                                      <p:tavLst>
                                        <p:tav tm="0">
                                          <p:val>
                                            <p:strVal val="#ppt_y-.03"/>
                                          </p:val>
                                        </p:tav>
                                        <p:tav tm="100000">
                                          <p:val>
                                            <p:strVal val="#ppt_y"/>
                                          </p:val>
                                        </p:tav>
                                      </p:tavLst>
                                    </p:anim>
                                  </p:childTnLst>
                                </p:cTn>
                              </p:par>
                              <p:par>
                                <p:cTn id="75" presetID="37" presetClass="entr" presetSubtype="0" fill="hold" nodeType="withEffect">
                                  <p:stCondLst>
                                    <p:cond delay="0"/>
                                  </p:stCondLst>
                                  <p:childTnLst>
                                    <p:set>
                                      <p:cBhvr>
                                        <p:cTn id="76" dur="1" fill="hold">
                                          <p:stCondLst>
                                            <p:cond delay="0"/>
                                          </p:stCondLst>
                                        </p:cTn>
                                        <p:tgtEl>
                                          <p:spTgt spid="115715">
                                            <p:txEl>
                                              <p:pRg st="14" end="14"/>
                                            </p:txEl>
                                          </p:spTgt>
                                        </p:tgtEl>
                                        <p:attrNameLst>
                                          <p:attrName>style.visibility</p:attrName>
                                        </p:attrNameLst>
                                      </p:cBhvr>
                                      <p:to>
                                        <p:strVal val="visible"/>
                                      </p:to>
                                    </p:set>
                                    <p:animEffect transition="in" filter="fade">
                                      <p:cBhvr>
                                        <p:cTn id="77" dur="1000"/>
                                        <p:tgtEl>
                                          <p:spTgt spid="115715">
                                            <p:txEl>
                                              <p:pRg st="14" end="14"/>
                                            </p:txEl>
                                          </p:spTgt>
                                        </p:tgtEl>
                                      </p:cBhvr>
                                    </p:animEffect>
                                    <p:anim calcmode="lin" valueType="num">
                                      <p:cBhvr>
                                        <p:cTn id="78" dur="1000" fill="hold"/>
                                        <p:tgtEl>
                                          <p:spTgt spid="115715">
                                            <p:txEl>
                                              <p:pRg st="14" end="14"/>
                                            </p:txEl>
                                          </p:spTgt>
                                        </p:tgtEl>
                                        <p:attrNameLst>
                                          <p:attrName>ppt_x</p:attrName>
                                        </p:attrNameLst>
                                      </p:cBhvr>
                                      <p:tavLst>
                                        <p:tav tm="0">
                                          <p:val>
                                            <p:strVal val="#ppt_x"/>
                                          </p:val>
                                        </p:tav>
                                        <p:tav tm="100000">
                                          <p:val>
                                            <p:strVal val="#ppt_x"/>
                                          </p:val>
                                        </p:tav>
                                      </p:tavLst>
                                    </p:anim>
                                    <p:anim calcmode="lin" valueType="num">
                                      <p:cBhvr>
                                        <p:cTn id="79" dur="900" decel="100000" fill="hold"/>
                                        <p:tgtEl>
                                          <p:spTgt spid="115715">
                                            <p:txEl>
                                              <p:pRg st="14" end="14"/>
                                            </p:tx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115715">
                                            <p:txEl>
                                              <p:pRg st="14" end="1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nl-BE" sz="3400" smtClean="0">
                <a:solidFill>
                  <a:schemeClr val="accent1"/>
                </a:solidFill>
              </a:rPr>
              <a:t>Overview</a:t>
            </a:r>
            <a:endParaRPr lang="nl-NL" sz="3400" smtClean="0">
              <a:solidFill>
                <a:schemeClr val="accent1"/>
              </a:solidFill>
            </a:endParaRPr>
          </a:p>
        </p:txBody>
      </p:sp>
      <p:sp>
        <p:nvSpPr>
          <p:cNvPr id="3075" name="Rectangle 3"/>
          <p:cNvSpPr>
            <a:spLocks noGrp="1" noChangeArrowheads="1"/>
          </p:cNvSpPr>
          <p:nvPr>
            <p:ph type="body" idx="1"/>
          </p:nvPr>
        </p:nvSpPr>
        <p:spPr>
          <a:xfrm>
            <a:off x="1371600" y="1676400"/>
            <a:ext cx="7772400" cy="4876800"/>
          </a:xfrm>
        </p:spPr>
        <p:txBody>
          <a:bodyPr/>
          <a:lstStyle/>
          <a:p>
            <a:pPr marL="609600" indent="-609600" eaLnBrk="1" hangingPunct="1">
              <a:buFont typeface="Wingdings" pitchFamily="-110" charset="2"/>
              <a:buNone/>
              <a:defRPr/>
            </a:pPr>
            <a:r>
              <a:rPr lang="nl-BE" sz="2100" b="1" dirty="0" smtClean="0">
                <a:solidFill>
                  <a:schemeClr val="hlink"/>
                </a:solidFill>
              </a:rPr>
              <a:t>Class 1</a:t>
            </a:r>
            <a:r>
              <a:rPr lang="nl-BE" sz="2100" dirty="0" smtClean="0">
                <a:solidFill>
                  <a:schemeClr val="hlink"/>
                </a:solidFill>
              </a:rPr>
              <a:t>: “If you do not understand my silence, how will </a:t>
            </a:r>
          </a:p>
          <a:p>
            <a:pPr marL="609600" indent="-609600" eaLnBrk="1" hangingPunct="1">
              <a:buFont typeface="Wingdings" pitchFamily="-110" charset="2"/>
              <a:buNone/>
              <a:defRPr/>
            </a:pPr>
            <a:r>
              <a:rPr lang="nl-BE" sz="2100" dirty="0" smtClean="0">
                <a:solidFill>
                  <a:schemeClr val="hlink"/>
                </a:solidFill>
              </a:rPr>
              <a:t>              you understand my words?”</a:t>
            </a:r>
          </a:p>
          <a:p>
            <a:pPr marL="609600" indent="-609600" eaLnBrk="1" hangingPunct="1">
              <a:buFont typeface="Wingdings" pitchFamily="-110" charset="2"/>
              <a:buNone/>
              <a:defRPr/>
            </a:pPr>
            <a:r>
              <a:rPr lang="nl-BE" sz="2000" dirty="0" smtClean="0">
                <a:solidFill>
                  <a:schemeClr val="tx1">
                    <a:lumMod val="50000"/>
                    <a:lumOff val="50000"/>
                  </a:schemeClr>
                </a:solidFill>
              </a:rPr>
              <a:t>               </a:t>
            </a:r>
            <a:r>
              <a:rPr lang="nl-NL" sz="2000" dirty="0" smtClean="0">
                <a:solidFill>
                  <a:schemeClr val="tx1">
                    <a:lumMod val="50000"/>
                    <a:lumOff val="50000"/>
                  </a:schemeClr>
                </a:solidFill>
                <a:sym typeface="Wingdings"/>
              </a:rPr>
              <a:t> </a:t>
            </a:r>
            <a:r>
              <a:rPr lang="nl-BE" sz="2000" dirty="0" smtClean="0">
                <a:solidFill>
                  <a:schemeClr val="tx1">
                    <a:lumMod val="50000"/>
                    <a:lumOff val="50000"/>
                  </a:schemeClr>
                </a:solidFill>
              </a:rPr>
              <a:t>What is ellipsis and why study it?</a:t>
            </a:r>
          </a:p>
          <a:p>
            <a:pPr marL="609600" indent="-609600" eaLnBrk="1" hangingPunct="1">
              <a:buFont typeface="Wingdings" pitchFamily="-110" charset="2"/>
              <a:buNone/>
              <a:defRPr/>
            </a:pPr>
            <a:r>
              <a:rPr lang="nl-BE" sz="2100" b="1" dirty="0" smtClean="0">
                <a:solidFill>
                  <a:schemeClr val="hlink"/>
                </a:solidFill>
              </a:rPr>
              <a:t>Class 2</a:t>
            </a:r>
            <a:r>
              <a:rPr lang="nl-BE" sz="2100" dirty="0" smtClean="0">
                <a:solidFill>
                  <a:schemeClr val="hlink"/>
                </a:solidFill>
              </a:rPr>
              <a:t>: “Silence best speaks the mind.”</a:t>
            </a:r>
          </a:p>
          <a:p>
            <a:pPr marL="609600" indent="-609600" eaLnBrk="1" hangingPunct="1">
              <a:buFont typeface="Wingdings" pitchFamily="-110" charset="2"/>
              <a:buNone/>
              <a:defRPr/>
            </a:pPr>
            <a:r>
              <a:rPr lang="nl-BE" sz="2000" dirty="0" smtClean="0">
                <a:solidFill>
                  <a:schemeClr val="hlink"/>
                </a:solidFill>
              </a:rPr>
              <a:t>      </a:t>
            </a:r>
            <a:r>
              <a:rPr lang="nl-BE" sz="2000" dirty="0" smtClean="0">
                <a:solidFill>
                  <a:srgbClr val="7F7F7F"/>
                </a:solidFill>
              </a:rPr>
              <a:t>         </a:t>
            </a:r>
            <a:r>
              <a:rPr lang="nl-NL" sz="2000" dirty="0" smtClean="0">
                <a:solidFill>
                  <a:srgbClr val="7F7F7F"/>
                </a:solidFill>
                <a:sym typeface="Wingdings"/>
              </a:rPr>
              <a:t> Analyses </a:t>
            </a:r>
            <a:r>
              <a:rPr lang="nl-NL" sz="2000" dirty="0" err="1" smtClean="0">
                <a:solidFill>
                  <a:srgbClr val="7F7F7F"/>
                </a:solidFill>
                <a:sym typeface="Wingdings"/>
              </a:rPr>
              <a:t>for</a:t>
            </a:r>
            <a:r>
              <a:rPr lang="nl-NL" sz="2000" dirty="0" smtClean="0">
                <a:solidFill>
                  <a:srgbClr val="7F7F7F"/>
                </a:solidFill>
                <a:sym typeface="Wingdings"/>
              </a:rPr>
              <a:t> </a:t>
            </a:r>
            <a:r>
              <a:rPr lang="nl-NL" sz="2000" dirty="0" err="1" smtClean="0">
                <a:solidFill>
                  <a:srgbClr val="7F7F7F"/>
                </a:solidFill>
                <a:sym typeface="Wingdings"/>
              </a:rPr>
              <a:t>ellipsis</a:t>
            </a:r>
            <a:endParaRPr lang="nl-BE" sz="2000" dirty="0" smtClean="0">
              <a:solidFill>
                <a:srgbClr val="7F7F7F"/>
              </a:solidFill>
            </a:endParaRPr>
          </a:p>
          <a:p>
            <a:pPr marL="609600" indent="-609600" eaLnBrk="1" hangingPunct="1">
              <a:buFont typeface="Wingdings" pitchFamily="-110" charset="2"/>
              <a:buNone/>
              <a:defRPr/>
            </a:pPr>
            <a:r>
              <a:rPr lang="nl-BE" sz="2100" b="1" dirty="0" smtClean="0">
                <a:solidFill>
                  <a:schemeClr val="hlink"/>
                </a:solidFill>
              </a:rPr>
              <a:t>Class 3</a:t>
            </a:r>
            <a:r>
              <a:rPr lang="nl-BE" sz="2100" dirty="0" smtClean="0">
                <a:solidFill>
                  <a:schemeClr val="hlink"/>
                </a:solidFill>
              </a:rPr>
              <a:t>: “It’s a great thing to know the season for</a:t>
            </a:r>
          </a:p>
          <a:p>
            <a:pPr marL="609600" indent="-609600" eaLnBrk="1" hangingPunct="1">
              <a:buFont typeface="Wingdings" pitchFamily="-110" charset="2"/>
              <a:buNone/>
              <a:defRPr/>
            </a:pPr>
            <a:r>
              <a:rPr lang="nl-BE" sz="2100" dirty="0" smtClean="0">
                <a:solidFill>
                  <a:schemeClr val="hlink"/>
                </a:solidFill>
              </a:rPr>
              <a:t>              speech and the season for silence.”</a:t>
            </a:r>
          </a:p>
          <a:p>
            <a:pPr marL="609600" indent="-609600" eaLnBrk="1" hangingPunct="1">
              <a:buFont typeface="Wingdings" pitchFamily="-110" charset="2"/>
              <a:buNone/>
              <a:defRPr/>
            </a:pPr>
            <a:r>
              <a:rPr lang="nl-BE" sz="2000" dirty="0" smtClean="0">
                <a:solidFill>
                  <a:srgbClr val="7F7F7F"/>
                </a:solidFill>
              </a:rPr>
              <a:t>               </a:t>
            </a:r>
            <a:r>
              <a:rPr lang="nl-NL" sz="2000" dirty="0" smtClean="0">
                <a:solidFill>
                  <a:srgbClr val="7F7F7F"/>
                </a:solidFill>
                <a:sym typeface="Wingdings"/>
              </a:rPr>
              <a:t> </a:t>
            </a:r>
            <a:r>
              <a:rPr lang="nl-NL" sz="2000" dirty="0" err="1" smtClean="0">
                <a:solidFill>
                  <a:srgbClr val="7F7F7F"/>
                </a:solidFill>
                <a:sym typeface="Wingdings"/>
              </a:rPr>
              <a:t>Conditions</a:t>
            </a:r>
            <a:r>
              <a:rPr lang="nl-NL" sz="2000" dirty="0" smtClean="0">
                <a:solidFill>
                  <a:srgbClr val="7F7F7F"/>
                </a:solidFill>
                <a:sym typeface="Wingdings"/>
              </a:rPr>
              <a:t> </a:t>
            </a:r>
            <a:r>
              <a:rPr lang="nl-NL" sz="2000" dirty="0" err="1" smtClean="0">
                <a:solidFill>
                  <a:srgbClr val="7F7F7F"/>
                </a:solidFill>
                <a:sym typeface="Wingdings"/>
              </a:rPr>
              <a:t>on</a:t>
            </a:r>
            <a:r>
              <a:rPr lang="nl-NL" sz="2000" dirty="0" smtClean="0">
                <a:solidFill>
                  <a:srgbClr val="7F7F7F"/>
                </a:solidFill>
                <a:sym typeface="Wingdings"/>
              </a:rPr>
              <a:t> </a:t>
            </a:r>
            <a:r>
              <a:rPr lang="nl-NL" sz="2000" dirty="0" err="1" smtClean="0">
                <a:solidFill>
                  <a:srgbClr val="7F7F7F"/>
                </a:solidFill>
                <a:sym typeface="Wingdings"/>
              </a:rPr>
              <a:t>ellipsis</a:t>
            </a:r>
            <a:endParaRPr lang="nl-BE" sz="2000" dirty="0" smtClean="0">
              <a:solidFill>
                <a:srgbClr val="7F7F7F"/>
              </a:solidFill>
            </a:endParaRPr>
          </a:p>
          <a:p>
            <a:pPr marL="609600" indent="-609600" eaLnBrk="1" hangingPunct="1">
              <a:buFont typeface="Wingdings" pitchFamily="-110" charset="2"/>
              <a:buNone/>
              <a:defRPr/>
            </a:pPr>
            <a:r>
              <a:rPr lang="nl-BE" sz="2100" b="1" dirty="0" smtClean="0">
                <a:solidFill>
                  <a:schemeClr val="hlink"/>
                </a:solidFill>
              </a:rPr>
              <a:t>Class 4</a:t>
            </a:r>
            <a:r>
              <a:rPr lang="nl-BE" sz="2100" dirty="0" smtClean="0">
                <a:solidFill>
                  <a:schemeClr val="hlink"/>
                </a:solidFill>
              </a:rPr>
              <a:t>: “You have the right to remain silent.”</a:t>
            </a:r>
          </a:p>
          <a:p>
            <a:pPr marL="609600" indent="-609600" eaLnBrk="1" hangingPunct="1">
              <a:buFont typeface="Wingdings" pitchFamily="-110" charset="2"/>
              <a:buNone/>
              <a:defRPr/>
            </a:pPr>
            <a:r>
              <a:rPr lang="nl-BE" sz="2000" dirty="0" smtClean="0">
                <a:solidFill>
                  <a:srgbClr val="7F7F7F"/>
                </a:solidFill>
              </a:rPr>
              <a:t>               </a:t>
            </a:r>
            <a:r>
              <a:rPr lang="nl-NL" sz="2000" dirty="0" smtClean="0">
                <a:solidFill>
                  <a:srgbClr val="7F7F7F"/>
                </a:solidFill>
                <a:sym typeface="Wingdings"/>
              </a:rPr>
              <a:t> The </a:t>
            </a:r>
            <a:r>
              <a:rPr lang="nl-NL" sz="2000" dirty="0" err="1" smtClean="0">
                <a:solidFill>
                  <a:srgbClr val="7F7F7F"/>
                </a:solidFill>
                <a:sym typeface="Wingdings"/>
              </a:rPr>
              <a:t>syntactic</a:t>
            </a:r>
            <a:r>
              <a:rPr lang="nl-NL" sz="2000" dirty="0" smtClean="0">
                <a:solidFill>
                  <a:srgbClr val="7F7F7F"/>
                </a:solidFill>
                <a:sym typeface="Wingdings"/>
              </a:rPr>
              <a:t> </a:t>
            </a:r>
            <a:r>
              <a:rPr lang="nl-NL" sz="2000" dirty="0" err="1" smtClean="0">
                <a:solidFill>
                  <a:srgbClr val="7F7F7F"/>
                </a:solidFill>
                <a:sym typeface="Wingdings"/>
              </a:rPr>
              <a:t>licensing</a:t>
            </a:r>
            <a:r>
              <a:rPr lang="nl-NL" sz="2000" dirty="0" smtClean="0">
                <a:solidFill>
                  <a:srgbClr val="7F7F7F"/>
                </a:solidFill>
                <a:sym typeface="Wingdings"/>
              </a:rPr>
              <a:t> of </a:t>
            </a:r>
            <a:r>
              <a:rPr lang="nl-NL" sz="2000" dirty="0" err="1" smtClean="0">
                <a:solidFill>
                  <a:srgbClr val="7F7F7F"/>
                </a:solidFill>
                <a:sym typeface="Wingdings"/>
              </a:rPr>
              <a:t>ellipsis</a:t>
            </a:r>
            <a:endParaRPr lang="nl-BE" sz="2000" dirty="0" smtClean="0">
              <a:solidFill>
                <a:srgbClr val="7F7F7F"/>
              </a:solidFill>
            </a:endParaRPr>
          </a:p>
          <a:p>
            <a:pPr marL="609600" indent="-609600" eaLnBrk="1" hangingPunct="1">
              <a:buFont typeface="Wingdings" pitchFamily="-110" charset="2"/>
              <a:buNone/>
              <a:defRPr/>
            </a:pPr>
            <a:r>
              <a:rPr lang="nl-BE" sz="2100" b="1" dirty="0" smtClean="0">
                <a:solidFill>
                  <a:schemeClr val="hlink"/>
                </a:solidFill>
              </a:rPr>
              <a:t>Class 5</a:t>
            </a:r>
            <a:r>
              <a:rPr lang="nl-BE" sz="2100" dirty="0" smtClean="0">
                <a:solidFill>
                  <a:schemeClr val="hlink"/>
                </a:solidFill>
              </a:rPr>
              <a:t>: “Nobody understands the silence of things.”</a:t>
            </a:r>
          </a:p>
          <a:p>
            <a:pPr marL="609600" indent="-609600" eaLnBrk="1" hangingPunct="1">
              <a:buFont typeface="Wingdings" pitchFamily="-110" charset="2"/>
              <a:buNone/>
              <a:defRPr/>
            </a:pPr>
            <a:r>
              <a:rPr lang="nl-BE" sz="2000" dirty="0" smtClean="0">
                <a:solidFill>
                  <a:schemeClr val="hlink"/>
                </a:solidFill>
              </a:rPr>
              <a:t>	 </a:t>
            </a:r>
            <a:r>
              <a:rPr lang="nl-BE" sz="2000" dirty="0" smtClean="0">
                <a:solidFill>
                  <a:srgbClr val="7F7F7F"/>
                </a:solidFill>
              </a:rPr>
              <a:t>       </a:t>
            </a:r>
            <a:r>
              <a:rPr lang="nl-NL" sz="2000" dirty="0" smtClean="0">
                <a:solidFill>
                  <a:srgbClr val="7F7F7F"/>
                </a:solidFill>
                <a:sym typeface="Wingdings"/>
              </a:rPr>
              <a:t> VP </a:t>
            </a:r>
            <a:r>
              <a:rPr lang="nl-NL" sz="2000" dirty="0" err="1" smtClean="0">
                <a:solidFill>
                  <a:srgbClr val="7F7F7F"/>
                </a:solidFill>
                <a:sym typeface="Wingdings"/>
              </a:rPr>
              <a:t>ellipsis</a:t>
            </a:r>
            <a:r>
              <a:rPr lang="nl-NL" sz="2000" dirty="0" smtClean="0">
                <a:solidFill>
                  <a:srgbClr val="7F7F7F"/>
                </a:solidFill>
                <a:sym typeface="Wingdings"/>
              </a:rPr>
              <a:t> and </a:t>
            </a:r>
            <a:r>
              <a:rPr lang="nl-NL" sz="2000" dirty="0" err="1" smtClean="0">
                <a:solidFill>
                  <a:srgbClr val="7F7F7F"/>
                </a:solidFill>
                <a:sym typeface="Wingdings"/>
              </a:rPr>
              <a:t>other</a:t>
            </a:r>
            <a:r>
              <a:rPr lang="nl-NL" sz="2000" dirty="0" smtClean="0">
                <a:solidFill>
                  <a:srgbClr val="7F7F7F"/>
                </a:solidFill>
                <a:sym typeface="Wingdings"/>
              </a:rPr>
              <a:t> </a:t>
            </a:r>
            <a:r>
              <a:rPr lang="nl-NL" sz="2000" dirty="0" err="1" smtClean="0">
                <a:solidFill>
                  <a:srgbClr val="7F7F7F"/>
                </a:solidFill>
                <a:sym typeface="Wingdings"/>
              </a:rPr>
              <a:t>elliptical</a:t>
            </a:r>
            <a:r>
              <a:rPr lang="nl-NL" sz="2000" dirty="0" smtClean="0">
                <a:solidFill>
                  <a:srgbClr val="7F7F7F"/>
                </a:solidFill>
                <a:sym typeface="Wingdings"/>
              </a:rPr>
              <a:t> mysteries</a:t>
            </a:r>
            <a:endParaRPr lang="nl-BE" sz="2000" dirty="0" smtClean="0">
              <a:solidFill>
                <a:schemeClr val="hlink"/>
              </a:solidFill>
            </a:endParaRPr>
          </a:p>
          <a:p>
            <a:pPr marL="609600" indent="-609600" eaLnBrk="1" hangingPunct="1">
              <a:buFont typeface="Wingdings" pitchFamily="-110" charset="2"/>
              <a:buNone/>
              <a:defRPr/>
            </a:pPr>
            <a:endParaRPr lang="nl-BE" sz="1200" dirty="0" smtClean="0">
              <a:solidFill>
                <a:schemeClr val="hlink"/>
              </a:solidFill>
            </a:endParaRPr>
          </a:p>
          <a:p>
            <a:pPr marL="609600" indent="-609600" eaLnBrk="1" hangingPunct="1">
              <a:buFontTx/>
              <a:buNone/>
              <a:defRPr/>
            </a:pPr>
            <a:endParaRPr lang="nl-NL"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075">
                                            <p:txEl>
                                              <p:pRg st="0" end="0"/>
                                            </p:txEl>
                                          </p:spTgt>
                                        </p:tgtEl>
                                        <p:attrNameLst>
                                          <p:attrName>style.opacity</p:attrName>
                                        </p:attrNameLst>
                                      </p:cBhvr>
                                      <p:to>
                                        <p:strVal val="0.5"/>
                                      </p:to>
                                    </p:set>
                                    <p:animEffect filter="image" prLst="opacity: 0.5">
                                      <p:cBhvr rctx="IE">
                                        <p:cTn id="7" dur="indefinite"/>
                                        <p:tgtEl>
                                          <p:spTgt spid="3075">
                                            <p:txEl>
                                              <p:pRg st="0" end="0"/>
                                            </p:txEl>
                                          </p:spTgt>
                                        </p:tgtEl>
                                      </p:cBhvr>
                                    </p:animEffect>
                                  </p:childTnLst>
                                </p:cTn>
                              </p:par>
                              <p:par>
                                <p:cTn id="8" presetID="9" presetClass="emph" presetSubtype="0" grpId="0" nodeType="withEffect">
                                  <p:stCondLst>
                                    <p:cond delay="0"/>
                                  </p:stCondLst>
                                  <p:childTnLst>
                                    <p:set>
                                      <p:cBhvr rctx="PPT">
                                        <p:cTn id="9" dur="indefinite"/>
                                        <p:tgtEl>
                                          <p:spTgt spid="3075">
                                            <p:txEl>
                                              <p:pRg st="1" end="1"/>
                                            </p:txEl>
                                          </p:spTgt>
                                        </p:tgtEl>
                                        <p:attrNameLst>
                                          <p:attrName>style.opacity</p:attrName>
                                        </p:attrNameLst>
                                      </p:cBhvr>
                                      <p:to>
                                        <p:strVal val="0.5"/>
                                      </p:to>
                                    </p:set>
                                    <p:animEffect filter="image" prLst="opacity: 0.5">
                                      <p:cBhvr rctx="IE">
                                        <p:cTn id="10" dur="indefinite"/>
                                        <p:tgtEl>
                                          <p:spTgt spid="3075">
                                            <p:txEl>
                                              <p:pRg st="1" end="1"/>
                                            </p:txEl>
                                          </p:spTgt>
                                        </p:tgtEl>
                                      </p:cBhvr>
                                    </p:animEffect>
                                  </p:childTnLst>
                                </p:cTn>
                              </p:par>
                              <p:par>
                                <p:cTn id="11" presetID="9" presetClass="emph" presetSubtype="0" grpId="0" nodeType="withEffect">
                                  <p:stCondLst>
                                    <p:cond delay="0"/>
                                  </p:stCondLst>
                                  <p:childTnLst>
                                    <p:set>
                                      <p:cBhvr rctx="PPT">
                                        <p:cTn id="12" dur="indefinite"/>
                                        <p:tgtEl>
                                          <p:spTgt spid="3075">
                                            <p:txEl>
                                              <p:pRg st="2" end="2"/>
                                            </p:txEl>
                                          </p:spTgt>
                                        </p:tgtEl>
                                        <p:attrNameLst>
                                          <p:attrName>style.opacity</p:attrName>
                                        </p:attrNameLst>
                                      </p:cBhvr>
                                      <p:to>
                                        <p:strVal val="0.5"/>
                                      </p:to>
                                    </p:set>
                                    <p:animEffect filter="image" prLst="opacity: 0.5">
                                      <p:cBhvr rctx="IE">
                                        <p:cTn id="13" dur="indefinite"/>
                                        <p:tgtEl>
                                          <p:spTgt spid="3075">
                                            <p:txEl>
                                              <p:pRg st="2" end="2"/>
                                            </p:txEl>
                                          </p:spTgt>
                                        </p:tgtEl>
                                      </p:cBhvr>
                                    </p:animEffect>
                                  </p:childTnLst>
                                </p:cTn>
                              </p:par>
                              <p:par>
                                <p:cTn id="14" presetID="9" presetClass="emph" presetSubtype="0" grpId="0" nodeType="withEffect">
                                  <p:stCondLst>
                                    <p:cond delay="0"/>
                                  </p:stCondLst>
                                  <p:childTnLst>
                                    <p:set>
                                      <p:cBhvr rctx="PPT">
                                        <p:cTn id="15" dur="indefinite"/>
                                        <p:tgtEl>
                                          <p:spTgt spid="3075">
                                            <p:txEl>
                                              <p:pRg st="3" end="3"/>
                                            </p:txEl>
                                          </p:spTgt>
                                        </p:tgtEl>
                                        <p:attrNameLst>
                                          <p:attrName>style.opacity</p:attrName>
                                        </p:attrNameLst>
                                      </p:cBhvr>
                                      <p:to>
                                        <p:strVal val="0.5"/>
                                      </p:to>
                                    </p:set>
                                    <p:animEffect filter="image" prLst="opacity: 0.5">
                                      <p:cBhvr rctx="IE">
                                        <p:cTn id="16" dur="indefinite"/>
                                        <p:tgtEl>
                                          <p:spTgt spid="3075">
                                            <p:txEl>
                                              <p:pRg st="3" end="3"/>
                                            </p:txEl>
                                          </p:spTgt>
                                        </p:tgtEl>
                                      </p:cBhvr>
                                    </p:animEffect>
                                  </p:childTnLst>
                                </p:cTn>
                              </p:par>
                              <p:par>
                                <p:cTn id="17" presetID="9" presetClass="emph" presetSubtype="0" grpId="0" nodeType="withEffect">
                                  <p:stCondLst>
                                    <p:cond delay="0"/>
                                  </p:stCondLst>
                                  <p:childTnLst>
                                    <p:set>
                                      <p:cBhvr rctx="PPT">
                                        <p:cTn id="18" dur="indefinite"/>
                                        <p:tgtEl>
                                          <p:spTgt spid="3075">
                                            <p:txEl>
                                              <p:pRg st="4" end="4"/>
                                            </p:txEl>
                                          </p:spTgt>
                                        </p:tgtEl>
                                        <p:attrNameLst>
                                          <p:attrName>style.opacity</p:attrName>
                                        </p:attrNameLst>
                                      </p:cBhvr>
                                      <p:to>
                                        <p:strVal val="0.5"/>
                                      </p:to>
                                    </p:set>
                                    <p:animEffect filter="image" prLst="opacity: 0.5">
                                      <p:cBhvr rctx="IE">
                                        <p:cTn id="19" dur="indefinite"/>
                                        <p:tgtEl>
                                          <p:spTgt spid="3075">
                                            <p:txEl>
                                              <p:pRg st="4" end="4"/>
                                            </p:txEl>
                                          </p:spTgt>
                                        </p:tgtEl>
                                      </p:cBhvr>
                                    </p:animEffect>
                                  </p:childTnLst>
                                </p:cTn>
                              </p:par>
                              <p:par>
                                <p:cTn id="20" presetID="9" presetClass="emph" presetSubtype="0" grpId="0" nodeType="withEffect">
                                  <p:stCondLst>
                                    <p:cond delay="0"/>
                                  </p:stCondLst>
                                  <p:childTnLst>
                                    <p:set>
                                      <p:cBhvr rctx="PPT">
                                        <p:cTn id="21" dur="indefinite"/>
                                        <p:tgtEl>
                                          <p:spTgt spid="3075">
                                            <p:txEl>
                                              <p:pRg st="5" end="5"/>
                                            </p:txEl>
                                          </p:spTgt>
                                        </p:tgtEl>
                                        <p:attrNameLst>
                                          <p:attrName>style.opacity</p:attrName>
                                        </p:attrNameLst>
                                      </p:cBhvr>
                                      <p:to>
                                        <p:strVal val="0.5"/>
                                      </p:to>
                                    </p:set>
                                    <p:animEffect filter="image" prLst="opacity: 0.5">
                                      <p:cBhvr rctx="IE">
                                        <p:cTn id="22" dur="indefinite"/>
                                        <p:tgtEl>
                                          <p:spTgt spid="3075">
                                            <p:txEl>
                                              <p:pRg st="5" end="5"/>
                                            </p:txEl>
                                          </p:spTgt>
                                        </p:tgtEl>
                                      </p:cBhvr>
                                    </p:animEffect>
                                  </p:childTnLst>
                                </p:cTn>
                              </p:par>
                              <p:par>
                                <p:cTn id="23" presetID="9" presetClass="emph" presetSubtype="0" grpId="0" nodeType="withEffect">
                                  <p:stCondLst>
                                    <p:cond delay="0"/>
                                  </p:stCondLst>
                                  <p:childTnLst>
                                    <p:set>
                                      <p:cBhvr rctx="PPT">
                                        <p:cTn id="24" dur="indefinite"/>
                                        <p:tgtEl>
                                          <p:spTgt spid="3075">
                                            <p:txEl>
                                              <p:pRg st="6" end="6"/>
                                            </p:txEl>
                                          </p:spTgt>
                                        </p:tgtEl>
                                        <p:attrNameLst>
                                          <p:attrName>style.opacity</p:attrName>
                                        </p:attrNameLst>
                                      </p:cBhvr>
                                      <p:to>
                                        <p:strVal val="0.5"/>
                                      </p:to>
                                    </p:set>
                                    <p:animEffect filter="image" prLst="opacity: 0.5">
                                      <p:cBhvr rctx="IE">
                                        <p:cTn id="25" dur="indefinite"/>
                                        <p:tgtEl>
                                          <p:spTgt spid="3075">
                                            <p:txEl>
                                              <p:pRg st="6" end="6"/>
                                            </p:txEl>
                                          </p:spTgt>
                                        </p:tgtEl>
                                      </p:cBhvr>
                                    </p:animEffect>
                                  </p:childTnLst>
                                </p:cTn>
                              </p:par>
                              <p:par>
                                <p:cTn id="26" presetID="9" presetClass="emph" presetSubtype="0" grpId="0" nodeType="withEffect">
                                  <p:stCondLst>
                                    <p:cond delay="0"/>
                                  </p:stCondLst>
                                  <p:childTnLst>
                                    <p:set>
                                      <p:cBhvr rctx="PPT">
                                        <p:cTn id="27" dur="indefinite"/>
                                        <p:tgtEl>
                                          <p:spTgt spid="3075">
                                            <p:txEl>
                                              <p:pRg st="7" end="7"/>
                                            </p:txEl>
                                          </p:spTgt>
                                        </p:tgtEl>
                                        <p:attrNameLst>
                                          <p:attrName>style.opacity</p:attrName>
                                        </p:attrNameLst>
                                      </p:cBhvr>
                                      <p:to>
                                        <p:strVal val="0.5"/>
                                      </p:to>
                                    </p:set>
                                    <p:animEffect filter="image" prLst="opacity: 0.5">
                                      <p:cBhvr rctx="IE">
                                        <p:cTn id="28" dur="indefinite"/>
                                        <p:tgtEl>
                                          <p:spTgt spid="3075">
                                            <p:txEl>
                                              <p:pRg st="7" end="7"/>
                                            </p:txEl>
                                          </p:spTgt>
                                        </p:tgtEl>
                                      </p:cBhvr>
                                    </p:animEffect>
                                  </p:childTnLst>
                                </p:cTn>
                              </p:par>
                              <p:par>
                                <p:cTn id="29" presetID="9" presetClass="emph" presetSubtype="0" grpId="0" nodeType="withEffect">
                                  <p:stCondLst>
                                    <p:cond delay="0"/>
                                  </p:stCondLst>
                                  <p:childTnLst>
                                    <p:set>
                                      <p:cBhvr rctx="PPT">
                                        <p:cTn id="30" dur="indefinite"/>
                                        <p:tgtEl>
                                          <p:spTgt spid="3075">
                                            <p:txEl>
                                              <p:pRg st="10" end="10"/>
                                            </p:txEl>
                                          </p:spTgt>
                                        </p:tgtEl>
                                        <p:attrNameLst>
                                          <p:attrName>style.opacity</p:attrName>
                                        </p:attrNameLst>
                                      </p:cBhvr>
                                      <p:to>
                                        <p:strVal val="0.5"/>
                                      </p:to>
                                    </p:set>
                                    <p:animEffect filter="image" prLst="opacity: 0.5">
                                      <p:cBhvr rctx="IE">
                                        <p:cTn id="31" dur="indefinite"/>
                                        <p:tgtEl>
                                          <p:spTgt spid="3075">
                                            <p:txEl>
                                              <p:pRg st="10" end="10"/>
                                            </p:txEl>
                                          </p:spTgt>
                                        </p:tgtEl>
                                      </p:cBhvr>
                                    </p:animEffect>
                                  </p:childTnLst>
                                </p:cTn>
                              </p:par>
                              <p:par>
                                <p:cTn id="32" presetID="9" presetClass="emph" presetSubtype="0" grpId="0" nodeType="withEffect">
                                  <p:stCondLst>
                                    <p:cond delay="0"/>
                                  </p:stCondLst>
                                  <p:childTnLst>
                                    <p:set>
                                      <p:cBhvr rctx="PPT">
                                        <p:cTn id="33" dur="indefinite"/>
                                        <p:tgtEl>
                                          <p:spTgt spid="3075">
                                            <p:txEl>
                                              <p:pRg st="11" end="11"/>
                                            </p:txEl>
                                          </p:spTgt>
                                        </p:tgtEl>
                                        <p:attrNameLst>
                                          <p:attrName>style.opacity</p:attrName>
                                        </p:attrNameLst>
                                      </p:cBhvr>
                                      <p:to>
                                        <p:strVal val="0.5"/>
                                      </p:to>
                                    </p:set>
                                    <p:animEffect filter="image" prLst="opacity: 0.5">
                                      <p:cBhvr rctx="IE">
                                        <p:cTn id="34" dur="indefinite"/>
                                        <p:tgtEl>
                                          <p:spTgt spid="3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370013" y="301625"/>
            <a:ext cx="7523162" cy="1143000"/>
          </a:xfrm>
        </p:spPr>
        <p:txBody>
          <a:bodyPr/>
          <a:lstStyle/>
          <a:p>
            <a:pPr eaLnBrk="1" hangingPunct="1"/>
            <a:r>
              <a:rPr lang="nl-BE" sz="3400" dirty="0" smtClean="0">
                <a:solidFill>
                  <a:schemeClr val="accent1"/>
                </a:solidFill>
              </a:rPr>
              <a:t>2. Basic data: Dutch MCE (13)</a:t>
            </a:r>
            <a:endParaRPr lang="nl-NL" sz="3400" dirty="0" smtClean="0">
              <a:solidFill>
                <a:schemeClr val="accent1"/>
              </a:solidFill>
            </a:endParaRPr>
          </a:p>
        </p:txBody>
      </p:sp>
      <p:sp>
        <p:nvSpPr>
          <p:cNvPr id="167939" name="Rectangle 3"/>
          <p:cNvSpPr>
            <a:spLocks noGrp="1" noChangeArrowheads="1"/>
          </p:cNvSpPr>
          <p:nvPr>
            <p:ph type="body" idx="1"/>
          </p:nvPr>
        </p:nvSpPr>
        <p:spPr>
          <a:xfrm>
            <a:off x="1371600" y="1828800"/>
            <a:ext cx="7543800" cy="4800600"/>
          </a:xfrm>
        </p:spPr>
        <p:txBody>
          <a:bodyPr/>
          <a:lstStyle/>
          <a:p>
            <a:pPr marL="0" indent="0" eaLnBrk="1" hangingPunct="1">
              <a:lnSpc>
                <a:spcPct val="90000"/>
              </a:lnSpc>
              <a:buFontTx/>
              <a:buChar char="•"/>
              <a:tabLst>
                <a:tab pos="0" algn="l"/>
                <a:tab pos="533400" algn="l"/>
                <a:tab pos="812800" algn="l"/>
                <a:tab pos="1160463" algn="l"/>
                <a:tab pos="1262063" algn="l"/>
                <a:tab pos="1971675" algn="l"/>
              </a:tabLst>
            </a:pPr>
            <a:r>
              <a:rPr lang="nl-BE" sz="2200" dirty="0" smtClean="0">
                <a:solidFill>
                  <a:schemeClr val="tx2"/>
                </a:solidFill>
              </a:rPr>
              <a:t> Modal verbs can occur with expletives:</a:t>
            </a:r>
          </a:p>
          <a:p>
            <a:pPr marL="0" indent="0" eaLnBrk="1" hangingPunct="1">
              <a:lnSpc>
                <a:spcPct val="90000"/>
              </a:lnSpc>
              <a:buFontTx/>
              <a:buNone/>
              <a:tabLst>
                <a:tab pos="0" algn="l"/>
                <a:tab pos="533400" algn="l"/>
                <a:tab pos="812800" algn="l"/>
                <a:tab pos="1160463" algn="l"/>
                <a:tab pos="1262063" algn="l"/>
                <a:tab pos="1971675" algn="l"/>
              </a:tabLst>
            </a:pPr>
            <a:endParaRPr lang="nl-BE" sz="1200" dirty="0" smtClean="0">
              <a:solidFill>
                <a:schemeClr val="accent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dirty="0" smtClean="0">
                <a:solidFill>
                  <a:schemeClr val="tx2"/>
                </a:solidFill>
              </a:rPr>
              <a:t>(20)</a:t>
            </a:r>
            <a:r>
              <a:rPr lang="nl-BE" sz="2200" dirty="0">
                <a:solidFill>
                  <a:schemeClr val="tx2"/>
                </a:solidFill>
              </a:rPr>
              <a:t>	a</a:t>
            </a:r>
            <a:r>
              <a:rPr lang="nl-BE" sz="2200" dirty="0" smtClean="0">
                <a:solidFill>
                  <a:schemeClr val="tx2"/>
                </a:solidFill>
              </a:rPr>
              <a:t>. 	</a:t>
            </a:r>
            <a:r>
              <a:rPr lang="nl-BE" sz="2200" dirty="0" smtClean="0">
                <a:solidFill>
                  <a:srgbClr val="269999"/>
                </a:solidFill>
              </a:rPr>
              <a:t>Het kan dat  ik eens langskom.</a:t>
            </a:r>
            <a:endParaRPr lang="nl-BE" sz="2200" dirty="0">
              <a:solidFill>
                <a:srgbClr val="269999"/>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i="1" dirty="0">
                <a:solidFill>
                  <a:schemeClr val="tx2"/>
                </a:solidFill>
              </a:rPr>
              <a:t>	</a:t>
            </a:r>
            <a:r>
              <a:rPr lang="nl-BE" sz="2200" i="1" dirty="0" smtClean="0">
                <a:solidFill>
                  <a:schemeClr val="tx2"/>
                </a:solidFill>
              </a:rPr>
              <a:t>			it    can that I  once pass.by</a:t>
            </a:r>
          </a:p>
          <a:p>
            <a:pPr marL="0" indent="0" eaLnBrk="1" hangingPunct="1">
              <a:lnSpc>
                <a:spcPct val="90000"/>
              </a:lnSpc>
              <a:buFontTx/>
              <a:buNone/>
              <a:tabLst>
                <a:tab pos="0" algn="l"/>
                <a:tab pos="533400" algn="l"/>
                <a:tab pos="812800" algn="l"/>
                <a:tab pos="1160463" algn="l"/>
                <a:tab pos="1262063" algn="l"/>
                <a:tab pos="1971675" algn="l"/>
              </a:tabLst>
            </a:pPr>
            <a:r>
              <a:rPr lang="nl-BE" sz="2200" dirty="0" smtClean="0">
                <a:solidFill>
                  <a:schemeClr val="tx2"/>
                </a:solidFill>
              </a:rPr>
              <a:t>				‘It’s possible that I’ll pass by.’</a:t>
            </a:r>
          </a:p>
          <a:p>
            <a:pPr marL="0" indent="0" eaLnBrk="1" hangingPunct="1">
              <a:lnSpc>
                <a:spcPct val="90000"/>
              </a:lnSpc>
              <a:buFontTx/>
              <a:buNone/>
              <a:tabLst>
                <a:tab pos="0" algn="l"/>
                <a:tab pos="533400" algn="l"/>
                <a:tab pos="812800" algn="l"/>
                <a:tab pos="1160463" algn="l"/>
                <a:tab pos="1262063" algn="l"/>
                <a:tab pos="1971675" algn="l"/>
              </a:tabLst>
            </a:pPr>
            <a:r>
              <a:rPr lang="nl-BE" sz="2200" dirty="0">
                <a:solidFill>
                  <a:schemeClr val="tx2"/>
                </a:solidFill>
              </a:rPr>
              <a:t>	</a:t>
            </a:r>
            <a:r>
              <a:rPr lang="nl-BE" sz="2200" dirty="0" smtClean="0">
                <a:solidFill>
                  <a:schemeClr val="tx2"/>
                </a:solidFill>
              </a:rPr>
              <a:t>	b.</a:t>
            </a:r>
            <a:r>
              <a:rPr lang="nl-BE" sz="2200" dirty="0">
                <a:solidFill>
                  <a:schemeClr val="tx2"/>
                </a:solidFill>
              </a:rPr>
              <a:t>	</a:t>
            </a:r>
            <a:r>
              <a:rPr lang="nl-BE" sz="2200" dirty="0" smtClean="0">
                <a:solidFill>
                  <a:schemeClr val="tx2"/>
                </a:solidFill>
              </a:rPr>
              <a:t>	</a:t>
            </a:r>
            <a:r>
              <a:rPr lang="nl-BE" sz="2200" dirty="0" smtClean="0">
                <a:solidFill>
                  <a:srgbClr val="269999"/>
                </a:solidFill>
              </a:rPr>
              <a:t>Het mag         niet regenen.</a:t>
            </a:r>
            <a:endParaRPr lang="nl-BE" sz="2200" dirty="0">
              <a:solidFill>
                <a:srgbClr val="269999"/>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i="1" dirty="0">
                <a:solidFill>
                  <a:schemeClr val="tx2"/>
                </a:solidFill>
              </a:rPr>
              <a:t>	</a:t>
            </a:r>
            <a:r>
              <a:rPr lang="nl-BE" sz="2200" i="1" dirty="0" smtClean="0">
                <a:solidFill>
                  <a:schemeClr val="tx2"/>
                </a:solidFill>
              </a:rPr>
              <a:t>			it    is.allowed not  rain</a:t>
            </a:r>
          </a:p>
          <a:p>
            <a:pPr marL="0" indent="0" eaLnBrk="1" hangingPunct="1">
              <a:lnSpc>
                <a:spcPct val="90000"/>
              </a:lnSpc>
              <a:buFontTx/>
              <a:buNone/>
              <a:tabLst>
                <a:tab pos="0" algn="l"/>
                <a:tab pos="533400" algn="l"/>
                <a:tab pos="812800" algn="l"/>
                <a:tab pos="1160463" algn="l"/>
                <a:tab pos="1262063" algn="l"/>
                <a:tab pos="1971675" algn="l"/>
              </a:tabLst>
            </a:pPr>
            <a:r>
              <a:rPr lang="nl-BE" sz="2200" dirty="0" smtClean="0">
                <a:solidFill>
                  <a:schemeClr val="tx2"/>
                </a:solidFill>
              </a:rPr>
              <a:t>				‘It can’t rain.’</a:t>
            </a:r>
          </a:p>
          <a:p>
            <a:pPr marL="0" indent="0" eaLnBrk="1" hangingPunct="1">
              <a:lnSpc>
                <a:spcPct val="90000"/>
              </a:lnSpc>
              <a:buFontTx/>
              <a:buNone/>
              <a:tabLst>
                <a:tab pos="0" algn="l"/>
                <a:tab pos="533400" algn="l"/>
                <a:tab pos="812800" algn="l"/>
                <a:tab pos="1160463" algn="l"/>
                <a:tab pos="1262063" algn="l"/>
                <a:tab pos="1971675" algn="l"/>
              </a:tabLst>
            </a:pPr>
            <a:endParaRPr lang="nl-BE" sz="1200" dirty="0" smtClean="0">
              <a:solidFill>
                <a:schemeClr val="tx2"/>
              </a:solidFill>
            </a:endParaRPr>
          </a:p>
          <a:p>
            <a:pPr marL="0" indent="0" eaLnBrk="1" hangingPunct="1">
              <a:lnSpc>
                <a:spcPct val="90000"/>
              </a:lnSpc>
              <a:buFontTx/>
              <a:buChar char="•"/>
              <a:tabLst>
                <a:tab pos="0" algn="l"/>
                <a:tab pos="533400" algn="l"/>
                <a:tab pos="812800" algn="l"/>
                <a:tab pos="1160463" algn="l"/>
                <a:tab pos="1262063" algn="l"/>
                <a:tab pos="1971675" algn="l"/>
              </a:tabLst>
            </a:pPr>
            <a:r>
              <a:rPr lang="nl-BE" sz="2200" dirty="0" smtClean="0">
                <a:solidFill>
                  <a:schemeClr val="tx2"/>
                </a:solidFill>
              </a:rPr>
              <a:t> Modal verbs can occur with idiom subjects:</a:t>
            </a:r>
          </a:p>
          <a:p>
            <a:pPr marL="0" indent="0" eaLnBrk="1" hangingPunct="1">
              <a:lnSpc>
                <a:spcPct val="90000"/>
              </a:lnSpc>
              <a:buFontTx/>
              <a:buNone/>
              <a:tabLst>
                <a:tab pos="0" algn="l"/>
                <a:tab pos="533400" algn="l"/>
                <a:tab pos="812800" algn="l"/>
                <a:tab pos="1160463" algn="l"/>
                <a:tab pos="1262063" algn="l"/>
                <a:tab pos="1971675" algn="l"/>
              </a:tabLst>
            </a:pPr>
            <a:endParaRPr lang="nl-BE" sz="1200" dirty="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dirty="0" smtClean="0">
                <a:solidFill>
                  <a:schemeClr val="tx2"/>
                </a:solidFill>
              </a:rPr>
              <a:t>(21)	</a:t>
            </a:r>
            <a:r>
              <a:rPr lang="nl-BE" sz="2200" dirty="0" smtClean="0">
                <a:solidFill>
                  <a:srgbClr val="269999"/>
                </a:solidFill>
              </a:rPr>
              <a:t>De  aap       moet  nog uit  de  mouw  komen.</a:t>
            </a:r>
          </a:p>
          <a:p>
            <a:pPr marL="0" indent="0" eaLnBrk="1" hangingPunct="1">
              <a:lnSpc>
                <a:spcPct val="90000"/>
              </a:lnSpc>
              <a:buFontTx/>
              <a:buNone/>
              <a:tabLst>
                <a:tab pos="0" algn="l"/>
                <a:tab pos="533400" algn="l"/>
                <a:tab pos="812800" algn="l"/>
                <a:tab pos="1160463" algn="l"/>
                <a:tab pos="1262063" algn="l"/>
                <a:tab pos="1971675" algn="l"/>
              </a:tabLst>
            </a:pPr>
            <a:r>
              <a:rPr lang="nl-BE" sz="2200" i="1" dirty="0">
                <a:solidFill>
                  <a:schemeClr val="tx2"/>
                </a:solidFill>
              </a:rPr>
              <a:t>	</a:t>
            </a:r>
            <a:r>
              <a:rPr lang="nl-BE" sz="2200" i="1" dirty="0" smtClean="0">
                <a:solidFill>
                  <a:schemeClr val="tx2"/>
                </a:solidFill>
              </a:rPr>
              <a:t>	the monkey has.to still out the sleeve come</a:t>
            </a:r>
            <a:endParaRPr lang="nl-BE" sz="2200" dirty="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i="1" dirty="0" smtClean="0">
                <a:solidFill>
                  <a:schemeClr val="tx2"/>
                </a:solidFill>
              </a:rPr>
              <a:t>		‘</a:t>
            </a:r>
            <a:r>
              <a:rPr lang="nl-BE" sz="2200" dirty="0" smtClean="0">
                <a:solidFill>
                  <a:schemeClr val="tx2"/>
                </a:solidFill>
              </a:rPr>
              <a:t>The truth still has to become clear.’</a:t>
            </a:r>
            <a:r>
              <a:rPr lang="nl-BE" sz="2200" i="1" dirty="0" smtClean="0">
                <a:solidFill>
                  <a:schemeClr val="tx2"/>
                </a:solidFill>
              </a:rPr>
              <a:t>	</a:t>
            </a:r>
            <a:r>
              <a:rPr lang="nl-BE" sz="2000" i="1" dirty="0">
                <a:solidFill>
                  <a:schemeClr val="tx2"/>
                </a:solidFill>
              </a:rPr>
              <a:t>	</a:t>
            </a:r>
            <a:endParaRPr lang="nl-BE" sz="2000" i="1" dirty="0" smtClean="0">
              <a:solidFill>
                <a:schemeClr val="tx2"/>
              </a:solidFill>
            </a:endParaRPr>
          </a:p>
          <a:p>
            <a:pPr marL="0" indent="0" eaLnBrk="1" hangingPunct="1">
              <a:lnSpc>
                <a:spcPct val="90000"/>
              </a:lnSpc>
              <a:buFontTx/>
              <a:buNone/>
              <a:tabLst>
                <a:tab pos="0" algn="l"/>
                <a:tab pos="533400" algn="l"/>
                <a:tab pos="812800" algn="l"/>
                <a:tab pos="1160463" algn="l"/>
                <a:tab pos="1262063" algn="l"/>
                <a:tab pos="1971675" algn="l"/>
              </a:tabLst>
            </a:pPr>
            <a:endParaRPr lang="nl-BE" sz="20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67939">
                                            <p:txEl>
                                              <p:pRg st="2" end="2"/>
                                            </p:txEl>
                                          </p:spTgt>
                                        </p:tgtEl>
                                        <p:attrNameLst>
                                          <p:attrName>style.visibility</p:attrName>
                                        </p:attrNameLst>
                                      </p:cBhvr>
                                      <p:to>
                                        <p:strVal val="visible"/>
                                      </p:to>
                                    </p:set>
                                    <p:animEffect transition="in" filter="fade">
                                      <p:cBhvr>
                                        <p:cTn id="7" dur="1000"/>
                                        <p:tgtEl>
                                          <p:spTgt spid="167939">
                                            <p:txEl>
                                              <p:pRg st="2" end="2"/>
                                            </p:txEl>
                                          </p:spTgt>
                                        </p:tgtEl>
                                      </p:cBhvr>
                                    </p:animEffect>
                                    <p:anim calcmode="lin" valueType="num">
                                      <p:cBhvr>
                                        <p:cTn id="8" dur="1000" fill="hold"/>
                                        <p:tgtEl>
                                          <p:spTgt spid="167939">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7939">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7939">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67939">
                                            <p:txEl>
                                              <p:pRg st="3" end="3"/>
                                            </p:txEl>
                                          </p:spTgt>
                                        </p:tgtEl>
                                        <p:attrNameLst>
                                          <p:attrName>style.visibility</p:attrName>
                                        </p:attrNameLst>
                                      </p:cBhvr>
                                      <p:to>
                                        <p:strVal val="visible"/>
                                      </p:to>
                                    </p:set>
                                    <p:animEffect transition="in" filter="fade">
                                      <p:cBhvr>
                                        <p:cTn id="13" dur="1000"/>
                                        <p:tgtEl>
                                          <p:spTgt spid="167939">
                                            <p:txEl>
                                              <p:pRg st="3" end="3"/>
                                            </p:txEl>
                                          </p:spTgt>
                                        </p:tgtEl>
                                      </p:cBhvr>
                                    </p:animEffect>
                                    <p:anim calcmode="lin" valueType="num">
                                      <p:cBhvr>
                                        <p:cTn id="14" dur="10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7939">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7939">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67939">
                                            <p:txEl>
                                              <p:pRg st="4" end="4"/>
                                            </p:txEl>
                                          </p:spTgt>
                                        </p:tgtEl>
                                        <p:attrNameLst>
                                          <p:attrName>style.visibility</p:attrName>
                                        </p:attrNameLst>
                                      </p:cBhvr>
                                      <p:to>
                                        <p:strVal val="visible"/>
                                      </p:to>
                                    </p:set>
                                    <p:animEffect transition="in" filter="fade">
                                      <p:cBhvr>
                                        <p:cTn id="19" dur="1000"/>
                                        <p:tgtEl>
                                          <p:spTgt spid="167939">
                                            <p:txEl>
                                              <p:pRg st="4" end="4"/>
                                            </p:txEl>
                                          </p:spTgt>
                                        </p:tgtEl>
                                      </p:cBhvr>
                                    </p:animEffect>
                                    <p:anim calcmode="lin" valueType="num">
                                      <p:cBhvr>
                                        <p:cTn id="20"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67939">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793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67939">
                                            <p:txEl>
                                              <p:pRg st="5" end="5"/>
                                            </p:txEl>
                                          </p:spTgt>
                                        </p:tgtEl>
                                        <p:attrNameLst>
                                          <p:attrName>style.visibility</p:attrName>
                                        </p:attrNameLst>
                                      </p:cBhvr>
                                      <p:to>
                                        <p:strVal val="visible"/>
                                      </p:to>
                                    </p:set>
                                    <p:animEffect transition="in" filter="fade">
                                      <p:cBhvr>
                                        <p:cTn id="27" dur="1000"/>
                                        <p:tgtEl>
                                          <p:spTgt spid="167939">
                                            <p:txEl>
                                              <p:pRg st="5" end="5"/>
                                            </p:txEl>
                                          </p:spTgt>
                                        </p:tgtEl>
                                      </p:cBhvr>
                                    </p:animEffect>
                                    <p:anim calcmode="lin" valueType="num">
                                      <p:cBhvr>
                                        <p:cTn id="28" dur="1000" fill="hold"/>
                                        <p:tgtEl>
                                          <p:spTgt spid="167939">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67939">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7939">
                                            <p:txEl>
                                              <p:pRg st="5" end="5"/>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67939">
                                            <p:txEl>
                                              <p:pRg st="6" end="6"/>
                                            </p:txEl>
                                          </p:spTgt>
                                        </p:tgtEl>
                                        <p:attrNameLst>
                                          <p:attrName>style.visibility</p:attrName>
                                        </p:attrNameLst>
                                      </p:cBhvr>
                                      <p:to>
                                        <p:strVal val="visible"/>
                                      </p:to>
                                    </p:set>
                                    <p:animEffect transition="in" filter="fade">
                                      <p:cBhvr>
                                        <p:cTn id="33" dur="1000"/>
                                        <p:tgtEl>
                                          <p:spTgt spid="167939">
                                            <p:txEl>
                                              <p:pRg st="6" end="6"/>
                                            </p:txEl>
                                          </p:spTgt>
                                        </p:tgtEl>
                                      </p:cBhvr>
                                    </p:animEffect>
                                    <p:anim calcmode="lin" valueType="num">
                                      <p:cBhvr>
                                        <p:cTn id="34"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67939">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7939">
                                            <p:txEl>
                                              <p:pRg st="6" end="6"/>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67939">
                                            <p:txEl>
                                              <p:pRg st="7" end="7"/>
                                            </p:txEl>
                                          </p:spTgt>
                                        </p:tgtEl>
                                        <p:attrNameLst>
                                          <p:attrName>style.visibility</p:attrName>
                                        </p:attrNameLst>
                                      </p:cBhvr>
                                      <p:to>
                                        <p:strVal val="visible"/>
                                      </p:to>
                                    </p:set>
                                    <p:animEffect transition="in" filter="fade">
                                      <p:cBhvr>
                                        <p:cTn id="39" dur="1000"/>
                                        <p:tgtEl>
                                          <p:spTgt spid="167939">
                                            <p:txEl>
                                              <p:pRg st="7" end="7"/>
                                            </p:txEl>
                                          </p:spTgt>
                                        </p:tgtEl>
                                      </p:cBhvr>
                                    </p:animEffect>
                                    <p:anim calcmode="lin" valueType="num">
                                      <p:cBhvr>
                                        <p:cTn id="40" dur="1000" fill="hold"/>
                                        <p:tgtEl>
                                          <p:spTgt spid="167939">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67939">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7939">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7939">
                                            <p:txEl>
                                              <p:pRg st="9" end="9"/>
                                            </p:txEl>
                                          </p:spTgt>
                                        </p:tgtEl>
                                        <p:attrNameLst>
                                          <p:attrName>style.visibility</p:attrName>
                                        </p:attrNameLst>
                                      </p:cBhvr>
                                      <p:to>
                                        <p:strVal val="visible"/>
                                      </p:to>
                                    </p:set>
                                    <p:animEffect transition="in" filter="fade">
                                      <p:cBhvr>
                                        <p:cTn id="47" dur="500"/>
                                        <p:tgtEl>
                                          <p:spTgt spid="16793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167939">
                                            <p:txEl>
                                              <p:pRg st="11" end="11"/>
                                            </p:txEl>
                                          </p:spTgt>
                                        </p:tgtEl>
                                        <p:attrNameLst>
                                          <p:attrName>style.visibility</p:attrName>
                                        </p:attrNameLst>
                                      </p:cBhvr>
                                      <p:to>
                                        <p:strVal val="visible"/>
                                      </p:to>
                                    </p:set>
                                    <p:animEffect transition="in" filter="fade">
                                      <p:cBhvr>
                                        <p:cTn id="52" dur="1000"/>
                                        <p:tgtEl>
                                          <p:spTgt spid="167939">
                                            <p:txEl>
                                              <p:pRg st="11" end="11"/>
                                            </p:txEl>
                                          </p:spTgt>
                                        </p:tgtEl>
                                      </p:cBhvr>
                                    </p:animEffect>
                                    <p:anim calcmode="lin" valueType="num">
                                      <p:cBhvr>
                                        <p:cTn id="53" dur="1000" fill="hold"/>
                                        <p:tgtEl>
                                          <p:spTgt spid="167939">
                                            <p:txEl>
                                              <p:pRg st="11" end="11"/>
                                            </p:txEl>
                                          </p:spTgt>
                                        </p:tgtEl>
                                        <p:attrNameLst>
                                          <p:attrName>ppt_x</p:attrName>
                                        </p:attrNameLst>
                                      </p:cBhvr>
                                      <p:tavLst>
                                        <p:tav tm="0">
                                          <p:val>
                                            <p:strVal val="#ppt_x"/>
                                          </p:val>
                                        </p:tav>
                                        <p:tav tm="100000">
                                          <p:val>
                                            <p:strVal val="#ppt_x"/>
                                          </p:val>
                                        </p:tav>
                                      </p:tavLst>
                                    </p:anim>
                                    <p:anim calcmode="lin" valueType="num">
                                      <p:cBhvr>
                                        <p:cTn id="54" dur="900" decel="100000" fill="hold"/>
                                        <p:tgtEl>
                                          <p:spTgt spid="167939">
                                            <p:txEl>
                                              <p:pRg st="11" end="11"/>
                                            </p:txEl>
                                          </p:spTgt>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67939">
                                            <p:txEl>
                                              <p:pRg st="11" end="11"/>
                                            </p:txEl>
                                          </p:spTgt>
                                        </p:tgtEl>
                                        <p:attrNameLst>
                                          <p:attrName>ppt_y</p:attrName>
                                        </p:attrNameLst>
                                      </p:cBhvr>
                                      <p:tavLst>
                                        <p:tav tm="0">
                                          <p:val>
                                            <p:strVal val="#ppt_y-.03"/>
                                          </p:val>
                                        </p:tav>
                                        <p:tav tm="100000">
                                          <p:val>
                                            <p:strVal val="#ppt_y"/>
                                          </p:val>
                                        </p:tav>
                                      </p:tavLst>
                                    </p:anim>
                                  </p:childTnLst>
                                </p:cTn>
                              </p:par>
                              <p:par>
                                <p:cTn id="56" presetID="37" presetClass="entr" presetSubtype="0" fill="hold" nodeType="withEffect">
                                  <p:stCondLst>
                                    <p:cond delay="0"/>
                                  </p:stCondLst>
                                  <p:childTnLst>
                                    <p:set>
                                      <p:cBhvr>
                                        <p:cTn id="57" dur="1" fill="hold">
                                          <p:stCondLst>
                                            <p:cond delay="0"/>
                                          </p:stCondLst>
                                        </p:cTn>
                                        <p:tgtEl>
                                          <p:spTgt spid="167939">
                                            <p:txEl>
                                              <p:pRg st="12" end="12"/>
                                            </p:txEl>
                                          </p:spTgt>
                                        </p:tgtEl>
                                        <p:attrNameLst>
                                          <p:attrName>style.visibility</p:attrName>
                                        </p:attrNameLst>
                                      </p:cBhvr>
                                      <p:to>
                                        <p:strVal val="visible"/>
                                      </p:to>
                                    </p:set>
                                    <p:animEffect transition="in" filter="fade">
                                      <p:cBhvr>
                                        <p:cTn id="58" dur="1000"/>
                                        <p:tgtEl>
                                          <p:spTgt spid="167939">
                                            <p:txEl>
                                              <p:pRg st="12" end="12"/>
                                            </p:txEl>
                                          </p:spTgt>
                                        </p:tgtEl>
                                      </p:cBhvr>
                                    </p:animEffect>
                                    <p:anim calcmode="lin" valueType="num">
                                      <p:cBhvr>
                                        <p:cTn id="59" dur="1000" fill="hold"/>
                                        <p:tgtEl>
                                          <p:spTgt spid="167939">
                                            <p:txEl>
                                              <p:pRg st="12" end="12"/>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167939">
                                            <p:txEl>
                                              <p:pRg st="12" end="12"/>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67939">
                                            <p:txEl>
                                              <p:pRg st="12" end="12"/>
                                            </p:txEl>
                                          </p:spTgt>
                                        </p:tgtEl>
                                        <p:attrNameLst>
                                          <p:attrName>ppt_y</p:attrName>
                                        </p:attrNameLst>
                                      </p:cBhvr>
                                      <p:tavLst>
                                        <p:tav tm="0">
                                          <p:val>
                                            <p:strVal val="#ppt_y-.03"/>
                                          </p:val>
                                        </p:tav>
                                        <p:tav tm="100000">
                                          <p:val>
                                            <p:strVal val="#ppt_y"/>
                                          </p:val>
                                        </p:tav>
                                      </p:tavLst>
                                    </p:anim>
                                  </p:childTnLst>
                                </p:cTn>
                              </p:par>
                              <p:par>
                                <p:cTn id="62" presetID="37" presetClass="entr" presetSubtype="0" fill="hold" nodeType="withEffect">
                                  <p:stCondLst>
                                    <p:cond delay="0"/>
                                  </p:stCondLst>
                                  <p:childTnLst>
                                    <p:set>
                                      <p:cBhvr>
                                        <p:cTn id="63" dur="1" fill="hold">
                                          <p:stCondLst>
                                            <p:cond delay="0"/>
                                          </p:stCondLst>
                                        </p:cTn>
                                        <p:tgtEl>
                                          <p:spTgt spid="167939">
                                            <p:txEl>
                                              <p:pRg st="13" end="13"/>
                                            </p:txEl>
                                          </p:spTgt>
                                        </p:tgtEl>
                                        <p:attrNameLst>
                                          <p:attrName>style.visibility</p:attrName>
                                        </p:attrNameLst>
                                      </p:cBhvr>
                                      <p:to>
                                        <p:strVal val="visible"/>
                                      </p:to>
                                    </p:set>
                                    <p:animEffect transition="in" filter="fade">
                                      <p:cBhvr>
                                        <p:cTn id="64" dur="1000"/>
                                        <p:tgtEl>
                                          <p:spTgt spid="167939">
                                            <p:txEl>
                                              <p:pRg st="13" end="13"/>
                                            </p:txEl>
                                          </p:spTgt>
                                        </p:tgtEl>
                                      </p:cBhvr>
                                    </p:animEffect>
                                    <p:anim calcmode="lin" valueType="num">
                                      <p:cBhvr>
                                        <p:cTn id="65" dur="1000" fill="hold"/>
                                        <p:tgtEl>
                                          <p:spTgt spid="167939">
                                            <p:txEl>
                                              <p:pRg st="13" end="13"/>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167939">
                                            <p:txEl>
                                              <p:pRg st="13" end="13"/>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67939">
                                            <p:txEl>
                                              <p:pRg st="13" end="1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370013" y="301625"/>
            <a:ext cx="7523162" cy="1143000"/>
          </a:xfrm>
        </p:spPr>
        <p:txBody>
          <a:bodyPr/>
          <a:lstStyle/>
          <a:p>
            <a:pPr eaLnBrk="1" hangingPunct="1"/>
            <a:r>
              <a:rPr lang="nl-BE" sz="3400" dirty="0" smtClean="0">
                <a:solidFill>
                  <a:schemeClr val="accent1"/>
                </a:solidFill>
              </a:rPr>
              <a:t>2. Basic data: Dutch MCE (14)</a:t>
            </a:r>
            <a:endParaRPr lang="nl-NL" sz="3400" dirty="0" smtClean="0">
              <a:solidFill>
                <a:schemeClr val="accent1"/>
              </a:solidFill>
            </a:endParaRPr>
          </a:p>
        </p:txBody>
      </p:sp>
      <p:sp>
        <p:nvSpPr>
          <p:cNvPr id="167939" name="Rectangle 3"/>
          <p:cNvSpPr>
            <a:spLocks noGrp="1" noChangeArrowheads="1"/>
          </p:cNvSpPr>
          <p:nvPr>
            <p:ph type="body" idx="1"/>
          </p:nvPr>
        </p:nvSpPr>
        <p:spPr>
          <a:xfrm>
            <a:off x="1371600" y="2286000"/>
            <a:ext cx="7313613" cy="4038600"/>
          </a:xfrm>
        </p:spPr>
        <p:txBody>
          <a:bodyPr/>
          <a:lstStyle/>
          <a:p>
            <a:pPr marL="0" indent="0" eaLnBrk="1" hangingPunct="1">
              <a:lnSpc>
                <a:spcPct val="90000"/>
              </a:lnSpc>
              <a:buFontTx/>
              <a:buChar char="•"/>
              <a:tabLst>
                <a:tab pos="0" algn="l"/>
                <a:tab pos="533400" algn="l"/>
                <a:tab pos="812800" algn="l"/>
                <a:tab pos="1160463" algn="l"/>
                <a:tab pos="1262063" algn="l"/>
                <a:tab pos="1971675" algn="l"/>
              </a:tabLst>
            </a:pPr>
            <a:r>
              <a:rPr lang="nl-BE" sz="2200" dirty="0" smtClean="0">
                <a:solidFill>
                  <a:schemeClr val="tx2"/>
                </a:solidFill>
              </a:rPr>
              <a:t> Passivization of the complement of modal verbs</a:t>
            </a:r>
          </a:p>
          <a:p>
            <a:pPr marL="0" indent="0" eaLnBrk="1" hangingPunct="1">
              <a:lnSpc>
                <a:spcPct val="90000"/>
              </a:lnSpc>
              <a:buFont typeface="Wingdings" pitchFamily="-110" charset="2"/>
              <a:buNone/>
              <a:tabLst>
                <a:tab pos="0" algn="l"/>
                <a:tab pos="533400" algn="l"/>
                <a:tab pos="812800" algn="l"/>
                <a:tab pos="1160463" algn="l"/>
                <a:tab pos="1262063" algn="l"/>
                <a:tab pos="1971675" algn="l"/>
              </a:tabLst>
            </a:pPr>
            <a:r>
              <a:rPr lang="nl-BE" sz="2200" dirty="0" smtClean="0">
                <a:solidFill>
                  <a:schemeClr val="tx2"/>
                </a:solidFill>
              </a:rPr>
              <a:t>  doesn’t cause a shift in meaning:</a:t>
            </a:r>
          </a:p>
          <a:p>
            <a:pPr marL="0" indent="0" eaLnBrk="1" hangingPunct="1">
              <a:lnSpc>
                <a:spcPct val="90000"/>
              </a:lnSpc>
              <a:buFontTx/>
              <a:buNone/>
              <a:tabLst>
                <a:tab pos="0" algn="l"/>
                <a:tab pos="533400" algn="l"/>
                <a:tab pos="812800" algn="l"/>
                <a:tab pos="1160463" algn="l"/>
                <a:tab pos="1262063" algn="l"/>
                <a:tab pos="1971675" algn="l"/>
              </a:tabLst>
            </a:pPr>
            <a:endParaRPr lang="nl-BE" sz="1200" dirty="0" smtClean="0">
              <a:solidFill>
                <a:schemeClr val="accent2"/>
              </a:solidFill>
            </a:endParaRPr>
          </a:p>
          <a:p>
            <a:pPr marL="0" indent="0" eaLnBrk="1" hangingPunct="1">
              <a:lnSpc>
                <a:spcPct val="90000"/>
              </a:lnSpc>
              <a:buFontTx/>
              <a:buNone/>
              <a:tabLst>
                <a:tab pos="0" algn="l"/>
                <a:tab pos="533400" algn="l"/>
                <a:tab pos="812800" algn="l"/>
                <a:tab pos="1160463" algn="l"/>
                <a:tab pos="1262063" algn="l"/>
                <a:tab pos="1971675" algn="l"/>
              </a:tabLst>
            </a:pPr>
            <a:r>
              <a:rPr lang="nl-BE" sz="2200" dirty="0" smtClean="0">
                <a:solidFill>
                  <a:schemeClr val="tx2"/>
                </a:solidFill>
              </a:rPr>
              <a:t>(22)	a.		</a:t>
            </a:r>
            <a:r>
              <a:rPr lang="nl-BE" sz="2200" dirty="0" smtClean="0">
                <a:solidFill>
                  <a:srgbClr val="269999"/>
                </a:solidFill>
              </a:rPr>
              <a:t>De  dokter moet  Lola nog onderzoeken.</a:t>
            </a:r>
          </a:p>
          <a:p>
            <a:pPr marL="0" indent="0" eaLnBrk="1" hangingPunct="1">
              <a:lnSpc>
                <a:spcPct val="90000"/>
              </a:lnSpc>
              <a:buFontTx/>
              <a:buNone/>
              <a:tabLst>
                <a:tab pos="0" algn="l"/>
                <a:tab pos="533400" algn="l"/>
                <a:tab pos="812800" algn="l"/>
                <a:tab pos="1160463" algn="l"/>
                <a:tab pos="1262063" algn="l"/>
                <a:tab pos="1971675" algn="l"/>
              </a:tabLst>
            </a:pPr>
            <a:r>
              <a:rPr lang="nl-BE" sz="2200" i="1" dirty="0" smtClean="0">
                <a:solidFill>
                  <a:schemeClr val="tx2"/>
                </a:solidFill>
              </a:rPr>
              <a:t>			 the doctor has.to Lola still examine</a:t>
            </a:r>
          </a:p>
          <a:p>
            <a:pPr marL="0" indent="0" eaLnBrk="1" hangingPunct="1">
              <a:lnSpc>
                <a:spcPct val="90000"/>
              </a:lnSpc>
              <a:buFontTx/>
              <a:buNone/>
              <a:tabLst>
                <a:tab pos="0" algn="l"/>
                <a:tab pos="533400" algn="l"/>
                <a:tab pos="812800" algn="l"/>
                <a:tab pos="1160463" algn="l"/>
                <a:tab pos="1262063" algn="l"/>
                <a:tab pos="1971675" algn="l"/>
              </a:tabLst>
            </a:pPr>
            <a:r>
              <a:rPr lang="nl-BE" sz="2200" dirty="0">
                <a:solidFill>
                  <a:schemeClr val="tx2"/>
                </a:solidFill>
              </a:rPr>
              <a:t>		b.	</a:t>
            </a:r>
            <a:r>
              <a:rPr lang="nl-BE" sz="2200" dirty="0" smtClean="0">
                <a:solidFill>
                  <a:schemeClr val="tx2"/>
                </a:solidFill>
              </a:rPr>
              <a:t>	</a:t>
            </a:r>
            <a:r>
              <a:rPr lang="nl-BE" sz="2200" dirty="0" smtClean="0">
                <a:solidFill>
                  <a:srgbClr val="269999"/>
                </a:solidFill>
              </a:rPr>
              <a:t>Lola moet   nog onderzocht worden  door</a:t>
            </a:r>
          </a:p>
          <a:p>
            <a:pPr marL="0" indent="0" eaLnBrk="1" hangingPunct="1">
              <a:lnSpc>
                <a:spcPct val="90000"/>
              </a:lnSpc>
              <a:buFontTx/>
              <a:buNone/>
              <a:tabLst>
                <a:tab pos="0" algn="l"/>
                <a:tab pos="533400" algn="l"/>
                <a:tab pos="812800" algn="l"/>
                <a:tab pos="1160463" algn="l"/>
                <a:tab pos="1262063" algn="l"/>
                <a:tab pos="1971675" algn="l"/>
              </a:tabLst>
            </a:pPr>
            <a:r>
              <a:rPr lang="nl-BE" sz="2200" dirty="0" smtClean="0">
                <a:solidFill>
                  <a:schemeClr val="tx2"/>
                </a:solidFill>
              </a:rPr>
              <a:t>				</a:t>
            </a:r>
            <a:r>
              <a:rPr lang="nl-BE" sz="2200" i="1" dirty="0" smtClean="0">
                <a:solidFill>
                  <a:schemeClr val="tx2"/>
                </a:solidFill>
              </a:rPr>
              <a:t>Lola has.to still  examined   become by</a:t>
            </a:r>
          </a:p>
          <a:p>
            <a:pPr marL="0" indent="0" eaLnBrk="1" hangingPunct="1">
              <a:lnSpc>
                <a:spcPct val="90000"/>
              </a:lnSpc>
              <a:buFontTx/>
              <a:buNone/>
              <a:tabLst>
                <a:tab pos="0" algn="l"/>
                <a:tab pos="533400" algn="l"/>
                <a:tab pos="812800" algn="l"/>
                <a:tab pos="1160463" algn="l"/>
                <a:tab pos="1262063" algn="l"/>
                <a:tab pos="1971675" algn="l"/>
              </a:tabLst>
            </a:pPr>
            <a:r>
              <a:rPr lang="nl-BE" sz="2200" i="1" dirty="0" smtClean="0">
                <a:solidFill>
                  <a:schemeClr val="tx2"/>
                </a:solidFill>
              </a:rPr>
              <a:t> 				</a:t>
            </a:r>
            <a:r>
              <a:rPr lang="nl-BE" sz="2200" dirty="0" smtClean="0">
                <a:solidFill>
                  <a:srgbClr val="269999"/>
                </a:solidFill>
              </a:rPr>
              <a:t>de dokter.</a:t>
            </a:r>
          </a:p>
          <a:p>
            <a:pPr marL="0" indent="0" eaLnBrk="1" hangingPunct="1">
              <a:lnSpc>
                <a:spcPct val="90000"/>
              </a:lnSpc>
              <a:buFontTx/>
              <a:buNone/>
              <a:tabLst>
                <a:tab pos="0" algn="l"/>
                <a:tab pos="533400" algn="l"/>
                <a:tab pos="812800" algn="l"/>
                <a:tab pos="1160463" algn="l"/>
                <a:tab pos="1262063" algn="l"/>
                <a:tab pos="1971675" algn="l"/>
              </a:tabLst>
            </a:pPr>
            <a:r>
              <a:rPr lang="nl-BE" sz="2200" i="1" dirty="0" smtClean="0">
                <a:solidFill>
                  <a:srgbClr val="269999"/>
                </a:solidFill>
              </a:rPr>
              <a:t>				</a:t>
            </a:r>
            <a:r>
              <a:rPr lang="nl-BE" sz="2200" i="1" dirty="0" smtClean="0">
                <a:solidFill>
                  <a:schemeClr val="tx2"/>
                </a:solidFill>
              </a:rPr>
              <a:t>the doctor</a:t>
            </a:r>
          </a:p>
          <a:p>
            <a:pPr marL="0" indent="0" eaLnBrk="1" hangingPunct="1">
              <a:lnSpc>
                <a:spcPct val="90000"/>
              </a:lnSpc>
              <a:buFontTx/>
              <a:buNone/>
              <a:tabLst>
                <a:tab pos="0" algn="l"/>
                <a:tab pos="533400" algn="l"/>
                <a:tab pos="812800" algn="l"/>
                <a:tab pos="1160463" algn="l"/>
                <a:tab pos="1262063" algn="l"/>
                <a:tab pos="1971675" algn="l"/>
              </a:tabLst>
            </a:pPr>
            <a:endParaRPr lang="nl-BE" sz="1200" dirty="0" smtClean="0">
              <a:solidFill>
                <a:schemeClr val="tx2"/>
              </a:solidFill>
            </a:endParaRPr>
          </a:p>
          <a:p>
            <a:pPr marL="0" indent="0" eaLnBrk="1" hangingPunct="1">
              <a:lnSpc>
                <a:spcPct val="90000"/>
              </a:lnSpc>
              <a:buFont typeface="Wingdings" pitchFamily="-110" charset="2"/>
              <a:buNone/>
              <a:tabLst>
                <a:tab pos="0" algn="l"/>
                <a:tab pos="533400" algn="l"/>
                <a:tab pos="812800" algn="l"/>
                <a:tab pos="1160463" algn="l"/>
                <a:tab pos="1262063" algn="l"/>
                <a:tab pos="1971675" algn="l"/>
              </a:tabLst>
            </a:pPr>
            <a:r>
              <a:rPr lang="nl-BE" sz="2200" dirty="0" smtClean="0">
                <a:solidFill>
                  <a:schemeClr val="tx2"/>
                </a:solidFill>
              </a:rPr>
              <a:t>  </a:t>
            </a:r>
            <a:endParaRPr lang="nl-BE" sz="20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7939">
                                            <p:txEl>
                                              <p:pRg st="3" end="3"/>
                                            </p:txEl>
                                          </p:spTgt>
                                        </p:tgtEl>
                                        <p:attrNameLst>
                                          <p:attrName>style.visibility</p:attrName>
                                        </p:attrNameLst>
                                      </p:cBhvr>
                                      <p:to>
                                        <p:strVal val="visible"/>
                                      </p:to>
                                    </p:set>
                                    <p:animEffect transition="in" filter="fade">
                                      <p:cBhvr>
                                        <p:cTn id="7" dur="1000"/>
                                        <p:tgtEl>
                                          <p:spTgt spid="167939">
                                            <p:txEl>
                                              <p:pRg st="3" end="3"/>
                                            </p:txEl>
                                          </p:spTgt>
                                        </p:tgtEl>
                                      </p:cBhvr>
                                    </p:animEffect>
                                    <p:anim calcmode="lin" valueType="num">
                                      <p:cBhvr>
                                        <p:cTn id="8" dur="1000" fill="hold"/>
                                        <p:tgtEl>
                                          <p:spTgt spid="167939">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67939">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7939">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67939">
                                            <p:txEl>
                                              <p:pRg st="4" end="4"/>
                                            </p:txEl>
                                          </p:spTgt>
                                        </p:tgtEl>
                                        <p:attrNameLst>
                                          <p:attrName>style.visibility</p:attrName>
                                        </p:attrNameLst>
                                      </p:cBhvr>
                                      <p:to>
                                        <p:strVal val="visible"/>
                                      </p:to>
                                    </p:set>
                                    <p:animEffect transition="in" filter="fade">
                                      <p:cBhvr>
                                        <p:cTn id="13" dur="1000"/>
                                        <p:tgtEl>
                                          <p:spTgt spid="167939">
                                            <p:txEl>
                                              <p:pRg st="4" end="4"/>
                                            </p:txEl>
                                          </p:spTgt>
                                        </p:tgtEl>
                                      </p:cBhvr>
                                    </p:animEffect>
                                    <p:anim calcmode="lin" valueType="num">
                                      <p:cBhvr>
                                        <p:cTn id="14" dur="1000" fill="hold"/>
                                        <p:tgtEl>
                                          <p:spTgt spid="167939">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67939">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793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67939">
                                            <p:txEl>
                                              <p:pRg st="5" end="5"/>
                                            </p:txEl>
                                          </p:spTgt>
                                        </p:tgtEl>
                                        <p:attrNameLst>
                                          <p:attrName>style.visibility</p:attrName>
                                        </p:attrNameLst>
                                      </p:cBhvr>
                                      <p:to>
                                        <p:strVal val="visible"/>
                                      </p:to>
                                    </p:set>
                                    <p:animEffect transition="in" filter="fade">
                                      <p:cBhvr>
                                        <p:cTn id="21" dur="1000"/>
                                        <p:tgtEl>
                                          <p:spTgt spid="167939">
                                            <p:txEl>
                                              <p:pRg st="5" end="5"/>
                                            </p:txEl>
                                          </p:spTgt>
                                        </p:tgtEl>
                                      </p:cBhvr>
                                    </p:animEffect>
                                    <p:anim calcmode="lin" valueType="num">
                                      <p:cBhvr>
                                        <p:cTn id="22" dur="1000" fill="hold"/>
                                        <p:tgtEl>
                                          <p:spTgt spid="167939">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67939">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7939">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67939">
                                            <p:txEl>
                                              <p:pRg st="6" end="6"/>
                                            </p:txEl>
                                          </p:spTgt>
                                        </p:tgtEl>
                                        <p:attrNameLst>
                                          <p:attrName>style.visibility</p:attrName>
                                        </p:attrNameLst>
                                      </p:cBhvr>
                                      <p:to>
                                        <p:strVal val="visible"/>
                                      </p:to>
                                    </p:set>
                                    <p:animEffect transition="in" filter="fade">
                                      <p:cBhvr>
                                        <p:cTn id="27" dur="1000"/>
                                        <p:tgtEl>
                                          <p:spTgt spid="167939">
                                            <p:txEl>
                                              <p:pRg st="6" end="6"/>
                                            </p:txEl>
                                          </p:spTgt>
                                        </p:tgtEl>
                                      </p:cBhvr>
                                    </p:animEffect>
                                    <p:anim calcmode="lin" valueType="num">
                                      <p:cBhvr>
                                        <p:cTn id="28" dur="1000" fill="hold"/>
                                        <p:tgtEl>
                                          <p:spTgt spid="167939">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67939">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67939">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67939">
                                            <p:txEl>
                                              <p:pRg st="7" end="7"/>
                                            </p:txEl>
                                          </p:spTgt>
                                        </p:tgtEl>
                                        <p:attrNameLst>
                                          <p:attrName>style.visibility</p:attrName>
                                        </p:attrNameLst>
                                      </p:cBhvr>
                                      <p:to>
                                        <p:strVal val="visible"/>
                                      </p:to>
                                    </p:set>
                                    <p:animEffect transition="in" filter="fade">
                                      <p:cBhvr>
                                        <p:cTn id="33" dur="1000"/>
                                        <p:tgtEl>
                                          <p:spTgt spid="167939">
                                            <p:txEl>
                                              <p:pRg st="7" end="7"/>
                                            </p:txEl>
                                          </p:spTgt>
                                        </p:tgtEl>
                                      </p:cBhvr>
                                    </p:animEffect>
                                    <p:anim calcmode="lin" valueType="num">
                                      <p:cBhvr>
                                        <p:cTn id="34" dur="1000" fill="hold"/>
                                        <p:tgtEl>
                                          <p:spTgt spid="167939">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67939">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67939">
                                            <p:txEl>
                                              <p:pRg st="7" end="7"/>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67939">
                                            <p:txEl>
                                              <p:pRg st="8" end="8"/>
                                            </p:txEl>
                                          </p:spTgt>
                                        </p:tgtEl>
                                        <p:attrNameLst>
                                          <p:attrName>style.visibility</p:attrName>
                                        </p:attrNameLst>
                                      </p:cBhvr>
                                      <p:to>
                                        <p:strVal val="visible"/>
                                      </p:to>
                                    </p:set>
                                    <p:animEffect transition="in" filter="fade">
                                      <p:cBhvr>
                                        <p:cTn id="39" dur="1000"/>
                                        <p:tgtEl>
                                          <p:spTgt spid="167939">
                                            <p:txEl>
                                              <p:pRg st="8" end="8"/>
                                            </p:txEl>
                                          </p:spTgt>
                                        </p:tgtEl>
                                      </p:cBhvr>
                                    </p:animEffect>
                                    <p:anim calcmode="lin" valueType="num">
                                      <p:cBhvr>
                                        <p:cTn id="40" dur="1000" fill="hold"/>
                                        <p:tgtEl>
                                          <p:spTgt spid="167939">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67939">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67939">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370013" y="301625"/>
            <a:ext cx="7523162" cy="1143000"/>
          </a:xfrm>
        </p:spPr>
        <p:txBody>
          <a:bodyPr/>
          <a:lstStyle/>
          <a:p>
            <a:pPr eaLnBrk="1" hangingPunct="1"/>
            <a:r>
              <a:rPr lang="nl-BE" sz="3400" dirty="0" smtClean="0">
                <a:solidFill>
                  <a:schemeClr val="accent1"/>
                </a:solidFill>
              </a:rPr>
              <a:t>2. Basic data: Dutch MCE (15)</a:t>
            </a:r>
            <a:endParaRPr lang="nl-NL" sz="3400" dirty="0" smtClean="0">
              <a:solidFill>
                <a:schemeClr val="accent1"/>
              </a:solidFill>
            </a:endParaRPr>
          </a:p>
        </p:txBody>
      </p:sp>
      <p:sp>
        <p:nvSpPr>
          <p:cNvPr id="109571" name="Rectangle 3"/>
          <p:cNvSpPr>
            <a:spLocks noGrp="1" noChangeArrowheads="1"/>
          </p:cNvSpPr>
          <p:nvPr>
            <p:ph type="body" idx="1"/>
          </p:nvPr>
        </p:nvSpPr>
        <p:spPr>
          <a:xfrm>
            <a:off x="1370013" y="2362200"/>
            <a:ext cx="7313612" cy="3962400"/>
          </a:xfrm>
        </p:spPr>
        <p:txBody>
          <a:bodyPr/>
          <a:lstStyle/>
          <a:p>
            <a:pPr marL="0" indent="0" eaLnBrk="1" hangingPunct="1">
              <a:buFontTx/>
              <a:buNone/>
              <a:tabLst>
                <a:tab pos="0" algn="l"/>
                <a:tab pos="441325" algn="l"/>
                <a:tab pos="808038" algn="l"/>
                <a:tab pos="1249363" algn="l"/>
                <a:tab pos="1431925" algn="l"/>
                <a:tab pos="1971675" algn="l"/>
              </a:tabLst>
            </a:pPr>
            <a:r>
              <a:rPr lang="nl-BE" sz="2200">
                <a:solidFill>
                  <a:schemeClr val="tx2"/>
                </a:solidFill>
              </a:rPr>
              <a:t>Modals are raising verbs (except for </a:t>
            </a:r>
            <a:r>
              <a:rPr lang="nl-BE" sz="2200" i="1">
                <a:solidFill>
                  <a:schemeClr val="tx2"/>
                </a:solidFill>
              </a:rPr>
              <a:t>willen</a:t>
            </a:r>
            <a:r>
              <a:rPr lang="nl-BE" sz="2200">
                <a:solidFill>
                  <a:schemeClr val="tx2"/>
                </a:solidFill>
              </a:rPr>
              <a:t>)</a:t>
            </a:r>
            <a:r>
              <a:rPr lang="nl-BE" sz="2200" smtClean="0">
                <a:solidFill>
                  <a:schemeClr val="tx2"/>
                </a:solidFill>
              </a:rPr>
              <a:t>.</a:t>
            </a:r>
          </a:p>
          <a:p>
            <a:pPr marL="0" indent="0" eaLnBrk="1" hangingPunct="1">
              <a:buFontTx/>
              <a:buNone/>
              <a:tabLst>
                <a:tab pos="0" algn="l"/>
                <a:tab pos="441325" algn="l"/>
                <a:tab pos="808038" algn="l"/>
                <a:tab pos="1249363" algn="l"/>
                <a:tab pos="1431925" algn="l"/>
                <a:tab pos="1971675" algn="l"/>
              </a:tabLst>
            </a:pPr>
            <a:endParaRPr lang="nl-BE" sz="2200" smtClean="0">
              <a:solidFill>
                <a:schemeClr val="tx2"/>
              </a:solidFill>
            </a:endParaRPr>
          </a:p>
          <a:p>
            <a:pPr marL="0" indent="0" eaLnBrk="1" hangingPunct="1">
              <a:buFontTx/>
              <a:buNone/>
              <a:tabLst>
                <a:tab pos="0" algn="l"/>
                <a:tab pos="441325" algn="l"/>
                <a:tab pos="808038" algn="l"/>
                <a:tab pos="1249363" algn="l"/>
                <a:tab pos="1431925" algn="l"/>
                <a:tab pos="1971675" algn="l"/>
              </a:tabLst>
            </a:pPr>
            <a:r>
              <a:rPr lang="nl-BE" sz="2200" smtClean="0">
                <a:solidFill>
                  <a:schemeClr val="tx2"/>
                </a:solidFill>
                <a:sym typeface="Wingdings" pitchFamily="-110" charset="2"/>
              </a:rPr>
              <a:t></a:t>
            </a:r>
            <a:r>
              <a:rPr lang="nl-BE" sz="2200" smtClean="0">
                <a:solidFill>
                  <a:schemeClr val="tx2"/>
                </a:solidFill>
              </a:rPr>
              <a:t>	They </a:t>
            </a:r>
            <a:r>
              <a:rPr lang="nl-BE" sz="2200">
                <a:solidFill>
                  <a:schemeClr val="tx2"/>
                </a:solidFill>
              </a:rPr>
              <a:t>do not assign Agent roles</a:t>
            </a:r>
            <a:r>
              <a:rPr lang="nl-BE" sz="2200" smtClean="0">
                <a:solidFill>
                  <a:schemeClr val="tx2"/>
                </a:solidFill>
              </a:rPr>
              <a:t>.</a:t>
            </a:r>
          </a:p>
          <a:p>
            <a:pPr marL="0" indent="0" eaLnBrk="1" hangingPunct="1">
              <a:buFontTx/>
              <a:buNone/>
              <a:tabLst>
                <a:tab pos="0" algn="l"/>
                <a:tab pos="441325" algn="l"/>
                <a:tab pos="808038" algn="l"/>
                <a:tab pos="1249363" algn="l"/>
                <a:tab pos="1431925" algn="l"/>
                <a:tab pos="1971675" algn="l"/>
              </a:tabLst>
            </a:pPr>
            <a:endParaRPr lang="nl-BE" sz="2200" smtClean="0">
              <a:solidFill>
                <a:schemeClr val="tx2"/>
              </a:solidFill>
            </a:endParaRPr>
          </a:p>
          <a:p>
            <a:pPr marL="0" indent="0" eaLnBrk="1" hangingPunct="1">
              <a:buFontTx/>
              <a:buNone/>
              <a:tabLst>
                <a:tab pos="0" algn="l"/>
                <a:tab pos="441325" algn="l"/>
                <a:tab pos="808038" algn="l"/>
                <a:tab pos="1249363" algn="l"/>
                <a:tab pos="1431925" algn="l"/>
                <a:tab pos="1971675" algn="l"/>
              </a:tabLst>
            </a:pPr>
            <a:r>
              <a:rPr lang="nl-BE" sz="2200" smtClean="0">
                <a:solidFill>
                  <a:schemeClr val="tx2"/>
                </a:solidFill>
                <a:sym typeface="Wingdings" pitchFamily="-110" charset="2"/>
              </a:rPr>
              <a:t> The </a:t>
            </a:r>
            <a:r>
              <a:rPr lang="nl-BE" sz="2200">
                <a:solidFill>
                  <a:schemeClr val="tx2"/>
                </a:solidFill>
                <a:sym typeface="Wingdings" pitchFamily="-110" charset="2"/>
              </a:rPr>
              <a:t>subject is base-generated inside the 	infinitival complement and raises up to the 	surface subject position.</a:t>
            </a:r>
            <a:endParaRPr lang="nl-BE" sz="2200" smtClean="0">
              <a:solidFill>
                <a:schemeClr val="tx2"/>
              </a:solidFill>
              <a:sym typeface="Wingdings" pitchFamily="-110" charset="2"/>
            </a:endParaRPr>
          </a:p>
          <a:p>
            <a:pPr marL="0" indent="0" eaLnBrk="1" hangingPunct="1">
              <a:buFontTx/>
              <a:buNone/>
              <a:tabLst>
                <a:tab pos="0" algn="l"/>
                <a:tab pos="441325" algn="l"/>
                <a:tab pos="808038" algn="l"/>
                <a:tab pos="1249363" algn="l"/>
                <a:tab pos="1431925" algn="l"/>
                <a:tab pos="1971675" algn="l"/>
              </a:tabLst>
            </a:pPr>
            <a:endParaRPr lang="nl-BE" sz="240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9571">
                                            <p:txEl>
                                              <p:pRg st="2" end="2"/>
                                            </p:txEl>
                                          </p:spTgt>
                                        </p:tgtEl>
                                        <p:attrNameLst>
                                          <p:attrName>style.visibility</p:attrName>
                                        </p:attrNameLst>
                                      </p:cBhvr>
                                      <p:to>
                                        <p:strVal val="visible"/>
                                      </p:to>
                                    </p:set>
                                    <p:anim calcmode="lin" valueType="num">
                                      <p:cBhvr>
                                        <p:cTn id="7" dur="1000" fill="hold"/>
                                        <p:tgtEl>
                                          <p:spTgt spid="109571">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09571">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095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95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09571">
                                            <p:txEl>
                                              <p:pRg st="4" end="4"/>
                                            </p:txEl>
                                          </p:spTgt>
                                        </p:tgtEl>
                                        <p:attrNameLst>
                                          <p:attrName>style.visibility</p:attrName>
                                        </p:attrNameLst>
                                      </p:cBhvr>
                                      <p:to>
                                        <p:strVal val="visible"/>
                                      </p:to>
                                    </p:set>
                                    <p:anim calcmode="lin" valueType="num">
                                      <p:cBhvr>
                                        <p:cTn id="15" dur="1000" fill="hold"/>
                                        <p:tgtEl>
                                          <p:spTgt spid="109571">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109571">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10957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957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370013" y="301625"/>
            <a:ext cx="7523162" cy="1143000"/>
          </a:xfrm>
        </p:spPr>
        <p:txBody>
          <a:bodyPr/>
          <a:lstStyle/>
          <a:p>
            <a:pPr eaLnBrk="1" hangingPunct="1"/>
            <a:r>
              <a:rPr lang="nl-BE" sz="3400" dirty="0" smtClean="0">
                <a:solidFill>
                  <a:schemeClr val="accent1"/>
                </a:solidFill>
              </a:rPr>
              <a:t>2. Basic data: Dutch MCE (16)</a:t>
            </a:r>
            <a:endParaRPr lang="nl-NL" sz="3400" dirty="0" smtClean="0">
              <a:solidFill>
                <a:schemeClr val="accent1"/>
              </a:solidFill>
            </a:endParaRPr>
          </a:p>
        </p:txBody>
      </p:sp>
      <p:sp>
        <p:nvSpPr>
          <p:cNvPr id="52227" name="Rectangle 3"/>
          <p:cNvSpPr>
            <a:spLocks noGrp="1" noChangeArrowheads="1"/>
          </p:cNvSpPr>
          <p:nvPr>
            <p:ph type="body" idx="1"/>
          </p:nvPr>
        </p:nvSpPr>
        <p:spPr>
          <a:xfrm>
            <a:off x="1370013" y="2362200"/>
            <a:ext cx="7313612" cy="3962400"/>
          </a:xfrm>
        </p:spPr>
        <p:txBody>
          <a:bodyPr/>
          <a:lstStyle/>
          <a:p>
            <a:pPr marL="0" indent="0" eaLnBrk="1" hangingPunct="1">
              <a:buFontTx/>
              <a:buNone/>
              <a:tabLst>
                <a:tab pos="0" algn="l"/>
                <a:tab pos="441325" algn="l"/>
                <a:tab pos="808038" algn="l"/>
                <a:tab pos="1249363" algn="l"/>
                <a:tab pos="1431925" algn="l"/>
                <a:tab pos="1971675" algn="l"/>
              </a:tabLst>
              <a:defRPr/>
            </a:pPr>
            <a:r>
              <a:rPr lang="nl-BE" sz="2200" dirty="0" smtClean="0">
                <a:solidFill>
                  <a:schemeClr val="tx2"/>
                </a:solidFill>
              </a:rPr>
              <a:t>(23)	a.	</a:t>
            </a:r>
            <a:r>
              <a:rPr lang="nl-BE" sz="2200" dirty="0" smtClean="0">
                <a:solidFill>
                  <a:srgbClr val="269999"/>
                </a:solidFill>
              </a:rPr>
              <a:t>Theano moet werken.</a:t>
            </a:r>
          </a:p>
          <a:p>
            <a:pPr marL="0" indent="0" eaLnBrk="1" hangingPunct="1">
              <a:buFontTx/>
              <a:buNone/>
              <a:tabLst>
                <a:tab pos="0" algn="l"/>
                <a:tab pos="441325" algn="l"/>
                <a:tab pos="808038" algn="l"/>
                <a:tab pos="1249363" algn="l"/>
                <a:tab pos="1431925" algn="l"/>
                <a:tab pos="1971675" algn="l"/>
              </a:tabLst>
              <a:defRPr/>
            </a:pPr>
            <a:r>
              <a:rPr lang="nl-BE" sz="2200" i="1" dirty="0" smtClean="0">
                <a:solidFill>
                  <a:schemeClr val="tx2"/>
                </a:solidFill>
              </a:rPr>
              <a:t>			Theano must work</a:t>
            </a:r>
            <a:r>
              <a:rPr lang="nl-BE" sz="2200" dirty="0" smtClean="0">
                <a:solidFill>
                  <a:schemeClr val="tx2"/>
                </a:solidFill>
              </a:rPr>
              <a:t>	</a:t>
            </a:r>
            <a:r>
              <a:rPr lang="nl-BE" sz="2200" dirty="0">
                <a:solidFill>
                  <a:schemeClr val="tx2"/>
                </a:solidFill>
              </a:rPr>
              <a:t>        </a:t>
            </a:r>
          </a:p>
          <a:p>
            <a:pPr marL="357188" indent="-357188" eaLnBrk="1" hangingPunct="1">
              <a:buFontTx/>
              <a:buNone/>
              <a:tabLst>
                <a:tab pos="357188" algn="l"/>
                <a:tab pos="1171575" algn="l"/>
                <a:tab pos="1971675" algn="l"/>
              </a:tabLst>
              <a:defRPr/>
            </a:pPr>
            <a:r>
              <a:rPr lang="nl-BE" sz="2200" dirty="0" smtClean="0">
                <a:solidFill>
                  <a:schemeClr val="tx2"/>
                </a:solidFill>
              </a:rPr>
              <a:t>	    b.</a:t>
            </a:r>
          </a:p>
          <a:p>
            <a:pPr marL="357188" indent="-357188" eaLnBrk="1" hangingPunct="1">
              <a:buFontTx/>
              <a:buNone/>
              <a:tabLst>
                <a:tab pos="357188" algn="l"/>
                <a:tab pos="1171575" algn="l"/>
                <a:tab pos="1971675" algn="l"/>
              </a:tabLst>
              <a:defRPr/>
            </a:pPr>
            <a:r>
              <a:rPr lang="nl-BE" sz="2200" dirty="0">
                <a:solidFill>
                  <a:schemeClr val="tx2"/>
                </a:solidFill>
              </a:rPr>
              <a:t>                               </a:t>
            </a:r>
          </a:p>
          <a:p>
            <a:pPr marL="357188" indent="-357188" eaLnBrk="1" hangingPunct="1">
              <a:buFontTx/>
              <a:buNone/>
              <a:tabLst>
                <a:tab pos="357188" algn="l"/>
                <a:tab pos="1171575" algn="l"/>
                <a:tab pos="1971675" algn="l"/>
              </a:tabLst>
              <a:defRPr/>
            </a:pPr>
            <a:r>
              <a:rPr lang="nl-BE" sz="2200" dirty="0">
                <a:solidFill>
                  <a:schemeClr val="tx2"/>
                </a:solidFill>
              </a:rPr>
              <a:t>                </a:t>
            </a:r>
            <a:r>
              <a:rPr lang="nl-BE" sz="2200" dirty="0" smtClean="0">
                <a:solidFill>
                  <a:schemeClr val="tx2"/>
                </a:solidFill>
              </a:rPr>
              <a:t> </a:t>
            </a:r>
          </a:p>
          <a:p>
            <a:pPr marL="357188" indent="-357188" eaLnBrk="1" hangingPunct="1">
              <a:buFontTx/>
              <a:buNone/>
              <a:tabLst>
                <a:tab pos="357188" algn="l"/>
                <a:tab pos="1171575" algn="l"/>
                <a:tab pos="1971675" algn="l"/>
              </a:tabLst>
              <a:defRPr/>
            </a:pPr>
            <a:r>
              <a:rPr lang="nl-BE" sz="2200" i="1" dirty="0" smtClean="0">
                <a:solidFill>
                  <a:schemeClr val="tx2"/>
                </a:solidFill>
              </a:rPr>
              <a:t>			  moet</a:t>
            </a:r>
            <a:r>
              <a:rPr lang="nl-BE" sz="2200" dirty="0" smtClean="0">
                <a:solidFill>
                  <a:schemeClr val="tx2"/>
                </a:solidFill>
              </a:rPr>
              <a:t>               </a:t>
            </a:r>
            <a:r>
              <a:rPr lang="nl-BE" sz="2200" dirty="0">
                <a:solidFill>
                  <a:schemeClr val="tx2"/>
                </a:solidFill>
              </a:rPr>
              <a:t>VP         </a:t>
            </a:r>
          </a:p>
          <a:p>
            <a:pPr marL="357188" indent="-357188" eaLnBrk="1" hangingPunct="1">
              <a:buFontTx/>
              <a:buNone/>
              <a:tabLst>
                <a:tab pos="357188" algn="l"/>
                <a:tab pos="1171575" algn="l"/>
                <a:tab pos="1971675" algn="l"/>
              </a:tabLst>
              <a:defRPr/>
            </a:pPr>
            <a:r>
              <a:rPr lang="nl-BE" sz="2200" dirty="0">
                <a:solidFill>
                  <a:schemeClr val="tx2"/>
                </a:solidFill>
              </a:rPr>
              <a:t>                                </a:t>
            </a:r>
          </a:p>
          <a:p>
            <a:pPr marL="357188" indent="-357188" eaLnBrk="1" hangingPunct="1">
              <a:buFontTx/>
              <a:buNone/>
              <a:tabLst>
                <a:tab pos="357188" algn="l"/>
                <a:tab pos="1171575" algn="l"/>
                <a:tab pos="1971675" algn="l"/>
              </a:tabLst>
              <a:defRPr/>
            </a:pPr>
            <a:r>
              <a:rPr lang="nl-BE" sz="2200" dirty="0">
                <a:solidFill>
                  <a:schemeClr val="tx2"/>
                </a:solidFill>
              </a:rPr>
              <a:t>                                 </a:t>
            </a:r>
            <a:r>
              <a:rPr lang="nl-BE" sz="2200" dirty="0" smtClean="0">
                <a:solidFill>
                  <a:schemeClr val="tx2"/>
                </a:solidFill>
              </a:rPr>
              <a:t>             </a:t>
            </a:r>
            <a:r>
              <a:rPr lang="nl-BE" sz="2200" i="1" dirty="0">
                <a:solidFill>
                  <a:schemeClr val="tx2"/>
                </a:solidFill>
              </a:rPr>
              <a:t>werken</a:t>
            </a:r>
          </a:p>
          <a:p>
            <a:pPr marL="357188" indent="-357188" eaLnBrk="1" hangingPunct="1">
              <a:buFontTx/>
              <a:buNone/>
              <a:tabLst>
                <a:tab pos="357188" algn="l"/>
                <a:tab pos="1171575" algn="l"/>
                <a:tab pos="1971675" algn="l"/>
              </a:tabLst>
              <a:defRPr/>
            </a:pPr>
            <a:r>
              <a:rPr lang="nl-BE" sz="2200" dirty="0">
                <a:solidFill>
                  <a:schemeClr val="tx2"/>
                </a:solidFill>
              </a:rPr>
              <a:t>                      </a:t>
            </a:r>
            <a:r>
              <a:rPr lang="nl-BE" sz="2200" dirty="0" smtClean="0">
                <a:solidFill>
                  <a:schemeClr val="tx2"/>
                </a:solidFill>
              </a:rPr>
              <a:t>            </a:t>
            </a:r>
            <a:r>
              <a:rPr lang="nl-BE" sz="2200" i="1" dirty="0">
                <a:solidFill>
                  <a:schemeClr val="tx2"/>
                </a:solidFill>
              </a:rPr>
              <a:t>Theano</a:t>
            </a:r>
            <a:r>
              <a:rPr lang="nl-BE" sz="2200" dirty="0">
                <a:solidFill>
                  <a:schemeClr val="tx2"/>
                </a:solidFill>
              </a:rPr>
              <a:t>         </a:t>
            </a:r>
          </a:p>
          <a:p>
            <a:pPr marL="357188" indent="-357188" eaLnBrk="1" hangingPunct="1">
              <a:buFontTx/>
              <a:buNone/>
              <a:tabLst>
                <a:tab pos="357188" algn="l"/>
                <a:tab pos="1171575" algn="l"/>
                <a:tab pos="1971675" algn="l"/>
              </a:tabLst>
              <a:defRPr/>
            </a:pPr>
            <a:endParaRPr lang="nl-BE" sz="2400" dirty="0">
              <a:solidFill>
                <a:schemeClr val="tx2"/>
              </a:solidFill>
            </a:endParaRPr>
          </a:p>
          <a:p>
            <a:pPr marL="357188" indent="-357188" eaLnBrk="1" hangingPunct="1">
              <a:buFontTx/>
              <a:buNone/>
              <a:tabLst>
                <a:tab pos="357188" algn="l"/>
                <a:tab pos="1171575" algn="l"/>
                <a:tab pos="1971675" algn="l"/>
              </a:tabLst>
              <a:defRPr/>
            </a:pPr>
            <a:r>
              <a:rPr lang="nl-BE" sz="2400" dirty="0">
                <a:solidFill>
                  <a:schemeClr val="tx2"/>
                </a:solidFill>
              </a:rPr>
              <a:t>                                                     </a:t>
            </a:r>
            <a:endParaRPr lang="nl-BE" sz="2400" i="1" dirty="0">
              <a:solidFill>
                <a:schemeClr val="tx2"/>
              </a:solidFill>
            </a:endParaRPr>
          </a:p>
        </p:txBody>
      </p:sp>
      <p:grpSp>
        <p:nvGrpSpPr>
          <p:cNvPr id="2" name="Groeperen 9"/>
          <p:cNvGrpSpPr>
            <a:grpSpLocks/>
          </p:cNvGrpSpPr>
          <p:nvPr/>
        </p:nvGrpSpPr>
        <p:grpSpPr bwMode="auto">
          <a:xfrm>
            <a:off x="3276600" y="3352800"/>
            <a:ext cx="2528888" cy="935038"/>
            <a:chOff x="2700338" y="2133600"/>
            <a:chExt cx="2528887" cy="935038"/>
          </a:xfrm>
        </p:grpSpPr>
        <p:sp>
          <p:nvSpPr>
            <p:cNvPr id="74761" name="Line 34"/>
            <p:cNvSpPr>
              <a:spLocks noChangeShapeType="1"/>
            </p:cNvSpPr>
            <p:nvPr/>
          </p:nvSpPr>
          <p:spPr bwMode="auto">
            <a:xfrm>
              <a:off x="3429000" y="2133600"/>
              <a:ext cx="1800225" cy="935038"/>
            </a:xfrm>
            <a:prstGeom prst="line">
              <a:avLst/>
            </a:prstGeom>
            <a:noFill/>
            <a:ln w="12700">
              <a:solidFill>
                <a:schemeClr val="hlink"/>
              </a:solidFill>
              <a:round/>
              <a:headEnd/>
              <a:tailEnd/>
            </a:ln>
          </p:spPr>
          <p:txBody>
            <a:bodyPr>
              <a:prstTxWarp prst="textNoShape">
                <a:avLst/>
              </a:prstTxWarp>
            </a:bodyPr>
            <a:lstStyle/>
            <a:p>
              <a:endParaRPr lang="nl-NL"/>
            </a:p>
          </p:txBody>
        </p:sp>
        <p:sp>
          <p:nvSpPr>
            <p:cNvPr id="74762" name="Line 35"/>
            <p:cNvSpPr>
              <a:spLocks noChangeShapeType="1"/>
            </p:cNvSpPr>
            <p:nvPr/>
          </p:nvSpPr>
          <p:spPr bwMode="auto">
            <a:xfrm flipH="1">
              <a:off x="2700338" y="2133600"/>
              <a:ext cx="719137" cy="358775"/>
            </a:xfrm>
            <a:prstGeom prst="line">
              <a:avLst/>
            </a:prstGeom>
            <a:noFill/>
            <a:ln w="12700">
              <a:solidFill>
                <a:schemeClr val="tx2"/>
              </a:solidFill>
              <a:round/>
              <a:headEnd/>
              <a:tailEnd/>
            </a:ln>
          </p:spPr>
          <p:txBody>
            <a:bodyPr>
              <a:prstTxWarp prst="textNoShape">
                <a:avLst/>
              </a:prstTxWarp>
            </a:bodyPr>
            <a:lstStyle/>
            <a:p>
              <a:endParaRPr lang="nl-NL"/>
            </a:p>
          </p:txBody>
        </p:sp>
        <p:sp>
          <p:nvSpPr>
            <p:cNvPr id="74763" name="Line 36"/>
            <p:cNvSpPr>
              <a:spLocks noChangeShapeType="1"/>
            </p:cNvSpPr>
            <p:nvPr/>
          </p:nvSpPr>
          <p:spPr bwMode="auto">
            <a:xfrm flipH="1">
              <a:off x="3779838" y="2708275"/>
              <a:ext cx="719137" cy="358775"/>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eperen 10"/>
          <p:cNvGrpSpPr>
            <a:grpSpLocks/>
          </p:cNvGrpSpPr>
          <p:nvPr/>
        </p:nvGrpSpPr>
        <p:grpSpPr bwMode="auto">
          <a:xfrm>
            <a:off x="4953000" y="4800600"/>
            <a:ext cx="2101850" cy="360363"/>
            <a:chOff x="4284663" y="3573463"/>
            <a:chExt cx="2101850" cy="360362"/>
          </a:xfrm>
        </p:grpSpPr>
        <p:sp>
          <p:nvSpPr>
            <p:cNvPr id="74758" name="Freeform 37"/>
            <p:cNvSpPr>
              <a:spLocks/>
            </p:cNvSpPr>
            <p:nvPr/>
          </p:nvSpPr>
          <p:spPr bwMode="auto">
            <a:xfrm>
              <a:off x="5292725" y="3573463"/>
              <a:ext cx="1093788" cy="360362"/>
            </a:xfrm>
            <a:custGeom>
              <a:avLst/>
              <a:gdLst>
                <a:gd name="T0" fmla="*/ 0 w 689"/>
                <a:gd name="T1" fmla="*/ 0 h 227"/>
                <a:gd name="T2" fmla="*/ 2147483647 w 689"/>
                <a:gd name="T3" fmla="*/ 2147483647 h 227"/>
                <a:gd name="T4" fmla="*/ 0 60000 65536"/>
                <a:gd name="T5" fmla="*/ 0 60000 65536"/>
                <a:gd name="T6" fmla="*/ 0 w 689"/>
                <a:gd name="T7" fmla="*/ 0 h 227"/>
                <a:gd name="T8" fmla="*/ 689 w 689"/>
                <a:gd name="T9" fmla="*/ 227 h 227"/>
              </a:gdLst>
              <a:ahLst/>
              <a:cxnLst>
                <a:cxn ang="T4">
                  <a:pos x="T0" y="T1"/>
                </a:cxn>
                <a:cxn ang="T5">
                  <a:pos x="T2" y="T3"/>
                </a:cxn>
              </a:cxnLst>
              <a:rect l="T6" t="T7" r="T8" b="T9"/>
              <a:pathLst>
                <a:path w="689" h="227">
                  <a:moveTo>
                    <a:pt x="0" y="0"/>
                  </a:moveTo>
                  <a:lnTo>
                    <a:pt x="689" y="227"/>
                  </a:lnTo>
                </a:path>
              </a:pathLst>
            </a:custGeom>
            <a:noFill/>
            <a:ln w="12700">
              <a:solidFill>
                <a:schemeClr val="hlink"/>
              </a:solidFill>
              <a:round/>
              <a:headEnd/>
              <a:tailEnd/>
            </a:ln>
          </p:spPr>
          <p:txBody>
            <a:bodyPr>
              <a:prstTxWarp prst="textNoShape">
                <a:avLst/>
              </a:prstTxWarp>
            </a:bodyPr>
            <a:lstStyle/>
            <a:p>
              <a:endParaRPr lang="nl-NL"/>
            </a:p>
          </p:txBody>
        </p:sp>
        <p:sp>
          <p:nvSpPr>
            <p:cNvPr id="74759" name="Line 38"/>
            <p:cNvSpPr>
              <a:spLocks noChangeShapeType="1"/>
            </p:cNvSpPr>
            <p:nvPr/>
          </p:nvSpPr>
          <p:spPr bwMode="auto">
            <a:xfrm flipH="1">
              <a:off x="4284663" y="3573463"/>
              <a:ext cx="1008062" cy="360362"/>
            </a:xfrm>
            <a:prstGeom prst="line">
              <a:avLst/>
            </a:prstGeom>
            <a:noFill/>
            <a:ln w="12700">
              <a:solidFill>
                <a:schemeClr val="tx2"/>
              </a:solidFill>
              <a:round/>
              <a:headEnd/>
              <a:tailEnd/>
            </a:ln>
          </p:spPr>
          <p:txBody>
            <a:bodyPr>
              <a:prstTxWarp prst="textNoShape">
                <a:avLst/>
              </a:prstTxWarp>
            </a:bodyPr>
            <a:lstStyle/>
            <a:p>
              <a:endParaRPr lang="nl-NL"/>
            </a:p>
          </p:txBody>
        </p:sp>
        <p:sp>
          <p:nvSpPr>
            <p:cNvPr id="74760" name="Line 40"/>
            <p:cNvSpPr>
              <a:spLocks noChangeShapeType="1"/>
            </p:cNvSpPr>
            <p:nvPr/>
          </p:nvSpPr>
          <p:spPr bwMode="auto">
            <a:xfrm>
              <a:off x="4284663" y="3933825"/>
              <a:ext cx="2087562" cy="0"/>
            </a:xfrm>
            <a:prstGeom prst="line">
              <a:avLst/>
            </a:prstGeom>
            <a:noFill/>
            <a:ln w="12700">
              <a:solidFill>
                <a:schemeClr val="hlink"/>
              </a:solidFill>
              <a:round/>
              <a:headEnd/>
              <a:tailEnd/>
            </a:ln>
          </p:spPr>
          <p:txBody>
            <a:bodyPr>
              <a:prstTxWarp prst="textNoShape">
                <a:avLst/>
              </a:prstTxWarp>
            </a:bodyPr>
            <a:lstStyle/>
            <a:p>
              <a:endParaRPr lang="nl-N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2227">
                                            <p:txEl>
                                              <p:pRg st="2" end="2"/>
                                            </p:txEl>
                                          </p:spTgt>
                                        </p:tgtEl>
                                        <p:attrNameLst>
                                          <p:attrName>style.visibility</p:attrName>
                                        </p:attrNameLst>
                                      </p:cBhvr>
                                      <p:to>
                                        <p:strVal val="visible"/>
                                      </p:to>
                                    </p:set>
                                    <p:animEffect transition="in" filter="fade">
                                      <p:cBhvr>
                                        <p:cTn id="7" dur="1000"/>
                                        <p:tgtEl>
                                          <p:spTgt spid="52227">
                                            <p:txEl>
                                              <p:pRg st="2" end="2"/>
                                            </p:txEl>
                                          </p:spTgt>
                                        </p:tgtEl>
                                      </p:cBhvr>
                                    </p:animEffect>
                                    <p:anim calcmode="lin" valueType="num">
                                      <p:cBhvr>
                                        <p:cTn id="8" dur="1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5222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222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52227">
                                            <p:txEl>
                                              <p:pRg st="5" end="5"/>
                                            </p:txEl>
                                          </p:spTgt>
                                        </p:tgtEl>
                                        <p:attrNameLst>
                                          <p:attrName>style.visibility</p:attrName>
                                        </p:attrNameLst>
                                      </p:cBhvr>
                                      <p:to>
                                        <p:strVal val="visible"/>
                                      </p:to>
                                    </p:set>
                                    <p:animEffect transition="in" filter="fade">
                                      <p:cBhvr>
                                        <p:cTn id="13" dur="1000"/>
                                        <p:tgtEl>
                                          <p:spTgt spid="52227">
                                            <p:txEl>
                                              <p:pRg st="5" end="5"/>
                                            </p:txEl>
                                          </p:spTgt>
                                        </p:tgtEl>
                                      </p:cBhvr>
                                    </p:animEffect>
                                    <p:anim calcmode="lin" valueType="num">
                                      <p:cBhvr>
                                        <p:cTn id="14" dur="10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52227">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2227">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52227">
                                            <p:txEl>
                                              <p:pRg st="7" end="7"/>
                                            </p:txEl>
                                          </p:spTgt>
                                        </p:tgtEl>
                                        <p:attrNameLst>
                                          <p:attrName>style.visibility</p:attrName>
                                        </p:attrNameLst>
                                      </p:cBhvr>
                                      <p:to>
                                        <p:strVal val="visible"/>
                                      </p:to>
                                    </p:set>
                                    <p:animEffect transition="in" filter="fade">
                                      <p:cBhvr>
                                        <p:cTn id="19" dur="1000"/>
                                        <p:tgtEl>
                                          <p:spTgt spid="52227">
                                            <p:txEl>
                                              <p:pRg st="7" end="7"/>
                                            </p:txEl>
                                          </p:spTgt>
                                        </p:tgtEl>
                                      </p:cBhvr>
                                    </p:animEffect>
                                    <p:anim calcmode="lin" valueType="num">
                                      <p:cBhvr>
                                        <p:cTn id="20" dur="1000" fill="hold"/>
                                        <p:tgtEl>
                                          <p:spTgt spid="52227">
                                            <p:txEl>
                                              <p:pRg st="7" end="7"/>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52227">
                                            <p:txEl>
                                              <p:pRg st="7" end="7"/>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2227">
                                            <p:txEl>
                                              <p:pRg st="7" end="7"/>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52227">
                                            <p:txEl>
                                              <p:pRg st="8" end="8"/>
                                            </p:txEl>
                                          </p:spTgt>
                                        </p:tgtEl>
                                        <p:attrNameLst>
                                          <p:attrName>style.visibility</p:attrName>
                                        </p:attrNameLst>
                                      </p:cBhvr>
                                      <p:to>
                                        <p:strVal val="visible"/>
                                      </p:to>
                                    </p:set>
                                    <p:animEffect transition="in" filter="fade">
                                      <p:cBhvr>
                                        <p:cTn id="25" dur="1000"/>
                                        <p:tgtEl>
                                          <p:spTgt spid="52227">
                                            <p:txEl>
                                              <p:pRg st="8" end="8"/>
                                            </p:txEl>
                                          </p:spTgt>
                                        </p:tgtEl>
                                      </p:cBhvr>
                                    </p:animEffect>
                                    <p:anim calcmode="lin" valueType="num">
                                      <p:cBhvr>
                                        <p:cTn id="26" dur="1000" fill="hold"/>
                                        <p:tgtEl>
                                          <p:spTgt spid="52227">
                                            <p:txEl>
                                              <p:pRg st="8" end="8"/>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52227">
                                            <p:txEl>
                                              <p:pRg st="8" end="8"/>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2227">
                                            <p:txEl>
                                              <p:pRg st="8" end="8"/>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900" decel="100000" fill="hold"/>
                                        <p:tgtEl>
                                          <p:spTgt spid="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nodeType="clickEffect">
                                  <p:stCondLst>
                                    <p:cond delay="0"/>
                                  </p:stCondLst>
                                  <p:childTnLst>
                                    <p:animMotion origin="layout" path="M 0 0 C -0.12187 0.06312 -0.24375 0.12624 -0.28402 0.07838 C -0.3243 0.03052 -0.28281 -0.12856 -0.24132 -0.2874 " pathEditMode="relative" ptsTypes="aaA">
                                      <p:cBhvr>
                                        <p:cTn id="44" dur="2000" fill="hold"/>
                                        <p:tgtEl>
                                          <p:spTgt spid="52227">
                                            <p:txEl>
                                              <p:pRg st="8" end="8"/>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(17)</a:t>
            </a:r>
            <a:endParaRPr lang="nl-NL" sz="3400" dirty="0" smtClean="0">
              <a:solidFill>
                <a:schemeClr val="accent1"/>
              </a:solidFill>
            </a:endParaRPr>
          </a:p>
        </p:txBody>
      </p:sp>
      <p:sp>
        <p:nvSpPr>
          <p:cNvPr id="108547" name="Rectangle 3"/>
          <p:cNvSpPr>
            <a:spLocks noGrp="1" noChangeArrowheads="1"/>
          </p:cNvSpPr>
          <p:nvPr>
            <p:ph type="body" idx="1"/>
          </p:nvPr>
        </p:nvSpPr>
        <p:spPr>
          <a:xfrm>
            <a:off x="1370013" y="2667000"/>
            <a:ext cx="7316787" cy="3275013"/>
          </a:xfrm>
        </p:spPr>
        <p:txBody>
          <a:bodyPr/>
          <a:lstStyle/>
          <a:p>
            <a:pPr marL="0" indent="0" eaLnBrk="1" hangingPunct="1">
              <a:buFontTx/>
              <a:buNone/>
              <a:tabLst>
                <a:tab pos="365125" algn="l"/>
                <a:tab pos="715963" algn="l"/>
                <a:tab pos="2422525" algn="l"/>
              </a:tabLst>
            </a:pPr>
            <a:r>
              <a:rPr lang="nl-BE" sz="2400" smtClean="0">
                <a:solidFill>
                  <a:schemeClr val="tx2"/>
                </a:solidFill>
                <a:sym typeface="Wingdings" pitchFamily="-110" charset="2"/>
              </a:rPr>
              <a:t></a:t>
            </a:r>
            <a:r>
              <a:rPr lang="nl-BE" sz="2400" smtClean="0">
                <a:solidFill>
                  <a:schemeClr val="tx2"/>
                </a:solidFill>
              </a:rPr>
              <a:t> Modals </a:t>
            </a:r>
            <a:r>
              <a:rPr lang="nl-BE" sz="2400">
                <a:solidFill>
                  <a:schemeClr val="tx2"/>
                </a:solidFill>
              </a:rPr>
              <a:t>are raising verbs</a:t>
            </a:r>
            <a:endParaRPr lang="nl-BE" sz="2400" smtClean="0">
              <a:solidFill>
                <a:schemeClr val="tx2"/>
              </a:solidFill>
            </a:endParaRPr>
          </a:p>
          <a:p>
            <a:pPr marL="0" indent="0" eaLnBrk="1" hangingPunct="1">
              <a:buFontTx/>
              <a:buNone/>
              <a:tabLst>
                <a:tab pos="365125" algn="l"/>
                <a:tab pos="715963" algn="l"/>
                <a:tab pos="2422525" algn="l"/>
              </a:tabLst>
            </a:pPr>
            <a:r>
              <a:rPr lang="nl-BE" sz="2400" smtClean="0">
                <a:solidFill>
                  <a:schemeClr val="tx2"/>
                </a:solidFill>
                <a:sym typeface="Wingdings" pitchFamily="-110" charset="2"/>
              </a:rPr>
              <a:t></a:t>
            </a:r>
            <a:r>
              <a:rPr lang="nl-BE" sz="2400" smtClean="0">
                <a:solidFill>
                  <a:schemeClr val="tx2"/>
                </a:solidFill>
              </a:rPr>
              <a:t>	The status of modals and their verbal 	complements in Dutch</a:t>
            </a:r>
          </a:p>
          <a:p>
            <a:pPr marL="0" indent="0" eaLnBrk="1" hangingPunct="1">
              <a:buFontTx/>
              <a:buNone/>
              <a:tabLst>
                <a:tab pos="365125" algn="l"/>
                <a:tab pos="715963" algn="l"/>
                <a:tab pos="2422525" algn="l"/>
              </a:tabLst>
            </a:pPr>
            <a:r>
              <a:rPr lang="nl-BE" sz="2400" smtClean="0">
                <a:solidFill>
                  <a:schemeClr val="tx2"/>
                </a:solidFill>
                <a:sym typeface="Wingdings" pitchFamily="-110" charset="2"/>
              </a:rPr>
              <a:t></a:t>
            </a:r>
            <a:r>
              <a:rPr lang="nl-BE" sz="2400" smtClean="0">
                <a:solidFill>
                  <a:schemeClr val="tx2"/>
                </a:solidFill>
              </a:rPr>
              <a:t>	The properties of modal </a:t>
            </a:r>
            <a:r>
              <a:rPr lang="nl-BE" sz="2400">
                <a:solidFill>
                  <a:schemeClr val="tx2"/>
                </a:solidFill>
              </a:rPr>
              <a:t>complement</a:t>
            </a:r>
            <a:r>
              <a:rPr lang="nl-BE" sz="2400" smtClean="0">
                <a:solidFill>
                  <a:schemeClr val="tx2"/>
                </a:solidFill>
              </a:rPr>
              <a:t> 	ellipsis</a:t>
            </a:r>
            <a:endParaRPr lang="nl-NL"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8547">
                                            <p:txEl>
                                              <p:pRg st="1" end="1"/>
                                            </p:txEl>
                                          </p:spTgt>
                                        </p:tgtEl>
                                      </p:cBhvr>
                                    </p:animEffect>
                                    <p:animScale>
                                      <p:cBhvr>
                                        <p:cTn id="7" dur="250" autoRev="1" fill="hold"/>
                                        <p:tgtEl>
                                          <p:spTgt spid="108547">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(18)</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286000"/>
            <a:ext cx="7316788" cy="3733800"/>
          </a:xfrm>
        </p:spPr>
        <p:txBody>
          <a:bodyPr/>
          <a:lstStyle/>
          <a:p>
            <a:pPr marL="0" indent="0" eaLnBrk="1" hangingPunct="1">
              <a:buFontTx/>
              <a:buNone/>
              <a:tabLst>
                <a:tab pos="365125" algn="l"/>
                <a:tab pos="715963" algn="l"/>
                <a:tab pos="2422525" algn="l"/>
              </a:tabLst>
            </a:pPr>
            <a:r>
              <a:rPr lang="nl-BE" sz="2200" smtClean="0">
                <a:solidFill>
                  <a:schemeClr val="tx2"/>
                </a:solidFill>
                <a:sym typeface="Wingdings" pitchFamily="-110" charset="2"/>
              </a:rPr>
              <a:t></a:t>
            </a:r>
            <a:r>
              <a:rPr lang="nl-BE" sz="2200" smtClean="0">
                <a:solidFill>
                  <a:schemeClr val="tx2"/>
                </a:solidFill>
              </a:rPr>
              <a:t>	The status of modals and their verbal 	complements in Dutch</a:t>
            </a:r>
          </a:p>
          <a:p>
            <a:pPr marL="0" indent="0" eaLnBrk="1" hangingPunct="1">
              <a:buFontTx/>
              <a:buNone/>
              <a:tabLst>
                <a:tab pos="365125" algn="l"/>
                <a:tab pos="715963" algn="l"/>
                <a:tab pos="2422525" algn="l"/>
              </a:tabLst>
            </a:pPr>
            <a:endParaRPr lang="nl-BE" sz="1200" smtClean="0">
              <a:solidFill>
                <a:schemeClr val="tx2"/>
              </a:solidFill>
            </a:endParaRPr>
          </a:p>
          <a:p>
            <a:pPr marL="0" indent="0" eaLnBrk="1" hangingPunct="1">
              <a:buFontTx/>
              <a:buNone/>
              <a:tabLst>
                <a:tab pos="365125" algn="l"/>
                <a:tab pos="715963" algn="l"/>
                <a:tab pos="2422525" algn="l"/>
              </a:tabLst>
            </a:pPr>
            <a:r>
              <a:rPr lang="nl-BE" sz="2200" smtClean="0">
                <a:solidFill>
                  <a:schemeClr val="tx2"/>
                </a:solidFill>
              </a:rPr>
              <a:t>Claim: The infinitival complement of a Dutch 			   modal is a TP.</a:t>
            </a:r>
          </a:p>
          <a:p>
            <a:pPr marL="0" indent="0" eaLnBrk="1" hangingPunct="1">
              <a:buFontTx/>
              <a:buNone/>
              <a:tabLst>
                <a:tab pos="365125" algn="l"/>
                <a:tab pos="715963" algn="l"/>
                <a:tab pos="2422525" algn="l"/>
              </a:tabLst>
            </a:pPr>
            <a:endParaRPr lang="nl-BE" sz="1200" smtClean="0">
              <a:solidFill>
                <a:schemeClr val="tx2"/>
              </a:solidFill>
            </a:endParaRPr>
          </a:p>
          <a:p>
            <a:pPr marL="0" indent="0" eaLnBrk="1" hangingPunct="1">
              <a:buFontTx/>
              <a:buNone/>
              <a:tabLst>
                <a:tab pos="365125" algn="l"/>
                <a:tab pos="715963" algn="l"/>
                <a:tab pos="2422525" algn="l"/>
              </a:tabLst>
            </a:pPr>
            <a:r>
              <a:rPr lang="nl-NL" sz="2200" smtClean="0">
                <a:solidFill>
                  <a:schemeClr val="tx2"/>
                </a:solidFill>
                <a:sym typeface="Wingdings" pitchFamily="-110" charset="2"/>
              </a:rPr>
              <a:t> Discussion on status of infinitival clauses and 	the differences between languages: see 	Wurmbrand (2003) and references.</a:t>
            </a:r>
            <a:endParaRPr lang="nl-BE" sz="220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animEffect transition="in" filter="fade">
                                      <p:cBhvr>
                                        <p:cTn id="7" dur="500"/>
                                        <p:tgtEl>
                                          <p:spTgt spid="1085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(19)</a:t>
            </a:r>
            <a:endParaRPr lang="nl-NL" sz="3400" dirty="0" smtClean="0">
              <a:solidFill>
                <a:schemeClr val="accent1"/>
              </a:solidFill>
            </a:endParaRPr>
          </a:p>
        </p:txBody>
      </p:sp>
      <p:sp>
        <p:nvSpPr>
          <p:cNvPr id="108547" name="Rectangle 3"/>
          <p:cNvSpPr>
            <a:spLocks noGrp="1" noChangeArrowheads="1"/>
          </p:cNvSpPr>
          <p:nvPr>
            <p:ph type="body" idx="1"/>
          </p:nvPr>
        </p:nvSpPr>
        <p:spPr>
          <a:xfrm>
            <a:off x="1370013" y="2209800"/>
            <a:ext cx="7773987" cy="4191000"/>
          </a:xfrm>
        </p:spPr>
        <p:txBody>
          <a:bodyPr/>
          <a:lstStyle/>
          <a:p>
            <a:pPr marL="0" indent="0" eaLnBrk="1" hangingPunct="1">
              <a:buFontTx/>
              <a:buNone/>
              <a:tabLst>
                <a:tab pos="365125" algn="l"/>
                <a:tab pos="715963" algn="l"/>
                <a:tab pos="2422525" algn="l"/>
              </a:tabLst>
            </a:pPr>
            <a:r>
              <a:rPr lang="nl-NL" sz="2200" dirty="0" smtClean="0">
                <a:solidFill>
                  <a:schemeClr val="tx2"/>
                </a:solidFill>
                <a:sym typeface="Wingdings" pitchFamily="-110" charset="2"/>
              </a:rPr>
              <a:t></a:t>
            </a:r>
            <a:r>
              <a:rPr lang="nl-BE" sz="2200" dirty="0" smtClean="0">
                <a:solidFill>
                  <a:schemeClr val="tx2"/>
                </a:solidFill>
              </a:rPr>
              <a:t> It contains all the aspectual and Voice layers:</a:t>
            </a:r>
          </a:p>
          <a:p>
            <a:pPr marL="0" indent="0" eaLnBrk="1" hangingPunct="1">
              <a:buFontTx/>
              <a:buNone/>
              <a:tabLst>
                <a:tab pos="365125" algn="l"/>
                <a:tab pos="715963" algn="l"/>
                <a:tab pos="2422525" algn="l"/>
              </a:tabLst>
            </a:pPr>
            <a:endParaRPr lang="nl-BE" sz="1200" dirty="0" smtClean="0">
              <a:solidFill>
                <a:schemeClr val="tx2"/>
              </a:solidFill>
            </a:endParaRPr>
          </a:p>
          <a:p>
            <a:pPr marL="0" indent="0" eaLnBrk="1" hangingPunct="1">
              <a:buFontTx/>
              <a:buNone/>
              <a:tabLst>
                <a:tab pos="365125" algn="l"/>
                <a:tab pos="715963" algn="l"/>
                <a:tab pos="2422525" algn="l"/>
              </a:tabLst>
            </a:pPr>
            <a:r>
              <a:rPr lang="nl-BE" sz="2200" dirty="0" smtClean="0">
                <a:solidFill>
                  <a:schemeClr val="tx2"/>
                </a:solidFill>
              </a:rPr>
              <a:t>(24)	a. </a:t>
            </a:r>
            <a:r>
              <a:rPr lang="nl-BE" sz="2200" dirty="0" smtClean="0">
                <a:solidFill>
                  <a:srgbClr val="269999"/>
                </a:solidFill>
              </a:rPr>
              <a:t>Senne moet   zijn kamer opgeruimd hebben.</a:t>
            </a:r>
          </a:p>
          <a:p>
            <a:pPr marL="0" indent="0" eaLnBrk="1" hangingPunct="1">
              <a:buFontTx/>
              <a:buNone/>
              <a:tabLst>
                <a:tab pos="365125" algn="l"/>
                <a:tab pos="715963" algn="l"/>
                <a:tab pos="2422525" algn="l"/>
              </a:tabLst>
            </a:pPr>
            <a:r>
              <a:rPr lang="nl-BE" sz="2200" i="1" dirty="0" smtClean="0">
                <a:solidFill>
                  <a:schemeClr val="tx2"/>
                </a:solidFill>
              </a:rPr>
              <a:t>		    Senne has.to his  room   cleaned     have</a:t>
            </a:r>
          </a:p>
          <a:p>
            <a:pPr marL="0" indent="0" eaLnBrk="1" hangingPunct="1">
              <a:buFontTx/>
              <a:buNone/>
              <a:tabLst>
                <a:tab pos="365125" algn="l"/>
                <a:tab pos="715963" algn="l"/>
                <a:tab pos="2422525" algn="l"/>
              </a:tabLst>
            </a:pPr>
            <a:r>
              <a:rPr lang="nl-BE" sz="2200" dirty="0" smtClean="0">
                <a:solidFill>
                  <a:schemeClr val="tx2"/>
                </a:solidFill>
              </a:rPr>
              <a:t> 		b. </a:t>
            </a:r>
            <a:r>
              <a:rPr lang="nl-BE" sz="2200" dirty="0" smtClean="0">
                <a:solidFill>
                  <a:srgbClr val="269999"/>
                </a:solidFill>
              </a:rPr>
              <a:t>Jesse moet   zijn huiswerk    aan het maken</a:t>
            </a:r>
          </a:p>
          <a:p>
            <a:pPr marL="0" indent="0" eaLnBrk="1" hangingPunct="1">
              <a:buFontTx/>
              <a:buNone/>
              <a:tabLst>
                <a:tab pos="365125" algn="l"/>
                <a:tab pos="715963" algn="l"/>
                <a:tab pos="2422525" algn="l"/>
              </a:tabLst>
            </a:pPr>
            <a:r>
              <a:rPr lang="nl-BE" sz="2200" i="1" dirty="0" smtClean="0">
                <a:solidFill>
                  <a:schemeClr val="tx2"/>
                </a:solidFill>
              </a:rPr>
              <a:t>		    Jesse has.to his  home.work on   the make</a:t>
            </a:r>
          </a:p>
          <a:p>
            <a:pPr marL="0" indent="0" eaLnBrk="1" hangingPunct="1">
              <a:buFontTx/>
              <a:buNone/>
              <a:tabLst>
                <a:tab pos="365125" algn="l"/>
                <a:tab pos="715963" algn="l"/>
                <a:tab pos="2422525" algn="l"/>
              </a:tabLst>
            </a:pPr>
            <a:r>
              <a:rPr lang="nl-BE" sz="2200" dirty="0" smtClean="0">
                <a:solidFill>
                  <a:schemeClr val="tx2"/>
                </a:solidFill>
              </a:rPr>
              <a:t> 		    </a:t>
            </a:r>
            <a:r>
              <a:rPr lang="nl-BE" sz="2200" dirty="0" smtClean="0">
                <a:solidFill>
                  <a:srgbClr val="269999"/>
                </a:solidFill>
              </a:rPr>
              <a:t>zijn</a:t>
            </a:r>
            <a:r>
              <a:rPr lang="nl-BE" sz="2200" dirty="0" smtClean="0">
                <a:solidFill>
                  <a:schemeClr val="tx2"/>
                </a:solidFill>
              </a:rPr>
              <a:t>.</a:t>
            </a:r>
          </a:p>
          <a:p>
            <a:pPr marL="0" indent="0" eaLnBrk="1" hangingPunct="1">
              <a:buFontTx/>
              <a:buNone/>
              <a:tabLst>
                <a:tab pos="365125" algn="l"/>
                <a:tab pos="715963" algn="l"/>
                <a:tab pos="2422525" algn="l"/>
              </a:tabLst>
            </a:pPr>
            <a:r>
              <a:rPr lang="nl-BE" sz="2200" dirty="0" smtClean="0">
                <a:solidFill>
                  <a:schemeClr val="tx2"/>
                </a:solidFill>
              </a:rPr>
              <a:t>		    </a:t>
            </a:r>
            <a:r>
              <a:rPr lang="nl-BE" sz="2200" i="1" dirty="0" smtClean="0">
                <a:solidFill>
                  <a:schemeClr val="tx2"/>
                </a:solidFill>
              </a:rPr>
              <a:t>be</a:t>
            </a:r>
          </a:p>
          <a:p>
            <a:pPr marL="0" indent="0" eaLnBrk="1" hangingPunct="1">
              <a:buFontTx/>
              <a:buNone/>
              <a:tabLst>
                <a:tab pos="365125" algn="l"/>
                <a:tab pos="715963" algn="l"/>
                <a:tab pos="2422525" algn="l"/>
              </a:tabLst>
            </a:pPr>
            <a:r>
              <a:rPr lang="nl-BE" sz="2200" dirty="0" smtClean="0">
                <a:solidFill>
                  <a:schemeClr val="tx2"/>
                </a:solidFill>
              </a:rPr>
              <a:t>		c. </a:t>
            </a:r>
            <a:r>
              <a:rPr lang="nl-BE" sz="2200" dirty="0" smtClean="0">
                <a:solidFill>
                  <a:srgbClr val="269999"/>
                </a:solidFill>
              </a:rPr>
              <a:t>Dat  artikel moet   gepubliceerd worden.</a:t>
            </a:r>
          </a:p>
          <a:p>
            <a:pPr marL="0" indent="0" eaLnBrk="1" hangingPunct="1">
              <a:buFontTx/>
              <a:buNone/>
              <a:tabLst>
                <a:tab pos="365125" algn="l"/>
                <a:tab pos="715963" algn="l"/>
                <a:tab pos="2422525" algn="l"/>
              </a:tabLst>
            </a:pPr>
            <a:r>
              <a:rPr lang="nl-BE" sz="2200" i="1" dirty="0" smtClean="0">
                <a:solidFill>
                  <a:schemeClr val="tx2"/>
                </a:solidFill>
              </a:rPr>
              <a:t>		    that paper  has.to published      become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animEffect transition="in" filter="fade">
                                      <p:cBhvr>
                                        <p:cTn id="7" dur="1000"/>
                                        <p:tgtEl>
                                          <p:spTgt spid="108547">
                                            <p:txEl>
                                              <p:pRg st="2" end="2"/>
                                            </p:txEl>
                                          </p:spTgt>
                                        </p:tgtEl>
                                      </p:cBhvr>
                                    </p:animEffect>
                                    <p:anim calcmode="lin" valueType="num">
                                      <p:cBhvr>
                                        <p:cTn id="8" dur="10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854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8547">
                                            <p:txEl>
                                              <p:pRg st="3" end="3"/>
                                            </p:txEl>
                                          </p:spTgt>
                                        </p:tgtEl>
                                        <p:attrNameLst>
                                          <p:attrName>style.visibility</p:attrName>
                                        </p:attrNameLst>
                                      </p:cBhvr>
                                      <p:to>
                                        <p:strVal val="visible"/>
                                      </p:to>
                                    </p:set>
                                    <p:animEffect transition="in" filter="fade">
                                      <p:cBhvr>
                                        <p:cTn id="13" dur="1000"/>
                                        <p:tgtEl>
                                          <p:spTgt spid="108547">
                                            <p:txEl>
                                              <p:pRg st="3" end="3"/>
                                            </p:txEl>
                                          </p:spTgt>
                                        </p:tgtEl>
                                      </p:cBhvr>
                                    </p:animEffect>
                                    <p:anim calcmode="lin" valueType="num">
                                      <p:cBhvr>
                                        <p:cTn id="14" dur="10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854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854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108547">
                                            <p:txEl>
                                              <p:pRg st="4" end="4"/>
                                            </p:txEl>
                                          </p:spTgt>
                                        </p:tgtEl>
                                        <p:attrNameLst>
                                          <p:attrName>style.visibility</p:attrName>
                                        </p:attrNameLst>
                                      </p:cBhvr>
                                      <p:to>
                                        <p:strVal val="visible"/>
                                      </p:to>
                                    </p:set>
                                    <p:animEffect transition="in" filter="fade">
                                      <p:cBhvr>
                                        <p:cTn id="21" dur="1000"/>
                                        <p:tgtEl>
                                          <p:spTgt spid="108547">
                                            <p:txEl>
                                              <p:pRg st="4" end="4"/>
                                            </p:txEl>
                                          </p:spTgt>
                                        </p:tgtEl>
                                      </p:cBhvr>
                                    </p:animEffect>
                                    <p:anim calcmode="lin" valueType="num">
                                      <p:cBhvr>
                                        <p:cTn id="22"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08547">
                                            <p:txEl>
                                              <p:pRg st="4" end="4"/>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8547">
                                            <p:txEl>
                                              <p:pRg st="4" end="4"/>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8547">
                                            <p:txEl>
                                              <p:pRg st="5" end="5"/>
                                            </p:txEl>
                                          </p:spTgt>
                                        </p:tgtEl>
                                        <p:attrNameLst>
                                          <p:attrName>style.visibility</p:attrName>
                                        </p:attrNameLst>
                                      </p:cBhvr>
                                      <p:to>
                                        <p:strVal val="visible"/>
                                      </p:to>
                                    </p:set>
                                    <p:animEffect transition="in" filter="fade">
                                      <p:cBhvr>
                                        <p:cTn id="27" dur="1000"/>
                                        <p:tgtEl>
                                          <p:spTgt spid="108547">
                                            <p:txEl>
                                              <p:pRg st="5" end="5"/>
                                            </p:txEl>
                                          </p:spTgt>
                                        </p:tgtEl>
                                      </p:cBhvr>
                                    </p:animEffect>
                                    <p:anim calcmode="lin" valueType="num">
                                      <p:cBhvr>
                                        <p:cTn id="28"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08547">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8547">
                                            <p:txEl>
                                              <p:pRg st="5" end="5"/>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8547">
                                            <p:txEl>
                                              <p:pRg st="6" end="6"/>
                                            </p:txEl>
                                          </p:spTgt>
                                        </p:tgtEl>
                                        <p:attrNameLst>
                                          <p:attrName>style.visibility</p:attrName>
                                        </p:attrNameLst>
                                      </p:cBhvr>
                                      <p:to>
                                        <p:strVal val="visible"/>
                                      </p:to>
                                    </p:set>
                                    <p:animEffect transition="in" filter="fade">
                                      <p:cBhvr>
                                        <p:cTn id="33" dur="1000"/>
                                        <p:tgtEl>
                                          <p:spTgt spid="108547">
                                            <p:txEl>
                                              <p:pRg st="6" end="6"/>
                                            </p:txEl>
                                          </p:spTgt>
                                        </p:tgtEl>
                                      </p:cBhvr>
                                    </p:animEffect>
                                    <p:anim calcmode="lin" valueType="num">
                                      <p:cBhvr>
                                        <p:cTn id="34"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8547">
                                            <p:txEl>
                                              <p:pRg st="7" end="7"/>
                                            </p:txEl>
                                          </p:spTgt>
                                        </p:tgtEl>
                                        <p:attrNameLst>
                                          <p:attrName>style.visibility</p:attrName>
                                        </p:attrNameLst>
                                      </p:cBhvr>
                                      <p:to>
                                        <p:strVal val="visible"/>
                                      </p:to>
                                    </p:set>
                                    <p:animEffect transition="in" filter="fade">
                                      <p:cBhvr>
                                        <p:cTn id="39" dur="1000"/>
                                        <p:tgtEl>
                                          <p:spTgt spid="108547">
                                            <p:txEl>
                                              <p:pRg st="7" end="7"/>
                                            </p:txEl>
                                          </p:spTgt>
                                        </p:tgtEl>
                                      </p:cBhvr>
                                    </p:animEffect>
                                    <p:anim calcmode="lin" valueType="num">
                                      <p:cBhvr>
                                        <p:cTn id="40"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08547">
                                            <p:txEl>
                                              <p:pRg st="8" end="8"/>
                                            </p:txEl>
                                          </p:spTgt>
                                        </p:tgtEl>
                                        <p:attrNameLst>
                                          <p:attrName>style.visibility</p:attrName>
                                        </p:attrNameLst>
                                      </p:cBhvr>
                                      <p:to>
                                        <p:strVal val="visible"/>
                                      </p:to>
                                    </p:set>
                                    <p:animEffect transition="in" filter="fade">
                                      <p:cBhvr>
                                        <p:cTn id="47" dur="1000"/>
                                        <p:tgtEl>
                                          <p:spTgt spid="108547">
                                            <p:txEl>
                                              <p:pRg st="8" end="8"/>
                                            </p:txEl>
                                          </p:spTgt>
                                        </p:tgtEl>
                                      </p:cBhvr>
                                    </p:animEffect>
                                    <p:anim calcmode="lin" valueType="num">
                                      <p:cBhvr>
                                        <p:cTn id="48"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08547">
                                            <p:txEl>
                                              <p:pRg st="8" end="8"/>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8547">
                                            <p:txEl>
                                              <p:pRg st="8" end="8"/>
                                            </p:txEl>
                                          </p:spTgt>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8547">
                                            <p:txEl>
                                              <p:pRg st="9" end="9"/>
                                            </p:txEl>
                                          </p:spTgt>
                                        </p:tgtEl>
                                        <p:attrNameLst>
                                          <p:attrName>style.visibility</p:attrName>
                                        </p:attrNameLst>
                                      </p:cBhvr>
                                      <p:to>
                                        <p:strVal val="visible"/>
                                      </p:to>
                                    </p:set>
                                    <p:animEffect transition="in" filter="fade">
                                      <p:cBhvr>
                                        <p:cTn id="53" dur="1000"/>
                                        <p:tgtEl>
                                          <p:spTgt spid="108547">
                                            <p:txEl>
                                              <p:pRg st="9" end="9"/>
                                            </p:txEl>
                                          </p:spTgt>
                                        </p:tgtEl>
                                      </p:cBhvr>
                                    </p:animEffect>
                                    <p:anim calcmode="lin" valueType="num">
                                      <p:cBhvr>
                                        <p:cTn id="54" dur="1000" fill="hold"/>
                                        <p:tgtEl>
                                          <p:spTgt spid="108547">
                                            <p:txEl>
                                              <p:pRg st="9" end="9"/>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108547">
                                            <p:txEl>
                                              <p:pRg st="9" end="9"/>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8547">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(20)</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209800"/>
            <a:ext cx="7469188" cy="4191000"/>
          </a:xfrm>
        </p:spPr>
        <p:txBody>
          <a:bodyPr/>
          <a:lstStyle/>
          <a:p>
            <a:pPr marL="0" indent="0" eaLnBrk="1" hangingPunct="1">
              <a:buFontTx/>
              <a:buNone/>
              <a:tabLst>
                <a:tab pos="365125" algn="l"/>
                <a:tab pos="715963" algn="l"/>
                <a:tab pos="2422525" algn="l"/>
              </a:tabLst>
            </a:pPr>
            <a:r>
              <a:rPr lang="nl-NL" sz="2200" dirty="0" smtClean="0">
                <a:solidFill>
                  <a:schemeClr val="tx2"/>
                </a:solidFill>
                <a:sym typeface="Wingdings" pitchFamily="-110" charset="2"/>
              </a:rPr>
              <a:t></a:t>
            </a:r>
            <a:r>
              <a:rPr lang="nl-BE" sz="2200" dirty="0" smtClean="0">
                <a:solidFill>
                  <a:schemeClr val="tx2"/>
                </a:solidFill>
              </a:rPr>
              <a:t> It contains Tense:</a:t>
            </a:r>
          </a:p>
          <a:p>
            <a:pPr marL="0" indent="0" eaLnBrk="1" hangingPunct="1">
              <a:buFontTx/>
              <a:buNone/>
              <a:tabLst>
                <a:tab pos="365125" algn="l"/>
                <a:tab pos="715963" algn="l"/>
                <a:tab pos="2422525" algn="l"/>
              </a:tabLst>
            </a:pPr>
            <a:endParaRPr lang="nl-BE" sz="1200" dirty="0" smtClean="0">
              <a:solidFill>
                <a:schemeClr val="tx2"/>
              </a:solidFill>
            </a:endParaRPr>
          </a:p>
          <a:p>
            <a:pPr marL="0" indent="0" eaLnBrk="1" hangingPunct="1">
              <a:buFontTx/>
              <a:buNone/>
              <a:tabLst>
                <a:tab pos="365125" algn="l"/>
                <a:tab pos="715963" algn="l"/>
                <a:tab pos="2422525" algn="l"/>
              </a:tabLst>
            </a:pPr>
            <a:r>
              <a:rPr lang="nl-BE" sz="2200" dirty="0" smtClean="0">
                <a:solidFill>
                  <a:schemeClr val="tx2"/>
                </a:solidFill>
              </a:rPr>
              <a:t>(25)	</a:t>
            </a:r>
            <a:r>
              <a:rPr lang="nl-BE" sz="2200" dirty="0" smtClean="0">
                <a:solidFill>
                  <a:srgbClr val="269999"/>
                </a:solidFill>
              </a:rPr>
              <a:t>Gisteren   moest ik volgende week een lezing</a:t>
            </a:r>
          </a:p>
          <a:p>
            <a:pPr marL="0" indent="0" eaLnBrk="1" hangingPunct="1">
              <a:buFontTx/>
              <a:buNone/>
              <a:tabLst>
                <a:tab pos="365125" algn="l"/>
                <a:tab pos="715963" algn="l"/>
                <a:tab pos="2422525" algn="l"/>
              </a:tabLst>
            </a:pPr>
            <a:r>
              <a:rPr lang="nl-BE" sz="2200" i="1" dirty="0" smtClean="0">
                <a:solidFill>
                  <a:schemeClr val="tx2"/>
                </a:solidFill>
              </a:rPr>
              <a:t>		yesterday had.to I next        week  a    lecture</a:t>
            </a:r>
          </a:p>
          <a:p>
            <a:pPr marL="0" indent="0" eaLnBrk="1" hangingPunct="1">
              <a:buFontTx/>
              <a:buNone/>
              <a:tabLst>
                <a:tab pos="365125" algn="l"/>
                <a:tab pos="715963" algn="l"/>
                <a:tab pos="2422525" algn="l"/>
              </a:tabLst>
            </a:pPr>
            <a:r>
              <a:rPr lang="nl-BE" sz="2200" dirty="0" smtClean="0">
                <a:solidFill>
                  <a:schemeClr val="tx2"/>
                </a:solidFill>
              </a:rPr>
              <a:t> 		</a:t>
            </a:r>
            <a:r>
              <a:rPr lang="nl-BE" sz="2200" dirty="0" smtClean="0">
                <a:solidFill>
                  <a:srgbClr val="269999"/>
                </a:solidFill>
              </a:rPr>
              <a:t>geven, en  nu   zijn de  plannen alweer</a:t>
            </a:r>
          </a:p>
          <a:p>
            <a:pPr marL="0" indent="0" eaLnBrk="1" hangingPunct="1">
              <a:buFontTx/>
              <a:buNone/>
              <a:tabLst>
                <a:tab pos="365125" algn="l"/>
                <a:tab pos="715963" algn="l"/>
                <a:tab pos="2422525" algn="l"/>
              </a:tabLst>
            </a:pPr>
            <a:r>
              <a:rPr lang="nl-BE" sz="2200" i="1" dirty="0" smtClean="0">
                <a:solidFill>
                  <a:schemeClr val="tx2"/>
                </a:solidFill>
              </a:rPr>
              <a:t>		give    and now are the plans     again 	</a:t>
            </a:r>
          </a:p>
          <a:p>
            <a:pPr marL="0" indent="0" eaLnBrk="1" hangingPunct="1">
              <a:buFontTx/>
              <a:buNone/>
              <a:tabLst>
                <a:tab pos="365125" algn="l"/>
                <a:tab pos="715963" algn="l"/>
                <a:tab pos="2422525" algn="l"/>
              </a:tabLst>
            </a:pPr>
            <a:r>
              <a:rPr lang="nl-BE" sz="2200" i="1" dirty="0" smtClean="0">
                <a:solidFill>
                  <a:schemeClr val="tx2"/>
                </a:solidFill>
              </a:rPr>
              <a:t>		</a:t>
            </a:r>
            <a:r>
              <a:rPr lang="nl-BE" sz="2200" dirty="0" smtClean="0">
                <a:solidFill>
                  <a:srgbClr val="269999"/>
                </a:solidFill>
              </a:rPr>
              <a:t>veranderd.</a:t>
            </a:r>
          </a:p>
          <a:p>
            <a:pPr marL="0" indent="0" eaLnBrk="1" hangingPunct="1">
              <a:buFontTx/>
              <a:buNone/>
              <a:tabLst>
                <a:tab pos="365125" algn="l"/>
                <a:tab pos="715963" algn="l"/>
                <a:tab pos="2422525" algn="l"/>
              </a:tabLst>
            </a:pPr>
            <a:r>
              <a:rPr lang="nl-BE" sz="2200" i="1" dirty="0" smtClean="0">
                <a:solidFill>
                  <a:srgbClr val="269999"/>
                </a:solidFill>
              </a:rPr>
              <a:t>		</a:t>
            </a:r>
            <a:r>
              <a:rPr lang="nl-BE" sz="2200" i="1" dirty="0" smtClean="0">
                <a:solidFill>
                  <a:schemeClr val="tx2"/>
                </a:solidFill>
              </a:rPr>
              <a:t>changed</a:t>
            </a:r>
          </a:p>
          <a:p>
            <a:pPr marL="0" indent="0" eaLnBrk="1" hangingPunct="1">
              <a:buFontTx/>
              <a:buNone/>
              <a:tabLst>
                <a:tab pos="365125" algn="l"/>
                <a:tab pos="715963" algn="l"/>
                <a:tab pos="2422525" algn="l"/>
              </a:tabLst>
            </a:pPr>
            <a:r>
              <a:rPr lang="nl-BE" sz="2200" i="1" dirty="0" smtClean="0">
                <a:solidFill>
                  <a:schemeClr val="tx2"/>
                </a:solidFill>
              </a:rPr>
              <a:t>		</a:t>
            </a:r>
            <a:r>
              <a:rPr lang="nl-BE" sz="2200" dirty="0" smtClean="0">
                <a:solidFill>
                  <a:schemeClr val="tx2"/>
                </a:solidFill>
              </a:rPr>
              <a:t>‘Yesterday I had to give a lecture next week 		and now the plans have changed again.’</a:t>
            </a:r>
            <a:endParaRPr lang="nl-BE" sz="2200" i="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animEffect transition="in" filter="fade">
                                      <p:cBhvr>
                                        <p:cTn id="7" dur="1000"/>
                                        <p:tgtEl>
                                          <p:spTgt spid="108547">
                                            <p:txEl>
                                              <p:pRg st="2" end="2"/>
                                            </p:txEl>
                                          </p:spTgt>
                                        </p:tgtEl>
                                      </p:cBhvr>
                                    </p:animEffect>
                                    <p:anim calcmode="lin" valueType="num">
                                      <p:cBhvr>
                                        <p:cTn id="8" dur="10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854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8547">
                                            <p:txEl>
                                              <p:pRg st="3" end="3"/>
                                            </p:txEl>
                                          </p:spTgt>
                                        </p:tgtEl>
                                        <p:attrNameLst>
                                          <p:attrName>style.visibility</p:attrName>
                                        </p:attrNameLst>
                                      </p:cBhvr>
                                      <p:to>
                                        <p:strVal val="visible"/>
                                      </p:to>
                                    </p:set>
                                    <p:animEffect transition="in" filter="fade">
                                      <p:cBhvr>
                                        <p:cTn id="13" dur="1000"/>
                                        <p:tgtEl>
                                          <p:spTgt spid="108547">
                                            <p:txEl>
                                              <p:pRg st="3" end="3"/>
                                            </p:txEl>
                                          </p:spTgt>
                                        </p:tgtEl>
                                      </p:cBhvr>
                                    </p:animEffect>
                                    <p:anim calcmode="lin" valueType="num">
                                      <p:cBhvr>
                                        <p:cTn id="14" dur="10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854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854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8547">
                                            <p:txEl>
                                              <p:pRg st="4" end="4"/>
                                            </p:txEl>
                                          </p:spTgt>
                                        </p:tgtEl>
                                        <p:attrNameLst>
                                          <p:attrName>style.visibility</p:attrName>
                                        </p:attrNameLst>
                                      </p:cBhvr>
                                      <p:to>
                                        <p:strVal val="visible"/>
                                      </p:to>
                                    </p:set>
                                    <p:animEffect transition="in" filter="fade">
                                      <p:cBhvr>
                                        <p:cTn id="19" dur="1000"/>
                                        <p:tgtEl>
                                          <p:spTgt spid="108547">
                                            <p:txEl>
                                              <p:pRg st="4" end="4"/>
                                            </p:txEl>
                                          </p:spTgt>
                                        </p:tgtEl>
                                      </p:cBhvr>
                                    </p:animEffect>
                                    <p:anim calcmode="lin" valueType="num">
                                      <p:cBhvr>
                                        <p:cTn id="20"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8547">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8547">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8547">
                                            <p:txEl>
                                              <p:pRg st="5" end="5"/>
                                            </p:txEl>
                                          </p:spTgt>
                                        </p:tgtEl>
                                        <p:attrNameLst>
                                          <p:attrName>style.visibility</p:attrName>
                                        </p:attrNameLst>
                                      </p:cBhvr>
                                      <p:to>
                                        <p:strVal val="visible"/>
                                      </p:to>
                                    </p:set>
                                    <p:animEffect transition="in" filter="fade">
                                      <p:cBhvr>
                                        <p:cTn id="25" dur="1000"/>
                                        <p:tgtEl>
                                          <p:spTgt spid="108547">
                                            <p:txEl>
                                              <p:pRg st="5" end="5"/>
                                            </p:txEl>
                                          </p:spTgt>
                                        </p:tgtEl>
                                      </p:cBhvr>
                                    </p:animEffect>
                                    <p:anim calcmode="lin" valueType="num">
                                      <p:cBhvr>
                                        <p:cTn id="26"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08547">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8547">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08547">
                                            <p:txEl>
                                              <p:pRg st="6" end="6"/>
                                            </p:txEl>
                                          </p:spTgt>
                                        </p:tgtEl>
                                        <p:attrNameLst>
                                          <p:attrName>style.visibility</p:attrName>
                                        </p:attrNameLst>
                                      </p:cBhvr>
                                      <p:to>
                                        <p:strVal val="visible"/>
                                      </p:to>
                                    </p:set>
                                    <p:animEffect transition="in" filter="fade">
                                      <p:cBhvr>
                                        <p:cTn id="31" dur="1000"/>
                                        <p:tgtEl>
                                          <p:spTgt spid="108547">
                                            <p:txEl>
                                              <p:pRg st="6" end="6"/>
                                            </p:txEl>
                                          </p:spTgt>
                                        </p:tgtEl>
                                      </p:cBhvr>
                                    </p:animEffect>
                                    <p:anim calcmode="lin" valueType="num">
                                      <p:cBhvr>
                                        <p:cTn id="32"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08547">
                                            <p:txEl>
                                              <p:pRg st="7" end="7"/>
                                            </p:txEl>
                                          </p:spTgt>
                                        </p:tgtEl>
                                        <p:attrNameLst>
                                          <p:attrName>style.visibility</p:attrName>
                                        </p:attrNameLst>
                                      </p:cBhvr>
                                      <p:to>
                                        <p:strVal val="visible"/>
                                      </p:to>
                                    </p:set>
                                    <p:animEffect transition="in" filter="fade">
                                      <p:cBhvr>
                                        <p:cTn id="37" dur="1000"/>
                                        <p:tgtEl>
                                          <p:spTgt spid="108547">
                                            <p:txEl>
                                              <p:pRg st="7" end="7"/>
                                            </p:txEl>
                                          </p:spTgt>
                                        </p:tgtEl>
                                      </p:cBhvr>
                                    </p:animEffect>
                                    <p:anim calcmode="lin" valueType="num">
                                      <p:cBhvr>
                                        <p:cTn id="38"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08547">
                                            <p:txEl>
                                              <p:pRg st="8" end="8"/>
                                            </p:txEl>
                                          </p:spTgt>
                                        </p:tgtEl>
                                        <p:attrNameLst>
                                          <p:attrName>style.visibility</p:attrName>
                                        </p:attrNameLst>
                                      </p:cBhvr>
                                      <p:to>
                                        <p:strVal val="visible"/>
                                      </p:to>
                                    </p:set>
                                    <p:animEffect transition="in" filter="fade">
                                      <p:cBhvr>
                                        <p:cTn id="43" dur="1000"/>
                                        <p:tgtEl>
                                          <p:spTgt spid="108547">
                                            <p:txEl>
                                              <p:pRg st="8" end="8"/>
                                            </p:txEl>
                                          </p:spTgt>
                                        </p:tgtEl>
                                      </p:cBhvr>
                                    </p:animEffect>
                                    <p:anim calcmode="lin" valueType="num">
                                      <p:cBhvr>
                                        <p:cTn id="44"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08547">
                                            <p:txEl>
                                              <p:pRg st="8" end="8"/>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8547">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(21)</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590800"/>
            <a:ext cx="7469188" cy="3810000"/>
          </a:xfrm>
        </p:spPr>
        <p:txBody>
          <a:bodyPr/>
          <a:lstStyle/>
          <a:p>
            <a:pPr marL="0" indent="0" eaLnBrk="1" hangingPunct="1">
              <a:buFontTx/>
              <a:buNone/>
              <a:tabLst>
                <a:tab pos="365125" algn="l"/>
                <a:tab pos="715963" algn="l"/>
                <a:tab pos="2422525" algn="l"/>
              </a:tabLst>
            </a:pPr>
            <a:r>
              <a:rPr lang="nl-NL" sz="2200" dirty="0" smtClean="0">
                <a:solidFill>
                  <a:schemeClr val="tx2"/>
                </a:solidFill>
                <a:sym typeface="Wingdings" pitchFamily="-110" charset="2"/>
              </a:rPr>
              <a:t></a:t>
            </a:r>
            <a:r>
              <a:rPr lang="nl-BE" sz="2200" dirty="0" smtClean="0">
                <a:solidFill>
                  <a:schemeClr val="tx2"/>
                </a:solidFill>
              </a:rPr>
              <a:t> </a:t>
            </a:r>
            <a:r>
              <a:rPr lang="nl-BE" sz="2200" i="1" dirty="0" smtClean="0">
                <a:solidFill>
                  <a:schemeClr val="tx2"/>
                </a:solidFill>
              </a:rPr>
              <a:t>Yesterday</a:t>
            </a:r>
            <a:r>
              <a:rPr lang="nl-BE" sz="2200" dirty="0" smtClean="0">
                <a:solidFill>
                  <a:schemeClr val="tx2"/>
                </a:solidFill>
              </a:rPr>
              <a:t> is modifying the modal (matrix 	T)</a:t>
            </a:r>
          </a:p>
          <a:p>
            <a:pPr marL="0" indent="0" eaLnBrk="1" hangingPunct="1">
              <a:buFontTx/>
              <a:buNone/>
              <a:tabLst>
                <a:tab pos="365125" algn="l"/>
                <a:tab pos="715963" algn="l"/>
                <a:tab pos="2422525" algn="l"/>
              </a:tabLst>
            </a:pPr>
            <a:endParaRPr lang="nl-BE" sz="1200" dirty="0" smtClean="0">
              <a:solidFill>
                <a:schemeClr val="tx2"/>
              </a:solidFill>
            </a:endParaRPr>
          </a:p>
          <a:p>
            <a:pPr marL="0" indent="0" eaLnBrk="1" hangingPunct="1">
              <a:buFontTx/>
              <a:buNone/>
              <a:tabLst>
                <a:tab pos="365125" algn="l"/>
                <a:tab pos="715963" algn="l"/>
                <a:tab pos="2422525" algn="l"/>
              </a:tabLst>
            </a:pPr>
            <a:r>
              <a:rPr lang="nl-NL" sz="2200" dirty="0" smtClean="0">
                <a:solidFill>
                  <a:schemeClr val="tx2"/>
                </a:solidFill>
                <a:sym typeface="Wingdings" pitchFamily="-110" charset="2"/>
              </a:rPr>
              <a:t>	</a:t>
            </a:r>
            <a:r>
              <a:rPr lang="nl-NL" sz="2200" i="1" dirty="0" err="1" smtClean="0">
                <a:solidFill>
                  <a:schemeClr val="tx2"/>
                </a:solidFill>
                <a:sym typeface="Wingdings" pitchFamily="-110" charset="2"/>
              </a:rPr>
              <a:t>Next</a:t>
            </a:r>
            <a:r>
              <a:rPr lang="nl-NL" sz="2200" i="1" dirty="0" smtClean="0">
                <a:solidFill>
                  <a:schemeClr val="tx2"/>
                </a:solidFill>
                <a:sym typeface="Wingdings" pitchFamily="-110" charset="2"/>
              </a:rPr>
              <a:t> week </a:t>
            </a:r>
            <a:r>
              <a:rPr lang="nl-NL" sz="2200" dirty="0" smtClean="0">
                <a:solidFill>
                  <a:schemeClr val="tx2"/>
                </a:solidFill>
                <a:sym typeface="Wingdings" pitchFamily="-110" charset="2"/>
              </a:rPr>
              <a:t> is </a:t>
            </a:r>
            <a:r>
              <a:rPr lang="nl-NL" sz="2200" dirty="0" err="1" smtClean="0">
                <a:solidFill>
                  <a:schemeClr val="tx2"/>
                </a:solidFill>
                <a:sym typeface="Wingdings" pitchFamily="-110" charset="2"/>
              </a:rPr>
              <a:t>modifying</a:t>
            </a:r>
            <a:r>
              <a:rPr lang="nl-NL" sz="2200" dirty="0" smtClean="0">
                <a:solidFill>
                  <a:schemeClr val="tx2"/>
                </a:solidFill>
                <a:sym typeface="Wingdings" pitchFamily="-110" charset="2"/>
              </a:rPr>
              <a:t> the </a:t>
            </a:r>
            <a:r>
              <a:rPr lang="nl-NL" sz="2200" dirty="0" err="1" smtClean="0">
                <a:solidFill>
                  <a:schemeClr val="tx2"/>
                </a:solidFill>
                <a:sym typeface="Wingdings" pitchFamily="-110" charset="2"/>
              </a:rPr>
              <a:t>embedded</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clause</a:t>
            </a:r>
            <a:endParaRPr lang="nl-NL" sz="2200" dirty="0" smtClean="0">
              <a:solidFill>
                <a:schemeClr val="tx2"/>
              </a:solidFill>
              <a:sym typeface="Wingdings" pitchFamily="-110" charset="2"/>
            </a:endParaRPr>
          </a:p>
          <a:p>
            <a:pPr marL="0" indent="0" eaLnBrk="1" hangingPunct="1">
              <a:buFontTx/>
              <a:buNone/>
              <a:tabLst>
                <a:tab pos="365125" algn="l"/>
                <a:tab pos="715963" algn="l"/>
                <a:tab pos="2422525" algn="l"/>
              </a:tabLst>
            </a:pPr>
            <a:endParaRPr lang="nl-BE" sz="2200" dirty="0" smtClean="0">
              <a:solidFill>
                <a:schemeClr val="tx2"/>
              </a:solidFill>
            </a:endParaRPr>
          </a:p>
          <a:p>
            <a:pPr marL="0" indent="0" eaLnBrk="1" hangingPunct="1">
              <a:buFontTx/>
              <a:buNone/>
              <a:tabLst>
                <a:tab pos="365125" algn="l"/>
                <a:tab pos="715963" algn="l"/>
                <a:tab pos="2422525" algn="l"/>
              </a:tabLst>
            </a:pPr>
            <a:r>
              <a:rPr lang="nl-NL" sz="2200" dirty="0" smtClean="0">
                <a:solidFill>
                  <a:schemeClr val="tx2"/>
                </a:solidFill>
                <a:sym typeface="Wingdings" pitchFamily="-110" charset="2"/>
              </a:rPr>
              <a:t> The </a:t>
            </a:r>
            <a:r>
              <a:rPr lang="nl-NL" sz="2200" dirty="0" err="1" smtClean="0">
                <a:solidFill>
                  <a:schemeClr val="tx2"/>
                </a:solidFill>
                <a:sym typeface="Wingdings" pitchFamily="-110" charset="2"/>
              </a:rPr>
              <a:t>embedded</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clause</a:t>
            </a:r>
            <a:r>
              <a:rPr lang="nl-NL" sz="2200" dirty="0" smtClean="0">
                <a:solidFill>
                  <a:schemeClr val="tx2"/>
                </a:solidFill>
                <a:sym typeface="Wingdings" pitchFamily="-110" charset="2"/>
              </a:rPr>
              <a:t> has </a:t>
            </a:r>
            <a:r>
              <a:rPr lang="nl-NL" sz="2200" dirty="0" err="1" smtClean="0">
                <a:solidFill>
                  <a:schemeClr val="tx2"/>
                </a:solidFill>
                <a:sym typeface="Wingdings" pitchFamily="-110" charset="2"/>
              </a:rPr>
              <a:t>its</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own</a:t>
            </a:r>
            <a:r>
              <a:rPr lang="nl-NL" sz="2200" dirty="0" smtClean="0">
                <a:solidFill>
                  <a:schemeClr val="tx2"/>
                </a:solidFill>
                <a:sym typeface="Wingdings" pitchFamily="-110" charset="2"/>
              </a:rPr>
              <a:t> time 	</a:t>
            </a:r>
            <a:r>
              <a:rPr lang="nl-NL" sz="2200" dirty="0" err="1" smtClean="0">
                <a:solidFill>
                  <a:schemeClr val="tx2"/>
                </a:solidFill>
                <a:sym typeface="Wingdings" pitchFamily="-110" charset="2"/>
              </a:rPr>
              <a:t>specification</a:t>
            </a:r>
            <a:r>
              <a:rPr lang="nl-NL" sz="2200" dirty="0" smtClean="0">
                <a:solidFill>
                  <a:schemeClr val="tx2"/>
                </a:solidFill>
                <a:sym typeface="Wingdings" pitchFamily="-110" charset="2"/>
              </a:rPr>
              <a:t>.</a:t>
            </a:r>
          </a:p>
          <a:p>
            <a:pPr marL="0" indent="0" eaLnBrk="1" hangingPunct="1">
              <a:buFontTx/>
              <a:buNone/>
              <a:tabLst>
                <a:tab pos="365125" algn="l"/>
                <a:tab pos="715963" algn="l"/>
                <a:tab pos="2422525" algn="l"/>
              </a:tabLst>
            </a:pPr>
            <a:endParaRPr lang="nl-BE" sz="2200" dirty="0" smtClean="0">
              <a:solidFill>
                <a:schemeClr val="tx2"/>
              </a:solidFill>
            </a:endParaRPr>
          </a:p>
          <a:p>
            <a:pPr marL="0" indent="0" eaLnBrk="1" hangingPunct="1">
              <a:buFontTx/>
              <a:buNone/>
              <a:tabLst>
                <a:tab pos="365125" algn="l"/>
                <a:tab pos="715963" algn="l"/>
                <a:tab pos="2422525" algn="l"/>
              </a:tabLst>
            </a:pPr>
            <a:r>
              <a:rPr lang="nl-BE" sz="2200" dirty="0" smtClean="0">
                <a:solidFill>
                  <a:schemeClr val="tx2"/>
                </a:solidFill>
              </a:rPr>
              <a:t>		The complement of a Dutch modal is a TP.</a:t>
            </a:r>
          </a:p>
        </p:txBody>
      </p:sp>
      <p:sp>
        <p:nvSpPr>
          <p:cNvPr id="4" name="Pijl links 3"/>
          <p:cNvSpPr/>
          <p:nvPr/>
        </p:nvSpPr>
        <p:spPr>
          <a:xfrm>
            <a:off x="1371600" y="5181600"/>
            <a:ext cx="685800" cy="457200"/>
          </a:xfrm>
          <a:prstGeom prst="righ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animEffect transition="in" filter="fade">
                                      <p:cBhvr>
                                        <p:cTn id="7" dur="500"/>
                                        <p:tgtEl>
                                          <p:spTgt spid="1085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8547">
                                            <p:txEl>
                                              <p:pRg st="4" end="4"/>
                                            </p:txEl>
                                          </p:spTgt>
                                        </p:tgtEl>
                                        <p:attrNameLst>
                                          <p:attrName>style.visibility</p:attrName>
                                        </p:attrNameLst>
                                      </p:cBhvr>
                                      <p:to>
                                        <p:strVal val="visible"/>
                                      </p:to>
                                    </p:set>
                                    <p:animEffect transition="in" filter="fade">
                                      <p:cBhvr>
                                        <p:cTn id="12" dur="500"/>
                                        <p:tgtEl>
                                          <p:spTgt spid="10854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854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P spid="4" grpId="0" animBg="1"/>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(22)</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209800"/>
            <a:ext cx="7315200" cy="4191000"/>
          </a:xfrm>
        </p:spPr>
        <p:txBody>
          <a:bodyPr/>
          <a:lstStyle/>
          <a:p>
            <a:pPr marL="0" indent="0" eaLnBrk="1" hangingPunct="1">
              <a:buFontTx/>
              <a:buNone/>
              <a:tabLst>
                <a:tab pos="365125" algn="l"/>
                <a:tab pos="715963" algn="l"/>
                <a:tab pos="2422525" algn="l"/>
              </a:tabLst>
            </a:pPr>
            <a:r>
              <a:rPr lang="nl-BE" sz="2200" smtClean="0">
                <a:solidFill>
                  <a:schemeClr val="tx2"/>
                </a:solidFill>
              </a:rPr>
              <a:t>What is the categorial status of Dutch modals?</a:t>
            </a:r>
          </a:p>
          <a:p>
            <a:pPr marL="0" indent="0" eaLnBrk="1" hangingPunct="1">
              <a:buFontTx/>
              <a:buNone/>
              <a:tabLst>
                <a:tab pos="365125" algn="l"/>
                <a:tab pos="715963" algn="l"/>
                <a:tab pos="2422525" algn="l"/>
              </a:tabLst>
            </a:pPr>
            <a:endParaRPr lang="nl-BE" sz="2200" smtClean="0">
              <a:solidFill>
                <a:schemeClr val="tx2"/>
              </a:solidFill>
            </a:endParaRPr>
          </a:p>
          <a:p>
            <a:pPr marL="0" indent="0" eaLnBrk="1" hangingPunct="1">
              <a:buFontTx/>
              <a:buChar char="•"/>
              <a:tabLst>
                <a:tab pos="365125" algn="l"/>
                <a:tab pos="715963" algn="l"/>
                <a:tab pos="2422525" algn="l"/>
              </a:tabLst>
            </a:pPr>
            <a:r>
              <a:rPr lang="nl-BE" sz="2200" smtClean="0">
                <a:solidFill>
                  <a:schemeClr val="tx2"/>
                </a:solidFill>
              </a:rPr>
              <a:t> Inflectional heads (parallel to English)</a:t>
            </a:r>
          </a:p>
          <a:p>
            <a:pPr marL="0" indent="0" eaLnBrk="1" hangingPunct="1">
              <a:buFontTx/>
              <a:buChar char="•"/>
              <a:tabLst>
                <a:tab pos="365125" algn="l"/>
                <a:tab pos="715963" algn="l"/>
                <a:tab pos="2422525" algn="l"/>
              </a:tabLst>
            </a:pPr>
            <a:r>
              <a:rPr lang="nl-BE" sz="2200" smtClean="0">
                <a:solidFill>
                  <a:schemeClr val="tx2"/>
                </a:solidFill>
              </a:rPr>
              <a:t> Aspectual or temporal auxiliaries</a:t>
            </a:r>
          </a:p>
          <a:p>
            <a:pPr marL="0" indent="0" eaLnBrk="1" hangingPunct="1">
              <a:buFontTx/>
              <a:buChar char="•"/>
              <a:tabLst>
                <a:tab pos="365125" algn="l"/>
                <a:tab pos="715963" algn="l"/>
                <a:tab pos="2422525" algn="l"/>
              </a:tabLst>
            </a:pPr>
            <a:r>
              <a:rPr lang="nl-BE" sz="2200" smtClean="0">
                <a:solidFill>
                  <a:schemeClr val="tx2"/>
                </a:solidFill>
              </a:rPr>
              <a:t> (Semi-)lexical verbs (V/Mod)</a:t>
            </a:r>
          </a:p>
          <a:p>
            <a:pPr marL="0" indent="0" eaLnBrk="1" hangingPunct="1">
              <a:buFont typeface="Wingdings" pitchFamily="-110" charset="2"/>
              <a:buNone/>
              <a:tabLst>
                <a:tab pos="365125" algn="l"/>
                <a:tab pos="715963" algn="l"/>
                <a:tab pos="2422525" algn="l"/>
              </a:tabLst>
            </a:pPr>
            <a:endParaRPr lang="nl-BE" sz="2200" smtClean="0">
              <a:solidFill>
                <a:schemeClr val="tx2"/>
              </a:solidFill>
            </a:endParaRPr>
          </a:p>
          <a:p>
            <a:pPr marL="0" indent="0" eaLnBrk="1" hangingPunct="1">
              <a:buFont typeface="Wingdings" pitchFamily="-110" charset="2"/>
              <a:buNone/>
              <a:tabLst>
                <a:tab pos="365125" algn="l"/>
                <a:tab pos="715963" algn="l"/>
                <a:tab pos="2422525" algn="l"/>
              </a:tabLst>
            </a:pPr>
            <a:r>
              <a:rPr lang="nl-NL" sz="2200" smtClean="0">
                <a:solidFill>
                  <a:schemeClr val="tx2"/>
                </a:solidFill>
                <a:sym typeface="Wingdings" pitchFamily="-110" charset="2"/>
              </a:rPr>
              <a:t> Claim: they are semi-lexical heads (V/Mod)</a:t>
            </a:r>
            <a:endParaRPr lang="nl-BE" sz="220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animEffect transition="in" filter="fade">
                                      <p:cBhvr>
                                        <p:cTn id="7" dur="1000"/>
                                        <p:tgtEl>
                                          <p:spTgt spid="108547">
                                            <p:txEl>
                                              <p:pRg st="2" end="2"/>
                                            </p:txEl>
                                          </p:spTgt>
                                        </p:tgtEl>
                                      </p:cBhvr>
                                    </p:animEffect>
                                    <p:anim calcmode="lin" valueType="num">
                                      <p:cBhvr>
                                        <p:cTn id="8" dur="10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854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8547">
                                            <p:txEl>
                                              <p:pRg st="3" end="3"/>
                                            </p:txEl>
                                          </p:spTgt>
                                        </p:tgtEl>
                                        <p:attrNameLst>
                                          <p:attrName>style.visibility</p:attrName>
                                        </p:attrNameLst>
                                      </p:cBhvr>
                                      <p:to>
                                        <p:strVal val="visible"/>
                                      </p:to>
                                    </p:set>
                                    <p:animEffect transition="in" filter="fade">
                                      <p:cBhvr>
                                        <p:cTn id="15" dur="1000"/>
                                        <p:tgtEl>
                                          <p:spTgt spid="108547">
                                            <p:txEl>
                                              <p:pRg st="3" end="3"/>
                                            </p:txEl>
                                          </p:spTgt>
                                        </p:tgtEl>
                                      </p:cBhvr>
                                    </p:animEffect>
                                    <p:anim calcmode="lin" valueType="num">
                                      <p:cBhvr>
                                        <p:cTn id="16" dur="10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8547">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8547">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08547">
                                            <p:txEl>
                                              <p:pRg st="4" end="4"/>
                                            </p:txEl>
                                          </p:spTgt>
                                        </p:tgtEl>
                                        <p:attrNameLst>
                                          <p:attrName>style.visibility</p:attrName>
                                        </p:attrNameLst>
                                      </p:cBhvr>
                                      <p:to>
                                        <p:strVal val="visible"/>
                                      </p:to>
                                    </p:set>
                                    <p:animEffect transition="in" filter="fade">
                                      <p:cBhvr>
                                        <p:cTn id="23" dur="1000"/>
                                        <p:tgtEl>
                                          <p:spTgt spid="108547">
                                            <p:txEl>
                                              <p:pRg st="4" end="4"/>
                                            </p:txEl>
                                          </p:spTgt>
                                        </p:tgtEl>
                                      </p:cBhvr>
                                    </p:animEffect>
                                    <p:anim calcmode="lin" valueType="num">
                                      <p:cBhvr>
                                        <p:cTn id="24"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08547">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854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08547">
                                            <p:txEl>
                                              <p:pRg st="6" end="6"/>
                                            </p:txEl>
                                          </p:spTgt>
                                        </p:tgtEl>
                                        <p:attrNameLst>
                                          <p:attrName>style.visibility</p:attrName>
                                        </p:attrNameLst>
                                      </p:cBhvr>
                                      <p:to>
                                        <p:strVal val="visible"/>
                                      </p:to>
                                    </p:set>
                                    <p:anim calcmode="lin" valueType="num">
                                      <p:cBhvr>
                                        <p:cTn id="31" dur="1000" fill="hold"/>
                                        <p:tgtEl>
                                          <p:spTgt spid="108547">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108547">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10854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854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447800" y="985838"/>
            <a:ext cx="7239000" cy="1147762"/>
          </a:xfrm>
        </p:spPr>
        <p:txBody>
          <a:bodyPr/>
          <a:lstStyle/>
          <a:p>
            <a:pPr algn="ctr" eaLnBrk="1" hangingPunct="1"/>
            <a:r>
              <a:rPr lang="nl-BE" sz="3400" smtClean="0">
                <a:solidFill>
                  <a:schemeClr val="accent1"/>
                </a:solidFill>
              </a:rPr>
              <a:t>“You have the right to remain silent.”</a:t>
            </a:r>
            <a:endParaRPr lang="nl-NL" sz="2400" smtClean="0">
              <a:solidFill>
                <a:schemeClr val="accent1"/>
              </a:solidFill>
            </a:endParaRPr>
          </a:p>
        </p:txBody>
      </p:sp>
      <p:sp>
        <p:nvSpPr>
          <p:cNvPr id="19459" name="Rectangle 3"/>
          <p:cNvSpPr>
            <a:spLocks noGrp="1" noChangeArrowheads="1"/>
          </p:cNvSpPr>
          <p:nvPr>
            <p:ph type="subTitle" idx="1"/>
          </p:nvPr>
        </p:nvSpPr>
        <p:spPr/>
        <p:txBody>
          <a:bodyPr/>
          <a:lstStyle/>
          <a:p>
            <a:pPr algn="ctr" eaLnBrk="1" hangingPunct="1">
              <a:buFont typeface="Wingdings" pitchFamily="-110" charset="2"/>
              <a:buNone/>
            </a:pPr>
            <a:r>
              <a:rPr lang="nl-BE" sz="2200" smtClean="0">
                <a:solidFill>
                  <a:schemeClr val="tx2"/>
                </a:solidFill>
              </a:rPr>
              <a:t>The Miranda warning, U.S. Constitution</a:t>
            </a:r>
          </a:p>
          <a:p>
            <a:pPr algn="ctr" eaLnBrk="1" hangingPunct="1">
              <a:buFont typeface="Wingdings" pitchFamily="-110" charset="2"/>
              <a:buNone/>
            </a:pPr>
            <a:endParaRPr lang="nl-BE" sz="2200" smtClean="0">
              <a:solidFill>
                <a:schemeClr val="tx2"/>
              </a:solidFill>
            </a:endParaRPr>
          </a:p>
          <a:p>
            <a:pPr algn="ctr" eaLnBrk="1" hangingPunct="1">
              <a:buFont typeface="Wingdings" pitchFamily="-110" charset="2"/>
              <a:buNone/>
            </a:pPr>
            <a:r>
              <a:rPr lang="nl-BE" sz="2200" smtClean="0">
                <a:solidFill>
                  <a:schemeClr val="tx2"/>
                </a:solidFill>
              </a:rPr>
              <a:t>EGG 2010</a:t>
            </a:r>
          </a:p>
          <a:p>
            <a:pPr algn="ctr" eaLnBrk="1" hangingPunct="1">
              <a:buFont typeface="Wingdings" pitchFamily="-110" charset="2"/>
              <a:buNone/>
            </a:pPr>
            <a:r>
              <a:rPr lang="nl-BE" sz="2200" smtClean="0">
                <a:solidFill>
                  <a:schemeClr val="tx2"/>
                </a:solidFill>
              </a:rPr>
              <a:t>Class 4</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(23)</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209800"/>
            <a:ext cx="7315200" cy="4191000"/>
          </a:xfrm>
        </p:spPr>
        <p:txBody>
          <a:bodyPr/>
          <a:lstStyle/>
          <a:p>
            <a:pPr marL="0" indent="0" eaLnBrk="1" hangingPunct="1">
              <a:buFontTx/>
              <a:buNone/>
              <a:tabLst>
                <a:tab pos="365125" algn="l"/>
                <a:tab pos="715963" algn="l"/>
                <a:tab pos="2422525" algn="l"/>
              </a:tabLst>
            </a:pPr>
            <a:r>
              <a:rPr lang="nl-BE" sz="2200" dirty="0" smtClean="0">
                <a:solidFill>
                  <a:schemeClr val="tx2"/>
                </a:solidFill>
              </a:rPr>
              <a:t>Dutch modals are no inflectional heads.</a:t>
            </a:r>
          </a:p>
          <a:p>
            <a:pPr marL="0" indent="0" eaLnBrk="1" hangingPunct="1">
              <a:buFontTx/>
              <a:buNone/>
              <a:tabLst>
                <a:tab pos="365125" algn="l"/>
                <a:tab pos="715963" algn="l"/>
                <a:tab pos="2422525" algn="l"/>
              </a:tabLst>
            </a:pPr>
            <a:endParaRPr lang="nl-BE" sz="1200" dirty="0" smtClean="0">
              <a:solidFill>
                <a:schemeClr val="tx2"/>
              </a:solidFill>
            </a:endParaRPr>
          </a:p>
          <a:p>
            <a:pPr marL="0" indent="0" eaLnBrk="1" hangingPunct="1">
              <a:buFontTx/>
              <a:buNone/>
              <a:tabLst>
                <a:tab pos="365125" algn="l"/>
                <a:tab pos="715963" algn="l"/>
                <a:tab pos="2422525" algn="l"/>
              </a:tabLst>
            </a:pPr>
            <a:r>
              <a:rPr lang="nl-BE" sz="2200" dirty="0" smtClean="0">
                <a:solidFill>
                  <a:schemeClr val="tx2"/>
                </a:solidFill>
              </a:rPr>
              <a:t>	  English modals:</a:t>
            </a:r>
          </a:p>
          <a:p>
            <a:pPr marL="0" indent="0" eaLnBrk="1" hangingPunct="1">
              <a:buFontTx/>
              <a:buNone/>
              <a:tabLst>
                <a:tab pos="365125" algn="l"/>
                <a:tab pos="715963" algn="l"/>
                <a:tab pos="2422525" algn="l"/>
              </a:tabLst>
            </a:pPr>
            <a:endParaRPr lang="nl-BE" sz="1200" dirty="0" smtClean="0">
              <a:solidFill>
                <a:schemeClr val="tx2"/>
              </a:solidFill>
            </a:endParaRPr>
          </a:p>
          <a:p>
            <a:pPr marL="0" indent="0" eaLnBrk="1" hangingPunct="1">
              <a:buFontTx/>
              <a:buChar char="•"/>
              <a:tabLst>
                <a:tab pos="365125" algn="l"/>
                <a:tab pos="715963" algn="l"/>
                <a:tab pos="2422525" algn="l"/>
              </a:tabLst>
            </a:pPr>
            <a:r>
              <a:rPr lang="nl-BE" sz="2200" dirty="0" smtClean="0">
                <a:solidFill>
                  <a:schemeClr val="tx2"/>
                </a:solidFill>
              </a:rPr>
              <a:t> English modals cannot be inflected </a:t>
            </a:r>
          </a:p>
          <a:p>
            <a:pPr marL="0" indent="0" eaLnBrk="1" hangingPunct="1">
              <a:buFont typeface="Wingdings" pitchFamily="-110" charset="2"/>
              <a:buNone/>
              <a:tabLst>
                <a:tab pos="365125" algn="l"/>
                <a:tab pos="715963" algn="l"/>
                <a:tab pos="2422525" algn="l"/>
              </a:tabLst>
            </a:pPr>
            <a:endParaRPr lang="nl-BE" sz="1200" dirty="0" smtClean="0">
              <a:solidFill>
                <a:schemeClr val="tx2"/>
              </a:solidFill>
            </a:endParaRPr>
          </a:p>
          <a:p>
            <a:pPr marL="0" indent="0" eaLnBrk="1" hangingPunct="1">
              <a:buFont typeface="Wingdings" pitchFamily="-110" charset="2"/>
              <a:buNone/>
              <a:tabLst>
                <a:tab pos="365125" algn="l"/>
                <a:tab pos="715963" algn="l"/>
                <a:tab pos="2422525" algn="l"/>
              </a:tabLst>
            </a:pPr>
            <a:r>
              <a:rPr lang="nl-BE" sz="2200" dirty="0" smtClean="0">
                <a:solidFill>
                  <a:schemeClr val="tx2"/>
                </a:solidFill>
              </a:rPr>
              <a:t>(26)	a.*Jeff musted get up early.</a:t>
            </a:r>
          </a:p>
          <a:p>
            <a:pPr marL="0" indent="0" eaLnBrk="1" hangingPunct="1">
              <a:buFont typeface="Wingdings" pitchFamily="-110" charset="2"/>
              <a:buNone/>
              <a:tabLst>
                <a:tab pos="365125" algn="l"/>
                <a:tab pos="715963" algn="l"/>
                <a:tab pos="2422525" algn="l"/>
              </a:tabLst>
            </a:pPr>
            <a:r>
              <a:rPr lang="nl-BE" sz="2200" dirty="0" smtClean="0">
                <a:solidFill>
                  <a:schemeClr val="tx2"/>
                </a:solidFill>
              </a:rPr>
              <a:t>		b.*Jeff has never could/canned that.</a:t>
            </a:r>
          </a:p>
          <a:p>
            <a:pPr marL="0" indent="0" eaLnBrk="1" hangingPunct="1">
              <a:buFont typeface="Wingdings" pitchFamily="-110" charset="2"/>
              <a:buNone/>
              <a:tabLst>
                <a:tab pos="365125" algn="l"/>
                <a:tab pos="715963" algn="l"/>
                <a:tab pos="2422525" algn="l"/>
              </a:tabLst>
            </a:pPr>
            <a:r>
              <a:rPr lang="nl-BE" sz="2200" dirty="0" smtClean="0">
                <a:solidFill>
                  <a:schemeClr val="tx2"/>
                </a:solidFill>
              </a:rPr>
              <a:t>		c.*Jeff will not can come.</a:t>
            </a:r>
          </a:p>
          <a:p>
            <a:pPr marL="0" indent="0" eaLnBrk="1" hangingPunct="1">
              <a:buFont typeface="Wingdings" pitchFamily="-110" charset="2"/>
              <a:buNone/>
              <a:tabLst>
                <a:tab pos="365125" algn="l"/>
                <a:tab pos="715963" algn="l"/>
                <a:tab pos="2422525" algn="l"/>
              </a:tabLst>
            </a:pPr>
            <a:r>
              <a:rPr lang="nl-BE" sz="2200" dirty="0" smtClean="0">
                <a:solidFill>
                  <a:schemeClr val="tx2"/>
                </a:solidFill>
              </a:rPr>
              <a:t>		d.*Jeff musts get up.</a:t>
            </a:r>
          </a:p>
          <a:p>
            <a:pPr marL="0" indent="0" eaLnBrk="1" hangingPunct="1">
              <a:buFont typeface="Wingdings" pitchFamily="-110" charset="2"/>
              <a:buNone/>
              <a:tabLst>
                <a:tab pos="365125" algn="l"/>
                <a:tab pos="715963" algn="l"/>
                <a:tab pos="2422525" algn="l"/>
              </a:tabLst>
            </a:pPr>
            <a:endParaRPr lang="nl-BE" sz="1200" dirty="0" smtClean="0">
              <a:solidFill>
                <a:schemeClr val="tx2"/>
              </a:solidFill>
            </a:endParaRPr>
          </a:p>
          <a:p>
            <a:pPr marL="0" indent="0" eaLnBrk="1" hangingPunct="1">
              <a:buFont typeface="Wingdings" pitchFamily="-110" charset="2"/>
              <a:buNone/>
              <a:tabLst>
                <a:tab pos="365125" algn="l"/>
                <a:tab pos="715963" algn="l"/>
                <a:tab pos="2422525" algn="l"/>
              </a:tabLst>
            </a:pPr>
            <a:r>
              <a:rPr lang="nl-NL" sz="2200" dirty="0" smtClean="0">
                <a:solidFill>
                  <a:schemeClr val="tx2"/>
                </a:solidFill>
                <a:sym typeface="Wingdings"/>
              </a:rPr>
              <a:t> </a:t>
            </a:r>
            <a:r>
              <a:rPr lang="nl-NL" sz="2200" dirty="0" err="1" smtClean="0">
                <a:solidFill>
                  <a:schemeClr val="tx2"/>
                </a:solidFill>
                <a:sym typeface="Wingdings"/>
              </a:rPr>
              <a:t>English</a:t>
            </a:r>
            <a:r>
              <a:rPr lang="nl-NL" sz="2200" dirty="0" smtClean="0">
                <a:solidFill>
                  <a:schemeClr val="tx2"/>
                </a:solidFill>
                <a:sym typeface="Wingdings"/>
              </a:rPr>
              <a:t> </a:t>
            </a:r>
            <a:r>
              <a:rPr lang="nl-NL" sz="2200" dirty="0" err="1" smtClean="0">
                <a:solidFill>
                  <a:schemeClr val="tx2"/>
                </a:solidFill>
                <a:sym typeface="Wingdings"/>
              </a:rPr>
              <a:t>modals</a:t>
            </a:r>
            <a:r>
              <a:rPr lang="nl-NL" sz="2200" dirty="0" smtClean="0">
                <a:solidFill>
                  <a:schemeClr val="tx2"/>
                </a:solidFill>
                <a:sym typeface="Wingdings"/>
              </a:rPr>
              <a:t> are T </a:t>
            </a:r>
            <a:r>
              <a:rPr lang="nl-NL" sz="2200" dirty="0" err="1" smtClean="0">
                <a:solidFill>
                  <a:schemeClr val="tx2"/>
                </a:solidFill>
                <a:sym typeface="Wingdings"/>
              </a:rPr>
              <a:t>heads</a:t>
            </a:r>
            <a:r>
              <a:rPr lang="nl-NL" sz="2200" dirty="0" smtClean="0">
                <a:solidFill>
                  <a:schemeClr val="tx2"/>
                </a:solidFill>
                <a:sym typeface="Wingdings"/>
              </a:rPr>
              <a:t>.</a:t>
            </a:r>
            <a:endParaRPr lang="nl-BE" sz="2200" dirty="0" smtClean="0">
              <a:solidFill>
                <a:schemeClr val="tx2"/>
              </a:solidFill>
            </a:endParaRPr>
          </a:p>
        </p:txBody>
      </p:sp>
      <p:sp>
        <p:nvSpPr>
          <p:cNvPr id="4" name="Pijl links en rechts 3"/>
          <p:cNvSpPr/>
          <p:nvPr/>
        </p:nvSpPr>
        <p:spPr>
          <a:xfrm>
            <a:off x="1447800" y="2895600"/>
            <a:ext cx="457200" cy="228600"/>
          </a:xfrm>
          <a:prstGeom prst="leftRigh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1" nodeType="clickEffect">
                                  <p:stCondLst>
                                    <p:cond delay="0"/>
                                  </p:stCondLst>
                                  <p:childTnLst>
                                    <p:set>
                                      <p:cBhvr>
                                        <p:cTn id="16" dur="1" fill="hold">
                                          <p:stCondLst>
                                            <p:cond delay="0"/>
                                          </p:stCondLst>
                                        </p:cTn>
                                        <p:tgtEl>
                                          <p:spTgt spid="108547">
                                            <p:txEl>
                                              <p:pRg st="6" end="6"/>
                                            </p:txEl>
                                          </p:spTgt>
                                        </p:tgtEl>
                                        <p:attrNameLst>
                                          <p:attrName>style.visibility</p:attrName>
                                        </p:attrNameLst>
                                      </p:cBhvr>
                                      <p:to>
                                        <p:strVal val="visible"/>
                                      </p:to>
                                    </p:set>
                                    <p:animEffect transition="in" filter="fade">
                                      <p:cBhvr>
                                        <p:cTn id="17" dur="1000"/>
                                        <p:tgtEl>
                                          <p:spTgt spid="108547">
                                            <p:txEl>
                                              <p:pRg st="6" end="6"/>
                                            </p:txEl>
                                          </p:spTgt>
                                        </p:tgtEl>
                                      </p:cBhvr>
                                    </p:animEffect>
                                    <p:anim calcmode="lin" valueType="num">
                                      <p:cBhvr>
                                        <p:cTn id="18"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1" nodeType="clickEffect">
                                  <p:stCondLst>
                                    <p:cond delay="0"/>
                                  </p:stCondLst>
                                  <p:childTnLst>
                                    <p:set>
                                      <p:cBhvr>
                                        <p:cTn id="24" dur="1" fill="hold">
                                          <p:stCondLst>
                                            <p:cond delay="0"/>
                                          </p:stCondLst>
                                        </p:cTn>
                                        <p:tgtEl>
                                          <p:spTgt spid="108547">
                                            <p:txEl>
                                              <p:pRg st="7" end="7"/>
                                            </p:txEl>
                                          </p:spTgt>
                                        </p:tgtEl>
                                        <p:attrNameLst>
                                          <p:attrName>style.visibility</p:attrName>
                                        </p:attrNameLst>
                                      </p:cBhvr>
                                      <p:to>
                                        <p:strVal val="visible"/>
                                      </p:to>
                                    </p:set>
                                    <p:animEffect transition="in" filter="fade">
                                      <p:cBhvr>
                                        <p:cTn id="25" dur="1000"/>
                                        <p:tgtEl>
                                          <p:spTgt spid="108547">
                                            <p:txEl>
                                              <p:pRg st="7" end="7"/>
                                            </p:txEl>
                                          </p:spTgt>
                                        </p:tgtEl>
                                      </p:cBhvr>
                                    </p:animEffect>
                                    <p:anim calcmode="lin" valueType="num">
                                      <p:cBhvr>
                                        <p:cTn id="26"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grpId="1" nodeType="clickEffect">
                                  <p:stCondLst>
                                    <p:cond delay="0"/>
                                  </p:stCondLst>
                                  <p:childTnLst>
                                    <p:set>
                                      <p:cBhvr>
                                        <p:cTn id="32" dur="1" fill="hold">
                                          <p:stCondLst>
                                            <p:cond delay="0"/>
                                          </p:stCondLst>
                                        </p:cTn>
                                        <p:tgtEl>
                                          <p:spTgt spid="108547">
                                            <p:txEl>
                                              <p:pRg st="8" end="8"/>
                                            </p:txEl>
                                          </p:spTgt>
                                        </p:tgtEl>
                                        <p:attrNameLst>
                                          <p:attrName>style.visibility</p:attrName>
                                        </p:attrNameLst>
                                      </p:cBhvr>
                                      <p:to>
                                        <p:strVal val="visible"/>
                                      </p:to>
                                    </p:set>
                                    <p:animEffect transition="in" filter="fade">
                                      <p:cBhvr>
                                        <p:cTn id="33" dur="1000"/>
                                        <p:tgtEl>
                                          <p:spTgt spid="108547">
                                            <p:txEl>
                                              <p:pRg st="8" end="8"/>
                                            </p:txEl>
                                          </p:spTgt>
                                        </p:tgtEl>
                                      </p:cBhvr>
                                    </p:animEffect>
                                    <p:anim calcmode="lin" valueType="num">
                                      <p:cBhvr>
                                        <p:cTn id="34"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08547">
                                            <p:txEl>
                                              <p:pRg st="8" end="8"/>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8547">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grpId="1" nodeType="clickEffect">
                                  <p:stCondLst>
                                    <p:cond delay="0"/>
                                  </p:stCondLst>
                                  <p:childTnLst>
                                    <p:set>
                                      <p:cBhvr>
                                        <p:cTn id="40" dur="1" fill="hold">
                                          <p:stCondLst>
                                            <p:cond delay="0"/>
                                          </p:stCondLst>
                                        </p:cTn>
                                        <p:tgtEl>
                                          <p:spTgt spid="108547">
                                            <p:txEl>
                                              <p:pRg st="9" end="9"/>
                                            </p:txEl>
                                          </p:spTgt>
                                        </p:tgtEl>
                                        <p:attrNameLst>
                                          <p:attrName>style.visibility</p:attrName>
                                        </p:attrNameLst>
                                      </p:cBhvr>
                                      <p:to>
                                        <p:strVal val="visible"/>
                                      </p:to>
                                    </p:set>
                                    <p:animEffect transition="in" filter="fade">
                                      <p:cBhvr>
                                        <p:cTn id="41" dur="1000"/>
                                        <p:tgtEl>
                                          <p:spTgt spid="108547">
                                            <p:txEl>
                                              <p:pRg st="9" end="9"/>
                                            </p:txEl>
                                          </p:spTgt>
                                        </p:tgtEl>
                                      </p:cBhvr>
                                    </p:animEffect>
                                    <p:anim calcmode="lin" valueType="num">
                                      <p:cBhvr>
                                        <p:cTn id="42" dur="1000" fill="hold"/>
                                        <p:tgtEl>
                                          <p:spTgt spid="108547">
                                            <p:txEl>
                                              <p:pRg st="9" end="9"/>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08547">
                                            <p:txEl>
                                              <p:pRg st="9" end="9"/>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547">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1" nodeType="clickEffect">
                                  <p:stCondLst>
                                    <p:cond delay="0"/>
                                  </p:stCondLst>
                                  <p:childTnLst>
                                    <p:set>
                                      <p:cBhvr>
                                        <p:cTn id="48" dur="1" fill="hold">
                                          <p:stCondLst>
                                            <p:cond delay="0"/>
                                          </p:stCondLst>
                                        </p:cTn>
                                        <p:tgtEl>
                                          <p:spTgt spid="108547">
                                            <p:txEl>
                                              <p:pRg st="11" end="11"/>
                                            </p:txEl>
                                          </p:spTgt>
                                        </p:tgtEl>
                                        <p:attrNameLst>
                                          <p:attrName>style.visibility</p:attrName>
                                        </p:attrNameLst>
                                      </p:cBhvr>
                                      <p:to>
                                        <p:strVal val="visible"/>
                                      </p:to>
                                    </p:set>
                                    <p:anim calcmode="lin" valueType="num">
                                      <p:cBhvr>
                                        <p:cTn id="49" dur="1000" fill="hold"/>
                                        <p:tgtEl>
                                          <p:spTgt spid="108547">
                                            <p:txEl>
                                              <p:pRg st="11" end="11"/>
                                            </p:txEl>
                                          </p:spTgt>
                                        </p:tgtEl>
                                        <p:attrNameLst>
                                          <p:attrName>ppt_w</p:attrName>
                                        </p:attrNameLst>
                                      </p:cBhvr>
                                      <p:tavLst>
                                        <p:tav tm="0">
                                          <p:val>
                                            <p:fltVal val="0"/>
                                          </p:val>
                                        </p:tav>
                                        <p:tav tm="100000">
                                          <p:val>
                                            <p:strVal val="#ppt_w"/>
                                          </p:val>
                                        </p:tav>
                                      </p:tavLst>
                                    </p:anim>
                                    <p:anim calcmode="lin" valueType="num">
                                      <p:cBhvr>
                                        <p:cTn id="50" dur="1000" fill="hold"/>
                                        <p:tgtEl>
                                          <p:spTgt spid="108547">
                                            <p:txEl>
                                              <p:pRg st="11" end="11"/>
                                            </p:txEl>
                                          </p:spTgt>
                                        </p:tgtEl>
                                        <p:attrNameLst>
                                          <p:attrName>ppt_h</p:attrName>
                                        </p:attrNameLst>
                                      </p:cBhvr>
                                      <p:tavLst>
                                        <p:tav tm="0">
                                          <p:val>
                                            <p:fltVal val="0"/>
                                          </p:val>
                                        </p:tav>
                                        <p:tav tm="100000">
                                          <p:val>
                                            <p:strVal val="#ppt_h"/>
                                          </p:val>
                                        </p:tav>
                                      </p:tavLst>
                                    </p:anim>
                                    <p:anim calcmode="lin" valueType="num">
                                      <p:cBhvr>
                                        <p:cTn id="51" dur="1000" fill="hold"/>
                                        <p:tgtEl>
                                          <p:spTgt spid="108547">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8547">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P spid="108547" grpId="1" build="p"/>
      <p:bldP spid="4" grpId="0" animBg="1"/>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(24)</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1600200"/>
            <a:ext cx="7315200" cy="4724400"/>
          </a:xfrm>
        </p:spPr>
        <p:txBody>
          <a:bodyPr/>
          <a:lstStyle/>
          <a:p>
            <a:pPr marL="0" indent="0" eaLnBrk="1" hangingPunct="1">
              <a:buFontTx/>
              <a:buNone/>
              <a:tabLst>
                <a:tab pos="365125" algn="l"/>
                <a:tab pos="715963" algn="l"/>
                <a:tab pos="2422525" algn="l"/>
              </a:tabLst>
              <a:defRPr/>
            </a:pPr>
            <a:endParaRPr lang="nl-BE" sz="1200" dirty="0" smtClean="0">
              <a:solidFill>
                <a:schemeClr val="tx2"/>
              </a:solidFill>
            </a:endParaRPr>
          </a:p>
          <a:p>
            <a:pPr marL="0" indent="0" eaLnBrk="1" hangingPunct="1">
              <a:buFontTx/>
              <a:buChar char="•"/>
              <a:tabLst>
                <a:tab pos="365125" algn="l"/>
                <a:tab pos="715963" algn="l"/>
                <a:tab pos="2422525" algn="l"/>
              </a:tabLst>
              <a:defRPr/>
            </a:pPr>
            <a:r>
              <a:rPr lang="nl-BE" sz="2200" dirty="0" smtClean="0">
                <a:solidFill>
                  <a:schemeClr val="tx2"/>
                </a:solidFill>
              </a:rPr>
              <a:t> Dutch modals can be inflected </a:t>
            </a:r>
          </a:p>
          <a:p>
            <a:pPr marL="0" indent="0" eaLnBrk="1" hangingPunct="1">
              <a:buFont typeface="Wingdings" pitchFamily="-110" charset="2"/>
              <a:buNone/>
              <a:tabLst>
                <a:tab pos="365125" algn="l"/>
                <a:tab pos="715963" algn="l"/>
                <a:tab pos="2422525" algn="l"/>
              </a:tabLst>
              <a:defRPr/>
            </a:pPr>
            <a:endParaRPr lang="nl-BE" sz="12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BE" sz="2200" dirty="0" smtClean="0">
                <a:solidFill>
                  <a:schemeClr val="tx2"/>
                </a:solidFill>
              </a:rPr>
              <a:t>(27)	a.  </a:t>
            </a:r>
            <a:r>
              <a:rPr lang="nl-BE" sz="2200" dirty="0" smtClean="0">
                <a:solidFill>
                  <a:schemeClr val="accent1">
                    <a:lumMod val="75000"/>
                  </a:schemeClr>
                </a:solidFill>
              </a:rPr>
              <a:t>Kim moest vroeg opstaan.</a:t>
            </a:r>
          </a:p>
          <a:p>
            <a:pPr marL="0" indent="0" eaLnBrk="1" hangingPunct="1">
              <a:buFont typeface="Wingdings" pitchFamily="-110" charset="2"/>
              <a:buNone/>
              <a:tabLst>
                <a:tab pos="365125" algn="l"/>
                <a:tab pos="715963" algn="l"/>
                <a:tab pos="2422525" algn="l"/>
              </a:tabLst>
              <a:defRPr/>
            </a:pPr>
            <a:r>
              <a:rPr lang="nl-BE" sz="2200" i="1" dirty="0" smtClean="0">
                <a:solidFill>
                  <a:schemeClr val="tx2"/>
                </a:solidFill>
              </a:rPr>
              <a:t>		     Kim had.to early get.up</a:t>
            </a:r>
          </a:p>
          <a:p>
            <a:pPr marL="0" indent="0" eaLnBrk="1" hangingPunct="1">
              <a:buFont typeface="Wingdings" pitchFamily="-110" charset="2"/>
              <a:buNone/>
              <a:tabLst>
                <a:tab pos="365125" algn="l"/>
                <a:tab pos="715963" algn="l"/>
                <a:tab pos="2422525" algn="l"/>
              </a:tabLst>
              <a:defRPr/>
            </a:pPr>
            <a:r>
              <a:rPr lang="nl-BE" sz="2200" dirty="0" smtClean="0">
                <a:solidFill>
                  <a:schemeClr val="tx2"/>
                </a:solidFill>
              </a:rPr>
              <a:t>		b.  </a:t>
            </a:r>
            <a:r>
              <a:rPr lang="nl-BE" sz="2200" dirty="0" smtClean="0">
                <a:solidFill>
                  <a:srgbClr val="269999"/>
                </a:solidFill>
              </a:rPr>
              <a:t>Kim heeft dat  nooit  gekund.</a:t>
            </a:r>
          </a:p>
          <a:p>
            <a:pPr marL="0" indent="0" eaLnBrk="1" hangingPunct="1">
              <a:buFont typeface="Wingdings" pitchFamily="-110" charset="2"/>
              <a:buNone/>
              <a:tabLst>
                <a:tab pos="365125" algn="l"/>
                <a:tab pos="715963" algn="l"/>
                <a:tab pos="2422525" algn="l"/>
              </a:tabLst>
              <a:defRPr/>
            </a:pPr>
            <a:r>
              <a:rPr lang="nl-BE" sz="2200" i="1" dirty="0" smtClean="0">
                <a:solidFill>
                  <a:schemeClr val="tx2"/>
                </a:solidFill>
              </a:rPr>
              <a:t>		     Kim has   that never been.able</a:t>
            </a:r>
          </a:p>
          <a:p>
            <a:pPr marL="0" indent="0" eaLnBrk="1" hangingPunct="1">
              <a:buFont typeface="Wingdings" pitchFamily="-110" charset="2"/>
              <a:buNone/>
              <a:tabLst>
                <a:tab pos="365125" algn="l"/>
                <a:tab pos="715963" algn="l"/>
                <a:tab pos="2422525" algn="l"/>
              </a:tabLst>
              <a:defRPr/>
            </a:pPr>
            <a:r>
              <a:rPr lang="nl-BE" sz="2200" dirty="0" smtClean="0">
                <a:solidFill>
                  <a:schemeClr val="tx2"/>
                </a:solidFill>
              </a:rPr>
              <a:t>		c.  </a:t>
            </a:r>
            <a:r>
              <a:rPr lang="nl-BE" sz="2200" dirty="0" smtClean="0">
                <a:solidFill>
                  <a:srgbClr val="269999"/>
                </a:solidFill>
              </a:rPr>
              <a:t>Kim zal  niet kunnen komen.</a:t>
            </a:r>
          </a:p>
          <a:p>
            <a:pPr marL="0" indent="0" eaLnBrk="1" hangingPunct="1">
              <a:buFont typeface="Wingdings" pitchFamily="-110" charset="2"/>
              <a:buNone/>
              <a:tabLst>
                <a:tab pos="365125" algn="l"/>
                <a:tab pos="715963" algn="l"/>
                <a:tab pos="2422525" algn="l"/>
              </a:tabLst>
              <a:defRPr/>
            </a:pPr>
            <a:r>
              <a:rPr lang="nl-BE" sz="2200" i="1" dirty="0" smtClean="0">
                <a:solidFill>
                  <a:schemeClr val="tx2"/>
                </a:solidFill>
              </a:rPr>
              <a:t>		     Kim will not be.able come</a:t>
            </a:r>
          </a:p>
          <a:p>
            <a:pPr marL="0" indent="0" eaLnBrk="1" hangingPunct="1">
              <a:buFont typeface="Wingdings" pitchFamily="-110" charset="2"/>
              <a:buNone/>
              <a:tabLst>
                <a:tab pos="365125" algn="l"/>
                <a:tab pos="715963" algn="l"/>
                <a:tab pos="2422525" algn="l"/>
              </a:tabLst>
              <a:defRPr/>
            </a:pPr>
            <a:r>
              <a:rPr lang="nl-BE" sz="2200" dirty="0" smtClean="0">
                <a:solidFill>
                  <a:schemeClr val="tx2"/>
                </a:solidFill>
              </a:rPr>
              <a:t>		d.  </a:t>
            </a:r>
            <a:r>
              <a:rPr lang="nl-BE" sz="2200" dirty="0" smtClean="0">
                <a:solidFill>
                  <a:srgbClr val="269999"/>
                </a:solidFill>
              </a:rPr>
              <a:t>We moeten/*moet  nog eten.</a:t>
            </a:r>
          </a:p>
          <a:p>
            <a:pPr marL="0" indent="0" eaLnBrk="1" hangingPunct="1">
              <a:buFont typeface="Wingdings" pitchFamily="-110" charset="2"/>
              <a:buNone/>
              <a:tabLst>
                <a:tab pos="365125" algn="l"/>
                <a:tab pos="715963" algn="l"/>
                <a:tab pos="2422525" algn="l"/>
              </a:tabLst>
              <a:defRPr/>
            </a:pPr>
            <a:r>
              <a:rPr lang="nl-BE" sz="2200" i="1" dirty="0" smtClean="0">
                <a:solidFill>
                  <a:schemeClr val="tx2"/>
                </a:solidFill>
              </a:rPr>
              <a:t>		     we have.to/*has.to still eat</a:t>
            </a:r>
            <a:endParaRPr lang="nl-BE" sz="2200" dirty="0" smtClean="0">
              <a:solidFill>
                <a:schemeClr val="tx2"/>
              </a:solidFill>
            </a:endParaRPr>
          </a:p>
          <a:p>
            <a:pPr marL="0" indent="0" eaLnBrk="1" hangingPunct="1">
              <a:buFont typeface="Wingdings" pitchFamily="-110" charset="2"/>
              <a:buNone/>
              <a:tabLst>
                <a:tab pos="365125" algn="l"/>
                <a:tab pos="715963" algn="l"/>
                <a:tab pos="2422525" algn="l"/>
              </a:tabLst>
              <a:defRPr/>
            </a:pPr>
            <a:endParaRPr lang="nl-BE" sz="1200" i="1"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sym typeface="Wingdings"/>
              </a:rPr>
              <a:t> Dutch </a:t>
            </a:r>
            <a:r>
              <a:rPr lang="nl-NL" sz="2200" dirty="0" err="1" smtClean="0">
                <a:solidFill>
                  <a:schemeClr val="tx2"/>
                </a:solidFill>
                <a:sym typeface="Wingdings"/>
              </a:rPr>
              <a:t>modals</a:t>
            </a:r>
            <a:r>
              <a:rPr lang="nl-NL" sz="2200" dirty="0" smtClean="0">
                <a:solidFill>
                  <a:schemeClr val="tx2"/>
                </a:solidFill>
                <a:sym typeface="Wingdings"/>
              </a:rPr>
              <a:t> are </a:t>
            </a:r>
            <a:r>
              <a:rPr lang="nl-NL" sz="2200" dirty="0" err="1" smtClean="0">
                <a:solidFill>
                  <a:schemeClr val="tx2"/>
                </a:solidFill>
                <a:sym typeface="Wingdings"/>
              </a:rPr>
              <a:t>not</a:t>
            </a:r>
            <a:r>
              <a:rPr lang="nl-NL" sz="2200" dirty="0" smtClean="0">
                <a:solidFill>
                  <a:schemeClr val="tx2"/>
                </a:solidFill>
                <a:sym typeface="Wingdings"/>
              </a:rPr>
              <a:t> </a:t>
            </a:r>
            <a:r>
              <a:rPr lang="nl-NL" sz="2200" dirty="0" err="1" smtClean="0">
                <a:solidFill>
                  <a:schemeClr val="tx2"/>
                </a:solidFill>
                <a:sym typeface="Wingdings"/>
              </a:rPr>
              <a:t>inflectional</a:t>
            </a:r>
            <a:r>
              <a:rPr lang="nl-NL" sz="2200" dirty="0" smtClean="0">
                <a:solidFill>
                  <a:schemeClr val="tx2"/>
                </a:solidFill>
                <a:sym typeface="Wingdings"/>
              </a:rPr>
              <a:t> </a:t>
            </a:r>
            <a:r>
              <a:rPr lang="nl-NL" sz="2200" dirty="0" err="1" smtClean="0">
                <a:solidFill>
                  <a:schemeClr val="tx2"/>
                </a:solidFill>
                <a:sym typeface="Wingdings"/>
              </a:rPr>
              <a:t>heads</a:t>
            </a:r>
            <a:r>
              <a:rPr lang="nl-NL" sz="2200" dirty="0" smtClean="0">
                <a:solidFill>
                  <a:schemeClr val="tx2"/>
                </a:solidFill>
                <a:sym typeface="Wingdings"/>
              </a:rPr>
              <a:t>.</a:t>
            </a:r>
            <a:endParaRPr lang="nl-BE" sz="2200"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1" nodeType="clickEffect">
                                  <p:stCondLst>
                                    <p:cond delay="0"/>
                                  </p:stCondLst>
                                  <p:childTnLst>
                                    <p:set>
                                      <p:cBhvr>
                                        <p:cTn id="6" dur="1" fill="hold">
                                          <p:stCondLst>
                                            <p:cond delay="0"/>
                                          </p:stCondLst>
                                        </p:cTn>
                                        <p:tgtEl>
                                          <p:spTgt spid="108547">
                                            <p:txEl>
                                              <p:pRg st="3" end="3"/>
                                            </p:txEl>
                                          </p:spTgt>
                                        </p:tgtEl>
                                        <p:attrNameLst>
                                          <p:attrName>style.visibility</p:attrName>
                                        </p:attrNameLst>
                                      </p:cBhvr>
                                      <p:to>
                                        <p:strVal val="visible"/>
                                      </p:to>
                                    </p:set>
                                    <p:animEffect transition="in" filter="fade">
                                      <p:cBhvr>
                                        <p:cTn id="7" dur="1000"/>
                                        <p:tgtEl>
                                          <p:spTgt spid="108547">
                                            <p:txEl>
                                              <p:pRg st="3" end="3"/>
                                            </p:txEl>
                                          </p:spTgt>
                                        </p:tgtEl>
                                      </p:cBhvr>
                                    </p:animEffect>
                                    <p:anim calcmode="lin" valueType="num">
                                      <p:cBhvr>
                                        <p:cTn id="8" dur="10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8547">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7">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1" nodeType="withEffect">
                                  <p:stCondLst>
                                    <p:cond delay="0"/>
                                  </p:stCondLst>
                                  <p:childTnLst>
                                    <p:set>
                                      <p:cBhvr>
                                        <p:cTn id="12" dur="1" fill="hold">
                                          <p:stCondLst>
                                            <p:cond delay="0"/>
                                          </p:stCondLst>
                                        </p:cTn>
                                        <p:tgtEl>
                                          <p:spTgt spid="108547">
                                            <p:txEl>
                                              <p:pRg st="4" end="4"/>
                                            </p:txEl>
                                          </p:spTgt>
                                        </p:tgtEl>
                                        <p:attrNameLst>
                                          <p:attrName>style.visibility</p:attrName>
                                        </p:attrNameLst>
                                      </p:cBhvr>
                                      <p:to>
                                        <p:strVal val="visible"/>
                                      </p:to>
                                    </p:set>
                                    <p:animEffect transition="in" filter="fade">
                                      <p:cBhvr>
                                        <p:cTn id="13" dur="1000"/>
                                        <p:tgtEl>
                                          <p:spTgt spid="108547">
                                            <p:txEl>
                                              <p:pRg st="4" end="4"/>
                                            </p:txEl>
                                          </p:spTgt>
                                        </p:tgtEl>
                                      </p:cBhvr>
                                    </p:animEffect>
                                    <p:anim calcmode="lin" valueType="num">
                                      <p:cBhvr>
                                        <p:cTn id="14"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8547">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854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1" nodeType="clickEffect">
                                  <p:stCondLst>
                                    <p:cond delay="0"/>
                                  </p:stCondLst>
                                  <p:childTnLst>
                                    <p:set>
                                      <p:cBhvr>
                                        <p:cTn id="20" dur="1" fill="hold">
                                          <p:stCondLst>
                                            <p:cond delay="0"/>
                                          </p:stCondLst>
                                        </p:cTn>
                                        <p:tgtEl>
                                          <p:spTgt spid="108547">
                                            <p:txEl>
                                              <p:pRg st="5" end="5"/>
                                            </p:txEl>
                                          </p:spTgt>
                                        </p:tgtEl>
                                        <p:attrNameLst>
                                          <p:attrName>style.visibility</p:attrName>
                                        </p:attrNameLst>
                                      </p:cBhvr>
                                      <p:to>
                                        <p:strVal val="visible"/>
                                      </p:to>
                                    </p:set>
                                    <p:animEffect transition="in" filter="fade">
                                      <p:cBhvr>
                                        <p:cTn id="21" dur="1000"/>
                                        <p:tgtEl>
                                          <p:spTgt spid="108547">
                                            <p:txEl>
                                              <p:pRg st="5" end="5"/>
                                            </p:txEl>
                                          </p:spTgt>
                                        </p:tgtEl>
                                      </p:cBhvr>
                                    </p:animEffect>
                                    <p:anim calcmode="lin" valueType="num">
                                      <p:cBhvr>
                                        <p:cTn id="22"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08547">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8547">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1" nodeType="withEffect">
                                  <p:stCondLst>
                                    <p:cond delay="0"/>
                                  </p:stCondLst>
                                  <p:childTnLst>
                                    <p:set>
                                      <p:cBhvr>
                                        <p:cTn id="26" dur="1" fill="hold">
                                          <p:stCondLst>
                                            <p:cond delay="0"/>
                                          </p:stCondLst>
                                        </p:cTn>
                                        <p:tgtEl>
                                          <p:spTgt spid="108547">
                                            <p:txEl>
                                              <p:pRg st="6" end="6"/>
                                            </p:txEl>
                                          </p:spTgt>
                                        </p:tgtEl>
                                        <p:attrNameLst>
                                          <p:attrName>style.visibility</p:attrName>
                                        </p:attrNameLst>
                                      </p:cBhvr>
                                      <p:to>
                                        <p:strVal val="visible"/>
                                      </p:to>
                                    </p:set>
                                    <p:animEffect transition="in" filter="fade">
                                      <p:cBhvr>
                                        <p:cTn id="27" dur="1000"/>
                                        <p:tgtEl>
                                          <p:spTgt spid="108547">
                                            <p:txEl>
                                              <p:pRg st="6" end="6"/>
                                            </p:txEl>
                                          </p:spTgt>
                                        </p:tgtEl>
                                      </p:cBhvr>
                                    </p:animEffect>
                                    <p:anim calcmode="lin" valueType="num">
                                      <p:cBhvr>
                                        <p:cTn id="28"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1" nodeType="clickEffect">
                                  <p:stCondLst>
                                    <p:cond delay="0"/>
                                  </p:stCondLst>
                                  <p:childTnLst>
                                    <p:set>
                                      <p:cBhvr>
                                        <p:cTn id="34" dur="1" fill="hold">
                                          <p:stCondLst>
                                            <p:cond delay="0"/>
                                          </p:stCondLst>
                                        </p:cTn>
                                        <p:tgtEl>
                                          <p:spTgt spid="108547">
                                            <p:txEl>
                                              <p:pRg st="7" end="7"/>
                                            </p:txEl>
                                          </p:spTgt>
                                        </p:tgtEl>
                                        <p:attrNameLst>
                                          <p:attrName>style.visibility</p:attrName>
                                        </p:attrNameLst>
                                      </p:cBhvr>
                                      <p:to>
                                        <p:strVal val="visible"/>
                                      </p:to>
                                    </p:set>
                                    <p:animEffect transition="in" filter="fade">
                                      <p:cBhvr>
                                        <p:cTn id="35" dur="1000"/>
                                        <p:tgtEl>
                                          <p:spTgt spid="108547">
                                            <p:txEl>
                                              <p:pRg st="7" end="7"/>
                                            </p:txEl>
                                          </p:spTgt>
                                        </p:tgtEl>
                                      </p:cBhvr>
                                    </p:animEffect>
                                    <p:anim calcmode="lin" valueType="num">
                                      <p:cBhvr>
                                        <p:cTn id="36"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37"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1" nodeType="withEffect">
                                  <p:stCondLst>
                                    <p:cond delay="0"/>
                                  </p:stCondLst>
                                  <p:childTnLst>
                                    <p:set>
                                      <p:cBhvr>
                                        <p:cTn id="40" dur="1" fill="hold">
                                          <p:stCondLst>
                                            <p:cond delay="0"/>
                                          </p:stCondLst>
                                        </p:cTn>
                                        <p:tgtEl>
                                          <p:spTgt spid="108547">
                                            <p:txEl>
                                              <p:pRg st="8" end="8"/>
                                            </p:txEl>
                                          </p:spTgt>
                                        </p:tgtEl>
                                        <p:attrNameLst>
                                          <p:attrName>style.visibility</p:attrName>
                                        </p:attrNameLst>
                                      </p:cBhvr>
                                      <p:to>
                                        <p:strVal val="visible"/>
                                      </p:to>
                                    </p:set>
                                    <p:animEffect transition="in" filter="fade">
                                      <p:cBhvr>
                                        <p:cTn id="41" dur="1000"/>
                                        <p:tgtEl>
                                          <p:spTgt spid="108547">
                                            <p:txEl>
                                              <p:pRg st="8" end="8"/>
                                            </p:txEl>
                                          </p:spTgt>
                                        </p:tgtEl>
                                      </p:cBhvr>
                                    </p:animEffect>
                                    <p:anim calcmode="lin" valueType="num">
                                      <p:cBhvr>
                                        <p:cTn id="42"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43" dur="900" decel="100000" fill="hold"/>
                                        <p:tgtEl>
                                          <p:spTgt spid="108547">
                                            <p:txEl>
                                              <p:pRg st="8" end="8"/>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547">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1" nodeType="clickEffect">
                                  <p:stCondLst>
                                    <p:cond delay="0"/>
                                  </p:stCondLst>
                                  <p:childTnLst>
                                    <p:set>
                                      <p:cBhvr>
                                        <p:cTn id="48" dur="1" fill="hold">
                                          <p:stCondLst>
                                            <p:cond delay="0"/>
                                          </p:stCondLst>
                                        </p:cTn>
                                        <p:tgtEl>
                                          <p:spTgt spid="108547">
                                            <p:txEl>
                                              <p:pRg st="9" end="9"/>
                                            </p:txEl>
                                          </p:spTgt>
                                        </p:tgtEl>
                                        <p:attrNameLst>
                                          <p:attrName>style.visibility</p:attrName>
                                        </p:attrNameLst>
                                      </p:cBhvr>
                                      <p:to>
                                        <p:strVal val="visible"/>
                                      </p:to>
                                    </p:set>
                                    <p:animEffect transition="in" filter="fade">
                                      <p:cBhvr>
                                        <p:cTn id="49" dur="1000"/>
                                        <p:tgtEl>
                                          <p:spTgt spid="108547">
                                            <p:txEl>
                                              <p:pRg st="9" end="9"/>
                                            </p:txEl>
                                          </p:spTgt>
                                        </p:tgtEl>
                                      </p:cBhvr>
                                    </p:animEffect>
                                    <p:anim calcmode="lin" valueType="num">
                                      <p:cBhvr>
                                        <p:cTn id="50" dur="1000" fill="hold"/>
                                        <p:tgtEl>
                                          <p:spTgt spid="108547">
                                            <p:txEl>
                                              <p:pRg st="9" end="9"/>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08547">
                                            <p:txEl>
                                              <p:pRg st="9" end="9"/>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08547">
                                            <p:txEl>
                                              <p:pRg st="9" end="9"/>
                                            </p:txEl>
                                          </p:spTgt>
                                        </p:tgtEl>
                                        <p:attrNameLst>
                                          <p:attrName>ppt_y</p:attrName>
                                        </p:attrNameLst>
                                      </p:cBhvr>
                                      <p:tavLst>
                                        <p:tav tm="0">
                                          <p:val>
                                            <p:strVal val="#ppt_y-.03"/>
                                          </p:val>
                                        </p:tav>
                                        <p:tav tm="100000">
                                          <p:val>
                                            <p:strVal val="#ppt_y"/>
                                          </p:val>
                                        </p:tav>
                                      </p:tavLst>
                                    </p:anim>
                                  </p:childTnLst>
                                </p:cTn>
                              </p:par>
                              <p:par>
                                <p:cTn id="53" presetID="37" presetClass="entr" presetSubtype="0" fill="hold" grpId="1" nodeType="withEffect">
                                  <p:stCondLst>
                                    <p:cond delay="0"/>
                                  </p:stCondLst>
                                  <p:childTnLst>
                                    <p:set>
                                      <p:cBhvr>
                                        <p:cTn id="54" dur="1" fill="hold">
                                          <p:stCondLst>
                                            <p:cond delay="0"/>
                                          </p:stCondLst>
                                        </p:cTn>
                                        <p:tgtEl>
                                          <p:spTgt spid="108547">
                                            <p:txEl>
                                              <p:pRg st="10" end="10"/>
                                            </p:txEl>
                                          </p:spTgt>
                                        </p:tgtEl>
                                        <p:attrNameLst>
                                          <p:attrName>style.visibility</p:attrName>
                                        </p:attrNameLst>
                                      </p:cBhvr>
                                      <p:to>
                                        <p:strVal val="visible"/>
                                      </p:to>
                                    </p:set>
                                    <p:animEffect transition="in" filter="fade">
                                      <p:cBhvr>
                                        <p:cTn id="55" dur="1000"/>
                                        <p:tgtEl>
                                          <p:spTgt spid="108547">
                                            <p:txEl>
                                              <p:pRg st="10" end="10"/>
                                            </p:txEl>
                                          </p:spTgt>
                                        </p:tgtEl>
                                      </p:cBhvr>
                                    </p:animEffect>
                                    <p:anim calcmode="lin" valueType="num">
                                      <p:cBhvr>
                                        <p:cTn id="56" dur="1000" fill="hold"/>
                                        <p:tgtEl>
                                          <p:spTgt spid="108547">
                                            <p:txEl>
                                              <p:pRg st="10" end="10"/>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08547">
                                            <p:txEl>
                                              <p:pRg st="10" end="10"/>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8547">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1" nodeType="clickEffect">
                                  <p:stCondLst>
                                    <p:cond delay="0"/>
                                  </p:stCondLst>
                                  <p:childTnLst>
                                    <p:set>
                                      <p:cBhvr>
                                        <p:cTn id="62" dur="1" fill="hold">
                                          <p:stCondLst>
                                            <p:cond delay="0"/>
                                          </p:stCondLst>
                                        </p:cTn>
                                        <p:tgtEl>
                                          <p:spTgt spid="108547">
                                            <p:txEl>
                                              <p:pRg st="12" end="12"/>
                                            </p:txEl>
                                          </p:spTgt>
                                        </p:tgtEl>
                                        <p:attrNameLst>
                                          <p:attrName>style.visibility</p:attrName>
                                        </p:attrNameLst>
                                      </p:cBhvr>
                                      <p:to>
                                        <p:strVal val="visible"/>
                                      </p:to>
                                    </p:set>
                                    <p:anim calcmode="lin" valueType="num">
                                      <p:cBhvr>
                                        <p:cTn id="63" dur="1000" fill="hold"/>
                                        <p:tgtEl>
                                          <p:spTgt spid="108547">
                                            <p:txEl>
                                              <p:pRg st="12" end="12"/>
                                            </p:txEl>
                                          </p:spTgt>
                                        </p:tgtEl>
                                        <p:attrNameLst>
                                          <p:attrName>ppt_w</p:attrName>
                                        </p:attrNameLst>
                                      </p:cBhvr>
                                      <p:tavLst>
                                        <p:tav tm="0">
                                          <p:val>
                                            <p:fltVal val="0"/>
                                          </p:val>
                                        </p:tav>
                                        <p:tav tm="100000">
                                          <p:val>
                                            <p:strVal val="#ppt_w"/>
                                          </p:val>
                                        </p:tav>
                                      </p:tavLst>
                                    </p:anim>
                                    <p:anim calcmode="lin" valueType="num">
                                      <p:cBhvr>
                                        <p:cTn id="64" dur="1000" fill="hold"/>
                                        <p:tgtEl>
                                          <p:spTgt spid="108547">
                                            <p:txEl>
                                              <p:pRg st="12" end="12"/>
                                            </p:txEl>
                                          </p:spTgt>
                                        </p:tgtEl>
                                        <p:attrNameLst>
                                          <p:attrName>ppt_h</p:attrName>
                                        </p:attrNameLst>
                                      </p:cBhvr>
                                      <p:tavLst>
                                        <p:tav tm="0">
                                          <p:val>
                                            <p:fltVal val="0"/>
                                          </p:val>
                                        </p:tav>
                                        <p:tav tm="100000">
                                          <p:val>
                                            <p:strVal val="#ppt_h"/>
                                          </p:val>
                                        </p:tav>
                                      </p:tavLst>
                                    </p:anim>
                                    <p:anim calcmode="lin" valueType="num">
                                      <p:cBhvr>
                                        <p:cTn id="65" dur="1000" fill="hold"/>
                                        <p:tgtEl>
                                          <p:spTgt spid="108547">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08547">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1"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(25)</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209800"/>
            <a:ext cx="7315200" cy="4191000"/>
          </a:xfrm>
        </p:spPr>
        <p:txBody>
          <a:bodyPr/>
          <a:lstStyle/>
          <a:p>
            <a:pPr marL="0" indent="0" eaLnBrk="1" hangingPunct="1">
              <a:buFontTx/>
              <a:buNone/>
              <a:tabLst>
                <a:tab pos="365125" algn="l"/>
                <a:tab pos="715963" algn="l"/>
                <a:tab pos="2422525" algn="l"/>
              </a:tabLst>
            </a:pPr>
            <a:r>
              <a:rPr lang="nl-BE" sz="2200" dirty="0" smtClean="0">
                <a:solidFill>
                  <a:schemeClr val="tx2"/>
                </a:solidFill>
              </a:rPr>
              <a:t>Dutch modals are not auxiliaries</a:t>
            </a:r>
          </a:p>
          <a:p>
            <a:pPr marL="0" indent="0" eaLnBrk="1" hangingPunct="1">
              <a:buFontTx/>
              <a:buNone/>
              <a:tabLst>
                <a:tab pos="365125" algn="l"/>
                <a:tab pos="715963" algn="l"/>
                <a:tab pos="2422525" algn="l"/>
              </a:tabLst>
            </a:pPr>
            <a:endParaRPr lang="nl-BE" sz="1200" dirty="0" smtClean="0">
              <a:solidFill>
                <a:schemeClr val="tx2"/>
              </a:solidFill>
            </a:endParaRPr>
          </a:p>
          <a:p>
            <a:pPr marL="0" indent="0" eaLnBrk="1" hangingPunct="1">
              <a:buFontTx/>
              <a:buChar char="•"/>
              <a:tabLst>
                <a:tab pos="365125" algn="l"/>
                <a:tab pos="715963" algn="l"/>
                <a:tab pos="2422525" algn="l"/>
              </a:tabLst>
            </a:pPr>
            <a:r>
              <a:rPr lang="nl-BE" sz="2200" dirty="0" smtClean="0">
                <a:solidFill>
                  <a:schemeClr val="tx2"/>
                </a:solidFill>
              </a:rPr>
              <a:t> 	Modals can select other complements than 	infinitival clauses</a:t>
            </a:r>
          </a:p>
          <a:p>
            <a:pPr marL="0" indent="0" eaLnBrk="1" hangingPunct="1">
              <a:buFont typeface="Wingdings" pitchFamily="-110" charset="2"/>
              <a:buNone/>
              <a:tabLst>
                <a:tab pos="365125" algn="l"/>
                <a:tab pos="715963" algn="l"/>
                <a:tab pos="2422525" algn="l"/>
              </a:tabLst>
            </a:pPr>
            <a:endParaRPr lang="nl-BE" sz="1200" dirty="0" smtClean="0">
              <a:solidFill>
                <a:schemeClr val="tx2"/>
              </a:solidFill>
            </a:endParaRPr>
          </a:p>
          <a:p>
            <a:pPr marL="0" indent="0" eaLnBrk="1" hangingPunct="1">
              <a:buFont typeface="Wingdings" pitchFamily="-110" charset="2"/>
              <a:buNone/>
              <a:tabLst>
                <a:tab pos="365125" algn="l"/>
                <a:tab pos="715963" algn="l"/>
                <a:tab pos="2422525" algn="l"/>
              </a:tabLst>
            </a:pPr>
            <a:r>
              <a:rPr lang="nl-BE" sz="2200" dirty="0" smtClean="0">
                <a:solidFill>
                  <a:schemeClr val="tx2"/>
                </a:solidFill>
              </a:rPr>
              <a:t>(28)	a. </a:t>
            </a:r>
            <a:r>
              <a:rPr lang="nl-BE" sz="2200" dirty="0" smtClean="0">
                <a:solidFill>
                  <a:srgbClr val="269999"/>
                </a:solidFill>
              </a:rPr>
              <a:t>Anne wil      dat  ik meega.</a:t>
            </a:r>
          </a:p>
          <a:p>
            <a:pPr marL="0" indent="0" eaLnBrk="1" hangingPunct="1">
              <a:buFont typeface="Wingdings" pitchFamily="-110" charset="2"/>
              <a:buNone/>
              <a:tabLst>
                <a:tab pos="365125" algn="l"/>
                <a:tab pos="715963" algn="l"/>
                <a:tab pos="2422525" algn="l"/>
              </a:tabLst>
            </a:pPr>
            <a:r>
              <a:rPr lang="nl-BE" sz="2200" i="1" dirty="0" smtClean="0">
                <a:solidFill>
                  <a:schemeClr val="tx2"/>
                </a:solidFill>
              </a:rPr>
              <a:t>		    Anne wants that I  go.along</a:t>
            </a:r>
          </a:p>
          <a:p>
            <a:pPr marL="0" indent="0" eaLnBrk="1" hangingPunct="1">
              <a:buFont typeface="Wingdings" pitchFamily="-110" charset="2"/>
              <a:buNone/>
              <a:tabLst>
                <a:tab pos="365125" algn="l"/>
                <a:tab pos="715963" algn="l"/>
                <a:tab pos="2422525" algn="l"/>
              </a:tabLst>
            </a:pPr>
            <a:r>
              <a:rPr lang="nl-BE" sz="2200" dirty="0" smtClean="0">
                <a:solidFill>
                  <a:schemeClr val="tx2"/>
                </a:solidFill>
              </a:rPr>
              <a:t>		b. </a:t>
            </a:r>
            <a:r>
              <a:rPr lang="nl-BE" sz="2200" dirty="0" smtClean="0">
                <a:solidFill>
                  <a:srgbClr val="269999"/>
                </a:solidFill>
              </a:rPr>
              <a:t>Kim moet   naar de  tandarts.</a:t>
            </a:r>
          </a:p>
          <a:p>
            <a:pPr marL="0" indent="0" eaLnBrk="1" hangingPunct="1">
              <a:buFont typeface="Wingdings" pitchFamily="-110" charset="2"/>
              <a:buNone/>
              <a:tabLst>
                <a:tab pos="365125" algn="l"/>
                <a:tab pos="715963" algn="l"/>
                <a:tab pos="2422525" algn="l"/>
              </a:tabLst>
            </a:pPr>
            <a:r>
              <a:rPr lang="nl-BE" sz="2200" i="1" dirty="0" smtClean="0">
                <a:solidFill>
                  <a:schemeClr val="tx2"/>
                </a:solidFill>
              </a:rPr>
              <a:t>		    Kim has.to to     the dentist</a:t>
            </a:r>
          </a:p>
          <a:p>
            <a:pPr marL="0" indent="0" eaLnBrk="1" hangingPunct="1">
              <a:buFont typeface="Wingdings" pitchFamily="-110" charset="2"/>
              <a:buNone/>
              <a:tabLst>
                <a:tab pos="365125" algn="l"/>
                <a:tab pos="715963" algn="l"/>
                <a:tab pos="2422525" algn="l"/>
              </a:tabLst>
            </a:pPr>
            <a:r>
              <a:rPr lang="nl-BE" sz="2200" dirty="0" smtClean="0">
                <a:solidFill>
                  <a:schemeClr val="tx2"/>
                </a:solidFill>
              </a:rPr>
              <a:t>		c.  </a:t>
            </a:r>
            <a:r>
              <a:rPr lang="nl-BE" sz="2200" dirty="0" smtClean="0">
                <a:solidFill>
                  <a:srgbClr val="269999"/>
                </a:solidFill>
              </a:rPr>
              <a:t>De boeken mogen        weg.</a:t>
            </a:r>
          </a:p>
          <a:p>
            <a:pPr marL="0" indent="0" eaLnBrk="1" hangingPunct="1">
              <a:buFont typeface="Wingdings" pitchFamily="-110" charset="2"/>
              <a:buNone/>
              <a:tabLst>
                <a:tab pos="365125" algn="l"/>
                <a:tab pos="715963" algn="l"/>
                <a:tab pos="2422525" algn="l"/>
              </a:tabLst>
            </a:pPr>
            <a:r>
              <a:rPr lang="nl-BE" sz="2200" i="1" dirty="0" smtClean="0">
                <a:solidFill>
                  <a:schemeClr val="tx2"/>
                </a:solidFill>
              </a:rPr>
              <a:t>		    the books   are.allowed away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1" nodeType="clickEffect">
                                  <p:stCondLst>
                                    <p:cond delay="0"/>
                                  </p:stCondLst>
                                  <p:childTnLst>
                                    <p:set>
                                      <p:cBhvr>
                                        <p:cTn id="10" dur="1" fill="hold">
                                          <p:stCondLst>
                                            <p:cond delay="0"/>
                                          </p:stCondLst>
                                        </p:cTn>
                                        <p:tgtEl>
                                          <p:spTgt spid="108547">
                                            <p:txEl>
                                              <p:pRg st="4" end="4"/>
                                            </p:txEl>
                                          </p:spTgt>
                                        </p:tgtEl>
                                        <p:attrNameLst>
                                          <p:attrName>style.visibility</p:attrName>
                                        </p:attrNameLst>
                                      </p:cBhvr>
                                      <p:to>
                                        <p:strVal val="visible"/>
                                      </p:to>
                                    </p:set>
                                    <p:animEffect transition="in" filter="fade">
                                      <p:cBhvr>
                                        <p:cTn id="11" dur="1000"/>
                                        <p:tgtEl>
                                          <p:spTgt spid="108547">
                                            <p:txEl>
                                              <p:pRg st="4" end="4"/>
                                            </p:txEl>
                                          </p:spTgt>
                                        </p:tgtEl>
                                      </p:cBhvr>
                                    </p:animEffect>
                                    <p:anim calcmode="lin" valueType="num">
                                      <p:cBhvr>
                                        <p:cTn id="12"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108547">
                                            <p:txEl>
                                              <p:pRg st="4" end="4"/>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8547">
                                            <p:txEl>
                                              <p:pRg st="4" end="4"/>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1" nodeType="withEffect">
                                  <p:stCondLst>
                                    <p:cond delay="0"/>
                                  </p:stCondLst>
                                  <p:childTnLst>
                                    <p:set>
                                      <p:cBhvr>
                                        <p:cTn id="16" dur="1" fill="hold">
                                          <p:stCondLst>
                                            <p:cond delay="0"/>
                                          </p:stCondLst>
                                        </p:cTn>
                                        <p:tgtEl>
                                          <p:spTgt spid="108547">
                                            <p:txEl>
                                              <p:pRg st="5" end="5"/>
                                            </p:txEl>
                                          </p:spTgt>
                                        </p:tgtEl>
                                        <p:attrNameLst>
                                          <p:attrName>style.visibility</p:attrName>
                                        </p:attrNameLst>
                                      </p:cBhvr>
                                      <p:to>
                                        <p:strVal val="visible"/>
                                      </p:to>
                                    </p:set>
                                    <p:animEffect transition="in" filter="fade">
                                      <p:cBhvr>
                                        <p:cTn id="17" dur="1000"/>
                                        <p:tgtEl>
                                          <p:spTgt spid="108547">
                                            <p:txEl>
                                              <p:pRg st="5" end="5"/>
                                            </p:txEl>
                                          </p:spTgt>
                                        </p:tgtEl>
                                      </p:cBhvr>
                                    </p:animEffect>
                                    <p:anim calcmode="lin" valueType="num">
                                      <p:cBhvr>
                                        <p:cTn id="18"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8547">
                                            <p:txEl>
                                              <p:pRg st="5" end="5"/>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854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1" nodeType="clickEffect">
                                  <p:stCondLst>
                                    <p:cond delay="0"/>
                                  </p:stCondLst>
                                  <p:childTnLst>
                                    <p:set>
                                      <p:cBhvr>
                                        <p:cTn id="24" dur="1" fill="hold">
                                          <p:stCondLst>
                                            <p:cond delay="0"/>
                                          </p:stCondLst>
                                        </p:cTn>
                                        <p:tgtEl>
                                          <p:spTgt spid="108547">
                                            <p:txEl>
                                              <p:pRg st="6" end="6"/>
                                            </p:txEl>
                                          </p:spTgt>
                                        </p:tgtEl>
                                        <p:attrNameLst>
                                          <p:attrName>style.visibility</p:attrName>
                                        </p:attrNameLst>
                                      </p:cBhvr>
                                      <p:to>
                                        <p:strVal val="visible"/>
                                      </p:to>
                                    </p:set>
                                    <p:animEffect transition="in" filter="fade">
                                      <p:cBhvr>
                                        <p:cTn id="25" dur="1000"/>
                                        <p:tgtEl>
                                          <p:spTgt spid="108547">
                                            <p:txEl>
                                              <p:pRg st="6" end="6"/>
                                            </p:txEl>
                                          </p:spTgt>
                                        </p:tgtEl>
                                      </p:cBhvr>
                                    </p:animEffect>
                                    <p:anim calcmode="lin" valueType="num">
                                      <p:cBhvr>
                                        <p:cTn id="26"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1" nodeType="withEffect">
                                  <p:stCondLst>
                                    <p:cond delay="0"/>
                                  </p:stCondLst>
                                  <p:childTnLst>
                                    <p:set>
                                      <p:cBhvr>
                                        <p:cTn id="30" dur="1" fill="hold">
                                          <p:stCondLst>
                                            <p:cond delay="0"/>
                                          </p:stCondLst>
                                        </p:cTn>
                                        <p:tgtEl>
                                          <p:spTgt spid="108547">
                                            <p:txEl>
                                              <p:pRg st="7" end="7"/>
                                            </p:txEl>
                                          </p:spTgt>
                                        </p:tgtEl>
                                        <p:attrNameLst>
                                          <p:attrName>style.visibility</p:attrName>
                                        </p:attrNameLst>
                                      </p:cBhvr>
                                      <p:to>
                                        <p:strVal val="visible"/>
                                      </p:to>
                                    </p:set>
                                    <p:animEffect transition="in" filter="fade">
                                      <p:cBhvr>
                                        <p:cTn id="31" dur="1000"/>
                                        <p:tgtEl>
                                          <p:spTgt spid="108547">
                                            <p:txEl>
                                              <p:pRg st="7" end="7"/>
                                            </p:txEl>
                                          </p:spTgt>
                                        </p:tgtEl>
                                      </p:cBhvr>
                                    </p:animEffect>
                                    <p:anim calcmode="lin" valueType="num">
                                      <p:cBhvr>
                                        <p:cTn id="32"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1" nodeType="clickEffect">
                                  <p:stCondLst>
                                    <p:cond delay="0"/>
                                  </p:stCondLst>
                                  <p:childTnLst>
                                    <p:set>
                                      <p:cBhvr>
                                        <p:cTn id="38" dur="1" fill="hold">
                                          <p:stCondLst>
                                            <p:cond delay="0"/>
                                          </p:stCondLst>
                                        </p:cTn>
                                        <p:tgtEl>
                                          <p:spTgt spid="108547">
                                            <p:txEl>
                                              <p:pRg st="8" end="8"/>
                                            </p:txEl>
                                          </p:spTgt>
                                        </p:tgtEl>
                                        <p:attrNameLst>
                                          <p:attrName>style.visibility</p:attrName>
                                        </p:attrNameLst>
                                      </p:cBhvr>
                                      <p:to>
                                        <p:strVal val="visible"/>
                                      </p:to>
                                    </p:set>
                                    <p:animEffect transition="in" filter="fade">
                                      <p:cBhvr>
                                        <p:cTn id="39" dur="1000"/>
                                        <p:tgtEl>
                                          <p:spTgt spid="108547">
                                            <p:txEl>
                                              <p:pRg st="8" end="8"/>
                                            </p:txEl>
                                          </p:spTgt>
                                        </p:tgtEl>
                                      </p:cBhvr>
                                    </p:animEffect>
                                    <p:anim calcmode="lin" valueType="num">
                                      <p:cBhvr>
                                        <p:cTn id="40"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8547">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8547">
                                            <p:txEl>
                                              <p:pRg st="8" end="8"/>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1" nodeType="withEffect">
                                  <p:stCondLst>
                                    <p:cond delay="0"/>
                                  </p:stCondLst>
                                  <p:childTnLst>
                                    <p:set>
                                      <p:cBhvr>
                                        <p:cTn id="44" dur="1" fill="hold">
                                          <p:stCondLst>
                                            <p:cond delay="0"/>
                                          </p:stCondLst>
                                        </p:cTn>
                                        <p:tgtEl>
                                          <p:spTgt spid="108547">
                                            <p:txEl>
                                              <p:pRg st="9" end="9"/>
                                            </p:txEl>
                                          </p:spTgt>
                                        </p:tgtEl>
                                        <p:attrNameLst>
                                          <p:attrName>style.visibility</p:attrName>
                                        </p:attrNameLst>
                                      </p:cBhvr>
                                      <p:to>
                                        <p:strVal val="visible"/>
                                      </p:to>
                                    </p:set>
                                    <p:animEffect transition="in" filter="fade">
                                      <p:cBhvr>
                                        <p:cTn id="45" dur="1000"/>
                                        <p:tgtEl>
                                          <p:spTgt spid="108547">
                                            <p:txEl>
                                              <p:pRg st="9" end="9"/>
                                            </p:txEl>
                                          </p:spTgt>
                                        </p:tgtEl>
                                      </p:cBhvr>
                                    </p:animEffect>
                                    <p:anim calcmode="lin" valueType="num">
                                      <p:cBhvr>
                                        <p:cTn id="46" dur="1000" fill="hold"/>
                                        <p:tgtEl>
                                          <p:spTgt spid="108547">
                                            <p:txEl>
                                              <p:pRg st="9" end="9"/>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08547">
                                            <p:txEl>
                                              <p:pRg st="9" end="9"/>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8547">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P spid="108547" grpId="1"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(26)</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1828800"/>
            <a:ext cx="7391400" cy="4191000"/>
          </a:xfrm>
        </p:spPr>
        <p:txBody>
          <a:bodyPr/>
          <a:lstStyle/>
          <a:p>
            <a:pPr marL="0" indent="0" eaLnBrk="1" hangingPunct="1">
              <a:buFontTx/>
              <a:buNone/>
              <a:tabLst>
                <a:tab pos="365125" algn="l"/>
                <a:tab pos="715963" algn="l"/>
                <a:tab pos="2422525" algn="l"/>
              </a:tabLst>
            </a:pPr>
            <a:endParaRPr lang="nl-BE" sz="2200" dirty="0" smtClean="0">
              <a:solidFill>
                <a:schemeClr val="tx2"/>
              </a:solidFill>
            </a:endParaRPr>
          </a:p>
          <a:p>
            <a:pPr marL="0" indent="0" eaLnBrk="1" hangingPunct="1">
              <a:buFontTx/>
              <a:buChar char="•"/>
              <a:tabLst>
                <a:tab pos="365125" algn="l"/>
                <a:tab pos="715963" algn="l"/>
                <a:tab pos="2422525" algn="l"/>
              </a:tabLst>
            </a:pPr>
            <a:r>
              <a:rPr lang="nl-BE" sz="2200" dirty="0" smtClean="0">
                <a:solidFill>
                  <a:schemeClr val="tx2"/>
                </a:solidFill>
              </a:rPr>
              <a:t> Modals can assign a source theta-role.</a:t>
            </a:r>
          </a:p>
          <a:p>
            <a:pPr marL="0" indent="0" eaLnBrk="1" hangingPunct="1">
              <a:buFont typeface="Wingdings" pitchFamily="-110" charset="2"/>
              <a:buNone/>
              <a:tabLst>
                <a:tab pos="365125" algn="l"/>
                <a:tab pos="715963" algn="l"/>
                <a:tab pos="2422525" algn="l"/>
              </a:tabLst>
            </a:pPr>
            <a:endParaRPr lang="nl-BE" sz="2200" dirty="0" smtClean="0">
              <a:solidFill>
                <a:schemeClr val="tx2"/>
              </a:solidFill>
            </a:endParaRPr>
          </a:p>
          <a:p>
            <a:pPr marL="0" indent="0" eaLnBrk="1" hangingPunct="1">
              <a:buFont typeface="Wingdings" pitchFamily="-110" charset="2"/>
              <a:buNone/>
              <a:tabLst>
                <a:tab pos="365125" algn="l"/>
                <a:tab pos="715963" algn="l"/>
                <a:tab pos="2422525" algn="l"/>
              </a:tabLst>
            </a:pPr>
            <a:r>
              <a:rPr lang="nl-BE" sz="2200" dirty="0" smtClean="0">
                <a:solidFill>
                  <a:schemeClr val="tx2"/>
                </a:solidFill>
              </a:rPr>
              <a:t>(29)	</a:t>
            </a:r>
            <a:r>
              <a:rPr lang="nl-BE" sz="2200" dirty="0" smtClean="0">
                <a:solidFill>
                  <a:srgbClr val="269999"/>
                </a:solidFill>
              </a:rPr>
              <a:t>Roos mag         van haar moeder niet buiten</a:t>
            </a:r>
          </a:p>
          <a:p>
            <a:pPr marL="0" indent="0" eaLnBrk="1" hangingPunct="1">
              <a:buFont typeface="Wingdings" pitchFamily="-110" charset="2"/>
              <a:buNone/>
              <a:tabLst>
                <a:tab pos="365125" algn="l"/>
                <a:tab pos="715963" algn="l"/>
                <a:tab pos="2422525" algn="l"/>
              </a:tabLst>
            </a:pPr>
            <a:r>
              <a:rPr lang="nl-BE" sz="2200" i="1" dirty="0" smtClean="0">
                <a:solidFill>
                  <a:schemeClr val="tx2"/>
                </a:solidFill>
              </a:rPr>
              <a:t>		Roos is.allowed of    her  mother  not  outside</a:t>
            </a:r>
          </a:p>
          <a:p>
            <a:pPr marL="0" indent="0" eaLnBrk="1" hangingPunct="1">
              <a:buFont typeface="Wingdings" pitchFamily="-110" charset="2"/>
              <a:buNone/>
              <a:tabLst>
                <a:tab pos="365125" algn="l"/>
                <a:tab pos="715963" algn="l"/>
                <a:tab pos="2422525" algn="l"/>
              </a:tabLst>
            </a:pPr>
            <a:r>
              <a:rPr lang="nl-BE" sz="2200" dirty="0" smtClean="0">
                <a:solidFill>
                  <a:srgbClr val="269999"/>
                </a:solidFill>
              </a:rPr>
              <a:t>		spelen.</a:t>
            </a:r>
          </a:p>
          <a:p>
            <a:pPr marL="0" indent="0" eaLnBrk="1" hangingPunct="1">
              <a:buFont typeface="Wingdings" pitchFamily="-110" charset="2"/>
              <a:buNone/>
              <a:tabLst>
                <a:tab pos="365125" algn="l"/>
                <a:tab pos="715963" algn="l"/>
                <a:tab pos="2422525" algn="l"/>
              </a:tabLst>
            </a:pPr>
            <a:r>
              <a:rPr lang="nl-BE" sz="2200" dirty="0" smtClean="0">
                <a:solidFill>
                  <a:schemeClr val="tx2"/>
                </a:solidFill>
              </a:rPr>
              <a:t>		</a:t>
            </a:r>
            <a:r>
              <a:rPr lang="nl-BE" sz="2200" i="1" dirty="0" smtClean="0">
                <a:solidFill>
                  <a:schemeClr val="tx2"/>
                </a:solidFill>
              </a:rPr>
              <a:t>play</a:t>
            </a:r>
          </a:p>
          <a:p>
            <a:pPr marL="0" indent="0" eaLnBrk="1" hangingPunct="1">
              <a:buFont typeface="Wingdings" pitchFamily="-110" charset="2"/>
              <a:buNone/>
              <a:tabLst>
                <a:tab pos="365125" algn="l"/>
                <a:tab pos="715963" algn="l"/>
                <a:tab pos="2422525" algn="l"/>
              </a:tabLst>
            </a:pPr>
            <a:r>
              <a:rPr lang="nl-BE" sz="2200" dirty="0" smtClean="0">
                <a:solidFill>
                  <a:schemeClr val="tx2"/>
                </a:solidFill>
              </a:rPr>
              <a:t>		‘Roos is not permitted to play outside by her 		mother.’</a:t>
            </a:r>
          </a:p>
          <a:p>
            <a:pPr marL="0" indent="0" eaLnBrk="1" hangingPunct="1">
              <a:buNone/>
              <a:tabLst>
                <a:tab pos="365125" algn="l"/>
                <a:tab pos="715963" algn="l"/>
                <a:tab pos="2422525" algn="l"/>
              </a:tabLst>
            </a:pPr>
            <a:endParaRPr lang="nl-NL" sz="1200" dirty="0" smtClean="0">
              <a:solidFill>
                <a:schemeClr val="tx2"/>
              </a:solidFill>
              <a:sym typeface="Wingdings"/>
            </a:endParaRPr>
          </a:p>
          <a:p>
            <a:pPr marL="0" indent="0" eaLnBrk="1" hangingPunct="1">
              <a:buNone/>
              <a:tabLst>
                <a:tab pos="365125" algn="l"/>
                <a:tab pos="715963" algn="l"/>
                <a:tab pos="2422525" algn="l"/>
              </a:tabLst>
            </a:pPr>
            <a:r>
              <a:rPr lang="nl-NL" sz="2200" dirty="0" smtClean="0">
                <a:solidFill>
                  <a:schemeClr val="tx2"/>
                </a:solidFill>
                <a:sym typeface="Wingdings"/>
              </a:rPr>
              <a:t> Dutch </a:t>
            </a:r>
            <a:r>
              <a:rPr lang="nl-NL" sz="2200" dirty="0" err="1" smtClean="0">
                <a:solidFill>
                  <a:schemeClr val="tx2"/>
                </a:solidFill>
                <a:sym typeface="Wingdings"/>
              </a:rPr>
              <a:t>modals</a:t>
            </a:r>
            <a:r>
              <a:rPr lang="nl-NL" sz="2200" dirty="0" smtClean="0">
                <a:solidFill>
                  <a:schemeClr val="tx2"/>
                </a:solidFill>
                <a:sym typeface="Wingdings"/>
              </a:rPr>
              <a:t> are </a:t>
            </a:r>
            <a:r>
              <a:rPr lang="nl-NL" sz="2200" dirty="0" err="1" smtClean="0">
                <a:solidFill>
                  <a:schemeClr val="tx2"/>
                </a:solidFill>
                <a:sym typeface="Wingdings"/>
              </a:rPr>
              <a:t>not</a:t>
            </a:r>
            <a:r>
              <a:rPr lang="nl-NL" sz="2200" dirty="0" smtClean="0">
                <a:solidFill>
                  <a:schemeClr val="tx2"/>
                </a:solidFill>
                <a:sym typeface="Wingdings"/>
              </a:rPr>
              <a:t> </a:t>
            </a:r>
            <a:r>
              <a:rPr lang="nl-NL" sz="2200" dirty="0" err="1" smtClean="0">
                <a:solidFill>
                  <a:schemeClr val="tx2"/>
                </a:solidFill>
                <a:sym typeface="Wingdings"/>
              </a:rPr>
              <a:t>auxiliaries</a:t>
            </a:r>
            <a:r>
              <a:rPr lang="nl-NL" sz="2200" dirty="0" smtClean="0">
                <a:solidFill>
                  <a:schemeClr val="tx2"/>
                </a:solidFill>
                <a:sym typeface="Wingdings"/>
              </a:rPr>
              <a:t>.</a:t>
            </a:r>
            <a:endParaRPr lang="nl-BE" sz="2200" dirty="0" smtClean="0">
              <a:solidFill>
                <a:schemeClr val="tx2"/>
              </a:solidFill>
            </a:endParaRPr>
          </a:p>
          <a:p>
            <a:pPr marL="0" indent="0" eaLnBrk="1" hangingPunct="1">
              <a:buFont typeface="Wingdings" pitchFamily="-110" charset="2"/>
              <a:buNone/>
              <a:tabLst>
                <a:tab pos="365125" algn="l"/>
                <a:tab pos="715963" algn="l"/>
                <a:tab pos="2422525" algn="l"/>
              </a:tabLst>
            </a:pPr>
            <a:endParaRPr lang="nl-BE" sz="2200"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8547">
                                            <p:txEl>
                                              <p:pRg st="3" end="3"/>
                                            </p:txEl>
                                          </p:spTgt>
                                        </p:tgtEl>
                                        <p:attrNameLst>
                                          <p:attrName>style.visibility</p:attrName>
                                        </p:attrNameLst>
                                      </p:cBhvr>
                                      <p:to>
                                        <p:strVal val="visible"/>
                                      </p:to>
                                    </p:set>
                                    <p:animEffect transition="in" filter="fade">
                                      <p:cBhvr>
                                        <p:cTn id="7" dur="1000"/>
                                        <p:tgtEl>
                                          <p:spTgt spid="108547">
                                            <p:txEl>
                                              <p:pRg st="3" end="3"/>
                                            </p:txEl>
                                          </p:spTgt>
                                        </p:tgtEl>
                                      </p:cBhvr>
                                    </p:animEffect>
                                    <p:anim calcmode="lin" valueType="num">
                                      <p:cBhvr>
                                        <p:cTn id="8" dur="10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8547">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7">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8547">
                                            <p:txEl>
                                              <p:pRg st="4" end="4"/>
                                            </p:txEl>
                                          </p:spTgt>
                                        </p:tgtEl>
                                        <p:attrNameLst>
                                          <p:attrName>style.visibility</p:attrName>
                                        </p:attrNameLst>
                                      </p:cBhvr>
                                      <p:to>
                                        <p:strVal val="visible"/>
                                      </p:to>
                                    </p:set>
                                    <p:animEffect transition="in" filter="fade">
                                      <p:cBhvr>
                                        <p:cTn id="13" dur="1000"/>
                                        <p:tgtEl>
                                          <p:spTgt spid="108547">
                                            <p:txEl>
                                              <p:pRg st="4" end="4"/>
                                            </p:txEl>
                                          </p:spTgt>
                                        </p:tgtEl>
                                      </p:cBhvr>
                                    </p:animEffect>
                                    <p:anim calcmode="lin" valueType="num">
                                      <p:cBhvr>
                                        <p:cTn id="14"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8547">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8547">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8547">
                                            <p:txEl>
                                              <p:pRg st="5" end="5"/>
                                            </p:txEl>
                                          </p:spTgt>
                                        </p:tgtEl>
                                        <p:attrNameLst>
                                          <p:attrName>style.visibility</p:attrName>
                                        </p:attrNameLst>
                                      </p:cBhvr>
                                      <p:to>
                                        <p:strVal val="visible"/>
                                      </p:to>
                                    </p:set>
                                    <p:animEffect transition="in" filter="fade">
                                      <p:cBhvr>
                                        <p:cTn id="19" dur="1000"/>
                                        <p:tgtEl>
                                          <p:spTgt spid="108547">
                                            <p:txEl>
                                              <p:pRg st="5" end="5"/>
                                            </p:txEl>
                                          </p:spTgt>
                                        </p:tgtEl>
                                      </p:cBhvr>
                                    </p:animEffect>
                                    <p:anim calcmode="lin" valueType="num">
                                      <p:cBhvr>
                                        <p:cTn id="20"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8547">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8547">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8547">
                                            <p:txEl>
                                              <p:pRg st="6" end="6"/>
                                            </p:txEl>
                                          </p:spTgt>
                                        </p:tgtEl>
                                        <p:attrNameLst>
                                          <p:attrName>style.visibility</p:attrName>
                                        </p:attrNameLst>
                                      </p:cBhvr>
                                      <p:to>
                                        <p:strVal val="visible"/>
                                      </p:to>
                                    </p:set>
                                    <p:animEffect transition="in" filter="fade">
                                      <p:cBhvr>
                                        <p:cTn id="25" dur="1000"/>
                                        <p:tgtEl>
                                          <p:spTgt spid="108547">
                                            <p:txEl>
                                              <p:pRg st="6" end="6"/>
                                            </p:txEl>
                                          </p:spTgt>
                                        </p:tgtEl>
                                      </p:cBhvr>
                                    </p:animEffect>
                                    <p:anim calcmode="lin" valueType="num">
                                      <p:cBhvr>
                                        <p:cTn id="26"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08547">
                                            <p:txEl>
                                              <p:pRg st="7" end="7"/>
                                            </p:txEl>
                                          </p:spTgt>
                                        </p:tgtEl>
                                        <p:attrNameLst>
                                          <p:attrName>style.visibility</p:attrName>
                                        </p:attrNameLst>
                                      </p:cBhvr>
                                      <p:to>
                                        <p:strVal val="visible"/>
                                      </p:to>
                                    </p:set>
                                    <p:animEffect transition="in" filter="fade">
                                      <p:cBhvr>
                                        <p:cTn id="31" dur="1000"/>
                                        <p:tgtEl>
                                          <p:spTgt spid="108547">
                                            <p:txEl>
                                              <p:pRg st="7" end="7"/>
                                            </p:txEl>
                                          </p:spTgt>
                                        </p:tgtEl>
                                      </p:cBhvr>
                                    </p:animEffect>
                                    <p:anim calcmode="lin" valueType="num">
                                      <p:cBhvr>
                                        <p:cTn id="32"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08547">
                                            <p:txEl>
                                              <p:pRg st="9" end="9"/>
                                            </p:txEl>
                                          </p:spTgt>
                                        </p:tgtEl>
                                        <p:attrNameLst>
                                          <p:attrName>style.visibility</p:attrName>
                                        </p:attrNameLst>
                                      </p:cBhvr>
                                      <p:to>
                                        <p:strVal val="visible"/>
                                      </p:to>
                                    </p:set>
                                    <p:anim calcmode="lin" valueType="num">
                                      <p:cBhvr>
                                        <p:cTn id="39" dur="1000" fill="hold"/>
                                        <p:tgtEl>
                                          <p:spTgt spid="108547">
                                            <p:txEl>
                                              <p:pRg st="9" end="9"/>
                                            </p:txEl>
                                          </p:spTgt>
                                        </p:tgtEl>
                                        <p:attrNameLst>
                                          <p:attrName>ppt_w</p:attrName>
                                        </p:attrNameLst>
                                      </p:cBhvr>
                                      <p:tavLst>
                                        <p:tav tm="0">
                                          <p:val>
                                            <p:fltVal val="0"/>
                                          </p:val>
                                        </p:tav>
                                        <p:tav tm="100000">
                                          <p:val>
                                            <p:strVal val="#ppt_w"/>
                                          </p:val>
                                        </p:tav>
                                      </p:tavLst>
                                    </p:anim>
                                    <p:anim calcmode="lin" valueType="num">
                                      <p:cBhvr>
                                        <p:cTn id="40" dur="1000" fill="hold"/>
                                        <p:tgtEl>
                                          <p:spTgt spid="108547">
                                            <p:txEl>
                                              <p:pRg st="9" end="9"/>
                                            </p:txEl>
                                          </p:spTgt>
                                        </p:tgtEl>
                                        <p:attrNameLst>
                                          <p:attrName>ppt_h</p:attrName>
                                        </p:attrNameLst>
                                      </p:cBhvr>
                                      <p:tavLst>
                                        <p:tav tm="0">
                                          <p:val>
                                            <p:fltVal val="0"/>
                                          </p:val>
                                        </p:tav>
                                        <p:tav tm="100000">
                                          <p:val>
                                            <p:strVal val="#ppt_h"/>
                                          </p:val>
                                        </p:tav>
                                      </p:tavLst>
                                    </p:anim>
                                    <p:anim calcmode="lin" valueType="num">
                                      <p:cBhvr>
                                        <p:cTn id="41" dur="1000" fill="hold"/>
                                        <p:tgtEl>
                                          <p:spTgt spid="108547">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08547">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(27)</a:t>
            </a:r>
            <a:endParaRPr lang="nl-NL" sz="3400" dirty="0" smtClean="0">
              <a:solidFill>
                <a:schemeClr val="accent1"/>
              </a:solidFill>
            </a:endParaRPr>
          </a:p>
        </p:txBody>
      </p:sp>
      <p:sp>
        <p:nvSpPr>
          <p:cNvPr id="97283" name="Rectangle 3"/>
          <p:cNvSpPr>
            <a:spLocks noGrp="1" noChangeArrowheads="1"/>
          </p:cNvSpPr>
          <p:nvPr>
            <p:ph type="body" idx="1"/>
          </p:nvPr>
        </p:nvSpPr>
        <p:spPr>
          <a:xfrm>
            <a:off x="1371600" y="2514600"/>
            <a:ext cx="7315200" cy="3886200"/>
          </a:xfrm>
        </p:spPr>
        <p:txBody>
          <a:bodyPr/>
          <a:lstStyle/>
          <a:p>
            <a:pPr marL="0" indent="0" eaLnBrk="1" hangingPunct="1">
              <a:buFontTx/>
              <a:buNone/>
              <a:tabLst>
                <a:tab pos="365125" algn="l"/>
                <a:tab pos="715963" algn="l"/>
                <a:tab pos="2422525" algn="l"/>
              </a:tabLst>
            </a:pPr>
            <a:r>
              <a:rPr lang="nl-BE" sz="2200" dirty="0" smtClean="0">
                <a:solidFill>
                  <a:schemeClr val="tx2"/>
                </a:solidFill>
              </a:rPr>
              <a:t>Dutch modals are (semi-)lexical verbs (V/Mod)</a:t>
            </a:r>
          </a:p>
          <a:p>
            <a:pPr marL="0" indent="0" eaLnBrk="1" hangingPunct="1">
              <a:buFontTx/>
              <a:buNone/>
              <a:tabLst>
                <a:tab pos="365125" algn="l"/>
                <a:tab pos="715963" algn="l"/>
                <a:tab pos="2422525" algn="l"/>
              </a:tabLst>
            </a:pPr>
            <a:endParaRPr lang="nl-BE" sz="2200" dirty="0" smtClean="0">
              <a:solidFill>
                <a:schemeClr val="tx2"/>
              </a:solidFill>
            </a:endParaRPr>
          </a:p>
          <a:p>
            <a:pPr marL="0" indent="0" eaLnBrk="1" hangingPunct="1">
              <a:buFontTx/>
              <a:buNone/>
              <a:tabLst>
                <a:tab pos="365125" algn="l"/>
                <a:tab pos="715963" algn="l"/>
                <a:tab pos="2422525" algn="l"/>
              </a:tabLst>
            </a:pPr>
            <a:r>
              <a:rPr lang="nl-BE" sz="2200" dirty="0" smtClean="0">
                <a:solidFill>
                  <a:schemeClr val="tx2"/>
                </a:solidFill>
              </a:rPr>
              <a:t>Parallel to other verbs selecting infinitival complements:</a:t>
            </a:r>
          </a:p>
          <a:p>
            <a:pPr marL="0" indent="0" eaLnBrk="1" hangingPunct="1">
              <a:buFontTx/>
              <a:buNone/>
              <a:tabLst>
                <a:tab pos="365125" algn="l"/>
                <a:tab pos="715963" algn="l"/>
                <a:tab pos="2422525" algn="l"/>
              </a:tabLst>
            </a:pPr>
            <a:endParaRPr lang="nl-BE" sz="2200" dirty="0" smtClean="0">
              <a:solidFill>
                <a:schemeClr val="tx2"/>
              </a:solidFill>
            </a:endParaRPr>
          </a:p>
          <a:p>
            <a:pPr marL="0" indent="0" eaLnBrk="1" hangingPunct="1">
              <a:buFontTx/>
              <a:buNone/>
              <a:tabLst>
                <a:tab pos="365125" algn="l"/>
                <a:tab pos="715963" algn="l"/>
                <a:tab pos="2422525" algn="l"/>
              </a:tabLst>
            </a:pPr>
            <a:r>
              <a:rPr lang="nl-BE" sz="2200" dirty="0" smtClean="0">
                <a:solidFill>
                  <a:schemeClr val="tx2"/>
                </a:solidFill>
              </a:rPr>
              <a:t>(30)	</a:t>
            </a:r>
            <a:r>
              <a:rPr lang="nl-BE" sz="2200" dirty="0" smtClean="0">
                <a:solidFill>
                  <a:srgbClr val="269999"/>
                </a:solidFill>
              </a:rPr>
              <a:t>Peter leert   zwemmen.</a:t>
            </a:r>
          </a:p>
          <a:p>
            <a:pPr marL="0" indent="0" eaLnBrk="1" hangingPunct="1">
              <a:buFontTx/>
              <a:buNone/>
              <a:tabLst>
                <a:tab pos="365125" algn="l"/>
                <a:tab pos="715963" algn="l"/>
                <a:tab pos="2422525" algn="l"/>
              </a:tabLst>
            </a:pPr>
            <a:r>
              <a:rPr lang="nl-BE" sz="2200" i="1" dirty="0" smtClean="0">
                <a:solidFill>
                  <a:schemeClr val="tx2"/>
                </a:solidFill>
              </a:rPr>
              <a:t>		Peter learns swim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1" nodeType="clickEffect">
                                  <p:stCondLst>
                                    <p:cond delay="0"/>
                                  </p:stCondLst>
                                  <p:childTnLst>
                                    <p:set>
                                      <p:cBhvr>
                                        <p:cTn id="10" dur="1" fill="hold">
                                          <p:stCondLst>
                                            <p:cond delay="0"/>
                                          </p:stCondLst>
                                        </p:cTn>
                                        <p:tgtEl>
                                          <p:spTgt spid="97283">
                                            <p:txEl>
                                              <p:pRg st="4" end="4"/>
                                            </p:txEl>
                                          </p:spTgt>
                                        </p:tgtEl>
                                        <p:attrNameLst>
                                          <p:attrName>style.visibility</p:attrName>
                                        </p:attrNameLst>
                                      </p:cBhvr>
                                      <p:to>
                                        <p:strVal val="visible"/>
                                      </p:to>
                                    </p:set>
                                    <p:animEffect transition="in" filter="fade">
                                      <p:cBhvr>
                                        <p:cTn id="11" dur="1000"/>
                                        <p:tgtEl>
                                          <p:spTgt spid="97283">
                                            <p:txEl>
                                              <p:pRg st="4" end="4"/>
                                            </p:txEl>
                                          </p:spTgt>
                                        </p:tgtEl>
                                      </p:cBhvr>
                                    </p:animEffect>
                                    <p:anim calcmode="lin" valueType="num">
                                      <p:cBhvr>
                                        <p:cTn id="12" dur="1000" fill="hold"/>
                                        <p:tgtEl>
                                          <p:spTgt spid="97283">
                                            <p:txEl>
                                              <p:pRg st="4" end="4"/>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97283">
                                            <p:txEl>
                                              <p:pRg st="4" end="4"/>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7283">
                                            <p:txEl>
                                              <p:pRg st="4" end="4"/>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1" nodeType="withEffect">
                                  <p:stCondLst>
                                    <p:cond delay="0"/>
                                  </p:stCondLst>
                                  <p:childTnLst>
                                    <p:set>
                                      <p:cBhvr>
                                        <p:cTn id="16" dur="1" fill="hold">
                                          <p:stCondLst>
                                            <p:cond delay="0"/>
                                          </p:stCondLst>
                                        </p:cTn>
                                        <p:tgtEl>
                                          <p:spTgt spid="97283">
                                            <p:txEl>
                                              <p:pRg st="5" end="5"/>
                                            </p:txEl>
                                          </p:spTgt>
                                        </p:tgtEl>
                                        <p:attrNameLst>
                                          <p:attrName>style.visibility</p:attrName>
                                        </p:attrNameLst>
                                      </p:cBhvr>
                                      <p:to>
                                        <p:strVal val="visible"/>
                                      </p:to>
                                    </p:set>
                                    <p:animEffect transition="in" filter="fade">
                                      <p:cBhvr>
                                        <p:cTn id="17" dur="1000"/>
                                        <p:tgtEl>
                                          <p:spTgt spid="97283">
                                            <p:txEl>
                                              <p:pRg st="5" end="5"/>
                                            </p:txEl>
                                          </p:spTgt>
                                        </p:tgtEl>
                                      </p:cBhvr>
                                    </p:animEffect>
                                    <p:anim calcmode="lin" valueType="num">
                                      <p:cBhvr>
                                        <p:cTn id="18" dur="1000" fill="hold"/>
                                        <p:tgtEl>
                                          <p:spTgt spid="97283">
                                            <p:txEl>
                                              <p:pRg st="5" end="5"/>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97283">
                                            <p:txEl>
                                              <p:pRg st="5" end="5"/>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7283">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uiExpand="1" build="p"/>
      <p:bldP spid="97283" grpId="1"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370013" y="301625"/>
            <a:ext cx="7523162" cy="1143000"/>
          </a:xfrm>
        </p:spPr>
        <p:txBody>
          <a:bodyPr/>
          <a:lstStyle/>
          <a:p>
            <a:pPr eaLnBrk="1" hangingPunct="1"/>
            <a:r>
              <a:rPr lang="nl-BE" sz="3400" dirty="0" smtClean="0">
                <a:solidFill>
                  <a:schemeClr val="accent1"/>
                </a:solidFill>
              </a:rPr>
              <a:t>2. Basic data: Dutch MCE (28)</a:t>
            </a:r>
            <a:endParaRPr lang="nl-NL" sz="3400" dirty="0" smtClean="0">
              <a:solidFill>
                <a:schemeClr val="accent1"/>
              </a:solidFill>
            </a:endParaRPr>
          </a:p>
        </p:txBody>
      </p:sp>
      <p:sp>
        <p:nvSpPr>
          <p:cNvPr id="147460" name="Text Box 4"/>
          <p:cNvSpPr txBox="1">
            <a:spLocks noChangeArrowheads="1"/>
          </p:cNvSpPr>
          <p:nvPr/>
        </p:nvSpPr>
        <p:spPr bwMode="auto">
          <a:xfrm>
            <a:off x="1331913" y="2133600"/>
            <a:ext cx="7126287" cy="3170099"/>
          </a:xfrm>
          <a:prstGeom prst="rect">
            <a:avLst/>
          </a:prstGeom>
          <a:noFill/>
          <a:ln w="9525">
            <a:noFill/>
            <a:miter lim="800000"/>
            <a:headEnd/>
            <a:tailEnd/>
          </a:ln>
        </p:spPr>
        <p:txBody>
          <a:bodyPr wrap="square">
            <a:prstTxWarp prst="textNoShape">
              <a:avLst/>
            </a:prstTxWarp>
            <a:spAutoFit/>
          </a:bodyPr>
          <a:lstStyle/>
          <a:p>
            <a:pPr marL="342900" indent="-342900">
              <a:spcBef>
                <a:spcPct val="50000"/>
              </a:spcBef>
            </a:pPr>
            <a:r>
              <a:rPr lang="nl-BE" sz="2000" dirty="0" smtClean="0">
                <a:solidFill>
                  <a:schemeClr val="tx2"/>
                </a:solidFill>
              </a:rPr>
              <a:t>(31)            </a:t>
            </a:r>
            <a:r>
              <a:rPr lang="nl-BE" sz="2000" dirty="0">
                <a:solidFill>
                  <a:schemeClr val="tx2"/>
                </a:solidFill>
              </a:rPr>
              <a:t>CP    </a:t>
            </a:r>
          </a:p>
          <a:p>
            <a:pPr marL="342900" indent="-342900">
              <a:spcBef>
                <a:spcPct val="50000"/>
              </a:spcBef>
            </a:pPr>
            <a:r>
              <a:rPr lang="nl-BE" sz="2000" dirty="0">
                <a:solidFill>
                  <a:schemeClr val="tx2"/>
                </a:solidFill>
              </a:rPr>
              <a:t>                         TP        </a:t>
            </a:r>
          </a:p>
          <a:p>
            <a:pPr marL="342900" indent="-342900">
              <a:spcBef>
                <a:spcPct val="50000"/>
              </a:spcBef>
            </a:pPr>
            <a:r>
              <a:rPr lang="nl-BE" sz="2000" dirty="0">
                <a:solidFill>
                  <a:schemeClr val="tx2"/>
                </a:solidFill>
              </a:rPr>
              <a:t>                               T’</a:t>
            </a:r>
          </a:p>
          <a:p>
            <a:pPr marL="342900" indent="-342900">
              <a:spcBef>
                <a:spcPct val="50000"/>
              </a:spcBef>
            </a:pPr>
            <a:r>
              <a:rPr lang="nl-BE" sz="2000" dirty="0">
                <a:solidFill>
                  <a:schemeClr val="tx2"/>
                </a:solidFill>
              </a:rPr>
              <a:t>                          T        ModP</a:t>
            </a:r>
            <a:endParaRPr lang="nl-BE" sz="2000" dirty="0" smtClean="0">
              <a:solidFill>
                <a:schemeClr val="tx2"/>
              </a:solidFill>
            </a:endParaRPr>
          </a:p>
          <a:p>
            <a:pPr marL="342900" indent="-342900">
              <a:spcBef>
                <a:spcPct val="50000"/>
              </a:spcBef>
            </a:pPr>
            <a:r>
              <a:rPr lang="nl-BE" sz="2000" dirty="0" smtClean="0">
                <a:solidFill>
                  <a:schemeClr val="tx2"/>
                </a:solidFill>
              </a:rPr>
              <a:t>			        Mod         TP   </a:t>
            </a:r>
          </a:p>
          <a:p>
            <a:pPr marL="342900" indent="-342900">
              <a:spcBef>
                <a:spcPct val="50000"/>
              </a:spcBef>
            </a:pPr>
            <a:r>
              <a:rPr lang="nl-BE" sz="2000" dirty="0" smtClean="0">
                <a:solidFill>
                  <a:schemeClr val="tx2"/>
                </a:solidFill>
              </a:rPr>
              <a:t>					        …</a:t>
            </a:r>
            <a:endParaRPr lang="nl-BE" sz="2000" dirty="0">
              <a:solidFill>
                <a:schemeClr val="tx2"/>
              </a:solidFill>
            </a:endParaRPr>
          </a:p>
          <a:p>
            <a:pPr marL="342900" indent="-342900">
              <a:spcBef>
                <a:spcPct val="50000"/>
              </a:spcBef>
            </a:pPr>
            <a:r>
              <a:rPr lang="nl-BE" sz="2000" dirty="0">
                <a:solidFill>
                  <a:schemeClr val="tx2"/>
                </a:solidFill>
              </a:rPr>
              <a:t>		                                     subj                </a:t>
            </a:r>
            <a:endParaRPr lang="nl-NL" sz="2000" dirty="0">
              <a:solidFill>
                <a:schemeClr val="tx2"/>
              </a:solidFill>
            </a:endParaRPr>
          </a:p>
        </p:txBody>
      </p:sp>
      <p:sp>
        <p:nvSpPr>
          <p:cNvPr id="99332" name="AutoShape 5"/>
          <p:cNvSpPr>
            <a:spLocks noChangeArrowheads="1"/>
          </p:cNvSpPr>
          <p:nvPr/>
        </p:nvSpPr>
        <p:spPr bwMode="auto">
          <a:xfrm>
            <a:off x="5486400" y="4800600"/>
            <a:ext cx="966788" cy="98425"/>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99333" name="Group 10"/>
          <p:cNvGrpSpPr>
            <a:grpSpLocks/>
          </p:cNvGrpSpPr>
          <p:nvPr/>
        </p:nvGrpSpPr>
        <p:grpSpPr bwMode="auto">
          <a:xfrm>
            <a:off x="2819400" y="2514600"/>
            <a:ext cx="792163" cy="144463"/>
            <a:chOff x="2064" y="2160"/>
            <a:chExt cx="635" cy="91"/>
          </a:xfrm>
        </p:grpSpPr>
        <p:sp>
          <p:nvSpPr>
            <p:cNvPr id="99346"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99347"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99334" name="Group 10"/>
          <p:cNvGrpSpPr>
            <a:grpSpLocks/>
          </p:cNvGrpSpPr>
          <p:nvPr/>
        </p:nvGrpSpPr>
        <p:grpSpPr bwMode="auto">
          <a:xfrm>
            <a:off x="3429000" y="2971800"/>
            <a:ext cx="792163" cy="144463"/>
            <a:chOff x="2064" y="2160"/>
            <a:chExt cx="635" cy="91"/>
          </a:xfrm>
        </p:grpSpPr>
        <p:sp>
          <p:nvSpPr>
            <p:cNvPr id="99344"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99345"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99335" name="Group 10"/>
          <p:cNvGrpSpPr>
            <a:grpSpLocks/>
          </p:cNvGrpSpPr>
          <p:nvPr/>
        </p:nvGrpSpPr>
        <p:grpSpPr bwMode="auto">
          <a:xfrm>
            <a:off x="3886200" y="3429000"/>
            <a:ext cx="792163" cy="144463"/>
            <a:chOff x="2064" y="2160"/>
            <a:chExt cx="635" cy="91"/>
          </a:xfrm>
        </p:grpSpPr>
        <p:sp>
          <p:nvSpPr>
            <p:cNvPr id="99342"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99343"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99336" name="Group 10"/>
          <p:cNvGrpSpPr>
            <a:grpSpLocks/>
          </p:cNvGrpSpPr>
          <p:nvPr/>
        </p:nvGrpSpPr>
        <p:grpSpPr bwMode="auto">
          <a:xfrm>
            <a:off x="5029200" y="4343400"/>
            <a:ext cx="792163" cy="144463"/>
            <a:chOff x="2064" y="2160"/>
            <a:chExt cx="635" cy="91"/>
          </a:xfrm>
        </p:grpSpPr>
        <p:sp>
          <p:nvSpPr>
            <p:cNvPr id="99340"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99341"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99337" name="Group 10"/>
          <p:cNvGrpSpPr>
            <a:grpSpLocks/>
          </p:cNvGrpSpPr>
          <p:nvPr/>
        </p:nvGrpSpPr>
        <p:grpSpPr bwMode="auto">
          <a:xfrm>
            <a:off x="4495800" y="3886200"/>
            <a:ext cx="792163" cy="144463"/>
            <a:chOff x="2064" y="2160"/>
            <a:chExt cx="635" cy="91"/>
          </a:xfrm>
        </p:grpSpPr>
        <p:sp>
          <p:nvSpPr>
            <p:cNvPr id="99338"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99339"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Tekstvak 19"/>
          <p:cNvSpPr txBox="1"/>
          <p:nvPr/>
        </p:nvSpPr>
        <p:spPr>
          <a:xfrm>
            <a:off x="3581400" y="4343400"/>
            <a:ext cx="990600" cy="400110"/>
          </a:xfrm>
          <a:prstGeom prst="rect">
            <a:avLst/>
          </a:prstGeom>
          <a:noFill/>
        </p:spPr>
        <p:txBody>
          <a:bodyPr wrap="square" rtlCol="0">
            <a:spAutoFit/>
          </a:bodyPr>
          <a:lstStyle/>
          <a:p>
            <a:r>
              <a:rPr lang="nl-BE" sz="2000" dirty="0" smtClean="0">
                <a:solidFill>
                  <a:schemeClr val="tx2"/>
                </a:solidFill>
              </a:rPr>
              <a:t>modal </a:t>
            </a:r>
            <a:endParaRPr lang="nl-NL"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4.81481E-6 C -0.06632 0.02662 -0.13229 0.05393 -0.1533 0.04351 C -0.17413 0.03333 -0.13056 -0.04445 -0.12622 -0.06181 " pathEditMode="relative" rAng="0" ptsTypes="aaA">
                                      <p:cBhvr>
                                        <p:cTn id="6" dur="2000" fill="hold"/>
                                        <p:tgtEl>
                                          <p:spTgt spid="147460">
                                            <p:txEl>
                                              <p:pRg st="6" end="6"/>
                                            </p:txEl>
                                          </p:spTgt>
                                        </p:tgtEl>
                                        <p:attrNameLst>
                                          <p:attrName>ppt_x</p:attrName>
                                          <p:attrName>ppt_y</p:attrName>
                                        </p:attrNameLst>
                                      </p:cBhvr>
                                      <p:rCtr x="-87" y="-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2622 -0.06181 C -0.22899 -0.01528 -0.3316 0.03148 -0.36129 -0.00463 C -0.3908 -0.04051 -0.3474 -0.1588 -0.30399 -0.27685 " pathEditMode="relative" rAng="0" ptsTypes="aaA">
                                      <p:cBhvr>
                                        <p:cTn id="10" dur="2000" fill="hold"/>
                                        <p:tgtEl>
                                          <p:spTgt spid="147460">
                                            <p:txEl>
                                              <p:pRg st="6" end="6"/>
                                            </p:txEl>
                                          </p:spTgt>
                                        </p:tgtEl>
                                        <p:attrNameLst>
                                          <p:attrName>ppt_x</p:attrName>
                                          <p:attrName>ppt_y</p:attrName>
                                        </p:attrNameLst>
                                      </p:cBhvr>
                                      <p:rCtr x="-132"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(29)</a:t>
            </a:r>
            <a:endParaRPr lang="nl-NL" sz="3400" dirty="0" smtClean="0">
              <a:solidFill>
                <a:schemeClr val="accent1"/>
              </a:solidFill>
            </a:endParaRPr>
          </a:p>
        </p:txBody>
      </p:sp>
      <p:sp>
        <p:nvSpPr>
          <p:cNvPr id="108547" name="Rectangle 3"/>
          <p:cNvSpPr>
            <a:spLocks noGrp="1" noChangeArrowheads="1"/>
          </p:cNvSpPr>
          <p:nvPr>
            <p:ph type="body" idx="1"/>
          </p:nvPr>
        </p:nvSpPr>
        <p:spPr>
          <a:xfrm>
            <a:off x="1370013" y="2667000"/>
            <a:ext cx="7316787" cy="3275013"/>
          </a:xfrm>
        </p:spPr>
        <p:txBody>
          <a:bodyPr/>
          <a:lstStyle/>
          <a:p>
            <a:pPr marL="0" indent="0" eaLnBrk="1" hangingPunct="1">
              <a:buFontTx/>
              <a:buNone/>
              <a:tabLst>
                <a:tab pos="365125" algn="l"/>
                <a:tab pos="715963" algn="l"/>
                <a:tab pos="2422525" algn="l"/>
              </a:tabLst>
            </a:pPr>
            <a:r>
              <a:rPr lang="nl-BE" sz="2400" smtClean="0">
                <a:solidFill>
                  <a:schemeClr val="tx2"/>
                </a:solidFill>
                <a:sym typeface="Wingdings" pitchFamily="-110" charset="2"/>
              </a:rPr>
              <a:t></a:t>
            </a:r>
            <a:r>
              <a:rPr lang="nl-BE" sz="2400" smtClean="0">
                <a:solidFill>
                  <a:schemeClr val="tx2"/>
                </a:solidFill>
              </a:rPr>
              <a:t> Modals </a:t>
            </a:r>
            <a:r>
              <a:rPr lang="nl-BE" sz="2400">
                <a:solidFill>
                  <a:schemeClr val="tx2"/>
                </a:solidFill>
              </a:rPr>
              <a:t>are raising verbs</a:t>
            </a:r>
            <a:endParaRPr lang="nl-BE" sz="2400" smtClean="0">
              <a:solidFill>
                <a:schemeClr val="tx2"/>
              </a:solidFill>
            </a:endParaRPr>
          </a:p>
          <a:p>
            <a:pPr marL="0" indent="0" eaLnBrk="1" hangingPunct="1">
              <a:buFontTx/>
              <a:buNone/>
              <a:tabLst>
                <a:tab pos="365125" algn="l"/>
                <a:tab pos="715963" algn="l"/>
                <a:tab pos="2422525" algn="l"/>
              </a:tabLst>
            </a:pPr>
            <a:r>
              <a:rPr lang="nl-BE" sz="2400" smtClean="0">
                <a:solidFill>
                  <a:schemeClr val="tx2"/>
                </a:solidFill>
                <a:sym typeface="Wingdings" pitchFamily="-110" charset="2"/>
              </a:rPr>
              <a:t></a:t>
            </a:r>
            <a:r>
              <a:rPr lang="nl-BE" sz="2400" smtClean="0">
                <a:solidFill>
                  <a:schemeClr val="tx2"/>
                </a:solidFill>
              </a:rPr>
              <a:t>	The status of modals and their verbal 	complements in Dutch</a:t>
            </a:r>
          </a:p>
          <a:p>
            <a:pPr marL="0" indent="0" eaLnBrk="1" hangingPunct="1">
              <a:buFontTx/>
              <a:buNone/>
              <a:tabLst>
                <a:tab pos="365125" algn="l"/>
                <a:tab pos="715963" algn="l"/>
                <a:tab pos="2422525" algn="l"/>
              </a:tabLst>
            </a:pPr>
            <a:r>
              <a:rPr lang="nl-BE" sz="2400" smtClean="0">
                <a:solidFill>
                  <a:schemeClr val="tx2"/>
                </a:solidFill>
                <a:sym typeface="Wingdings" pitchFamily="-110" charset="2"/>
              </a:rPr>
              <a:t></a:t>
            </a:r>
            <a:r>
              <a:rPr lang="nl-BE" sz="2400" smtClean="0">
                <a:solidFill>
                  <a:schemeClr val="tx2"/>
                </a:solidFill>
              </a:rPr>
              <a:t>	The properties of modal </a:t>
            </a:r>
            <a:r>
              <a:rPr lang="nl-BE" sz="2400">
                <a:solidFill>
                  <a:schemeClr val="tx2"/>
                </a:solidFill>
              </a:rPr>
              <a:t>complement</a:t>
            </a:r>
            <a:r>
              <a:rPr lang="nl-BE" sz="2400" smtClean="0">
                <a:solidFill>
                  <a:schemeClr val="tx2"/>
                </a:solidFill>
              </a:rPr>
              <a:t> 	ellipsis</a:t>
            </a:r>
            <a:endParaRPr lang="nl-NL" sz="24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8547">
                                            <p:txEl>
                                              <p:pRg st="2" end="2"/>
                                            </p:txEl>
                                          </p:spTgt>
                                        </p:tgtEl>
                                      </p:cBhvr>
                                    </p:animEffect>
                                    <p:animScale>
                                      <p:cBhvr>
                                        <p:cTn id="7" dur="250" autoRev="1" fill="hold"/>
                                        <p:tgtEl>
                                          <p:spTgt spid="108547">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(30)</a:t>
            </a:r>
            <a:endParaRPr lang="nl-NL" sz="3400" dirty="0" smtClean="0">
              <a:solidFill>
                <a:schemeClr val="accent1"/>
              </a:solidFill>
            </a:endParaRPr>
          </a:p>
        </p:txBody>
      </p:sp>
      <p:sp>
        <p:nvSpPr>
          <p:cNvPr id="108547" name="Rectangle 3"/>
          <p:cNvSpPr>
            <a:spLocks noGrp="1" noChangeArrowheads="1"/>
          </p:cNvSpPr>
          <p:nvPr>
            <p:ph type="body" idx="1"/>
          </p:nvPr>
        </p:nvSpPr>
        <p:spPr>
          <a:xfrm>
            <a:off x="1370013" y="2209800"/>
            <a:ext cx="7392987" cy="3732213"/>
          </a:xfrm>
        </p:spPr>
        <p:txBody>
          <a:bodyPr/>
          <a:lstStyle/>
          <a:p>
            <a:pPr marL="0" indent="0" eaLnBrk="1" hangingPunct="1">
              <a:buFontTx/>
              <a:buNone/>
              <a:tabLst>
                <a:tab pos="365125" algn="l"/>
                <a:tab pos="715963" algn="l"/>
                <a:tab pos="2422525" algn="l"/>
              </a:tabLst>
            </a:pPr>
            <a:r>
              <a:rPr lang="nl-BE" sz="2400" dirty="0" smtClean="0">
                <a:solidFill>
                  <a:schemeClr val="tx2"/>
                </a:solidFill>
                <a:sym typeface="Wingdings" pitchFamily="-110" charset="2"/>
              </a:rPr>
              <a:t></a:t>
            </a:r>
            <a:r>
              <a:rPr lang="nl-BE" sz="2400" dirty="0" smtClean="0">
                <a:solidFill>
                  <a:schemeClr val="tx2"/>
                </a:solidFill>
              </a:rPr>
              <a:t>	The properties of modal </a:t>
            </a:r>
            <a:r>
              <a:rPr lang="nl-BE" sz="2400" dirty="0">
                <a:solidFill>
                  <a:schemeClr val="tx2"/>
                </a:solidFill>
              </a:rPr>
              <a:t>complement</a:t>
            </a:r>
            <a:r>
              <a:rPr lang="nl-BE" sz="2400" dirty="0" smtClean="0">
                <a:solidFill>
                  <a:schemeClr val="tx2"/>
                </a:solidFill>
              </a:rPr>
              <a:t> 	ellipsis</a:t>
            </a:r>
          </a:p>
          <a:p>
            <a:pPr marL="0" indent="0" eaLnBrk="1" hangingPunct="1">
              <a:buFontTx/>
              <a:buNone/>
              <a:tabLst>
                <a:tab pos="365125" algn="l"/>
                <a:tab pos="715963" algn="l"/>
                <a:tab pos="2422525" algn="l"/>
              </a:tabLst>
            </a:pPr>
            <a:endParaRPr lang="nl-NL" sz="2400" dirty="0" smtClean="0">
              <a:solidFill>
                <a:schemeClr val="tx2"/>
              </a:solidFill>
            </a:endParaRPr>
          </a:p>
          <a:p>
            <a:pPr marL="0" indent="0" eaLnBrk="1" hangingPunct="1">
              <a:buFontTx/>
              <a:buChar char="•"/>
              <a:tabLst>
                <a:tab pos="365125" algn="l"/>
                <a:tab pos="715963" algn="l"/>
                <a:tab pos="2422525" algn="l"/>
              </a:tabLst>
            </a:pPr>
            <a:r>
              <a:rPr lang="nl-NL" sz="2400" dirty="0" smtClean="0">
                <a:solidFill>
                  <a:schemeClr val="tx2"/>
                </a:solidFill>
              </a:rPr>
              <a:t> MCE </a:t>
            </a:r>
            <a:r>
              <a:rPr lang="nl-NL" sz="2400" dirty="0" err="1" smtClean="0">
                <a:solidFill>
                  <a:schemeClr val="tx2"/>
                </a:solidFill>
              </a:rPr>
              <a:t>elides</a:t>
            </a:r>
            <a:r>
              <a:rPr lang="nl-NL" sz="2400" dirty="0" smtClean="0">
                <a:solidFill>
                  <a:schemeClr val="tx2"/>
                </a:solidFill>
              </a:rPr>
              <a:t> the complement of the </a:t>
            </a:r>
            <a:r>
              <a:rPr lang="nl-NL" sz="2400" dirty="0" err="1" smtClean="0">
                <a:solidFill>
                  <a:schemeClr val="tx2"/>
                </a:solidFill>
              </a:rPr>
              <a:t>embedded</a:t>
            </a:r>
            <a:endParaRPr lang="nl-NL" sz="2400" dirty="0" smtClean="0">
              <a:solidFill>
                <a:schemeClr val="tx2"/>
              </a:solidFill>
            </a:endParaRPr>
          </a:p>
          <a:p>
            <a:pPr marL="0" indent="0" eaLnBrk="1" hangingPunct="1">
              <a:buFont typeface="Wingdings" pitchFamily="-110" charset="2"/>
              <a:buNone/>
              <a:tabLst>
                <a:tab pos="365125" algn="l"/>
                <a:tab pos="715963" algn="l"/>
                <a:tab pos="2422525" algn="l"/>
              </a:tabLst>
            </a:pPr>
            <a:r>
              <a:rPr lang="nl-NL" sz="2400" dirty="0" smtClean="0">
                <a:solidFill>
                  <a:schemeClr val="tx2"/>
                </a:solidFill>
              </a:rPr>
              <a:t>  T.</a:t>
            </a:r>
          </a:p>
          <a:p>
            <a:pPr marL="0" indent="0" eaLnBrk="1" hangingPunct="1">
              <a:buFontTx/>
              <a:buChar char="•"/>
              <a:tabLst>
                <a:tab pos="365125" algn="l"/>
                <a:tab pos="715963" algn="l"/>
                <a:tab pos="2422525" algn="l"/>
              </a:tabLst>
            </a:pPr>
            <a:r>
              <a:rPr lang="nl-NL" sz="2400" dirty="0" smtClean="0">
                <a:solidFill>
                  <a:schemeClr val="tx2"/>
                </a:solidFill>
              </a:rPr>
              <a:t> Subject </a:t>
            </a:r>
            <a:r>
              <a:rPr lang="nl-NL" sz="2400" dirty="0" err="1" smtClean="0">
                <a:solidFill>
                  <a:schemeClr val="tx2"/>
                </a:solidFill>
              </a:rPr>
              <a:t>extraction</a:t>
            </a:r>
            <a:r>
              <a:rPr lang="nl-NL" sz="2400" dirty="0" smtClean="0">
                <a:solidFill>
                  <a:schemeClr val="tx2"/>
                </a:solidFill>
              </a:rPr>
              <a:t> is </a:t>
            </a:r>
            <a:r>
              <a:rPr lang="nl-NL" sz="2400" dirty="0" err="1" smtClean="0">
                <a:solidFill>
                  <a:schemeClr val="tx2"/>
                </a:solidFill>
              </a:rPr>
              <a:t>allowed</a:t>
            </a:r>
            <a:r>
              <a:rPr lang="nl-NL" sz="2400" dirty="0" smtClean="0">
                <a:solidFill>
                  <a:schemeClr val="tx2"/>
                </a:solidFill>
              </a:rPr>
              <a:t>.</a:t>
            </a:r>
          </a:p>
          <a:p>
            <a:pPr marL="0" indent="0" eaLnBrk="1" hangingPunct="1">
              <a:buFontTx/>
              <a:buChar char="•"/>
              <a:tabLst>
                <a:tab pos="365125" algn="l"/>
                <a:tab pos="715963" algn="l"/>
                <a:tab pos="2422525" algn="l"/>
              </a:tabLst>
            </a:pPr>
            <a:r>
              <a:rPr lang="nl-NL" sz="2400" dirty="0" smtClean="0">
                <a:solidFill>
                  <a:schemeClr val="tx2"/>
                </a:solidFill>
              </a:rPr>
              <a:t> Object </a:t>
            </a:r>
            <a:r>
              <a:rPr lang="nl-NL" sz="2400" dirty="0" err="1" smtClean="0">
                <a:solidFill>
                  <a:schemeClr val="tx2"/>
                </a:solidFill>
              </a:rPr>
              <a:t>extraction</a:t>
            </a:r>
            <a:r>
              <a:rPr lang="nl-NL" sz="2400" dirty="0" smtClean="0">
                <a:solidFill>
                  <a:schemeClr val="tx2"/>
                </a:solidFill>
              </a:rPr>
              <a:t> is </a:t>
            </a:r>
            <a:r>
              <a:rPr lang="nl-NL" sz="2400" dirty="0" err="1" smtClean="0">
                <a:solidFill>
                  <a:schemeClr val="tx2"/>
                </a:solidFill>
              </a:rPr>
              <a:t>not</a:t>
            </a:r>
            <a:r>
              <a:rPr lang="nl-NL" sz="2400" dirty="0" smtClean="0">
                <a:solidFill>
                  <a:schemeClr val="tx2"/>
                </a:solidFill>
              </a:rPr>
              <a:t> </a:t>
            </a:r>
            <a:r>
              <a:rPr lang="nl-NL" sz="2400" dirty="0" err="1" smtClean="0">
                <a:solidFill>
                  <a:schemeClr val="tx2"/>
                </a:solidFill>
              </a:rPr>
              <a:t>allowed</a:t>
            </a:r>
            <a:r>
              <a:rPr lang="nl-NL" sz="2400" dirty="0" smtClean="0">
                <a:solidFill>
                  <a:schemeClr val="tx2"/>
                </a:solidFill>
              </a:rPr>
              <a:t>.</a:t>
            </a:r>
            <a:endParaRPr lang="nl-NL" sz="24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8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(31)</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1828800"/>
            <a:ext cx="7316787" cy="4724400"/>
          </a:xfrm>
        </p:spPr>
        <p:txBody>
          <a:bodyPr/>
          <a:lstStyle/>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MCE </a:t>
            </a:r>
            <a:r>
              <a:rPr lang="nl-NL" sz="2200" dirty="0" err="1" smtClean="0">
                <a:solidFill>
                  <a:schemeClr val="tx2"/>
                </a:solidFill>
              </a:rPr>
              <a:t>elides</a:t>
            </a:r>
            <a:r>
              <a:rPr lang="nl-NL" sz="2200" dirty="0" smtClean="0">
                <a:solidFill>
                  <a:schemeClr val="tx2"/>
                </a:solidFill>
              </a:rPr>
              <a:t> the complement of the </a:t>
            </a:r>
            <a:r>
              <a:rPr lang="nl-NL" sz="2200" dirty="0" err="1" smtClean="0">
                <a:solidFill>
                  <a:schemeClr val="tx2"/>
                </a:solidFill>
              </a:rPr>
              <a:t>embedded</a:t>
            </a:r>
            <a:r>
              <a:rPr lang="nl-NL" sz="2200" dirty="0" smtClean="0">
                <a:solidFill>
                  <a:schemeClr val="tx2"/>
                </a:solidFill>
              </a:rPr>
              <a:t> T.</a:t>
            </a:r>
          </a:p>
          <a:p>
            <a:pPr marL="0" indent="0" eaLnBrk="1" hangingPunct="1">
              <a:buFont typeface="Wingdings" pitchFamily="-110" charset="2"/>
              <a:buNone/>
              <a:tabLst>
                <a:tab pos="365125" algn="l"/>
                <a:tab pos="715963" algn="l"/>
                <a:tab pos="2422525" algn="l"/>
              </a:tabLst>
              <a:defRPr/>
            </a:pPr>
            <a:endParaRPr lang="nl-NL" sz="12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sym typeface="Wingdings"/>
              </a:rPr>
              <a:t>	</a:t>
            </a:r>
            <a:r>
              <a:rPr lang="nl-NL" sz="2200" dirty="0" err="1" smtClean="0">
                <a:solidFill>
                  <a:schemeClr val="tx2"/>
                </a:solidFill>
                <a:sym typeface="Wingdings"/>
              </a:rPr>
              <a:t>It</a:t>
            </a:r>
            <a:r>
              <a:rPr lang="nl-NL" sz="2200" dirty="0" smtClean="0">
                <a:solidFill>
                  <a:schemeClr val="tx2"/>
                </a:solidFill>
                <a:sym typeface="Wingdings"/>
              </a:rPr>
              <a:t> </a:t>
            </a:r>
            <a:r>
              <a:rPr lang="nl-NL" sz="2200" dirty="0" err="1" smtClean="0">
                <a:solidFill>
                  <a:schemeClr val="tx2"/>
                </a:solidFill>
                <a:sym typeface="Wingdings"/>
              </a:rPr>
              <a:t>elides</a:t>
            </a:r>
            <a:r>
              <a:rPr lang="nl-NL" sz="2200" dirty="0" smtClean="0">
                <a:solidFill>
                  <a:schemeClr val="tx2"/>
                </a:solidFill>
                <a:sym typeface="Wingdings"/>
              </a:rPr>
              <a:t> the VP and </a:t>
            </a:r>
            <a:r>
              <a:rPr lang="nl-NL" sz="2200" dirty="0" err="1" smtClean="0">
                <a:solidFill>
                  <a:schemeClr val="tx2"/>
                </a:solidFill>
                <a:sym typeface="Wingdings"/>
              </a:rPr>
              <a:t>its</a:t>
            </a:r>
            <a:r>
              <a:rPr lang="nl-NL" sz="2200" dirty="0" smtClean="0">
                <a:solidFill>
                  <a:schemeClr val="tx2"/>
                </a:solidFill>
                <a:sym typeface="Wingdings"/>
              </a:rPr>
              <a:t> </a:t>
            </a:r>
            <a:r>
              <a:rPr lang="nl-NL" sz="2200" dirty="0" err="1" smtClean="0">
                <a:solidFill>
                  <a:schemeClr val="tx2"/>
                </a:solidFill>
                <a:sym typeface="Wingdings"/>
              </a:rPr>
              <a:t>arguments</a:t>
            </a:r>
            <a:r>
              <a:rPr lang="nl-NL" sz="2200" dirty="0" smtClean="0">
                <a:solidFill>
                  <a:schemeClr val="tx2"/>
                </a:solidFill>
                <a:sym typeface="Wingdings"/>
              </a:rPr>
              <a:t> and 	</a:t>
            </a:r>
            <a:r>
              <a:rPr lang="nl-NL" sz="2200" dirty="0" err="1" smtClean="0">
                <a:solidFill>
                  <a:schemeClr val="tx2"/>
                </a:solidFill>
                <a:sym typeface="Wingdings"/>
              </a:rPr>
              <a:t>aspectual</a:t>
            </a:r>
            <a:r>
              <a:rPr lang="nl-NL" sz="2200" dirty="0" smtClean="0">
                <a:solidFill>
                  <a:schemeClr val="tx2"/>
                </a:solidFill>
                <a:sym typeface="Wingdings"/>
              </a:rPr>
              <a:t> and </a:t>
            </a:r>
            <a:r>
              <a:rPr lang="nl-NL" sz="2200" dirty="0" err="1" smtClean="0">
                <a:solidFill>
                  <a:schemeClr val="tx2"/>
                </a:solidFill>
                <a:sym typeface="Wingdings"/>
              </a:rPr>
              <a:t>passive</a:t>
            </a:r>
            <a:r>
              <a:rPr lang="nl-NL" sz="2200" dirty="0" smtClean="0">
                <a:solidFill>
                  <a:schemeClr val="tx2"/>
                </a:solidFill>
                <a:sym typeface="Wingdings"/>
              </a:rPr>
              <a:t> </a:t>
            </a:r>
            <a:r>
              <a:rPr lang="nl-NL" sz="2200" dirty="0" err="1" smtClean="0">
                <a:solidFill>
                  <a:schemeClr val="tx2"/>
                </a:solidFill>
                <a:sym typeface="Wingdings"/>
              </a:rPr>
              <a:t>auxiliaries</a:t>
            </a:r>
            <a:r>
              <a:rPr lang="nl-NL" sz="2200" dirty="0" smtClean="0">
                <a:solidFill>
                  <a:schemeClr val="tx2"/>
                </a:solidFill>
                <a:sym typeface="Wingdings"/>
              </a:rPr>
              <a:t>:</a:t>
            </a:r>
          </a:p>
          <a:p>
            <a:pPr marL="0" indent="0" eaLnBrk="1" hangingPunct="1">
              <a:buFont typeface="Wingdings" pitchFamily="-110" charset="2"/>
              <a:buNone/>
              <a:tabLst>
                <a:tab pos="365125" algn="l"/>
                <a:tab pos="715963" algn="l"/>
                <a:tab pos="2422525" algn="l"/>
              </a:tabLst>
              <a:defRPr/>
            </a:pPr>
            <a:endParaRPr lang="nl-NL" sz="12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(32)	</a:t>
            </a:r>
            <a:r>
              <a:rPr lang="nl-NL" sz="2200" dirty="0" smtClean="0">
                <a:solidFill>
                  <a:schemeClr val="accent1">
                    <a:lumMod val="75000"/>
                  </a:schemeClr>
                </a:solidFill>
              </a:rPr>
              <a:t>Kim heeft nog steeds haar kamer niet</a:t>
            </a:r>
          </a:p>
          <a:p>
            <a:pPr marL="0" indent="0" eaLnBrk="1" hangingPunct="1">
              <a:buFont typeface="Wingdings" pitchFamily="-110" charset="2"/>
              <a:buNone/>
              <a:tabLst>
                <a:tab pos="365125" algn="l"/>
                <a:tab pos="715963" algn="l"/>
                <a:tab pos="2422525" algn="l"/>
              </a:tabLst>
              <a:defRPr/>
            </a:pPr>
            <a:r>
              <a:rPr lang="nl-NL" sz="2200" i="1" dirty="0" smtClean="0">
                <a:solidFill>
                  <a:schemeClr val="tx2"/>
                </a:solidFill>
              </a:rPr>
              <a:t>		Kim has   </a:t>
            </a:r>
            <a:r>
              <a:rPr lang="nl-NL" sz="2200" i="1" dirty="0" err="1" smtClean="0">
                <a:solidFill>
                  <a:schemeClr val="tx2"/>
                </a:solidFill>
              </a:rPr>
              <a:t>yet</a:t>
            </a:r>
            <a:r>
              <a:rPr lang="nl-NL" sz="2200" i="1" dirty="0" smtClean="0">
                <a:solidFill>
                  <a:schemeClr val="tx2"/>
                </a:solidFill>
              </a:rPr>
              <a:t>  </a:t>
            </a:r>
            <a:r>
              <a:rPr lang="nl-NL" sz="2200" i="1" dirty="0" err="1" smtClean="0">
                <a:solidFill>
                  <a:schemeClr val="tx2"/>
                </a:solidFill>
              </a:rPr>
              <a:t>still</a:t>
            </a:r>
            <a:r>
              <a:rPr lang="nl-NL" sz="2200" i="1" dirty="0" smtClean="0">
                <a:solidFill>
                  <a:schemeClr val="tx2"/>
                </a:solidFill>
              </a:rPr>
              <a:t>     her   room   </a:t>
            </a:r>
            <a:r>
              <a:rPr lang="nl-NL" sz="2200" i="1" dirty="0" err="1" smtClean="0">
                <a:solidFill>
                  <a:schemeClr val="tx2"/>
                </a:solidFill>
              </a:rPr>
              <a:t>not</a:t>
            </a:r>
            <a:endParaRPr lang="nl-NL" sz="2200" i="1"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rgbClr val="269999"/>
                </a:solidFill>
              </a:rPr>
              <a:t> 		opgeruimd. – Tegen vanavond moet   ze</a:t>
            </a:r>
          </a:p>
          <a:p>
            <a:pPr marL="0" indent="0" eaLnBrk="1" hangingPunct="1">
              <a:buFont typeface="Wingdings" pitchFamily="-110" charset="2"/>
              <a:buNone/>
              <a:tabLst>
                <a:tab pos="365125" algn="l"/>
                <a:tab pos="715963" algn="l"/>
                <a:tab pos="2422525" algn="l"/>
              </a:tabLst>
              <a:defRPr/>
            </a:pPr>
            <a:r>
              <a:rPr lang="nl-NL" sz="2200" i="1" dirty="0" smtClean="0">
                <a:solidFill>
                  <a:schemeClr val="tx2"/>
                </a:solidFill>
              </a:rPr>
              <a:t>		</a:t>
            </a:r>
            <a:r>
              <a:rPr lang="nl-NL" sz="2200" i="1" dirty="0" err="1" smtClean="0">
                <a:solidFill>
                  <a:schemeClr val="tx2"/>
                </a:solidFill>
              </a:rPr>
              <a:t>cleaned</a:t>
            </a:r>
            <a:r>
              <a:rPr lang="nl-NL" sz="2200" i="1" dirty="0" smtClean="0">
                <a:solidFill>
                  <a:schemeClr val="tx2"/>
                </a:solidFill>
              </a:rPr>
              <a:t>         </a:t>
            </a:r>
            <a:r>
              <a:rPr lang="nl-NL" sz="2200" i="1" dirty="0" err="1" smtClean="0">
                <a:solidFill>
                  <a:schemeClr val="tx2"/>
                </a:solidFill>
              </a:rPr>
              <a:t>by</a:t>
            </a:r>
            <a:r>
              <a:rPr lang="nl-NL" sz="2200" i="1" dirty="0" smtClean="0">
                <a:solidFill>
                  <a:schemeClr val="tx2"/>
                </a:solidFill>
              </a:rPr>
              <a:t>       </a:t>
            </a:r>
            <a:r>
              <a:rPr lang="nl-NL" sz="2200" i="1" dirty="0" err="1" smtClean="0">
                <a:solidFill>
                  <a:schemeClr val="tx2"/>
                </a:solidFill>
              </a:rPr>
              <a:t>tonight</a:t>
            </a:r>
            <a:r>
              <a:rPr lang="nl-NL" sz="2200" i="1" dirty="0" smtClean="0">
                <a:solidFill>
                  <a:schemeClr val="tx2"/>
                </a:solidFill>
              </a:rPr>
              <a:t>    </a:t>
            </a:r>
            <a:r>
              <a:rPr lang="nl-NL" sz="2200" i="1" dirty="0" err="1" smtClean="0">
                <a:solidFill>
                  <a:schemeClr val="tx2"/>
                </a:solidFill>
              </a:rPr>
              <a:t>has.to</a:t>
            </a:r>
            <a:r>
              <a:rPr lang="nl-NL" sz="2200" i="1" dirty="0" smtClean="0">
                <a:solidFill>
                  <a:schemeClr val="tx2"/>
                </a:solidFill>
              </a:rPr>
              <a:t> </a:t>
            </a:r>
            <a:r>
              <a:rPr lang="nl-NL" sz="2200" i="1" dirty="0" err="1" smtClean="0">
                <a:solidFill>
                  <a:schemeClr val="tx2"/>
                </a:solidFill>
              </a:rPr>
              <a:t>she</a:t>
            </a:r>
            <a:endParaRPr lang="nl-NL" sz="2200" i="1"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rgbClr val="269999"/>
                </a:solidFill>
              </a:rPr>
              <a:t> 		wel </a:t>
            </a:r>
            <a:r>
              <a:rPr lang="nl-BE" sz="2200" dirty="0" smtClean="0">
                <a:solidFill>
                  <a:srgbClr val="269999"/>
                </a:solidFill>
              </a:rPr>
              <a:t>[</a:t>
            </a:r>
            <a:r>
              <a:rPr lang="nl-BE" sz="2200" strike="sngStrike" dirty="0" smtClean="0">
                <a:solidFill>
                  <a:srgbClr val="269999"/>
                </a:solidFill>
              </a:rPr>
              <a:t>haar kamer opgeruimd hebben</a:t>
            </a:r>
            <a:r>
              <a:rPr lang="nl-BE" sz="2200" dirty="0" smtClean="0">
                <a:solidFill>
                  <a:srgbClr val="269999"/>
                </a:solidFill>
              </a:rPr>
              <a:t>].</a:t>
            </a:r>
            <a:r>
              <a:rPr lang="nl-NL" sz="2200" dirty="0" smtClean="0">
                <a:solidFill>
                  <a:srgbClr val="269999"/>
                </a:solidFill>
              </a:rPr>
              <a:t> </a:t>
            </a:r>
          </a:p>
          <a:p>
            <a:pPr marL="0" indent="0" eaLnBrk="1" hangingPunct="1">
              <a:buFont typeface="Wingdings" pitchFamily="-110" charset="2"/>
              <a:buNone/>
              <a:tabLst>
                <a:tab pos="365125" algn="l"/>
                <a:tab pos="715963" algn="l"/>
                <a:tab pos="2422525" algn="l"/>
              </a:tabLst>
              <a:defRPr/>
            </a:pPr>
            <a:r>
              <a:rPr lang="nl-NL" sz="2200" i="1" dirty="0" smtClean="0">
                <a:solidFill>
                  <a:schemeClr val="tx2"/>
                </a:solidFill>
              </a:rPr>
              <a:t>		</a:t>
            </a:r>
            <a:r>
              <a:rPr lang="nl-NL" sz="2200" i="1" cap="small" dirty="0" err="1" smtClean="0">
                <a:solidFill>
                  <a:schemeClr val="tx2"/>
                </a:solidFill>
              </a:rPr>
              <a:t>prt</a:t>
            </a:r>
            <a:r>
              <a:rPr lang="nl-NL" sz="2200" i="1" cap="small" dirty="0" smtClean="0">
                <a:solidFill>
                  <a:schemeClr val="tx2"/>
                </a:solidFill>
              </a:rPr>
              <a:t>   </a:t>
            </a:r>
            <a:r>
              <a:rPr lang="nl-NL" sz="2200" i="1" dirty="0" smtClean="0">
                <a:solidFill>
                  <a:schemeClr val="tx2"/>
                </a:solidFill>
              </a:rPr>
              <a:t>her   room  </a:t>
            </a:r>
            <a:r>
              <a:rPr lang="nl-NL" sz="2200" i="1" dirty="0" err="1" smtClean="0">
                <a:solidFill>
                  <a:schemeClr val="tx2"/>
                </a:solidFill>
              </a:rPr>
              <a:t>cleaned</a:t>
            </a:r>
            <a:r>
              <a:rPr lang="nl-NL" sz="2200" i="1" dirty="0" smtClean="0">
                <a:solidFill>
                  <a:schemeClr val="tx2"/>
                </a:solidFill>
              </a:rPr>
              <a:t>      have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anim calcmode="lin" valueType="num">
                                      <p:cBhvr>
                                        <p:cTn id="7" dur="1000" fill="hold"/>
                                        <p:tgtEl>
                                          <p:spTgt spid="108547">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108547">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10854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854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8547">
                                            <p:txEl>
                                              <p:pRg st="4" end="4"/>
                                            </p:txEl>
                                          </p:spTgt>
                                        </p:tgtEl>
                                        <p:attrNameLst>
                                          <p:attrName>style.visibility</p:attrName>
                                        </p:attrNameLst>
                                      </p:cBhvr>
                                      <p:to>
                                        <p:strVal val="visible"/>
                                      </p:to>
                                    </p:set>
                                    <p:animEffect transition="in" filter="fade">
                                      <p:cBhvr>
                                        <p:cTn id="15" dur="1000"/>
                                        <p:tgtEl>
                                          <p:spTgt spid="108547">
                                            <p:txEl>
                                              <p:pRg st="4" end="4"/>
                                            </p:txEl>
                                          </p:spTgt>
                                        </p:tgtEl>
                                      </p:cBhvr>
                                    </p:animEffect>
                                    <p:anim calcmode="lin" valueType="num">
                                      <p:cBhvr>
                                        <p:cTn id="16"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8547">
                                            <p:txEl>
                                              <p:pRg st="4" end="4"/>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8547">
                                            <p:txEl>
                                              <p:pRg st="4" end="4"/>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08547">
                                            <p:txEl>
                                              <p:pRg st="5" end="5"/>
                                            </p:txEl>
                                          </p:spTgt>
                                        </p:tgtEl>
                                        <p:attrNameLst>
                                          <p:attrName>style.visibility</p:attrName>
                                        </p:attrNameLst>
                                      </p:cBhvr>
                                      <p:to>
                                        <p:strVal val="visible"/>
                                      </p:to>
                                    </p:set>
                                    <p:animEffect transition="in" filter="fade">
                                      <p:cBhvr>
                                        <p:cTn id="21" dur="1000"/>
                                        <p:tgtEl>
                                          <p:spTgt spid="108547">
                                            <p:txEl>
                                              <p:pRg st="5" end="5"/>
                                            </p:txEl>
                                          </p:spTgt>
                                        </p:tgtEl>
                                      </p:cBhvr>
                                    </p:animEffect>
                                    <p:anim calcmode="lin" valueType="num">
                                      <p:cBhvr>
                                        <p:cTn id="22"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08547">
                                            <p:txEl>
                                              <p:pRg st="5" end="5"/>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8547">
                                            <p:txEl>
                                              <p:pRg st="5" end="5"/>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8547">
                                            <p:txEl>
                                              <p:pRg st="6" end="6"/>
                                            </p:txEl>
                                          </p:spTgt>
                                        </p:tgtEl>
                                        <p:attrNameLst>
                                          <p:attrName>style.visibility</p:attrName>
                                        </p:attrNameLst>
                                      </p:cBhvr>
                                      <p:to>
                                        <p:strVal val="visible"/>
                                      </p:to>
                                    </p:set>
                                    <p:animEffect transition="in" filter="fade">
                                      <p:cBhvr>
                                        <p:cTn id="27" dur="1000"/>
                                        <p:tgtEl>
                                          <p:spTgt spid="108547">
                                            <p:txEl>
                                              <p:pRg st="6" end="6"/>
                                            </p:txEl>
                                          </p:spTgt>
                                        </p:tgtEl>
                                      </p:cBhvr>
                                    </p:animEffect>
                                    <p:anim calcmode="lin" valueType="num">
                                      <p:cBhvr>
                                        <p:cTn id="28"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108547">
                                            <p:txEl>
                                              <p:pRg st="7" end="7"/>
                                            </p:txEl>
                                          </p:spTgt>
                                        </p:tgtEl>
                                        <p:attrNameLst>
                                          <p:attrName>style.visibility</p:attrName>
                                        </p:attrNameLst>
                                      </p:cBhvr>
                                      <p:to>
                                        <p:strVal val="visible"/>
                                      </p:to>
                                    </p:set>
                                    <p:animEffect transition="in" filter="fade">
                                      <p:cBhvr>
                                        <p:cTn id="33" dur="1000"/>
                                        <p:tgtEl>
                                          <p:spTgt spid="108547">
                                            <p:txEl>
                                              <p:pRg st="7" end="7"/>
                                            </p:txEl>
                                          </p:spTgt>
                                        </p:tgtEl>
                                      </p:cBhvr>
                                    </p:animEffect>
                                    <p:anim calcmode="lin" valueType="num">
                                      <p:cBhvr>
                                        <p:cTn id="34"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108547">
                                            <p:txEl>
                                              <p:pRg st="8" end="8"/>
                                            </p:txEl>
                                          </p:spTgt>
                                        </p:tgtEl>
                                        <p:attrNameLst>
                                          <p:attrName>style.visibility</p:attrName>
                                        </p:attrNameLst>
                                      </p:cBhvr>
                                      <p:to>
                                        <p:strVal val="visible"/>
                                      </p:to>
                                    </p:set>
                                    <p:animEffect transition="in" filter="fade">
                                      <p:cBhvr>
                                        <p:cTn id="39" dur="1000"/>
                                        <p:tgtEl>
                                          <p:spTgt spid="108547">
                                            <p:txEl>
                                              <p:pRg st="8" end="8"/>
                                            </p:txEl>
                                          </p:spTgt>
                                        </p:tgtEl>
                                      </p:cBhvr>
                                    </p:animEffect>
                                    <p:anim calcmode="lin" valueType="num">
                                      <p:cBhvr>
                                        <p:cTn id="40"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08547">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8547">
                                            <p:txEl>
                                              <p:pRg st="8" end="8"/>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108547">
                                            <p:txEl>
                                              <p:pRg st="9" end="9"/>
                                            </p:txEl>
                                          </p:spTgt>
                                        </p:tgtEl>
                                        <p:attrNameLst>
                                          <p:attrName>style.visibility</p:attrName>
                                        </p:attrNameLst>
                                      </p:cBhvr>
                                      <p:to>
                                        <p:strVal val="visible"/>
                                      </p:to>
                                    </p:set>
                                    <p:animEffect transition="in" filter="fade">
                                      <p:cBhvr>
                                        <p:cTn id="45" dur="1000"/>
                                        <p:tgtEl>
                                          <p:spTgt spid="108547">
                                            <p:txEl>
                                              <p:pRg st="9" end="9"/>
                                            </p:txEl>
                                          </p:spTgt>
                                        </p:tgtEl>
                                      </p:cBhvr>
                                    </p:animEffect>
                                    <p:anim calcmode="lin" valueType="num">
                                      <p:cBhvr>
                                        <p:cTn id="46" dur="1000" fill="hold"/>
                                        <p:tgtEl>
                                          <p:spTgt spid="108547">
                                            <p:txEl>
                                              <p:pRg st="9" end="9"/>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108547">
                                            <p:txEl>
                                              <p:pRg st="9" end="9"/>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8547">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(32)</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286000"/>
            <a:ext cx="7316787" cy="4267200"/>
          </a:xfrm>
        </p:spPr>
        <p:txBody>
          <a:bodyPr/>
          <a:lstStyle/>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(33)	</a:t>
            </a:r>
            <a:r>
              <a:rPr lang="nl-NL" sz="2200" dirty="0" smtClean="0">
                <a:solidFill>
                  <a:srgbClr val="269999"/>
                </a:solidFill>
              </a:rPr>
              <a:t>Die  broek is nog niet gewassen, maar hij</a:t>
            </a:r>
          </a:p>
          <a:p>
            <a:pPr marL="0" indent="0" eaLnBrk="1" hangingPunct="1">
              <a:buFont typeface="Wingdings" pitchFamily="-110" charset="2"/>
              <a:buNone/>
              <a:tabLst>
                <a:tab pos="365125" algn="l"/>
                <a:tab pos="715963" algn="l"/>
                <a:tab pos="2422525" algn="l"/>
              </a:tabLst>
              <a:defRPr/>
            </a:pPr>
            <a:r>
              <a:rPr lang="nl-NL" sz="2200" i="1" dirty="0" smtClean="0">
                <a:solidFill>
                  <a:schemeClr val="tx2"/>
                </a:solidFill>
              </a:rPr>
              <a:t>		</a:t>
            </a:r>
            <a:r>
              <a:rPr lang="nl-NL" sz="2200" i="1" dirty="0" err="1" smtClean="0">
                <a:solidFill>
                  <a:schemeClr val="tx2"/>
                </a:solidFill>
              </a:rPr>
              <a:t>that</a:t>
            </a:r>
            <a:r>
              <a:rPr lang="nl-NL" sz="2200" i="1" dirty="0" smtClean="0">
                <a:solidFill>
                  <a:schemeClr val="tx2"/>
                </a:solidFill>
              </a:rPr>
              <a:t> </a:t>
            </a:r>
            <a:r>
              <a:rPr lang="nl-NL" sz="2200" i="1" dirty="0" err="1" smtClean="0">
                <a:solidFill>
                  <a:schemeClr val="tx2"/>
                </a:solidFill>
              </a:rPr>
              <a:t>pants</a:t>
            </a:r>
            <a:r>
              <a:rPr lang="nl-NL" sz="2200" i="1" dirty="0" smtClean="0">
                <a:solidFill>
                  <a:schemeClr val="tx2"/>
                </a:solidFill>
              </a:rPr>
              <a:t> is </a:t>
            </a:r>
            <a:r>
              <a:rPr lang="nl-NL" sz="2200" i="1" dirty="0" err="1" smtClean="0">
                <a:solidFill>
                  <a:schemeClr val="tx2"/>
                </a:solidFill>
              </a:rPr>
              <a:t>yet</a:t>
            </a:r>
            <a:r>
              <a:rPr lang="nl-NL" sz="2200" i="1" dirty="0" smtClean="0">
                <a:solidFill>
                  <a:schemeClr val="tx2"/>
                </a:solidFill>
              </a:rPr>
              <a:t>  </a:t>
            </a:r>
            <a:r>
              <a:rPr lang="nl-NL" sz="2200" i="1" dirty="0" err="1" smtClean="0">
                <a:solidFill>
                  <a:schemeClr val="tx2"/>
                </a:solidFill>
              </a:rPr>
              <a:t>not</a:t>
            </a:r>
            <a:r>
              <a:rPr lang="nl-NL" sz="2200" i="1" dirty="0" smtClean="0">
                <a:solidFill>
                  <a:schemeClr val="tx2"/>
                </a:solidFill>
              </a:rPr>
              <a:t>  </a:t>
            </a:r>
            <a:r>
              <a:rPr lang="nl-NL" sz="2200" i="1" dirty="0" err="1" smtClean="0">
                <a:solidFill>
                  <a:schemeClr val="tx2"/>
                </a:solidFill>
              </a:rPr>
              <a:t>washed</a:t>
            </a:r>
            <a:r>
              <a:rPr lang="nl-NL" sz="2200" i="1" dirty="0" smtClean="0">
                <a:solidFill>
                  <a:schemeClr val="tx2"/>
                </a:solidFill>
              </a:rPr>
              <a:t>,    </a:t>
            </a:r>
            <a:r>
              <a:rPr lang="nl-NL" sz="2200" i="1" dirty="0" err="1" smtClean="0">
                <a:solidFill>
                  <a:schemeClr val="tx2"/>
                </a:solidFill>
              </a:rPr>
              <a:t>but</a:t>
            </a:r>
            <a:r>
              <a:rPr lang="nl-NL" sz="2200" i="1" dirty="0" smtClean="0">
                <a:solidFill>
                  <a:schemeClr val="tx2"/>
                </a:solidFill>
              </a:rPr>
              <a:t>    </a:t>
            </a:r>
            <a:r>
              <a:rPr lang="nl-NL" sz="2200" i="1" dirty="0" err="1" smtClean="0">
                <a:solidFill>
                  <a:schemeClr val="tx2"/>
                </a:solidFill>
              </a:rPr>
              <a:t>he</a:t>
            </a:r>
            <a:endParaRPr lang="nl-NL" sz="2200" i="1"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 		</a:t>
            </a:r>
            <a:r>
              <a:rPr lang="nl-NL" sz="2200" dirty="0" smtClean="0">
                <a:solidFill>
                  <a:srgbClr val="269999"/>
                </a:solidFill>
              </a:rPr>
              <a:t>mag         wel al         </a:t>
            </a:r>
            <a:r>
              <a:rPr lang="nl-BE" sz="2200" dirty="0" smtClean="0">
                <a:solidFill>
                  <a:srgbClr val="269999"/>
                </a:solidFill>
              </a:rPr>
              <a:t>[</a:t>
            </a:r>
            <a:r>
              <a:rPr lang="nl-BE" sz="2200" strike="sngStrike" dirty="0" smtClean="0">
                <a:solidFill>
                  <a:srgbClr val="269999"/>
                </a:solidFill>
              </a:rPr>
              <a:t>gewassen worden</a:t>
            </a:r>
            <a:r>
              <a:rPr lang="nl-BE" sz="2200" dirty="0" smtClean="0">
                <a:solidFill>
                  <a:srgbClr val="269999"/>
                </a:solidFill>
              </a:rPr>
              <a:t>].</a:t>
            </a:r>
            <a:endParaRPr lang="nl-NL" sz="2200" dirty="0" smtClean="0">
              <a:solidFill>
                <a:srgbClr val="269999"/>
              </a:solidFill>
            </a:endParaRPr>
          </a:p>
          <a:p>
            <a:pPr marL="0" indent="0" eaLnBrk="1" hangingPunct="1">
              <a:buFont typeface="Wingdings" pitchFamily="-110" charset="2"/>
              <a:buNone/>
              <a:tabLst>
                <a:tab pos="365125" algn="l"/>
                <a:tab pos="715963" algn="l"/>
                <a:tab pos="2422525" algn="l"/>
              </a:tabLst>
              <a:defRPr/>
            </a:pPr>
            <a:r>
              <a:rPr lang="nl-NL" sz="2200" i="1" dirty="0" smtClean="0">
                <a:solidFill>
                  <a:schemeClr val="tx2"/>
                </a:solidFill>
              </a:rPr>
              <a:t>		</a:t>
            </a:r>
            <a:r>
              <a:rPr lang="nl-NL" sz="2200" i="1" dirty="0" err="1" smtClean="0">
                <a:solidFill>
                  <a:schemeClr val="tx2"/>
                </a:solidFill>
              </a:rPr>
              <a:t>is.allowed</a:t>
            </a:r>
            <a:r>
              <a:rPr lang="nl-NL" sz="2200" i="1" dirty="0" smtClean="0">
                <a:solidFill>
                  <a:schemeClr val="tx2"/>
                </a:solidFill>
              </a:rPr>
              <a:t> </a:t>
            </a:r>
            <a:r>
              <a:rPr lang="nl-NL" sz="2200" i="1" cap="small" dirty="0" err="1" smtClean="0">
                <a:solidFill>
                  <a:schemeClr val="tx2"/>
                </a:solidFill>
              </a:rPr>
              <a:t>prt</a:t>
            </a:r>
            <a:r>
              <a:rPr lang="nl-NL" sz="2200" i="1" cap="small" dirty="0" smtClean="0">
                <a:solidFill>
                  <a:schemeClr val="tx2"/>
                </a:solidFill>
              </a:rPr>
              <a:t>  </a:t>
            </a:r>
            <a:r>
              <a:rPr lang="nl-NL" sz="2200" i="1" dirty="0" err="1" smtClean="0">
                <a:solidFill>
                  <a:schemeClr val="tx2"/>
                </a:solidFill>
              </a:rPr>
              <a:t>already</a:t>
            </a:r>
            <a:r>
              <a:rPr lang="nl-NL" sz="2200" i="1" dirty="0" smtClean="0">
                <a:solidFill>
                  <a:schemeClr val="tx2"/>
                </a:solidFill>
              </a:rPr>
              <a:t>  </a:t>
            </a:r>
            <a:r>
              <a:rPr lang="nl-NL" sz="2200" i="1" dirty="0" err="1" smtClean="0">
                <a:solidFill>
                  <a:schemeClr val="tx2"/>
                </a:solidFill>
              </a:rPr>
              <a:t>washed</a:t>
            </a:r>
            <a:r>
              <a:rPr lang="nl-NL" sz="2200" i="1" dirty="0" smtClean="0">
                <a:solidFill>
                  <a:schemeClr val="tx2"/>
                </a:solidFill>
              </a:rPr>
              <a:t>    </a:t>
            </a:r>
            <a:r>
              <a:rPr lang="nl-NL" sz="2200" i="1" dirty="0" err="1" smtClean="0">
                <a:solidFill>
                  <a:schemeClr val="tx2"/>
                </a:solidFill>
              </a:rPr>
              <a:t>become</a:t>
            </a:r>
            <a:endParaRPr lang="nl-NL" sz="2200" i="1"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 		</a:t>
            </a:r>
            <a:r>
              <a:rPr lang="nl-BE" sz="2200" dirty="0" smtClean="0">
                <a:solidFill>
                  <a:schemeClr val="tx2"/>
                </a:solidFill>
              </a:rPr>
              <a:t>‘Those pants aren’t washed yet, but they can 		be.’</a:t>
            </a:r>
            <a:endParaRPr lang="nl-NL" sz="2200" dirty="0" smtClean="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nl-BE" sz="3400" smtClean="0">
                <a:solidFill>
                  <a:schemeClr val="accent1"/>
                </a:solidFill>
              </a:rPr>
              <a:t>You have the right to remain silent</a:t>
            </a:r>
            <a:endParaRPr lang="nl-NL" sz="3400" smtClean="0">
              <a:solidFill>
                <a:schemeClr val="accent1"/>
              </a:solidFill>
            </a:endParaRPr>
          </a:p>
        </p:txBody>
      </p:sp>
      <p:sp>
        <p:nvSpPr>
          <p:cNvPr id="96259" name="Rectangle 3"/>
          <p:cNvSpPr>
            <a:spLocks noGrp="1" noChangeArrowheads="1"/>
          </p:cNvSpPr>
          <p:nvPr>
            <p:ph type="body" idx="1"/>
          </p:nvPr>
        </p:nvSpPr>
        <p:spPr>
          <a:xfrm>
            <a:off x="1371600" y="2286000"/>
            <a:ext cx="7313613" cy="3354388"/>
          </a:xfrm>
        </p:spPr>
        <p:txBody>
          <a:bodyPr/>
          <a:lstStyle/>
          <a:p>
            <a:pPr marL="609600" indent="-609600" eaLnBrk="1" hangingPunct="1">
              <a:buFontTx/>
              <a:buAutoNum type="arabicPeriod"/>
            </a:pPr>
            <a:r>
              <a:rPr lang="nl-BE" sz="2800" smtClean="0">
                <a:solidFill>
                  <a:schemeClr val="tx2"/>
                </a:solidFill>
              </a:rPr>
              <a:t>Deletion or proform? A puzzle.</a:t>
            </a:r>
          </a:p>
          <a:p>
            <a:pPr marL="609600" indent="-609600" eaLnBrk="1" hangingPunct="1">
              <a:buFontTx/>
              <a:buAutoNum type="arabicPeriod"/>
            </a:pPr>
            <a:r>
              <a:rPr lang="nl-BE" sz="2800" smtClean="0">
                <a:solidFill>
                  <a:schemeClr val="tx2"/>
                </a:solidFill>
              </a:rPr>
              <a:t>Basic data</a:t>
            </a:r>
          </a:p>
          <a:p>
            <a:pPr marL="609600" indent="-609600" eaLnBrk="1" hangingPunct="1">
              <a:buFontTx/>
              <a:buAutoNum type="arabicPeriod"/>
            </a:pPr>
            <a:r>
              <a:rPr lang="nl-BE" sz="2800" smtClean="0">
                <a:solidFill>
                  <a:schemeClr val="tx2"/>
                </a:solidFill>
              </a:rPr>
              <a:t>Licensing ellipsis</a:t>
            </a:r>
          </a:p>
          <a:p>
            <a:pPr marL="609600" indent="-609600" eaLnBrk="1" hangingPunct="1">
              <a:buFontTx/>
              <a:buAutoNum type="arabicPeriod"/>
            </a:pPr>
            <a:r>
              <a:rPr lang="nl-BE" sz="2800" smtClean="0">
                <a:solidFill>
                  <a:schemeClr val="tx2"/>
                </a:solidFill>
              </a:rPr>
              <a:t>Back to the puzzle</a:t>
            </a:r>
          </a:p>
          <a:p>
            <a:pPr marL="609600" indent="-609600" eaLnBrk="1" hangingPunct="1">
              <a:buFontTx/>
              <a:buAutoNum type="arabicPeriod"/>
            </a:pPr>
            <a:r>
              <a:rPr lang="nl-BE" sz="2800" smtClean="0">
                <a:solidFill>
                  <a:schemeClr val="tx2"/>
                </a:solidFill>
              </a:rPr>
              <a:t>Extending the analysis</a:t>
            </a:r>
            <a:endParaRPr lang="nl-NL">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1"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anim calcmode="lin" valueType="num">
                                      <p:cBhvr additive="base">
                                        <p:cTn id="7"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1" nodeType="clickEffect">
                                  <p:stCondLst>
                                    <p:cond delay="0"/>
                                  </p:stCondLst>
                                  <p:childTnLst>
                                    <p:set>
                                      <p:cBhvr>
                                        <p:cTn id="12" dur="1" fill="hold">
                                          <p:stCondLst>
                                            <p:cond delay="0"/>
                                          </p:stCondLst>
                                        </p:cTn>
                                        <p:tgtEl>
                                          <p:spTgt spid="96259">
                                            <p:txEl>
                                              <p:pRg st="2" end="2"/>
                                            </p:txEl>
                                          </p:spTgt>
                                        </p:tgtEl>
                                        <p:attrNameLst>
                                          <p:attrName>style.visibility</p:attrName>
                                        </p:attrNameLst>
                                      </p:cBhvr>
                                      <p:to>
                                        <p:strVal val="visible"/>
                                      </p:to>
                                    </p:set>
                                    <p:anim calcmode="lin" valueType="num">
                                      <p:cBhvr additive="base">
                                        <p:cTn id="13"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1" nodeType="clickEffect">
                                  <p:stCondLst>
                                    <p:cond delay="0"/>
                                  </p:stCondLst>
                                  <p:childTnLst>
                                    <p:set>
                                      <p:cBhvr>
                                        <p:cTn id="18" dur="1" fill="hold">
                                          <p:stCondLst>
                                            <p:cond delay="0"/>
                                          </p:stCondLst>
                                        </p:cTn>
                                        <p:tgtEl>
                                          <p:spTgt spid="96259">
                                            <p:txEl>
                                              <p:pRg st="3" end="3"/>
                                            </p:txEl>
                                          </p:spTgt>
                                        </p:tgtEl>
                                        <p:attrNameLst>
                                          <p:attrName>style.visibility</p:attrName>
                                        </p:attrNameLst>
                                      </p:cBhvr>
                                      <p:to>
                                        <p:strVal val="visible"/>
                                      </p:to>
                                    </p:set>
                                    <p:anim calcmode="lin" valueType="num">
                                      <p:cBhvr additive="base">
                                        <p:cTn id="19"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1" nodeType="clickEffect">
                                  <p:stCondLst>
                                    <p:cond delay="0"/>
                                  </p:stCondLst>
                                  <p:childTnLst>
                                    <p:set>
                                      <p:cBhvr>
                                        <p:cTn id="24" dur="1" fill="hold">
                                          <p:stCondLst>
                                            <p:cond delay="0"/>
                                          </p:stCondLst>
                                        </p:cTn>
                                        <p:tgtEl>
                                          <p:spTgt spid="96259">
                                            <p:txEl>
                                              <p:pRg st="4" end="4"/>
                                            </p:txEl>
                                          </p:spTgt>
                                        </p:tgtEl>
                                        <p:attrNameLst>
                                          <p:attrName>style.visibility</p:attrName>
                                        </p:attrNameLst>
                                      </p:cBhvr>
                                      <p:to>
                                        <p:strVal val="visible"/>
                                      </p:to>
                                    </p:set>
                                    <p:anim calcmode="lin" valueType="num">
                                      <p:cBhvr additive="base">
                                        <p:cTn id="25"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62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96259">
                                            <p:txEl>
                                              <p:pRg st="0" end="0"/>
                                            </p:txEl>
                                          </p:spTgt>
                                        </p:tgtEl>
                                      </p:cBhvr>
                                    </p:animEffect>
                                    <p:animScale>
                                      <p:cBhvr>
                                        <p:cTn id="31" dur="250" autoRev="1" fill="hold"/>
                                        <p:tgtEl>
                                          <p:spTgt spid="96259">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59" grpId="1"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(33)</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1828800"/>
            <a:ext cx="7391400" cy="4724400"/>
          </a:xfrm>
        </p:spPr>
        <p:txBody>
          <a:bodyPr/>
          <a:lstStyle/>
          <a:p>
            <a:pPr marL="0" indent="0" eaLnBrk="1" hangingPunct="1">
              <a:buFont typeface="Wingdings" pitchFamily="-110" charset="2"/>
              <a:buNone/>
              <a:tabLst>
                <a:tab pos="365125" algn="l"/>
                <a:tab pos="715963" algn="l"/>
                <a:tab pos="2422525" algn="l"/>
              </a:tabLst>
              <a:defRPr/>
            </a:pPr>
            <a:r>
              <a:rPr lang="nl-NL" sz="2200" dirty="0" smtClean="0">
                <a:solidFill>
                  <a:schemeClr val="tx2"/>
                </a:solidFill>
                <a:sym typeface="Wingdings"/>
              </a:rPr>
              <a:t>! </a:t>
            </a:r>
            <a:r>
              <a:rPr lang="nl-NL" sz="2200" dirty="0" err="1" smtClean="0">
                <a:solidFill>
                  <a:schemeClr val="tx2"/>
                </a:solidFill>
                <a:sym typeface="Wingdings"/>
              </a:rPr>
              <a:t>It</a:t>
            </a:r>
            <a:r>
              <a:rPr lang="nl-NL" sz="2200" dirty="0" smtClean="0">
                <a:solidFill>
                  <a:schemeClr val="tx2"/>
                </a:solidFill>
                <a:sym typeface="Wingdings"/>
              </a:rPr>
              <a:t> </a:t>
            </a:r>
            <a:r>
              <a:rPr lang="nl-NL" sz="2200" dirty="0" err="1" smtClean="0">
                <a:solidFill>
                  <a:schemeClr val="tx2"/>
                </a:solidFill>
                <a:sym typeface="Wingdings"/>
              </a:rPr>
              <a:t>doesn’t</a:t>
            </a:r>
            <a:r>
              <a:rPr lang="nl-NL" sz="2200" dirty="0" smtClean="0">
                <a:solidFill>
                  <a:schemeClr val="tx2"/>
                </a:solidFill>
                <a:sym typeface="Wingdings"/>
              </a:rPr>
              <a:t> </a:t>
            </a:r>
            <a:r>
              <a:rPr lang="nl-NL" sz="2200" dirty="0" err="1" smtClean="0">
                <a:solidFill>
                  <a:schemeClr val="tx2"/>
                </a:solidFill>
                <a:sym typeface="Wingdings"/>
              </a:rPr>
              <a:t>elide</a:t>
            </a:r>
            <a:r>
              <a:rPr lang="nl-NL" sz="2200" dirty="0" smtClean="0">
                <a:solidFill>
                  <a:schemeClr val="tx2"/>
                </a:solidFill>
                <a:sym typeface="Wingdings"/>
              </a:rPr>
              <a:t> the </a:t>
            </a:r>
            <a:r>
              <a:rPr lang="nl-NL" sz="2200" dirty="0" err="1" smtClean="0">
                <a:solidFill>
                  <a:schemeClr val="tx2"/>
                </a:solidFill>
                <a:sym typeface="Wingdings"/>
              </a:rPr>
              <a:t>entire</a:t>
            </a:r>
            <a:r>
              <a:rPr lang="nl-NL" sz="2200" dirty="0" smtClean="0">
                <a:solidFill>
                  <a:schemeClr val="tx2"/>
                </a:solidFill>
                <a:sym typeface="Wingdings"/>
              </a:rPr>
              <a:t> </a:t>
            </a:r>
            <a:r>
              <a:rPr lang="nl-NL" sz="2200" dirty="0" err="1" smtClean="0">
                <a:solidFill>
                  <a:schemeClr val="tx2"/>
                </a:solidFill>
                <a:sym typeface="Wingdings"/>
              </a:rPr>
              <a:t>infinitival</a:t>
            </a:r>
            <a:r>
              <a:rPr lang="nl-NL" sz="2200" dirty="0" smtClean="0">
                <a:solidFill>
                  <a:schemeClr val="tx2"/>
                </a:solidFill>
                <a:sym typeface="Wingdings"/>
              </a:rPr>
              <a:t> </a:t>
            </a:r>
            <a:r>
              <a:rPr lang="nl-NL" sz="2200" dirty="0" err="1" smtClean="0">
                <a:solidFill>
                  <a:schemeClr val="tx2"/>
                </a:solidFill>
                <a:sym typeface="Wingdings"/>
              </a:rPr>
              <a:t>clause</a:t>
            </a:r>
            <a:r>
              <a:rPr lang="nl-NL" sz="2200" dirty="0" smtClean="0">
                <a:solidFill>
                  <a:schemeClr val="tx2"/>
                </a:solidFill>
                <a:sym typeface="Wingdings"/>
              </a:rPr>
              <a:t>: </a:t>
            </a:r>
          </a:p>
          <a:p>
            <a:pPr marL="0" indent="0" eaLnBrk="1" hangingPunct="1">
              <a:buFont typeface="Wingdings" pitchFamily="-110" charset="2"/>
              <a:buNone/>
              <a:tabLst>
                <a:tab pos="365125" algn="l"/>
                <a:tab pos="715963" algn="l"/>
                <a:tab pos="2422525" algn="l"/>
              </a:tabLst>
              <a:defRPr/>
            </a:pPr>
            <a:endParaRPr lang="nl-NL" sz="12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The </a:t>
            </a:r>
            <a:r>
              <a:rPr lang="nl-NL" sz="2200" dirty="0" err="1" smtClean="0">
                <a:solidFill>
                  <a:schemeClr val="tx2"/>
                </a:solidFill>
              </a:rPr>
              <a:t>associate</a:t>
            </a:r>
            <a:r>
              <a:rPr lang="nl-NL" sz="2200" dirty="0" smtClean="0">
                <a:solidFill>
                  <a:schemeClr val="tx2"/>
                </a:solidFill>
              </a:rPr>
              <a:t> of </a:t>
            </a:r>
            <a:r>
              <a:rPr lang="nl-NL" sz="2200" i="1" dirty="0" err="1" smtClean="0">
                <a:solidFill>
                  <a:schemeClr val="tx2"/>
                </a:solidFill>
              </a:rPr>
              <a:t>there</a:t>
            </a:r>
            <a:r>
              <a:rPr lang="nl-NL" sz="2200" dirty="0" smtClean="0">
                <a:solidFill>
                  <a:schemeClr val="tx2"/>
                </a:solidFill>
              </a:rPr>
              <a:t> is </a:t>
            </a:r>
            <a:r>
              <a:rPr lang="nl-NL" sz="2200" dirty="0" err="1" smtClean="0">
                <a:solidFill>
                  <a:schemeClr val="tx2"/>
                </a:solidFill>
              </a:rPr>
              <a:t>not</a:t>
            </a:r>
            <a:r>
              <a:rPr lang="nl-NL" sz="2200" dirty="0" smtClean="0">
                <a:solidFill>
                  <a:schemeClr val="tx2"/>
                </a:solidFill>
              </a:rPr>
              <a:t> </a:t>
            </a:r>
            <a:r>
              <a:rPr lang="nl-NL" sz="2200" dirty="0" err="1" smtClean="0">
                <a:solidFill>
                  <a:schemeClr val="tx2"/>
                </a:solidFill>
              </a:rPr>
              <a:t>elided</a:t>
            </a:r>
            <a:r>
              <a:rPr lang="nl-NL" sz="2200" dirty="0" smtClean="0">
                <a:solidFill>
                  <a:schemeClr val="tx2"/>
                </a:solidFill>
              </a:rPr>
              <a:t>.</a:t>
            </a:r>
          </a:p>
          <a:p>
            <a:pPr marL="0" indent="0" eaLnBrk="1" hangingPunct="1">
              <a:buFont typeface="Wingdings" pitchFamily="-110" charset="2"/>
              <a:buNone/>
              <a:tabLst>
                <a:tab pos="365125" algn="l"/>
                <a:tab pos="715963" algn="l"/>
                <a:tab pos="2422525" algn="l"/>
              </a:tabLst>
              <a:defRPr/>
            </a:pPr>
            <a:endParaRPr lang="nl-NL" sz="12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(34)	</a:t>
            </a:r>
            <a:r>
              <a:rPr lang="nl-NL" sz="2200" dirty="0" smtClean="0">
                <a:solidFill>
                  <a:schemeClr val="accent1">
                    <a:lumMod val="75000"/>
                  </a:schemeClr>
                </a:solidFill>
              </a:rPr>
              <a:t>Gaat jij    naar de  les?  - Er     moet   toch</a:t>
            </a:r>
          </a:p>
          <a:p>
            <a:pPr marL="0" indent="0" eaLnBrk="1" hangingPunct="1">
              <a:buFont typeface="Wingdings" pitchFamily="-110" charset="2"/>
              <a:buNone/>
              <a:tabLst>
                <a:tab pos="365125" algn="l"/>
                <a:tab pos="715963" algn="l"/>
                <a:tab pos="2422525" algn="l"/>
              </a:tabLst>
              <a:defRPr/>
            </a:pPr>
            <a:r>
              <a:rPr lang="nl-NL" sz="2200" i="1" dirty="0" smtClean="0">
                <a:solidFill>
                  <a:schemeClr val="tx2"/>
                </a:solidFill>
              </a:rPr>
              <a:t>		Goes </a:t>
            </a:r>
            <a:r>
              <a:rPr lang="nl-NL" sz="2200" i="1" dirty="0" err="1" smtClean="0">
                <a:solidFill>
                  <a:schemeClr val="tx2"/>
                </a:solidFill>
              </a:rPr>
              <a:t>you</a:t>
            </a:r>
            <a:r>
              <a:rPr lang="nl-NL" sz="2200" i="1" dirty="0" smtClean="0">
                <a:solidFill>
                  <a:schemeClr val="tx2"/>
                </a:solidFill>
              </a:rPr>
              <a:t> to     the </a:t>
            </a:r>
            <a:r>
              <a:rPr lang="nl-NL" sz="2200" i="1" dirty="0" err="1" smtClean="0">
                <a:solidFill>
                  <a:schemeClr val="tx2"/>
                </a:solidFill>
              </a:rPr>
              <a:t>class</a:t>
            </a:r>
            <a:r>
              <a:rPr lang="nl-NL" sz="2200" i="1" dirty="0" smtClean="0">
                <a:solidFill>
                  <a:schemeClr val="tx2"/>
                </a:solidFill>
              </a:rPr>
              <a:t>  </a:t>
            </a:r>
            <a:r>
              <a:rPr lang="nl-NL" sz="2200" i="1" dirty="0" err="1" smtClean="0">
                <a:solidFill>
                  <a:schemeClr val="tx2"/>
                </a:solidFill>
              </a:rPr>
              <a:t>there</a:t>
            </a:r>
            <a:r>
              <a:rPr lang="nl-NL" sz="2200" i="1" dirty="0" smtClean="0">
                <a:solidFill>
                  <a:schemeClr val="tx2"/>
                </a:solidFill>
              </a:rPr>
              <a:t> </a:t>
            </a:r>
            <a:r>
              <a:rPr lang="nl-NL" sz="2200" i="1" dirty="0" err="1" smtClean="0">
                <a:solidFill>
                  <a:schemeClr val="tx2"/>
                </a:solidFill>
              </a:rPr>
              <a:t>has.to</a:t>
            </a:r>
            <a:r>
              <a:rPr lang="nl-NL" sz="2200" i="1" dirty="0" smtClean="0">
                <a:solidFill>
                  <a:schemeClr val="tx2"/>
                </a:solidFill>
              </a:rPr>
              <a:t> </a:t>
            </a:r>
            <a:r>
              <a:rPr lang="nl-NL" sz="2200" i="1" cap="small" dirty="0" err="1" smtClean="0">
                <a:solidFill>
                  <a:schemeClr val="tx2"/>
                </a:solidFill>
              </a:rPr>
              <a:t>prt</a:t>
            </a:r>
            <a:endParaRPr lang="nl-NL" sz="2200" i="1" cap="small"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rgbClr val="269999"/>
                </a:solidFill>
              </a:rPr>
              <a:t> 		iemand  </a:t>
            </a:r>
            <a:r>
              <a:rPr lang="nl-BE" sz="2200" dirty="0" smtClean="0">
                <a:solidFill>
                  <a:srgbClr val="269999"/>
                </a:solidFill>
              </a:rPr>
              <a:t>[</a:t>
            </a:r>
            <a:r>
              <a:rPr lang="nl-BE" sz="2200" strike="sngStrike" dirty="0" smtClean="0">
                <a:solidFill>
                  <a:srgbClr val="269999"/>
                </a:solidFill>
              </a:rPr>
              <a:t>naar de  les    gaan</a:t>
            </a:r>
            <a:r>
              <a:rPr lang="nl-BE" sz="2200" dirty="0" smtClean="0">
                <a:solidFill>
                  <a:srgbClr val="269999"/>
                </a:solidFill>
              </a:rPr>
              <a:t>].</a:t>
            </a:r>
            <a:r>
              <a:rPr lang="nl-NL" sz="2200" dirty="0" smtClean="0">
                <a:solidFill>
                  <a:srgbClr val="269999"/>
                </a:solidFill>
              </a:rPr>
              <a:t> </a:t>
            </a:r>
          </a:p>
          <a:p>
            <a:pPr marL="0" indent="0" eaLnBrk="1" hangingPunct="1">
              <a:buFont typeface="Wingdings" pitchFamily="-110" charset="2"/>
              <a:buNone/>
              <a:tabLst>
                <a:tab pos="365125" algn="l"/>
                <a:tab pos="715963" algn="l"/>
                <a:tab pos="2422525" algn="l"/>
              </a:tabLst>
              <a:defRPr/>
            </a:pPr>
            <a:r>
              <a:rPr lang="nl-NL" sz="2200" i="1" dirty="0" smtClean="0">
                <a:solidFill>
                  <a:schemeClr val="tx2"/>
                </a:solidFill>
              </a:rPr>
              <a:t>		</a:t>
            </a:r>
            <a:r>
              <a:rPr lang="nl-NL" sz="2200" i="1" dirty="0" err="1" smtClean="0">
                <a:solidFill>
                  <a:schemeClr val="tx2"/>
                </a:solidFill>
              </a:rPr>
              <a:t>someone</a:t>
            </a:r>
            <a:r>
              <a:rPr lang="nl-NL" sz="2200" i="1" dirty="0" smtClean="0">
                <a:solidFill>
                  <a:schemeClr val="tx2"/>
                </a:solidFill>
              </a:rPr>
              <a:t> to    the </a:t>
            </a:r>
            <a:r>
              <a:rPr lang="nl-NL" sz="2200" i="1" dirty="0" err="1" smtClean="0">
                <a:solidFill>
                  <a:schemeClr val="tx2"/>
                </a:solidFill>
              </a:rPr>
              <a:t>class</a:t>
            </a:r>
            <a:r>
              <a:rPr lang="nl-NL" sz="2200" i="1" dirty="0" smtClean="0">
                <a:solidFill>
                  <a:schemeClr val="tx2"/>
                </a:solidFill>
              </a:rPr>
              <a:t> go</a:t>
            </a:r>
          </a:p>
          <a:p>
            <a:pPr marL="0" indent="0" eaLnBrk="1" hangingPunct="1">
              <a:buFont typeface="Wingdings" pitchFamily="-110" charset="2"/>
              <a:buNone/>
              <a:tabLst>
                <a:tab pos="365125" algn="l"/>
                <a:tab pos="715963" algn="l"/>
                <a:tab pos="2422525" algn="l"/>
              </a:tabLst>
              <a:defRPr/>
            </a:pPr>
            <a:r>
              <a:rPr lang="nl-NL" sz="2200" i="1" dirty="0" smtClean="0">
                <a:solidFill>
                  <a:schemeClr val="tx2"/>
                </a:solidFill>
              </a:rPr>
              <a:t>		</a:t>
            </a:r>
            <a:r>
              <a:rPr lang="nl-NL" sz="2200" dirty="0" smtClean="0">
                <a:solidFill>
                  <a:schemeClr val="tx2"/>
                </a:solidFill>
              </a:rPr>
              <a:t>‘Are </a:t>
            </a:r>
            <a:r>
              <a:rPr lang="nl-NL" sz="2200" dirty="0" err="1" smtClean="0">
                <a:solidFill>
                  <a:schemeClr val="tx2"/>
                </a:solidFill>
              </a:rPr>
              <a:t>you</a:t>
            </a:r>
            <a:r>
              <a:rPr lang="nl-NL" sz="2200" dirty="0" smtClean="0">
                <a:solidFill>
                  <a:schemeClr val="tx2"/>
                </a:solidFill>
              </a:rPr>
              <a:t> </a:t>
            </a:r>
            <a:r>
              <a:rPr lang="nl-NL" sz="2200" dirty="0" err="1" smtClean="0">
                <a:solidFill>
                  <a:schemeClr val="tx2"/>
                </a:solidFill>
              </a:rPr>
              <a:t>going</a:t>
            </a:r>
            <a:r>
              <a:rPr lang="nl-NL" sz="2200" dirty="0" smtClean="0">
                <a:solidFill>
                  <a:schemeClr val="tx2"/>
                </a:solidFill>
              </a:rPr>
              <a:t> to </a:t>
            </a:r>
            <a:r>
              <a:rPr lang="nl-NL" sz="2200" dirty="0" err="1" smtClean="0">
                <a:solidFill>
                  <a:schemeClr val="tx2"/>
                </a:solidFill>
              </a:rPr>
              <a:t>class</a:t>
            </a:r>
            <a:r>
              <a:rPr lang="nl-NL" sz="2200" dirty="0" smtClean="0">
                <a:solidFill>
                  <a:schemeClr val="tx2"/>
                </a:solidFill>
              </a:rPr>
              <a:t>? – </a:t>
            </a:r>
            <a:r>
              <a:rPr lang="nl-NL" sz="2200" dirty="0" err="1" smtClean="0">
                <a:solidFill>
                  <a:schemeClr val="tx2"/>
                </a:solidFill>
              </a:rPr>
              <a:t>Well</a:t>
            </a:r>
            <a:r>
              <a:rPr lang="nl-NL" sz="2200" dirty="0" smtClean="0">
                <a:solidFill>
                  <a:schemeClr val="tx2"/>
                </a:solidFill>
              </a:rPr>
              <a:t>, </a:t>
            </a:r>
            <a:r>
              <a:rPr lang="nl-NL" sz="2200" dirty="0" err="1" smtClean="0">
                <a:solidFill>
                  <a:schemeClr val="tx2"/>
                </a:solidFill>
              </a:rPr>
              <a:t>someone</a:t>
            </a:r>
            <a:r>
              <a:rPr lang="nl-NL" sz="2200" dirty="0" smtClean="0">
                <a:solidFill>
                  <a:schemeClr val="tx2"/>
                </a:solidFill>
              </a:rPr>
              <a:t> has 		to at </a:t>
            </a:r>
            <a:r>
              <a:rPr lang="nl-NL" sz="2200" dirty="0" err="1" smtClean="0">
                <a:solidFill>
                  <a:schemeClr val="tx2"/>
                </a:solidFill>
              </a:rPr>
              <a:t>least</a:t>
            </a:r>
            <a:r>
              <a:rPr lang="nl-NL" sz="2200" dirty="0" smtClean="0">
                <a:solidFill>
                  <a:schemeClr val="tx2"/>
                </a:solidFill>
              </a:rPr>
              <a:t>.’</a:t>
            </a:r>
          </a:p>
          <a:p>
            <a:pPr marL="0" indent="0" eaLnBrk="1" hangingPunct="1">
              <a:buFont typeface="Wingdings" pitchFamily="-110" charset="2"/>
              <a:buNone/>
              <a:tabLst>
                <a:tab pos="365125" algn="l"/>
                <a:tab pos="715963" algn="l"/>
                <a:tab pos="2422525" algn="l"/>
              </a:tabLst>
              <a:defRPr/>
            </a:pPr>
            <a:endParaRPr lang="nl-NL" sz="1200" i="1"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sym typeface="Wingdings"/>
              </a:rPr>
              <a:t> </a:t>
            </a:r>
            <a:r>
              <a:rPr lang="nl-NL" sz="2200" dirty="0" err="1" smtClean="0">
                <a:solidFill>
                  <a:schemeClr val="tx2"/>
                </a:solidFill>
                <a:sym typeface="Wingdings"/>
              </a:rPr>
              <a:t>Associate</a:t>
            </a:r>
            <a:r>
              <a:rPr lang="nl-NL" sz="2200" dirty="0" smtClean="0">
                <a:solidFill>
                  <a:schemeClr val="tx2"/>
                </a:solidFill>
                <a:sym typeface="Wingdings"/>
              </a:rPr>
              <a:t> in </a:t>
            </a:r>
            <a:r>
              <a:rPr lang="nl-BE" sz="2200" dirty="0" smtClean="0">
                <a:solidFill>
                  <a:schemeClr val="tx2"/>
                </a:solidFill>
              </a:rPr>
              <a:t>[Spec, embedded TP] (see later)</a:t>
            </a:r>
            <a:endParaRPr lang="nl-NL" sz="22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animEffect transition="in" filter="fade">
                                      <p:cBhvr>
                                        <p:cTn id="7" dur="500"/>
                                        <p:tgtEl>
                                          <p:spTgt spid="10854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08547">
                                            <p:txEl>
                                              <p:pRg st="4" end="4"/>
                                            </p:txEl>
                                          </p:spTgt>
                                        </p:tgtEl>
                                        <p:attrNameLst>
                                          <p:attrName>style.visibility</p:attrName>
                                        </p:attrNameLst>
                                      </p:cBhvr>
                                      <p:to>
                                        <p:strVal val="visible"/>
                                      </p:to>
                                    </p:set>
                                    <p:animEffect transition="in" filter="fade">
                                      <p:cBhvr>
                                        <p:cTn id="12" dur="1000"/>
                                        <p:tgtEl>
                                          <p:spTgt spid="108547">
                                            <p:txEl>
                                              <p:pRg st="4" end="4"/>
                                            </p:txEl>
                                          </p:spTgt>
                                        </p:tgtEl>
                                      </p:cBhvr>
                                    </p:animEffect>
                                    <p:anim calcmode="lin" valueType="num">
                                      <p:cBhvr>
                                        <p:cTn id="13"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08547">
                                            <p:txEl>
                                              <p:pRg st="4" end="4"/>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08547">
                                            <p:txEl>
                                              <p:pRg st="4" end="4"/>
                                            </p:txEl>
                                          </p:spTgt>
                                        </p:tgtEl>
                                        <p:attrNameLst>
                                          <p:attrName>ppt_y</p:attrName>
                                        </p:attrNameLst>
                                      </p:cBhvr>
                                      <p:tavLst>
                                        <p:tav tm="0">
                                          <p:val>
                                            <p:strVal val="#ppt_y-.03"/>
                                          </p:val>
                                        </p:tav>
                                        <p:tav tm="100000">
                                          <p:val>
                                            <p:strVal val="#ppt_y"/>
                                          </p:val>
                                        </p:tav>
                                      </p:tavLst>
                                    </p:anim>
                                  </p:childTnLst>
                                </p:cTn>
                              </p:par>
                              <p:par>
                                <p:cTn id="16" presetID="37" presetClass="entr" presetSubtype="0" fill="hold" nodeType="withEffect">
                                  <p:stCondLst>
                                    <p:cond delay="0"/>
                                  </p:stCondLst>
                                  <p:childTnLst>
                                    <p:set>
                                      <p:cBhvr>
                                        <p:cTn id="17" dur="1" fill="hold">
                                          <p:stCondLst>
                                            <p:cond delay="0"/>
                                          </p:stCondLst>
                                        </p:cTn>
                                        <p:tgtEl>
                                          <p:spTgt spid="108547">
                                            <p:txEl>
                                              <p:pRg st="5" end="5"/>
                                            </p:txEl>
                                          </p:spTgt>
                                        </p:tgtEl>
                                        <p:attrNameLst>
                                          <p:attrName>style.visibility</p:attrName>
                                        </p:attrNameLst>
                                      </p:cBhvr>
                                      <p:to>
                                        <p:strVal val="visible"/>
                                      </p:to>
                                    </p:set>
                                    <p:animEffect transition="in" filter="fade">
                                      <p:cBhvr>
                                        <p:cTn id="18" dur="1000"/>
                                        <p:tgtEl>
                                          <p:spTgt spid="108547">
                                            <p:txEl>
                                              <p:pRg st="5" end="5"/>
                                            </p:txEl>
                                          </p:spTgt>
                                        </p:tgtEl>
                                      </p:cBhvr>
                                    </p:animEffect>
                                    <p:anim calcmode="lin" valueType="num">
                                      <p:cBhvr>
                                        <p:cTn id="19"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20" dur="900" decel="100000" fill="hold"/>
                                        <p:tgtEl>
                                          <p:spTgt spid="108547">
                                            <p:txEl>
                                              <p:pRg st="5" end="5"/>
                                            </p:tx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08547">
                                            <p:txEl>
                                              <p:pRg st="5" end="5"/>
                                            </p:txEl>
                                          </p:spTgt>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0"/>
                                  </p:stCondLst>
                                  <p:childTnLst>
                                    <p:set>
                                      <p:cBhvr>
                                        <p:cTn id="23" dur="1" fill="hold">
                                          <p:stCondLst>
                                            <p:cond delay="0"/>
                                          </p:stCondLst>
                                        </p:cTn>
                                        <p:tgtEl>
                                          <p:spTgt spid="108547">
                                            <p:txEl>
                                              <p:pRg st="6" end="6"/>
                                            </p:txEl>
                                          </p:spTgt>
                                        </p:tgtEl>
                                        <p:attrNameLst>
                                          <p:attrName>style.visibility</p:attrName>
                                        </p:attrNameLst>
                                      </p:cBhvr>
                                      <p:to>
                                        <p:strVal val="visible"/>
                                      </p:to>
                                    </p:set>
                                    <p:animEffect transition="in" filter="fade">
                                      <p:cBhvr>
                                        <p:cTn id="24" dur="1000"/>
                                        <p:tgtEl>
                                          <p:spTgt spid="108547">
                                            <p:txEl>
                                              <p:pRg st="6" end="6"/>
                                            </p:txEl>
                                          </p:spTgt>
                                        </p:tgtEl>
                                      </p:cBhvr>
                                    </p:animEffect>
                                    <p:anim calcmode="lin" valueType="num">
                                      <p:cBhvr>
                                        <p:cTn id="25"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108547">
                                            <p:txEl>
                                              <p:pRg st="7" end="7"/>
                                            </p:txEl>
                                          </p:spTgt>
                                        </p:tgtEl>
                                        <p:attrNameLst>
                                          <p:attrName>style.visibility</p:attrName>
                                        </p:attrNameLst>
                                      </p:cBhvr>
                                      <p:to>
                                        <p:strVal val="visible"/>
                                      </p:to>
                                    </p:set>
                                    <p:animEffect transition="in" filter="fade">
                                      <p:cBhvr>
                                        <p:cTn id="30" dur="1000"/>
                                        <p:tgtEl>
                                          <p:spTgt spid="108547">
                                            <p:txEl>
                                              <p:pRg st="7" end="7"/>
                                            </p:txEl>
                                          </p:spTgt>
                                        </p:tgtEl>
                                      </p:cBhvr>
                                    </p:animEffect>
                                    <p:anim calcmode="lin" valueType="num">
                                      <p:cBhvr>
                                        <p:cTn id="31"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32"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08547">
                                            <p:txEl>
                                              <p:pRg st="8" end="8"/>
                                            </p:txEl>
                                          </p:spTgt>
                                        </p:tgtEl>
                                        <p:attrNameLst>
                                          <p:attrName>style.visibility</p:attrName>
                                        </p:attrNameLst>
                                      </p:cBhvr>
                                      <p:to>
                                        <p:strVal val="visible"/>
                                      </p:to>
                                    </p:set>
                                    <p:animEffect transition="in" filter="fade">
                                      <p:cBhvr>
                                        <p:cTn id="36" dur="1000"/>
                                        <p:tgtEl>
                                          <p:spTgt spid="108547">
                                            <p:txEl>
                                              <p:pRg st="8" end="8"/>
                                            </p:txEl>
                                          </p:spTgt>
                                        </p:tgtEl>
                                      </p:cBhvr>
                                    </p:animEffect>
                                    <p:anim calcmode="lin" valueType="num">
                                      <p:cBhvr>
                                        <p:cTn id="37"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108547">
                                            <p:txEl>
                                              <p:pRg st="8" end="8"/>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8547">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108547">
                                            <p:txEl>
                                              <p:pRg st="10" end="10"/>
                                            </p:txEl>
                                          </p:spTgt>
                                        </p:tgtEl>
                                        <p:attrNameLst>
                                          <p:attrName>style.visibility</p:attrName>
                                        </p:attrNameLst>
                                      </p:cBhvr>
                                      <p:to>
                                        <p:strVal val="visible"/>
                                      </p:to>
                                    </p:set>
                                    <p:anim calcmode="lin" valueType="num">
                                      <p:cBhvr>
                                        <p:cTn id="44" dur="1000" fill="hold"/>
                                        <p:tgtEl>
                                          <p:spTgt spid="108547">
                                            <p:txEl>
                                              <p:pRg st="10" end="10"/>
                                            </p:txEl>
                                          </p:spTgt>
                                        </p:tgtEl>
                                        <p:attrNameLst>
                                          <p:attrName>ppt_w</p:attrName>
                                        </p:attrNameLst>
                                      </p:cBhvr>
                                      <p:tavLst>
                                        <p:tav tm="0">
                                          <p:val>
                                            <p:fltVal val="0"/>
                                          </p:val>
                                        </p:tav>
                                        <p:tav tm="100000">
                                          <p:val>
                                            <p:strVal val="#ppt_w"/>
                                          </p:val>
                                        </p:tav>
                                      </p:tavLst>
                                    </p:anim>
                                    <p:anim calcmode="lin" valueType="num">
                                      <p:cBhvr>
                                        <p:cTn id="45" dur="1000" fill="hold"/>
                                        <p:tgtEl>
                                          <p:spTgt spid="108547">
                                            <p:txEl>
                                              <p:pRg st="10" end="10"/>
                                            </p:txEl>
                                          </p:spTgt>
                                        </p:tgtEl>
                                        <p:attrNameLst>
                                          <p:attrName>ppt_h</p:attrName>
                                        </p:attrNameLst>
                                      </p:cBhvr>
                                      <p:tavLst>
                                        <p:tav tm="0">
                                          <p:val>
                                            <p:fltVal val="0"/>
                                          </p:val>
                                        </p:tav>
                                        <p:tav tm="100000">
                                          <p:val>
                                            <p:strVal val="#ppt_h"/>
                                          </p:val>
                                        </p:tav>
                                      </p:tavLst>
                                    </p:anim>
                                    <p:anim calcmode="lin" valueType="num">
                                      <p:cBhvr>
                                        <p:cTn id="46" dur="1000" fill="hold"/>
                                        <p:tgtEl>
                                          <p:spTgt spid="108547">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08547">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(34)</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362200"/>
            <a:ext cx="7391400" cy="4038600"/>
          </a:xfrm>
        </p:spPr>
        <p:txBody>
          <a:bodyPr/>
          <a:lstStyle/>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The </a:t>
            </a:r>
            <a:r>
              <a:rPr lang="nl-NL" sz="2200" dirty="0" err="1" smtClean="0">
                <a:solidFill>
                  <a:schemeClr val="tx2"/>
                </a:solidFill>
              </a:rPr>
              <a:t>embedded</a:t>
            </a:r>
            <a:r>
              <a:rPr lang="nl-NL" sz="2200" dirty="0" smtClean="0">
                <a:solidFill>
                  <a:schemeClr val="tx2"/>
                </a:solidFill>
              </a:rPr>
              <a:t> time </a:t>
            </a:r>
            <a:r>
              <a:rPr lang="nl-NL" sz="2200" dirty="0" err="1" smtClean="0">
                <a:solidFill>
                  <a:schemeClr val="tx2"/>
                </a:solidFill>
              </a:rPr>
              <a:t>modifier</a:t>
            </a:r>
            <a:r>
              <a:rPr lang="nl-NL" sz="2200" dirty="0" smtClean="0">
                <a:solidFill>
                  <a:schemeClr val="tx2"/>
                </a:solidFill>
              </a:rPr>
              <a:t> is </a:t>
            </a:r>
            <a:r>
              <a:rPr lang="nl-NL" sz="2200" dirty="0" err="1" smtClean="0">
                <a:solidFill>
                  <a:schemeClr val="tx2"/>
                </a:solidFill>
              </a:rPr>
              <a:t>not</a:t>
            </a:r>
            <a:r>
              <a:rPr lang="nl-NL" sz="2200" dirty="0" smtClean="0">
                <a:solidFill>
                  <a:schemeClr val="tx2"/>
                </a:solidFill>
              </a:rPr>
              <a:t> </a:t>
            </a:r>
            <a:r>
              <a:rPr lang="nl-NL" sz="2200" dirty="0" err="1" smtClean="0">
                <a:solidFill>
                  <a:schemeClr val="tx2"/>
                </a:solidFill>
              </a:rPr>
              <a:t>elided</a:t>
            </a:r>
            <a:r>
              <a:rPr lang="nl-NL" sz="2200" dirty="0" smtClean="0">
                <a:solidFill>
                  <a:schemeClr val="tx2"/>
                </a:solidFill>
              </a:rPr>
              <a:t>.</a:t>
            </a:r>
          </a:p>
          <a:p>
            <a:pPr marL="0" indent="0" eaLnBrk="1" hangingPunct="1">
              <a:buFontTx/>
              <a:buNone/>
              <a:tabLst>
                <a:tab pos="365125" algn="l"/>
                <a:tab pos="715963" algn="l"/>
                <a:tab pos="2422525" algn="l"/>
              </a:tabLst>
              <a:defRPr/>
            </a:pPr>
            <a:endParaRPr lang="nl-BE" sz="1200" dirty="0" smtClean="0">
              <a:solidFill>
                <a:schemeClr val="tx2"/>
              </a:solidFill>
            </a:endParaRPr>
          </a:p>
          <a:p>
            <a:pPr marL="0" indent="0" eaLnBrk="1" hangingPunct="1">
              <a:buFontTx/>
              <a:buNone/>
              <a:tabLst>
                <a:tab pos="365125" algn="l"/>
                <a:tab pos="715963" algn="l"/>
                <a:tab pos="2422525" algn="l"/>
              </a:tabLst>
              <a:defRPr/>
            </a:pPr>
            <a:r>
              <a:rPr lang="nl-BE" sz="2200" dirty="0" smtClean="0">
                <a:solidFill>
                  <a:schemeClr val="tx2"/>
                </a:solidFill>
              </a:rPr>
              <a:t>(35)	</a:t>
            </a:r>
            <a:r>
              <a:rPr lang="nl-BE" sz="2200" dirty="0" smtClean="0">
                <a:solidFill>
                  <a:srgbClr val="269999"/>
                </a:solidFill>
              </a:rPr>
              <a:t>Gisteren   moest ik volgende week een lezing</a:t>
            </a:r>
          </a:p>
          <a:p>
            <a:pPr marL="0" indent="0" eaLnBrk="1" hangingPunct="1">
              <a:buFontTx/>
              <a:buNone/>
              <a:tabLst>
                <a:tab pos="365125" algn="l"/>
                <a:tab pos="715963" algn="l"/>
                <a:tab pos="2422525" algn="l"/>
              </a:tabLst>
              <a:defRPr/>
            </a:pPr>
            <a:r>
              <a:rPr lang="nl-BE" sz="2200" i="1" dirty="0" smtClean="0">
                <a:solidFill>
                  <a:schemeClr val="tx2"/>
                </a:solidFill>
              </a:rPr>
              <a:t>		yesterday had.to I next        week  a    lecture</a:t>
            </a:r>
          </a:p>
          <a:p>
            <a:pPr marL="0" indent="0" eaLnBrk="1" hangingPunct="1">
              <a:buFontTx/>
              <a:buNone/>
              <a:tabLst>
                <a:tab pos="365125" algn="l"/>
                <a:tab pos="715963" algn="l"/>
                <a:tab pos="2422525" algn="l"/>
              </a:tabLst>
              <a:defRPr/>
            </a:pPr>
            <a:r>
              <a:rPr lang="nl-BE" sz="2200" dirty="0" smtClean="0">
                <a:solidFill>
                  <a:schemeClr val="tx2"/>
                </a:solidFill>
              </a:rPr>
              <a:t> 		</a:t>
            </a:r>
            <a:r>
              <a:rPr lang="nl-BE" sz="2200" dirty="0" smtClean="0">
                <a:solidFill>
                  <a:srgbClr val="269999"/>
                </a:solidFill>
              </a:rPr>
              <a:t>geven, en  vandaag moet ik </a:t>
            </a:r>
            <a:r>
              <a:rPr lang="nl-BE" sz="2200" b="1" dirty="0" smtClean="0">
                <a:solidFill>
                  <a:srgbClr val="269999"/>
                </a:solidFill>
              </a:rPr>
              <a:t>morgen</a:t>
            </a:r>
          </a:p>
          <a:p>
            <a:pPr marL="0" indent="0" eaLnBrk="1" hangingPunct="1">
              <a:buFontTx/>
              <a:buNone/>
              <a:tabLst>
                <a:tab pos="365125" algn="l"/>
                <a:tab pos="715963" algn="l"/>
                <a:tab pos="2422525" algn="l"/>
              </a:tabLst>
              <a:defRPr/>
            </a:pPr>
            <a:r>
              <a:rPr lang="nl-BE" sz="2200" i="1" dirty="0" smtClean="0">
                <a:solidFill>
                  <a:schemeClr val="tx2"/>
                </a:solidFill>
              </a:rPr>
              <a:t>		give    and today     must I   tomorrow</a:t>
            </a:r>
          </a:p>
          <a:p>
            <a:pPr marL="0" indent="0" eaLnBrk="1" hangingPunct="1">
              <a:buFontTx/>
              <a:buNone/>
              <a:tabLst>
                <a:tab pos="365125" algn="l"/>
                <a:tab pos="715963" algn="l"/>
                <a:tab pos="2422525" algn="l"/>
              </a:tabLst>
              <a:defRPr/>
            </a:pPr>
            <a:r>
              <a:rPr lang="nl-BE" sz="2200" i="1" dirty="0" smtClean="0">
                <a:solidFill>
                  <a:schemeClr val="tx2"/>
                </a:solidFill>
              </a:rPr>
              <a:t>	  	</a:t>
            </a:r>
            <a:r>
              <a:rPr lang="nl-BE" sz="2200" dirty="0" smtClean="0">
                <a:solidFill>
                  <a:srgbClr val="269999"/>
                </a:solidFill>
              </a:rPr>
              <a:t>[</a:t>
            </a:r>
            <a:r>
              <a:rPr lang="nl-BE" sz="2200" strike="sngStrike" dirty="0" smtClean="0">
                <a:solidFill>
                  <a:srgbClr val="269999"/>
                </a:solidFill>
              </a:rPr>
              <a:t>een lezing   geven</a:t>
            </a:r>
            <a:r>
              <a:rPr lang="nl-BE" sz="2200" dirty="0" smtClean="0">
                <a:solidFill>
                  <a:srgbClr val="269999"/>
                </a:solidFill>
              </a:rPr>
              <a:t>].</a:t>
            </a:r>
          </a:p>
          <a:p>
            <a:pPr marL="0" indent="0" eaLnBrk="1" hangingPunct="1">
              <a:buFontTx/>
              <a:buNone/>
              <a:tabLst>
                <a:tab pos="365125" algn="l"/>
                <a:tab pos="715963" algn="l"/>
                <a:tab pos="2422525" algn="l"/>
              </a:tabLst>
              <a:defRPr/>
            </a:pPr>
            <a:r>
              <a:rPr lang="nl-BE" sz="2200" i="1" dirty="0" smtClean="0">
                <a:solidFill>
                  <a:schemeClr val="tx2"/>
                </a:solidFill>
              </a:rPr>
              <a:t>		 a     lecture give	</a:t>
            </a:r>
          </a:p>
          <a:p>
            <a:pPr marL="0" indent="0" eaLnBrk="1" hangingPunct="1">
              <a:buFontTx/>
              <a:buNone/>
              <a:tabLst>
                <a:tab pos="365125" algn="l"/>
                <a:tab pos="715963" algn="l"/>
                <a:tab pos="2422525" algn="l"/>
              </a:tabLst>
              <a:defRPr/>
            </a:pPr>
            <a:r>
              <a:rPr lang="nl-BE" sz="2200" i="1" dirty="0" smtClean="0">
                <a:solidFill>
                  <a:schemeClr val="tx2"/>
                </a:solidFill>
              </a:rPr>
              <a:t>		</a:t>
            </a:r>
            <a:r>
              <a:rPr lang="nl-BE" sz="2200" dirty="0" smtClean="0">
                <a:solidFill>
                  <a:schemeClr val="tx2"/>
                </a:solidFill>
              </a:rPr>
              <a:t>‘Yesterday I had to give a lecture next week 		and today I have to do it tomorrow.’</a:t>
            </a:r>
            <a:endParaRPr lang="nl-BE" sz="2200" i="1" dirty="0" smtClean="0">
              <a:solidFill>
                <a:schemeClr val="tx2"/>
              </a:solidFill>
            </a:endParaRPr>
          </a:p>
          <a:p>
            <a:pPr marL="0" indent="0" eaLnBrk="1" hangingPunct="1">
              <a:buFont typeface="Wingdings" pitchFamily="-110" charset="2"/>
              <a:buNone/>
              <a:tabLst>
                <a:tab pos="365125" algn="l"/>
                <a:tab pos="715963" algn="l"/>
                <a:tab pos="2422525" algn="l"/>
              </a:tabLst>
              <a:defRPr/>
            </a:pPr>
            <a:endParaRPr lang="nl-NL" sz="1200" i="1"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animEffect transition="in" filter="fade">
                                      <p:cBhvr>
                                        <p:cTn id="7" dur="1000"/>
                                        <p:tgtEl>
                                          <p:spTgt spid="108547">
                                            <p:txEl>
                                              <p:pRg st="2" end="2"/>
                                            </p:txEl>
                                          </p:spTgt>
                                        </p:tgtEl>
                                      </p:cBhvr>
                                    </p:animEffect>
                                    <p:anim calcmode="lin" valueType="num">
                                      <p:cBhvr>
                                        <p:cTn id="8" dur="1000" fill="hold"/>
                                        <p:tgtEl>
                                          <p:spTgt spid="10854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854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08547">
                                            <p:txEl>
                                              <p:pRg st="3" end="3"/>
                                            </p:txEl>
                                          </p:spTgt>
                                        </p:tgtEl>
                                        <p:attrNameLst>
                                          <p:attrName>style.visibility</p:attrName>
                                        </p:attrNameLst>
                                      </p:cBhvr>
                                      <p:to>
                                        <p:strVal val="visible"/>
                                      </p:to>
                                    </p:set>
                                    <p:animEffect transition="in" filter="fade">
                                      <p:cBhvr>
                                        <p:cTn id="13" dur="1000"/>
                                        <p:tgtEl>
                                          <p:spTgt spid="108547">
                                            <p:txEl>
                                              <p:pRg st="3" end="3"/>
                                            </p:txEl>
                                          </p:spTgt>
                                        </p:tgtEl>
                                      </p:cBhvr>
                                    </p:animEffect>
                                    <p:anim calcmode="lin" valueType="num">
                                      <p:cBhvr>
                                        <p:cTn id="14" dur="10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854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854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08547">
                                            <p:txEl>
                                              <p:pRg st="4" end="4"/>
                                            </p:txEl>
                                          </p:spTgt>
                                        </p:tgtEl>
                                        <p:attrNameLst>
                                          <p:attrName>style.visibility</p:attrName>
                                        </p:attrNameLst>
                                      </p:cBhvr>
                                      <p:to>
                                        <p:strVal val="visible"/>
                                      </p:to>
                                    </p:set>
                                    <p:animEffect transition="in" filter="fade">
                                      <p:cBhvr>
                                        <p:cTn id="19" dur="1000"/>
                                        <p:tgtEl>
                                          <p:spTgt spid="108547">
                                            <p:txEl>
                                              <p:pRg st="4" end="4"/>
                                            </p:txEl>
                                          </p:spTgt>
                                        </p:tgtEl>
                                      </p:cBhvr>
                                    </p:animEffect>
                                    <p:anim calcmode="lin" valueType="num">
                                      <p:cBhvr>
                                        <p:cTn id="20"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8547">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8547">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08547">
                                            <p:txEl>
                                              <p:pRg st="5" end="5"/>
                                            </p:txEl>
                                          </p:spTgt>
                                        </p:tgtEl>
                                        <p:attrNameLst>
                                          <p:attrName>style.visibility</p:attrName>
                                        </p:attrNameLst>
                                      </p:cBhvr>
                                      <p:to>
                                        <p:strVal val="visible"/>
                                      </p:to>
                                    </p:set>
                                    <p:animEffect transition="in" filter="fade">
                                      <p:cBhvr>
                                        <p:cTn id="25" dur="1000"/>
                                        <p:tgtEl>
                                          <p:spTgt spid="108547">
                                            <p:txEl>
                                              <p:pRg st="5" end="5"/>
                                            </p:txEl>
                                          </p:spTgt>
                                        </p:tgtEl>
                                      </p:cBhvr>
                                    </p:animEffect>
                                    <p:anim calcmode="lin" valueType="num">
                                      <p:cBhvr>
                                        <p:cTn id="26"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08547">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8547">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08547">
                                            <p:txEl>
                                              <p:pRg st="6" end="6"/>
                                            </p:txEl>
                                          </p:spTgt>
                                        </p:tgtEl>
                                        <p:attrNameLst>
                                          <p:attrName>style.visibility</p:attrName>
                                        </p:attrNameLst>
                                      </p:cBhvr>
                                      <p:to>
                                        <p:strVal val="visible"/>
                                      </p:to>
                                    </p:set>
                                    <p:animEffect transition="in" filter="fade">
                                      <p:cBhvr>
                                        <p:cTn id="31" dur="1000"/>
                                        <p:tgtEl>
                                          <p:spTgt spid="108547">
                                            <p:txEl>
                                              <p:pRg st="6" end="6"/>
                                            </p:txEl>
                                          </p:spTgt>
                                        </p:tgtEl>
                                      </p:cBhvr>
                                    </p:animEffect>
                                    <p:anim calcmode="lin" valueType="num">
                                      <p:cBhvr>
                                        <p:cTn id="32"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08547">
                                            <p:txEl>
                                              <p:pRg st="7" end="7"/>
                                            </p:txEl>
                                          </p:spTgt>
                                        </p:tgtEl>
                                        <p:attrNameLst>
                                          <p:attrName>style.visibility</p:attrName>
                                        </p:attrNameLst>
                                      </p:cBhvr>
                                      <p:to>
                                        <p:strVal val="visible"/>
                                      </p:to>
                                    </p:set>
                                    <p:animEffect transition="in" filter="fade">
                                      <p:cBhvr>
                                        <p:cTn id="37" dur="1000"/>
                                        <p:tgtEl>
                                          <p:spTgt spid="108547">
                                            <p:txEl>
                                              <p:pRg st="7" end="7"/>
                                            </p:txEl>
                                          </p:spTgt>
                                        </p:tgtEl>
                                      </p:cBhvr>
                                    </p:animEffect>
                                    <p:anim calcmode="lin" valueType="num">
                                      <p:cBhvr>
                                        <p:cTn id="38"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108547">
                                            <p:txEl>
                                              <p:pRg st="8" end="8"/>
                                            </p:txEl>
                                          </p:spTgt>
                                        </p:tgtEl>
                                        <p:attrNameLst>
                                          <p:attrName>style.visibility</p:attrName>
                                        </p:attrNameLst>
                                      </p:cBhvr>
                                      <p:to>
                                        <p:strVal val="visible"/>
                                      </p:to>
                                    </p:set>
                                    <p:animEffect transition="in" filter="fade">
                                      <p:cBhvr>
                                        <p:cTn id="43" dur="1000"/>
                                        <p:tgtEl>
                                          <p:spTgt spid="108547">
                                            <p:txEl>
                                              <p:pRg st="8" end="8"/>
                                            </p:txEl>
                                          </p:spTgt>
                                        </p:tgtEl>
                                      </p:cBhvr>
                                    </p:animEffect>
                                    <p:anim calcmode="lin" valueType="num">
                                      <p:cBhvr>
                                        <p:cTn id="44"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08547">
                                            <p:txEl>
                                              <p:pRg st="8" end="8"/>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8547">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(35)</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362200"/>
            <a:ext cx="7391400" cy="4191000"/>
          </a:xfrm>
        </p:spPr>
        <p:txBody>
          <a:bodyPr/>
          <a:lstStyle/>
          <a:p>
            <a:pPr marL="0" indent="0" eaLnBrk="1" hangingPunct="1">
              <a:buFont typeface="Wingdings" pitchFamily="-110" charset="2"/>
              <a:buNone/>
              <a:tabLst>
                <a:tab pos="365125" algn="l"/>
                <a:tab pos="715963" algn="l"/>
                <a:tab pos="2422525" algn="l"/>
              </a:tabLst>
              <a:defRPr/>
            </a:pPr>
            <a:r>
              <a:rPr lang="nl-NL" sz="2200" dirty="0" smtClean="0">
                <a:solidFill>
                  <a:schemeClr val="tx2"/>
                </a:solidFill>
                <a:sym typeface="Wingdings"/>
              </a:rPr>
              <a:t>Time </a:t>
            </a:r>
            <a:r>
              <a:rPr lang="nl-NL" sz="2200" dirty="0" err="1" smtClean="0">
                <a:solidFill>
                  <a:schemeClr val="tx2"/>
                </a:solidFill>
                <a:sym typeface="Wingdings"/>
              </a:rPr>
              <a:t>adverbial</a:t>
            </a:r>
            <a:r>
              <a:rPr lang="nl-NL" sz="2200" dirty="0" smtClean="0">
                <a:solidFill>
                  <a:schemeClr val="tx2"/>
                </a:solidFill>
                <a:sym typeface="Wingdings"/>
              </a:rPr>
              <a:t> is </a:t>
            </a:r>
            <a:r>
              <a:rPr lang="nl-NL" sz="2200" dirty="0" err="1" smtClean="0">
                <a:solidFill>
                  <a:schemeClr val="tx2"/>
                </a:solidFill>
                <a:sym typeface="Wingdings"/>
              </a:rPr>
              <a:t>adjoined</a:t>
            </a:r>
            <a:r>
              <a:rPr lang="nl-NL" sz="2200" dirty="0" smtClean="0">
                <a:solidFill>
                  <a:schemeClr val="tx2"/>
                </a:solidFill>
                <a:sym typeface="Wingdings"/>
              </a:rPr>
              <a:t> to</a:t>
            </a:r>
            <a:r>
              <a:rPr lang="nl-BE" sz="2200" dirty="0" smtClean="0">
                <a:solidFill>
                  <a:schemeClr val="tx2"/>
                </a:solidFill>
                <a:sym typeface="Wingdings"/>
              </a:rPr>
              <a:t> </a:t>
            </a:r>
            <a:r>
              <a:rPr lang="nl-BE" sz="2200" dirty="0" smtClean="0">
                <a:solidFill>
                  <a:schemeClr val="tx2"/>
                </a:solidFill>
              </a:rPr>
              <a:t>embedded TP (or possibly higher, but still in the infinitival clause).</a:t>
            </a:r>
          </a:p>
          <a:p>
            <a:pPr marL="0" indent="0" eaLnBrk="1" hangingPunct="1">
              <a:buFont typeface="Wingdings" pitchFamily="-110" charset="2"/>
              <a:buNone/>
              <a:tabLst>
                <a:tab pos="365125" algn="l"/>
                <a:tab pos="715963" algn="l"/>
                <a:tab pos="2422525" algn="l"/>
              </a:tabLst>
              <a:defRPr/>
            </a:pPr>
            <a:endParaRPr lang="nl-BE" sz="2200" dirty="0" smtClean="0">
              <a:solidFill>
                <a:schemeClr val="tx2"/>
              </a:solidFill>
              <a:sym typeface="Wingdings"/>
            </a:endParaRPr>
          </a:p>
          <a:p>
            <a:pPr marL="0" indent="0" eaLnBrk="1" hangingPunct="1">
              <a:buFont typeface="Wingdings" pitchFamily="-110" charset="2"/>
              <a:buNone/>
              <a:tabLst>
                <a:tab pos="365125" algn="l"/>
                <a:tab pos="715963" algn="l"/>
                <a:tab pos="2422525" algn="l"/>
              </a:tabLst>
              <a:defRPr/>
            </a:pPr>
            <a:r>
              <a:rPr lang="nl-BE" sz="2200" dirty="0" smtClean="0">
                <a:solidFill>
                  <a:schemeClr val="tx2"/>
                </a:solidFill>
                <a:sym typeface="Wingdings"/>
              </a:rPr>
              <a:t>=</a:t>
            </a:r>
            <a:r>
              <a:rPr lang="nl-NL" sz="2200" dirty="0" smtClean="0">
                <a:solidFill>
                  <a:schemeClr val="tx2"/>
                </a:solidFill>
                <a:sym typeface="Wingdings"/>
              </a:rPr>
              <a:t> </a:t>
            </a:r>
            <a:r>
              <a:rPr lang="nl-NL" sz="2200" dirty="0" err="1" smtClean="0">
                <a:solidFill>
                  <a:schemeClr val="tx2"/>
                </a:solidFill>
                <a:sym typeface="Wingdings"/>
              </a:rPr>
              <a:t>not</a:t>
            </a:r>
            <a:r>
              <a:rPr lang="nl-NL" sz="2200" dirty="0" smtClean="0">
                <a:solidFill>
                  <a:schemeClr val="tx2"/>
                </a:solidFill>
                <a:sym typeface="Wingdings"/>
              </a:rPr>
              <a:t> </a:t>
            </a:r>
            <a:r>
              <a:rPr lang="nl-NL" sz="2200" dirty="0" err="1" smtClean="0">
                <a:solidFill>
                  <a:schemeClr val="tx2"/>
                </a:solidFill>
                <a:sym typeface="Wingdings"/>
              </a:rPr>
              <a:t>elided</a:t>
            </a:r>
            <a:endParaRPr lang="nl-NL" sz="2200" dirty="0" smtClean="0">
              <a:solidFill>
                <a:schemeClr val="tx2"/>
              </a:solidFill>
              <a:sym typeface="Wingdings"/>
            </a:endParaRPr>
          </a:p>
          <a:p>
            <a:pPr marL="0" indent="0" eaLnBrk="1" hangingPunct="1">
              <a:buFont typeface="Wingdings" pitchFamily="-110" charset="2"/>
              <a:buNone/>
              <a:tabLst>
                <a:tab pos="365125" algn="l"/>
                <a:tab pos="715963" algn="l"/>
                <a:tab pos="2422525" algn="l"/>
              </a:tabLst>
              <a:defRPr/>
            </a:pPr>
            <a:endParaRPr lang="nl-NL" sz="2200" dirty="0" smtClean="0">
              <a:solidFill>
                <a:schemeClr val="tx2"/>
              </a:solidFill>
              <a:sym typeface="Wingdings"/>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sym typeface="Wingdings"/>
              </a:rPr>
              <a:t> MCE does </a:t>
            </a:r>
            <a:r>
              <a:rPr lang="nl-NL" sz="2200" dirty="0" err="1" smtClean="0">
                <a:solidFill>
                  <a:schemeClr val="tx2"/>
                </a:solidFill>
                <a:sym typeface="Wingdings"/>
              </a:rPr>
              <a:t>not</a:t>
            </a:r>
            <a:r>
              <a:rPr lang="nl-NL" sz="2200" dirty="0" smtClean="0">
                <a:solidFill>
                  <a:schemeClr val="tx2"/>
                </a:solidFill>
                <a:sym typeface="Wingdings"/>
              </a:rPr>
              <a:t> </a:t>
            </a:r>
            <a:r>
              <a:rPr lang="nl-NL" sz="2200" dirty="0" err="1" smtClean="0">
                <a:solidFill>
                  <a:schemeClr val="tx2"/>
                </a:solidFill>
                <a:sym typeface="Wingdings"/>
              </a:rPr>
              <a:t>elide</a:t>
            </a:r>
            <a:r>
              <a:rPr lang="nl-NL" sz="2200" dirty="0" smtClean="0">
                <a:solidFill>
                  <a:schemeClr val="tx2"/>
                </a:solidFill>
                <a:sym typeface="Wingdings"/>
              </a:rPr>
              <a:t> the </a:t>
            </a:r>
            <a:r>
              <a:rPr lang="nl-NL" sz="2200" dirty="0" err="1" smtClean="0">
                <a:solidFill>
                  <a:schemeClr val="tx2"/>
                </a:solidFill>
                <a:sym typeface="Wingdings"/>
              </a:rPr>
              <a:t>entire</a:t>
            </a:r>
            <a:r>
              <a:rPr lang="nl-NL" sz="2200" dirty="0" smtClean="0">
                <a:solidFill>
                  <a:schemeClr val="tx2"/>
                </a:solidFill>
                <a:sym typeface="Wingdings"/>
              </a:rPr>
              <a:t> complement</a:t>
            </a: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sym typeface="Wingdings"/>
              </a:rPr>
              <a:t> 	</a:t>
            </a:r>
            <a:r>
              <a:rPr lang="nl-NL" sz="2200" dirty="0" err="1" smtClean="0">
                <a:solidFill>
                  <a:schemeClr val="tx2"/>
                </a:solidFill>
                <a:sym typeface="Wingdings"/>
              </a:rPr>
              <a:t>clause</a:t>
            </a:r>
            <a:r>
              <a:rPr lang="nl-NL" sz="2200" dirty="0" smtClean="0">
                <a:solidFill>
                  <a:schemeClr val="tx2"/>
                </a:solidFill>
                <a:sym typeface="Wingdings"/>
              </a:rPr>
              <a:t>. The TP </a:t>
            </a:r>
            <a:r>
              <a:rPr lang="nl-NL" sz="2200" dirty="0" err="1" smtClean="0">
                <a:solidFill>
                  <a:schemeClr val="tx2"/>
                </a:solidFill>
                <a:sym typeface="Wingdings"/>
              </a:rPr>
              <a:t>layer</a:t>
            </a:r>
            <a:r>
              <a:rPr lang="nl-NL" sz="2200" dirty="0" smtClean="0">
                <a:solidFill>
                  <a:schemeClr val="tx2"/>
                </a:solidFill>
                <a:sym typeface="Wingdings"/>
              </a:rPr>
              <a:t> is </a:t>
            </a:r>
            <a:r>
              <a:rPr lang="nl-NL" sz="2200" dirty="0" err="1" smtClean="0">
                <a:solidFill>
                  <a:schemeClr val="tx2"/>
                </a:solidFill>
                <a:sym typeface="Wingdings"/>
              </a:rPr>
              <a:t>not</a:t>
            </a:r>
            <a:r>
              <a:rPr lang="nl-NL" sz="2200" dirty="0" smtClean="0">
                <a:solidFill>
                  <a:schemeClr val="tx2"/>
                </a:solidFill>
                <a:sym typeface="Wingdings"/>
              </a:rPr>
              <a:t> </a:t>
            </a:r>
            <a:r>
              <a:rPr lang="nl-NL" sz="2200" dirty="0" err="1" smtClean="0">
                <a:solidFill>
                  <a:schemeClr val="tx2"/>
                </a:solidFill>
                <a:sym typeface="Wingdings"/>
              </a:rPr>
              <a:t>elided</a:t>
            </a:r>
            <a:r>
              <a:rPr lang="nl-NL" sz="2200" dirty="0" smtClean="0">
                <a:solidFill>
                  <a:schemeClr val="tx2"/>
                </a:solidFill>
                <a:sym typeface="Wingdings"/>
              </a:rPr>
              <a:t>, </a:t>
            </a:r>
            <a:r>
              <a:rPr lang="nl-NL" sz="2200" dirty="0" err="1" smtClean="0">
                <a:solidFill>
                  <a:schemeClr val="tx2"/>
                </a:solidFill>
                <a:sym typeface="Wingdings"/>
              </a:rPr>
              <a:t>but</a:t>
            </a:r>
            <a:r>
              <a:rPr lang="nl-NL" sz="2200" dirty="0" smtClean="0">
                <a:solidFill>
                  <a:schemeClr val="tx2"/>
                </a:solidFill>
                <a:sym typeface="Wingdings"/>
              </a:rPr>
              <a:t> </a:t>
            </a:r>
            <a:r>
              <a:rPr lang="nl-NL" sz="2200" dirty="0" err="1" smtClean="0">
                <a:solidFill>
                  <a:schemeClr val="tx2"/>
                </a:solidFill>
                <a:sym typeface="Wingdings"/>
              </a:rPr>
              <a:t>anything</a:t>
            </a:r>
            <a:endParaRPr lang="nl-NL" sz="2200" dirty="0" smtClean="0">
              <a:solidFill>
                <a:schemeClr val="tx2"/>
              </a:solidFill>
              <a:sym typeface="Wingdings"/>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sym typeface="Wingdings"/>
              </a:rPr>
              <a:t> 	</a:t>
            </a:r>
            <a:r>
              <a:rPr lang="nl-NL" sz="2200" dirty="0" err="1" smtClean="0">
                <a:solidFill>
                  <a:schemeClr val="tx2"/>
                </a:solidFill>
                <a:sym typeface="Wingdings"/>
              </a:rPr>
              <a:t>lower</a:t>
            </a:r>
            <a:r>
              <a:rPr lang="nl-NL" sz="2200" dirty="0" smtClean="0">
                <a:solidFill>
                  <a:schemeClr val="tx2"/>
                </a:solidFill>
                <a:sym typeface="Wingdings"/>
              </a:rPr>
              <a:t> is.</a:t>
            </a:r>
          </a:p>
          <a:p>
            <a:pPr marL="0" indent="0" eaLnBrk="1" hangingPunct="1">
              <a:buFont typeface="Wingdings" pitchFamily="-110" charset="2"/>
              <a:buNone/>
              <a:tabLst>
                <a:tab pos="365125" algn="l"/>
                <a:tab pos="715963" algn="l"/>
                <a:tab pos="2422525" algn="l"/>
              </a:tabLst>
              <a:defRPr/>
            </a:pPr>
            <a:endParaRPr lang="nl-NL" sz="2200" dirty="0" smtClean="0">
              <a:solidFill>
                <a:schemeClr val="tx2"/>
              </a:solidFill>
              <a:sym typeface="Wingdings"/>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sym typeface="Wingdings"/>
              </a:rPr>
              <a:t> MCE targets the complement of T.</a:t>
            </a:r>
            <a:endParaRPr lang="nl-NL" sz="2200"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nodeType="clickEffect">
                                  <p:stCondLst>
                                    <p:cond delay="0"/>
                                  </p:stCondLst>
                                  <p:childTnLst>
                                    <p:set>
                                      <p:cBhvr>
                                        <p:cTn id="10" dur="1" fill="hold">
                                          <p:stCondLst>
                                            <p:cond delay="0"/>
                                          </p:stCondLst>
                                        </p:cTn>
                                        <p:tgtEl>
                                          <p:spTgt spid="108547">
                                            <p:txEl>
                                              <p:pRg st="4" end="4"/>
                                            </p:txEl>
                                          </p:spTgt>
                                        </p:tgtEl>
                                        <p:attrNameLst>
                                          <p:attrName>style.visibility</p:attrName>
                                        </p:attrNameLst>
                                      </p:cBhvr>
                                      <p:to>
                                        <p:strVal val="visible"/>
                                      </p:to>
                                    </p:set>
                                    <p:anim calcmode="lin" valueType="num">
                                      <p:cBhvr>
                                        <p:cTn id="11" dur="1000" fill="hold"/>
                                        <p:tgtEl>
                                          <p:spTgt spid="108547">
                                            <p:txEl>
                                              <p:pRg st="4" end="4"/>
                                            </p:txEl>
                                          </p:spTgt>
                                        </p:tgtEl>
                                        <p:attrNameLst>
                                          <p:attrName>ppt_w</p:attrName>
                                        </p:attrNameLst>
                                      </p:cBhvr>
                                      <p:tavLst>
                                        <p:tav tm="0">
                                          <p:val>
                                            <p:fltVal val="0"/>
                                          </p:val>
                                        </p:tav>
                                        <p:tav tm="100000">
                                          <p:val>
                                            <p:strVal val="#ppt_w"/>
                                          </p:val>
                                        </p:tav>
                                      </p:tavLst>
                                    </p:anim>
                                    <p:anim calcmode="lin" valueType="num">
                                      <p:cBhvr>
                                        <p:cTn id="12" dur="1000" fill="hold"/>
                                        <p:tgtEl>
                                          <p:spTgt spid="108547">
                                            <p:txEl>
                                              <p:pRg st="4" end="4"/>
                                            </p:txEl>
                                          </p:spTgt>
                                        </p:tgtEl>
                                        <p:attrNameLst>
                                          <p:attrName>ppt_h</p:attrName>
                                        </p:attrNameLst>
                                      </p:cBhvr>
                                      <p:tavLst>
                                        <p:tav tm="0">
                                          <p:val>
                                            <p:fltVal val="0"/>
                                          </p:val>
                                        </p:tav>
                                        <p:tav tm="100000">
                                          <p:val>
                                            <p:strVal val="#ppt_h"/>
                                          </p:val>
                                        </p:tav>
                                      </p:tavLst>
                                    </p:anim>
                                    <p:anim calcmode="lin" valueType="num">
                                      <p:cBhvr>
                                        <p:cTn id="13" dur="1000" fill="hold"/>
                                        <p:tgtEl>
                                          <p:spTgt spid="10854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08547">
                                            <p:txEl>
                                              <p:pRg st="4" end="4"/>
                                            </p:txEl>
                                          </p:spTgt>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0"/>
                                  </p:stCondLst>
                                  <p:childTnLst>
                                    <p:set>
                                      <p:cBhvr>
                                        <p:cTn id="16" dur="1" fill="hold">
                                          <p:stCondLst>
                                            <p:cond delay="0"/>
                                          </p:stCondLst>
                                        </p:cTn>
                                        <p:tgtEl>
                                          <p:spTgt spid="108547">
                                            <p:txEl>
                                              <p:pRg st="5" end="5"/>
                                            </p:txEl>
                                          </p:spTgt>
                                        </p:tgtEl>
                                        <p:attrNameLst>
                                          <p:attrName>style.visibility</p:attrName>
                                        </p:attrNameLst>
                                      </p:cBhvr>
                                      <p:to>
                                        <p:strVal val="visible"/>
                                      </p:to>
                                    </p:set>
                                    <p:anim calcmode="lin" valueType="num">
                                      <p:cBhvr>
                                        <p:cTn id="17" dur="1000" fill="hold"/>
                                        <p:tgtEl>
                                          <p:spTgt spid="108547">
                                            <p:txEl>
                                              <p:pRg st="5" end="5"/>
                                            </p:txEl>
                                          </p:spTgt>
                                        </p:tgtEl>
                                        <p:attrNameLst>
                                          <p:attrName>ppt_w</p:attrName>
                                        </p:attrNameLst>
                                      </p:cBhvr>
                                      <p:tavLst>
                                        <p:tav tm="0">
                                          <p:val>
                                            <p:fltVal val="0"/>
                                          </p:val>
                                        </p:tav>
                                        <p:tav tm="100000">
                                          <p:val>
                                            <p:strVal val="#ppt_w"/>
                                          </p:val>
                                        </p:tav>
                                      </p:tavLst>
                                    </p:anim>
                                    <p:anim calcmode="lin" valueType="num">
                                      <p:cBhvr>
                                        <p:cTn id="18" dur="1000" fill="hold"/>
                                        <p:tgtEl>
                                          <p:spTgt spid="108547">
                                            <p:txEl>
                                              <p:pRg st="5" end="5"/>
                                            </p:txEl>
                                          </p:spTgt>
                                        </p:tgtEl>
                                        <p:attrNameLst>
                                          <p:attrName>ppt_h</p:attrName>
                                        </p:attrNameLst>
                                      </p:cBhvr>
                                      <p:tavLst>
                                        <p:tav tm="0">
                                          <p:val>
                                            <p:fltVal val="0"/>
                                          </p:val>
                                        </p:tav>
                                        <p:tav tm="100000">
                                          <p:val>
                                            <p:strVal val="#ppt_h"/>
                                          </p:val>
                                        </p:tav>
                                      </p:tavLst>
                                    </p:anim>
                                    <p:anim calcmode="lin" valueType="num">
                                      <p:cBhvr>
                                        <p:cTn id="19" dur="1000" fill="hold"/>
                                        <p:tgtEl>
                                          <p:spTgt spid="10854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108547">
                                            <p:txEl>
                                              <p:pRg st="5" end="5"/>
                                            </p:txEl>
                                          </p:spTgt>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108547">
                                            <p:txEl>
                                              <p:pRg st="6" end="6"/>
                                            </p:txEl>
                                          </p:spTgt>
                                        </p:tgtEl>
                                        <p:attrNameLst>
                                          <p:attrName>style.visibility</p:attrName>
                                        </p:attrNameLst>
                                      </p:cBhvr>
                                      <p:to>
                                        <p:strVal val="visible"/>
                                      </p:to>
                                    </p:set>
                                    <p:anim calcmode="lin" valueType="num">
                                      <p:cBhvr>
                                        <p:cTn id="23" dur="1000" fill="hold"/>
                                        <p:tgtEl>
                                          <p:spTgt spid="108547">
                                            <p:txEl>
                                              <p:pRg st="6" end="6"/>
                                            </p:txEl>
                                          </p:spTgt>
                                        </p:tgtEl>
                                        <p:attrNameLst>
                                          <p:attrName>ppt_w</p:attrName>
                                        </p:attrNameLst>
                                      </p:cBhvr>
                                      <p:tavLst>
                                        <p:tav tm="0">
                                          <p:val>
                                            <p:fltVal val="0"/>
                                          </p:val>
                                        </p:tav>
                                        <p:tav tm="100000">
                                          <p:val>
                                            <p:strVal val="#ppt_w"/>
                                          </p:val>
                                        </p:tav>
                                      </p:tavLst>
                                    </p:anim>
                                    <p:anim calcmode="lin" valueType="num">
                                      <p:cBhvr>
                                        <p:cTn id="24" dur="1000" fill="hold"/>
                                        <p:tgtEl>
                                          <p:spTgt spid="108547">
                                            <p:txEl>
                                              <p:pRg st="6" end="6"/>
                                            </p:txEl>
                                          </p:spTgt>
                                        </p:tgtEl>
                                        <p:attrNameLst>
                                          <p:attrName>ppt_h</p:attrName>
                                        </p:attrNameLst>
                                      </p:cBhvr>
                                      <p:tavLst>
                                        <p:tav tm="0">
                                          <p:val>
                                            <p:fltVal val="0"/>
                                          </p:val>
                                        </p:tav>
                                        <p:tav tm="100000">
                                          <p:val>
                                            <p:strVal val="#ppt_h"/>
                                          </p:val>
                                        </p:tav>
                                      </p:tavLst>
                                    </p:anim>
                                    <p:anim calcmode="lin" valueType="num">
                                      <p:cBhvr>
                                        <p:cTn id="25" dur="1000" fill="hold"/>
                                        <p:tgtEl>
                                          <p:spTgt spid="10854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854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108547">
                                            <p:txEl>
                                              <p:pRg st="8" end="8"/>
                                            </p:txEl>
                                          </p:spTgt>
                                        </p:tgtEl>
                                        <p:attrNameLst>
                                          <p:attrName>style.visibility</p:attrName>
                                        </p:attrNameLst>
                                      </p:cBhvr>
                                      <p:to>
                                        <p:strVal val="visible"/>
                                      </p:to>
                                    </p:set>
                                    <p:anim calcmode="lin" valueType="num">
                                      <p:cBhvr>
                                        <p:cTn id="31" dur="1000" fill="hold"/>
                                        <p:tgtEl>
                                          <p:spTgt spid="108547">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108547">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10854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08547">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(36)</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1981200"/>
            <a:ext cx="7772400" cy="3732213"/>
          </a:xfrm>
        </p:spPr>
        <p:txBody>
          <a:bodyPr/>
          <a:lstStyle/>
          <a:p>
            <a:pPr marL="0" indent="0" eaLnBrk="1" hangingPunct="1">
              <a:buFont typeface="Wingdings" pitchFamily="-110" charset="2"/>
              <a:buNone/>
              <a:tabLst>
                <a:tab pos="365125" algn="l"/>
                <a:tab pos="715963" algn="l"/>
                <a:tab pos="2422525" algn="l"/>
              </a:tabLst>
              <a:defRPr/>
            </a:pPr>
            <a:endParaRPr lang="nl-NL" sz="100" dirty="0" smtClean="0">
              <a:solidFill>
                <a:schemeClr val="tx2"/>
              </a:solidFill>
            </a:endParaRPr>
          </a:p>
          <a:p>
            <a:pPr marL="0" indent="0" eaLnBrk="1" hangingPunct="1">
              <a:buFontTx/>
              <a:buChar char="•"/>
              <a:tabLst>
                <a:tab pos="365125" algn="l"/>
                <a:tab pos="715963" algn="l"/>
                <a:tab pos="2422525" algn="l"/>
              </a:tabLst>
              <a:defRPr/>
            </a:pPr>
            <a:r>
              <a:rPr lang="nl-NL" sz="2200" dirty="0" smtClean="0">
                <a:solidFill>
                  <a:schemeClr val="tx2"/>
                </a:solidFill>
              </a:rPr>
              <a:t> Subject </a:t>
            </a:r>
            <a:r>
              <a:rPr lang="nl-NL" sz="2200" dirty="0" err="1" smtClean="0">
                <a:solidFill>
                  <a:schemeClr val="tx2"/>
                </a:solidFill>
              </a:rPr>
              <a:t>extraction</a:t>
            </a:r>
            <a:r>
              <a:rPr lang="nl-NL" sz="2200" dirty="0" smtClean="0">
                <a:solidFill>
                  <a:schemeClr val="tx2"/>
                </a:solidFill>
              </a:rPr>
              <a:t> is </a:t>
            </a:r>
            <a:r>
              <a:rPr lang="nl-NL" sz="2200" dirty="0" err="1" smtClean="0">
                <a:solidFill>
                  <a:schemeClr val="tx2"/>
                </a:solidFill>
              </a:rPr>
              <a:t>allowed</a:t>
            </a:r>
            <a:r>
              <a:rPr lang="nl-NL" sz="2200" dirty="0" smtClean="0">
                <a:solidFill>
                  <a:schemeClr val="tx2"/>
                </a:solidFill>
              </a:rPr>
              <a:t>.</a:t>
            </a:r>
          </a:p>
          <a:p>
            <a:pPr marL="0" indent="0" eaLnBrk="1" hangingPunct="1">
              <a:buFont typeface="Wingdings" pitchFamily="-110" charset="2"/>
              <a:buNone/>
              <a:tabLst>
                <a:tab pos="365125" algn="l"/>
                <a:tab pos="715963" algn="l"/>
                <a:tab pos="2422525" algn="l"/>
              </a:tabLst>
              <a:defRPr/>
            </a:pPr>
            <a:endParaRPr lang="nl-NL" sz="22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sym typeface="Wingdings"/>
              </a:rPr>
              <a:t> </a:t>
            </a:r>
            <a:r>
              <a:rPr lang="nl-NL" sz="2200" dirty="0" err="1" smtClean="0">
                <a:solidFill>
                  <a:schemeClr val="tx2"/>
                </a:solidFill>
                <a:sym typeface="Wingdings"/>
              </a:rPr>
              <a:t>Modals</a:t>
            </a:r>
            <a:r>
              <a:rPr lang="nl-NL" sz="2200" dirty="0" smtClean="0">
                <a:solidFill>
                  <a:schemeClr val="tx2"/>
                </a:solidFill>
                <a:sym typeface="Wingdings"/>
              </a:rPr>
              <a:t> are </a:t>
            </a:r>
            <a:r>
              <a:rPr lang="nl-NL" sz="2200" dirty="0" err="1" smtClean="0">
                <a:solidFill>
                  <a:schemeClr val="tx2"/>
                </a:solidFill>
                <a:sym typeface="Wingdings"/>
              </a:rPr>
              <a:t>raising</a:t>
            </a:r>
            <a:r>
              <a:rPr lang="nl-NL" sz="2200" dirty="0" smtClean="0">
                <a:solidFill>
                  <a:schemeClr val="tx2"/>
                </a:solidFill>
                <a:sym typeface="Wingdings"/>
              </a:rPr>
              <a:t> </a:t>
            </a:r>
            <a:r>
              <a:rPr lang="nl-NL" sz="2200" dirty="0" err="1" smtClean="0">
                <a:solidFill>
                  <a:schemeClr val="tx2"/>
                </a:solidFill>
                <a:sym typeface="Wingdings"/>
              </a:rPr>
              <a:t>verbs</a:t>
            </a:r>
            <a:r>
              <a:rPr lang="nl-NL" sz="2200" dirty="0" smtClean="0">
                <a:solidFill>
                  <a:schemeClr val="tx2"/>
                </a:solidFill>
                <a:sym typeface="Wingdings"/>
              </a:rPr>
              <a:t>: subject </a:t>
            </a:r>
            <a:r>
              <a:rPr lang="nl-NL" sz="2200" dirty="0" err="1" smtClean="0">
                <a:solidFill>
                  <a:schemeClr val="tx2"/>
                </a:solidFill>
                <a:sym typeface="Wingdings"/>
              </a:rPr>
              <a:t>raises</a:t>
            </a:r>
            <a:r>
              <a:rPr lang="nl-NL" sz="2200" dirty="0" smtClean="0">
                <a:solidFill>
                  <a:schemeClr val="tx2"/>
                </a:solidFill>
                <a:sym typeface="Wingdings"/>
              </a:rPr>
              <a:t> out of 	the </a:t>
            </a:r>
            <a:r>
              <a:rPr lang="nl-NL" sz="2200" dirty="0" err="1" smtClean="0">
                <a:solidFill>
                  <a:schemeClr val="tx2"/>
                </a:solidFill>
                <a:sym typeface="Wingdings"/>
              </a:rPr>
              <a:t>infinitival</a:t>
            </a:r>
            <a:r>
              <a:rPr lang="nl-NL" sz="2200" dirty="0" smtClean="0">
                <a:solidFill>
                  <a:schemeClr val="tx2"/>
                </a:solidFill>
                <a:sym typeface="Wingdings"/>
              </a:rPr>
              <a:t> </a:t>
            </a:r>
            <a:r>
              <a:rPr lang="nl-NL" sz="2200" dirty="0" err="1" smtClean="0">
                <a:solidFill>
                  <a:schemeClr val="tx2"/>
                </a:solidFill>
                <a:sym typeface="Wingdings"/>
              </a:rPr>
              <a:t>clause</a:t>
            </a:r>
            <a:r>
              <a:rPr lang="nl-NL" sz="2200" dirty="0" smtClean="0">
                <a:solidFill>
                  <a:schemeClr val="tx2"/>
                </a:solidFill>
                <a:sym typeface="Wingdings"/>
              </a:rPr>
              <a:t>.</a:t>
            </a:r>
            <a:endParaRPr lang="nl-NL" sz="2200" dirty="0" smtClean="0">
              <a:solidFill>
                <a:schemeClr val="tx2"/>
              </a:solidFill>
            </a:endParaRPr>
          </a:p>
          <a:p>
            <a:pPr marL="0" indent="0" eaLnBrk="1" hangingPunct="1">
              <a:buFont typeface="Wingdings" pitchFamily="-110" charset="2"/>
              <a:buNone/>
              <a:tabLst>
                <a:tab pos="365125" algn="l"/>
                <a:tab pos="715963" algn="l"/>
                <a:tab pos="2422525" algn="l"/>
              </a:tabLst>
              <a:defRPr/>
            </a:pPr>
            <a:endParaRPr lang="nl-NL" sz="22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(36)	</a:t>
            </a:r>
            <a:r>
              <a:rPr lang="nl-BE" sz="2200" dirty="0" smtClean="0">
                <a:solidFill>
                  <a:schemeClr val="accent1">
                    <a:lumMod val="75000"/>
                  </a:schemeClr>
                </a:solidFill>
              </a:rPr>
              <a:t>Ik wil     wel helpen, maar </a:t>
            </a:r>
            <a:r>
              <a:rPr lang="nl-BE" sz="2200" b="1" dirty="0" smtClean="0">
                <a:solidFill>
                  <a:schemeClr val="accent1">
                    <a:lumMod val="75000"/>
                  </a:schemeClr>
                </a:solidFill>
              </a:rPr>
              <a:t>ik </a:t>
            </a:r>
            <a:r>
              <a:rPr lang="nl-BE" sz="2200" dirty="0" smtClean="0">
                <a:solidFill>
                  <a:schemeClr val="accent1">
                    <a:lumMod val="75000"/>
                  </a:schemeClr>
                </a:solidFill>
              </a:rPr>
              <a:t>kan niet </a:t>
            </a:r>
            <a:r>
              <a:rPr lang="en-US" sz="2200" dirty="0" smtClean="0">
                <a:solidFill>
                  <a:schemeClr val="accent1">
                    <a:lumMod val="75000"/>
                  </a:schemeClr>
                </a:solidFill>
              </a:rPr>
              <a:t>[</a:t>
            </a:r>
            <a:r>
              <a:rPr lang="en-US" sz="2200" dirty="0" err="1" smtClean="0">
                <a:solidFill>
                  <a:schemeClr val="accent1">
                    <a:lumMod val="75000"/>
                  </a:schemeClr>
                </a:solidFill>
              </a:rPr>
              <a:t>helpen</a:t>
            </a:r>
            <a:r>
              <a:rPr lang="en-US" sz="2200" dirty="0" smtClean="0">
                <a:solidFill>
                  <a:schemeClr val="accent1">
                    <a:lumMod val="75000"/>
                  </a:schemeClr>
                </a:solidFill>
              </a:rPr>
              <a:t>].</a:t>
            </a:r>
          </a:p>
          <a:p>
            <a:pPr marL="900113" indent="-900113" eaLnBrk="1" hangingPunct="1">
              <a:buFontTx/>
              <a:buNone/>
              <a:tabLst>
                <a:tab pos="714375" algn="l"/>
                <a:tab pos="900113" algn="l"/>
                <a:tab pos="1071563" algn="l"/>
                <a:tab pos="1257300" algn="l"/>
                <a:tab pos="1971675" algn="l"/>
              </a:tabLst>
              <a:defRPr/>
            </a:pPr>
            <a:r>
              <a:rPr lang="en-US" sz="2200" i="1" dirty="0" smtClean="0">
                <a:solidFill>
                  <a:schemeClr val="tx2"/>
                </a:solidFill>
              </a:rPr>
              <a:t>	I	  want </a:t>
            </a:r>
            <a:r>
              <a:rPr lang="en-US" sz="2200" i="1" cap="small" dirty="0" err="1" smtClean="0">
                <a:solidFill>
                  <a:schemeClr val="tx2"/>
                </a:solidFill>
              </a:rPr>
              <a:t>prt</a:t>
            </a:r>
            <a:r>
              <a:rPr lang="en-US" sz="2200" i="1" cap="small" dirty="0" smtClean="0">
                <a:solidFill>
                  <a:schemeClr val="tx2"/>
                </a:solidFill>
              </a:rPr>
              <a:t>  </a:t>
            </a:r>
            <a:r>
              <a:rPr lang="en-US" sz="2200" i="1" dirty="0" smtClean="0">
                <a:solidFill>
                  <a:schemeClr val="tx2"/>
                </a:solidFill>
              </a:rPr>
              <a:t>help      but    I  can not   help</a:t>
            </a:r>
          </a:p>
          <a:p>
            <a:pPr marL="900113" indent="-900113" eaLnBrk="1" hangingPunct="1">
              <a:buFontTx/>
              <a:buNone/>
              <a:tabLst>
                <a:tab pos="714375" algn="l"/>
                <a:tab pos="900113" algn="l"/>
                <a:tab pos="1071563" algn="l"/>
                <a:tab pos="1257300" algn="l"/>
                <a:tab pos="1971675" algn="l"/>
              </a:tabLst>
              <a:defRPr/>
            </a:pPr>
            <a:r>
              <a:rPr lang="en-US" sz="2200" dirty="0" smtClean="0">
                <a:solidFill>
                  <a:schemeClr val="tx2"/>
                </a:solidFill>
              </a:rPr>
              <a:t>	‘I want to help, but I can’t.’</a:t>
            </a:r>
            <a:endParaRPr lang="nl-NL" sz="2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8547">
                                            <p:txEl>
                                              <p:pRg st="3" end="3"/>
                                            </p:txEl>
                                          </p:spTgt>
                                        </p:tgtEl>
                                        <p:attrNameLst>
                                          <p:attrName>style.visibility</p:attrName>
                                        </p:attrNameLst>
                                      </p:cBhvr>
                                      <p:to>
                                        <p:strVal val="visible"/>
                                      </p:to>
                                    </p:set>
                                    <p:anim calcmode="lin" valueType="num">
                                      <p:cBhvr>
                                        <p:cTn id="7" dur="1000" fill="hold"/>
                                        <p:tgtEl>
                                          <p:spTgt spid="108547">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108547">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10854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854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8547">
                                            <p:txEl>
                                              <p:pRg st="5" end="5"/>
                                            </p:txEl>
                                          </p:spTgt>
                                        </p:tgtEl>
                                        <p:attrNameLst>
                                          <p:attrName>style.visibility</p:attrName>
                                        </p:attrNameLst>
                                      </p:cBhvr>
                                      <p:to>
                                        <p:strVal val="visible"/>
                                      </p:to>
                                    </p:set>
                                    <p:animEffect transition="in" filter="fade">
                                      <p:cBhvr>
                                        <p:cTn id="15" dur="1000"/>
                                        <p:tgtEl>
                                          <p:spTgt spid="108547">
                                            <p:txEl>
                                              <p:pRg st="5" end="5"/>
                                            </p:txEl>
                                          </p:spTgt>
                                        </p:tgtEl>
                                      </p:cBhvr>
                                    </p:animEffect>
                                    <p:anim calcmode="lin" valueType="num">
                                      <p:cBhvr>
                                        <p:cTn id="16"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8547">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8547">
                                            <p:txEl>
                                              <p:pRg st="5" end="5"/>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08547">
                                            <p:txEl>
                                              <p:pRg st="6" end="6"/>
                                            </p:txEl>
                                          </p:spTgt>
                                        </p:tgtEl>
                                        <p:attrNameLst>
                                          <p:attrName>style.visibility</p:attrName>
                                        </p:attrNameLst>
                                      </p:cBhvr>
                                      <p:to>
                                        <p:strVal val="visible"/>
                                      </p:to>
                                    </p:set>
                                    <p:animEffect transition="in" filter="fade">
                                      <p:cBhvr>
                                        <p:cTn id="21" dur="1000"/>
                                        <p:tgtEl>
                                          <p:spTgt spid="108547">
                                            <p:txEl>
                                              <p:pRg st="6" end="6"/>
                                            </p:txEl>
                                          </p:spTgt>
                                        </p:tgtEl>
                                      </p:cBhvr>
                                    </p:animEffect>
                                    <p:anim calcmode="lin" valueType="num">
                                      <p:cBhvr>
                                        <p:cTn id="22"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8547">
                                            <p:txEl>
                                              <p:pRg st="7" end="7"/>
                                            </p:txEl>
                                          </p:spTgt>
                                        </p:tgtEl>
                                        <p:attrNameLst>
                                          <p:attrName>style.visibility</p:attrName>
                                        </p:attrNameLst>
                                      </p:cBhvr>
                                      <p:to>
                                        <p:strVal val="visible"/>
                                      </p:to>
                                    </p:set>
                                    <p:animEffect transition="in" filter="fade">
                                      <p:cBhvr>
                                        <p:cTn id="27" dur="1000"/>
                                        <p:tgtEl>
                                          <p:spTgt spid="108547">
                                            <p:txEl>
                                              <p:pRg st="7" end="7"/>
                                            </p:txEl>
                                          </p:spTgt>
                                        </p:tgtEl>
                                      </p:cBhvr>
                                    </p:animEffect>
                                    <p:anim calcmode="lin" valueType="num">
                                      <p:cBhvr>
                                        <p:cTn id="28"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258888" y="301625"/>
            <a:ext cx="7777162" cy="1143000"/>
          </a:xfrm>
        </p:spPr>
        <p:txBody>
          <a:bodyPr/>
          <a:lstStyle/>
          <a:p>
            <a:pPr eaLnBrk="1" hangingPunct="1"/>
            <a:r>
              <a:rPr lang="nl-BE" sz="3400" dirty="0" smtClean="0">
                <a:solidFill>
                  <a:schemeClr val="accent1"/>
                </a:solidFill>
              </a:rPr>
              <a:t>2. Basic data: Dutch MCE (37)</a:t>
            </a:r>
            <a:endParaRPr lang="nl-NL" sz="3400" dirty="0" smtClean="0">
              <a:solidFill>
                <a:schemeClr val="accent1"/>
              </a:solidFill>
            </a:endParaRPr>
          </a:p>
        </p:txBody>
      </p:sp>
      <p:sp>
        <p:nvSpPr>
          <p:cNvPr id="46083" name="Rectangle 3"/>
          <p:cNvSpPr>
            <a:spLocks noGrp="1" noChangeArrowheads="1"/>
          </p:cNvSpPr>
          <p:nvPr>
            <p:ph type="body" idx="1"/>
          </p:nvPr>
        </p:nvSpPr>
        <p:spPr>
          <a:xfrm>
            <a:off x="1370013" y="1827213"/>
            <a:ext cx="7316787" cy="4338637"/>
          </a:xfrm>
        </p:spPr>
        <p:txBody>
          <a:bodyPr/>
          <a:lstStyle/>
          <a:p>
            <a:pPr marL="900113" indent="-900113" eaLnBrk="1" hangingPunct="1">
              <a:buFontTx/>
              <a:buNone/>
              <a:tabLst>
                <a:tab pos="714375" algn="l"/>
                <a:tab pos="900113" algn="l"/>
                <a:tab pos="1071563" algn="l"/>
                <a:tab pos="1257300" algn="l"/>
                <a:tab pos="1971675" algn="l"/>
              </a:tabLst>
              <a:defRPr/>
            </a:pPr>
            <a:r>
              <a:rPr lang="nl-NL" sz="2200" dirty="0" smtClean="0">
                <a:solidFill>
                  <a:schemeClr val="tx2"/>
                </a:solidFill>
                <a:sym typeface="Wingdings"/>
              </a:rPr>
              <a:t> Even </a:t>
            </a:r>
            <a:r>
              <a:rPr lang="nl-NL" sz="2200" dirty="0" err="1" smtClean="0">
                <a:solidFill>
                  <a:schemeClr val="tx2"/>
                </a:solidFill>
                <a:sym typeface="Wingdings"/>
              </a:rPr>
              <a:t>derived</a:t>
            </a:r>
            <a:r>
              <a:rPr lang="nl-NL" sz="2200" dirty="0" smtClean="0">
                <a:solidFill>
                  <a:schemeClr val="tx2"/>
                </a:solidFill>
                <a:sym typeface="Wingdings"/>
              </a:rPr>
              <a:t> </a:t>
            </a:r>
            <a:r>
              <a:rPr lang="nl-NL" sz="2200" dirty="0" err="1" smtClean="0">
                <a:solidFill>
                  <a:schemeClr val="tx2"/>
                </a:solidFill>
                <a:sym typeface="Wingdings"/>
              </a:rPr>
              <a:t>subjects</a:t>
            </a:r>
            <a:endParaRPr lang="nl-NL" sz="2200" dirty="0" smtClean="0">
              <a:solidFill>
                <a:schemeClr val="tx2"/>
              </a:solidFill>
              <a:sym typeface="Wingdings"/>
            </a:endParaRPr>
          </a:p>
          <a:p>
            <a:pPr marL="900113" indent="-900113" eaLnBrk="1" hangingPunct="1">
              <a:buFontTx/>
              <a:buNone/>
              <a:tabLst>
                <a:tab pos="714375" algn="l"/>
                <a:tab pos="900113" algn="l"/>
                <a:tab pos="1071563" algn="l"/>
                <a:tab pos="1257300" algn="l"/>
                <a:tab pos="1971675" algn="l"/>
              </a:tabLst>
              <a:defRPr/>
            </a:pPr>
            <a:r>
              <a:rPr lang="nl-NL" sz="2200" dirty="0" smtClean="0">
                <a:solidFill>
                  <a:schemeClr val="tx2"/>
                </a:solidFill>
              </a:rPr>
              <a:t>	= </a:t>
            </a:r>
            <a:r>
              <a:rPr lang="nl-NL" sz="2200" dirty="0" err="1" smtClean="0">
                <a:solidFill>
                  <a:schemeClr val="tx2"/>
                </a:solidFill>
              </a:rPr>
              <a:t>extraction</a:t>
            </a:r>
            <a:r>
              <a:rPr lang="nl-NL" sz="2200" dirty="0" smtClean="0">
                <a:solidFill>
                  <a:schemeClr val="tx2"/>
                </a:solidFill>
              </a:rPr>
              <a:t> </a:t>
            </a:r>
            <a:r>
              <a:rPr lang="nl-NL" sz="2200" dirty="0" err="1" smtClean="0">
                <a:solidFill>
                  <a:schemeClr val="tx2"/>
                </a:solidFill>
              </a:rPr>
              <a:t>from</a:t>
            </a:r>
            <a:r>
              <a:rPr lang="nl-NL" sz="2200" dirty="0" smtClean="0">
                <a:solidFill>
                  <a:schemeClr val="tx2"/>
                </a:solidFill>
              </a:rPr>
              <a:t> complement </a:t>
            </a:r>
            <a:r>
              <a:rPr lang="nl-NL" sz="2200" dirty="0" err="1" smtClean="0">
                <a:solidFill>
                  <a:schemeClr val="tx2"/>
                </a:solidFill>
              </a:rPr>
              <a:t>position</a:t>
            </a:r>
            <a:endParaRPr lang="nl-NL" sz="2200" dirty="0" smtClean="0">
              <a:solidFill>
                <a:schemeClr val="tx2"/>
              </a:solidFill>
            </a:endParaRPr>
          </a:p>
          <a:p>
            <a:pPr marL="900113" indent="-900113" eaLnBrk="1" hangingPunct="1">
              <a:buFontTx/>
              <a:buNone/>
              <a:tabLst>
                <a:tab pos="714375" algn="l"/>
                <a:tab pos="900113" algn="l"/>
                <a:tab pos="1071563" algn="l"/>
                <a:tab pos="1257300" algn="l"/>
                <a:tab pos="1971675" algn="l"/>
              </a:tabLst>
              <a:defRPr/>
            </a:pPr>
            <a:endParaRPr lang="nl-BE" sz="2200" dirty="0">
              <a:solidFill>
                <a:schemeClr val="tx2"/>
              </a:solidFill>
              <a:sym typeface="Wingdings" pitchFamily="-110" charset="2"/>
            </a:endParaRPr>
          </a:p>
          <a:p>
            <a:pPr marL="900113" indent="-900113" eaLnBrk="1" hangingPunct="1">
              <a:buFontTx/>
              <a:buNone/>
              <a:tabLst>
                <a:tab pos="714375" algn="l"/>
                <a:tab pos="900113" algn="l"/>
                <a:tab pos="1071563" algn="l"/>
                <a:tab pos="1257300" algn="l"/>
                <a:tab pos="1971675" algn="l"/>
              </a:tabLst>
              <a:defRPr/>
            </a:pPr>
            <a:r>
              <a:rPr lang="nl-BE" sz="2200" dirty="0" smtClean="0">
                <a:solidFill>
                  <a:schemeClr val="tx2"/>
                </a:solidFill>
                <a:sym typeface="Wingdings" pitchFamily="-110" charset="2"/>
              </a:rPr>
              <a:t>(37) a. </a:t>
            </a:r>
            <a:r>
              <a:rPr lang="en-US" sz="2200" dirty="0" smtClean="0">
                <a:solidFill>
                  <a:srgbClr val="269999"/>
                </a:solidFill>
              </a:rPr>
              <a:t>Erik is al         </a:t>
            </a:r>
            <a:r>
              <a:rPr lang="en-US" sz="2200" dirty="0" err="1" smtClean="0">
                <a:solidFill>
                  <a:srgbClr val="269999"/>
                </a:solidFill>
              </a:rPr>
              <a:t>langsgekomen</a:t>
            </a:r>
            <a:r>
              <a:rPr lang="en-US" sz="2200" dirty="0" smtClean="0">
                <a:solidFill>
                  <a:srgbClr val="269999"/>
                </a:solidFill>
              </a:rPr>
              <a:t>, </a:t>
            </a:r>
            <a:r>
              <a:rPr lang="en-US" sz="2200" dirty="0" err="1" smtClean="0">
                <a:solidFill>
                  <a:srgbClr val="269999"/>
                </a:solidFill>
              </a:rPr>
              <a:t>maar</a:t>
            </a:r>
            <a:r>
              <a:rPr lang="en-US" sz="2200" dirty="0" smtClean="0">
                <a:solidFill>
                  <a:srgbClr val="269999"/>
                </a:solidFill>
              </a:rPr>
              <a:t> </a:t>
            </a:r>
            <a:r>
              <a:rPr lang="en-US" sz="2200" b="1" dirty="0" smtClean="0">
                <a:solidFill>
                  <a:srgbClr val="269999"/>
                </a:solidFill>
              </a:rPr>
              <a:t>Nana</a:t>
            </a:r>
          </a:p>
          <a:p>
            <a:pPr marL="900113" indent="-900113" eaLnBrk="1" hangingPunct="1">
              <a:buFontTx/>
              <a:buNone/>
              <a:tabLst>
                <a:tab pos="714375" algn="l"/>
                <a:tab pos="900113" algn="l"/>
                <a:tab pos="1071563" algn="l"/>
                <a:tab pos="1257300" algn="l"/>
                <a:tab pos="1971675" algn="l"/>
              </a:tabLst>
              <a:defRPr/>
            </a:pPr>
            <a:r>
              <a:rPr lang="en-US" sz="2200" i="1" dirty="0">
                <a:solidFill>
                  <a:schemeClr val="tx2"/>
                </a:solidFill>
              </a:rPr>
              <a:t>	</a:t>
            </a:r>
            <a:r>
              <a:rPr lang="en-US" sz="2200" i="1" dirty="0" smtClean="0">
                <a:solidFill>
                  <a:schemeClr val="tx2"/>
                </a:solidFill>
              </a:rPr>
              <a:t>		Erik is already </a:t>
            </a:r>
            <a:r>
              <a:rPr lang="en-US" sz="2200" i="1" dirty="0" err="1" smtClean="0">
                <a:solidFill>
                  <a:schemeClr val="tx2"/>
                </a:solidFill>
              </a:rPr>
              <a:t>pass.by</a:t>
            </a:r>
            <a:r>
              <a:rPr lang="en-US" sz="2200" i="1" dirty="0" smtClean="0">
                <a:solidFill>
                  <a:schemeClr val="tx2"/>
                </a:solidFill>
              </a:rPr>
              <a:t>	        but    Nana 	</a:t>
            </a:r>
            <a:r>
              <a:rPr lang="en-US" sz="2200" dirty="0" err="1" smtClean="0">
                <a:solidFill>
                  <a:srgbClr val="269999"/>
                </a:solidFill>
              </a:rPr>
              <a:t>moet</a:t>
            </a:r>
            <a:r>
              <a:rPr lang="en-US" sz="2200" dirty="0" smtClean="0">
                <a:solidFill>
                  <a:srgbClr val="269999"/>
                </a:solidFill>
              </a:rPr>
              <a:t> </a:t>
            </a:r>
            <a:r>
              <a:rPr lang="en-US" sz="2200" dirty="0" err="1" smtClean="0">
                <a:solidFill>
                  <a:srgbClr val="269999"/>
                </a:solidFill>
              </a:rPr>
              <a:t>nog</a:t>
            </a:r>
            <a:r>
              <a:rPr lang="en-US" sz="2200" dirty="0" smtClean="0">
                <a:solidFill>
                  <a:srgbClr val="269999"/>
                </a:solidFill>
              </a:rPr>
              <a:t> </a:t>
            </a:r>
            <a:r>
              <a:rPr lang="en-US" sz="2200" dirty="0" smtClean="0">
                <a:solidFill>
                  <a:schemeClr val="accent1">
                    <a:lumMod val="75000"/>
                  </a:schemeClr>
                </a:solidFill>
              </a:rPr>
              <a:t>[</a:t>
            </a:r>
            <a:r>
              <a:rPr lang="en-US" sz="2200" strike="sngStrike" dirty="0" err="1" smtClean="0">
                <a:solidFill>
                  <a:schemeClr val="accent1">
                    <a:lumMod val="75000"/>
                  </a:schemeClr>
                </a:solidFill>
              </a:rPr>
              <a:t>langskomen</a:t>
            </a:r>
            <a:r>
              <a:rPr lang="en-US" sz="2200" strike="sngStrike" dirty="0" smtClean="0">
                <a:solidFill>
                  <a:schemeClr val="accent1">
                    <a:lumMod val="75000"/>
                  </a:schemeClr>
                </a:solidFill>
              </a:rPr>
              <a:t> </a:t>
            </a:r>
            <a:r>
              <a:rPr lang="en-US" sz="2200" strike="sngStrike" dirty="0" err="1" smtClean="0">
                <a:solidFill>
                  <a:schemeClr val="accent1">
                    <a:lumMod val="75000"/>
                  </a:schemeClr>
                </a:solidFill>
              </a:rPr>
              <a:t>t</a:t>
            </a:r>
            <a:r>
              <a:rPr lang="en-US" sz="2200" strike="sngStrike" baseline="-25000" dirty="0" err="1" smtClean="0">
                <a:solidFill>
                  <a:schemeClr val="accent1">
                    <a:lumMod val="75000"/>
                  </a:schemeClr>
                </a:solidFill>
              </a:rPr>
              <a:t>Nana</a:t>
            </a:r>
            <a:r>
              <a:rPr lang="en-US" sz="2200" dirty="0" smtClean="0">
                <a:solidFill>
                  <a:schemeClr val="accent1">
                    <a:lumMod val="75000"/>
                  </a:schemeClr>
                </a:solidFill>
              </a:rPr>
              <a:t>].</a:t>
            </a:r>
            <a:endParaRPr lang="en-US" sz="2200" dirty="0" smtClean="0">
              <a:solidFill>
                <a:schemeClr val="tx2"/>
              </a:solidFill>
            </a:endParaRPr>
          </a:p>
          <a:p>
            <a:pPr marL="900113" indent="-900113" eaLnBrk="1" hangingPunct="1">
              <a:buFontTx/>
              <a:buNone/>
              <a:tabLst>
                <a:tab pos="714375" algn="l"/>
                <a:tab pos="900113" algn="l"/>
                <a:tab pos="1071563" algn="l"/>
                <a:tab pos="1257300" algn="l"/>
                <a:tab pos="1971675" algn="l"/>
              </a:tabLst>
              <a:defRPr/>
            </a:pPr>
            <a:r>
              <a:rPr lang="en-US" sz="2200" i="1" dirty="0" smtClean="0">
                <a:solidFill>
                  <a:schemeClr val="tx2"/>
                </a:solidFill>
              </a:rPr>
              <a:t>			</a:t>
            </a:r>
            <a:r>
              <a:rPr lang="en-US" sz="2200" i="1" dirty="0" err="1" smtClean="0">
                <a:solidFill>
                  <a:schemeClr val="tx2"/>
                </a:solidFill>
              </a:rPr>
              <a:t>has.to</a:t>
            </a:r>
            <a:r>
              <a:rPr lang="en-US" sz="2200" i="1" dirty="0" smtClean="0">
                <a:solidFill>
                  <a:schemeClr val="tx2"/>
                </a:solidFill>
              </a:rPr>
              <a:t> still </a:t>
            </a:r>
            <a:r>
              <a:rPr lang="en-US" sz="2200" i="1" dirty="0" err="1" smtClean="0">
                <a:solidFill>
                  <a:schemeClr val="tx2"/>
                </a:solidFill>
              </a:rPr>
              <a:t>pass.by</a:t>
            </a:r>
            <a:endParaRPr lang="en-US" sz="2200" i="1"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en-US" sz="2200" dirty="0" smtClean="0">
                <a:solidFill>
                  <a:schemeClr val="tx2"/>
                </a:solidFill>
              </a:rPr>
              <a:t>		</a:t>
            </a:r>
            <a:r>
              <a:rPr lang="en-US" sz="2200" dirty="0" err="1" smtClean="0">
                <a:solidFill>
                  <a:schemeClr val="tx2"/>
                </a:solidFill>
              </a:rPr>
              <a:t>b</a:t>
            </a:r>
            <a:r>
              <a:rPr lang="en-US" sz="2200" dirty="0" smtClean="0">
                <a:solidFill>
                  <a:schemeClr val="tx2"/>
                </a:solidFill>
              </a:rPr>
              <a:t>. </a:t>
            </a:r>
            <a:r>
              <a:rPr lang="nl-NL" sz="2200" dirty="0" smtClean="0">
                <a:solidFill>
                  <a:srgbClr val="269999"/>
                </a:solidFill>
              </a:rPr>
              <a:t>Die  broek is nog niet gewassen, maar </a:t>
            </a:r>
            <a:r>
              <a:rPr lang="nl-NL" sz="2200" b="1" dirty="0" smtClean="0">
                <a:solidFill>
                  <a:srgbClr val="269999"/>
                </a:solidFill>
              </a:rPr>
              <a:t>hij</a:t>
            </a:r>
          </a:p>
          <a:p>
            <a:pPr marL="0" indent="0" eaLnBrk="1" hangingPunct="1">
              <a:buFont typeface="Wingdings" pitchFamily="-110" charset="2"/>
              <a:buNone/>
              <a:tabLst>
                <a:tab pos="365125" algn="l"/>
                <a:tab pos="715963" algn="l"/>
                <a:tab pos="2422525" algn="l"/>
              </a:tabLst>
              <a:defRPr/>
            </a:pPr>
            <a:r>
              <a:rPr lang="nl-NL" sz="2200" i="1" dirty="0" smtClean="0">
                <a:solidFill>
                  <a:schemeClr val="tx2"/>
                </a:solidFill>
              </a:rPr>
              <a:t>		    </a:t>
            </a:r>
            <a:r>
              <a:rPr lang="nl-NL" sz="2200" i="1" dirty="0" err="1" smtClean="0">
                <a:solidFill>
                  <a:schemeClr val="tx2"/>
                </a:solidFill>
              </a:rPr>
              <a:t>that</a:t>
            </a:r>
            <a:r>
              <a:rPr lang="nl-NL" sz="2200" i="1" dirty="0" smtClean="0">
                <a:solidFill>
                  <a:schemeClr val="tx2"/>
                </a:solidFill>
              </a:rPr>
              <a:t> </a:t>
            </a:r>
            <a:r>
              <a:rPr lang="nl-NL" sz="2200" i="1" dirty="0" err="1" smtClean="0">
                <a:solidFill>
                  <a:schemeClr val="tx2"/>
                </a:solidFill>
              </a:rPr>
              <a:t>pants</a:t>
            </a:r>
            <a:r>
              <a:rPr lang="nl-NL" sz="2200" i="1" dirty="0" smtClean="0">
                <a:solidFill>
                  <a:schemeClr val="tx2"/>
                </a:solidFill>
              </a:rPr>
              <a:t> is </a:t>
            </a:r>
            <a:r>
              <a:rPr lang="nl-NL" sz="2200" i="1" dirty="0" err="1" smtClean="0">
                <a:solidFill>
                  <a:schemeClr val="tx2"/>
                </a:solidFill>
              </a:rPr>
              <a:t>yet</a:t>
            </a:r>
            <a:r>
              <a:rPr lang="nl-NL" sz="2200" i="1" dirty="0" smtClean="0">
                <a:solidFill>
                  <a:schemeClr val="tx2"/>
                </a:solidFill>
              </a:rPr>
              <a:t>  </a:t>
            </a:r>
            <a:r>
              <a:rPr lang="nl-NL" sz="2200" i="1" dirty="0" err="1" smtClean="0">
                <a:solidFill>
                  <a:schemeClr val="tx2"/>
                </a:solidFill>
              </a:rPr>
              <a:t>not</a:t>
            </a:r>
            <a:r>
              <a:rPr lang="nl-NL" sz="2200" i="1" dirty="0" smtClean="0">
                <a:solidFill>
                  <a:schemeClr val="tx2"/>
                </a:solidFill>
              </a:rPr>
              <a:t>  </a:t>
            </a:r>
            <a:r>
              <a:rPr lang="nl-NL" sz="2200" i="1" dirty="0" err="1" smtClean="0">
                <a:solidFill>
                  <a:schemeClr val="tx2"/>
                </a:solidFill>
              </a:rPr>
              <a:t>washed</a:t>
            </a:r>
            <a:r>
              <a:rPr lang="nl-NL" sz="2200" i="1" dirty="0" smtClean="0">
                <a:solidFill>
                  <a:schemeClr val="tx2"/>
                </a:solidFill>
              </a:rPr>
              <a:t>,    </a:t>
            </a:r>
            <a:r>
              <a:rPr lang="nl-NL" sz="2200" i="1" dirty="0" err="1" smtClean="0">
                <a:solidFill>
                  <a:schemeClr val="tx2"/>
                </a:solidFill>
              </a:rPr>
              <a:t>but</a:t>
            </a:r>
            <a:r>
              <a:rPr lang="nl-NL" sz="2200" i="1" dirty="0" smtClean="0">
                <a:solidFill>
                  <a:schemeClr val="tx2"/>
                </a:solidFill>
              </a:rPr>
              <a:t>   </a:t>
            </a:r>
            <a:r>
              <a:rPr lang="nl-NL" sz="2200" i="1" dirty="0" err="1" smtClean="0">
                <a:solidFill>
                  <a:schemeClr val="tx2"/>
                </a:solidFill>
              </a:rPr>
              <a:t>he</a:t>
            </a:r>
            <a:endParaRPr lang="nl-NL" sz="2200" i="1"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 		    </a:t>
            </a:r>
            <a:r>
              <a:rPr lang="nl-NL" sz="2200" dirty="0" smtClean="0">
                <a:solidFill>
                  <a:srgbClr val="269999"/>
                </a:solidFill>
              </a:rPr>
              <a:t>mag         wel </a:t>
            </a:r>
            <a:r>
              <a:rPr lang="nl-BE" sz="2200" dirty="0" smtClean="0">
                <a:solidFill>
                  <a:srgbClr val="269999"/>
                </a:solidFill>
              </a:rPr>
              <a:t>[</a:t>
            </a:r>
            <a:r>
              <a:rPr lang="nl-BE" sz="2200" strike="sngStrike" dirty="0" smtClean="0">
                <a:solidFill>
                  <a:srgbClr val="269999"/>
                </a:solidFill>
              </a:rPr>
              <a:t>gewassen worden t</a:t>
            </a:r>
            <a:r>
              <a:rPr lang="nl-BE" sz="2200" strike="sngStrike" baseline="-25000" dirty="0" smtClean="0">
                <a:solidFill>
                  <a:srgbClr val="269999"/>
                </a:solidFill>
              </a:rPr>
              <a:t>hij</a:t>
            </a:r>
            <a:r>
              <a:rPr lang="nl-BE" sz="2200" dirty="0" smtClean="0">
                <a:solidFill>
                  <a:srgbClr val="269999"/>
                </a:solidFill>
              </a:rPr>
              <a:t>].</a:t>
            </a:r>
            <a:endParaRPr lang="nl-NL" sz="2200" dirty="0" smtClean="0">
              <a:solidFill>
                <a:srgbClr val="269999"/>
              </a:solidFill>
            </a:endParaRPr>
          </a:p>
          <a:p>
            <a:pPr marL="0" indent="0" eaLnBrk="1" hangingPunct="1">
              <a:buFont typeface="Wingdings" pitchFamily="-110" charset="2"/>
              <a:buNone/>
              <a:tabLst>
                <a:tab pos="365125" algn="l"/>
                <a:tab pos="715963" algn="l"/>
                <a:tab pos="2422525" algn="l"/>
              </a:tabLst>
              <a:defRPr/>
            </a:pPr>
            <a:r>
              <a:rPr lang="nl-NL" sz="2200" i="1" dirty="0" smtClean="0">
                <a:solidFill>
                  <a:schemeClr val="tx2"/>
                </a:solidFill>
              </a:rPr>
              <a:t>		    </a:t>
            </a:r>
            <a:r>
              <a:rPr lang="nl-NL" sz="2200" i="1" dirty="0" err="1" smtClean="0">
                <a:solidFill>
                  <a:schemeClr val="tx2"/>
                </a:solidFill>
              </a:rPr>
              <a:t>is.allowed</a:t>
            </a:r>
            <a:r>
              <a:rPr lang="nl-NL" sz="2200" i="1" dirty="0" smtClean="0">
                <a:solidFill>
                  <a:schemeClr val="tx2"/>
                </a:solidFill>
              </a:rPr>
              <a:t> </a:t>
            </a:r>
            <a:r>
              <a:rPr lang="nl-NL" sz="2200" i="1" cap="small" dirty="0" err="1" smtClean="0">
                <a:solidFill>
                  <a:schemeClr val="tx2"/>
                </a:solidFill>
              </a:rPr>
              <a:t>prt</a:t>
            </a:r>
            <a:r>
              <a:rPr lang="nl-NL" sz="2200" i="1" cap="small" dirty="0" smtClean="0">
                <a:solidFill>
                  <a:schemeClr val="tx2"/>
                </a:solidFill>
              </a:rPr>
              <a:t>  </a:t>
            </a:r>
            <a:r>
              <a:rPr lang="nl-NL" sz="2200" i="1" dirty="0" err="1" smtClean="0">
                <a:solidFill>
                  <a:schemeClr val="tx2"/>
                </a:solidFill>
              </a:rPr>
              <a:t>washed</a:t>
            </a:r>
            <a:r>
              <a:rPr lang="nl-NL" sz="2200" i="1" dirty="0" smtClean="0">
                <a:solidFill>
                  <a:schemeClr val="tx2"/>
                </a:solidFill>
              </a:rPr>
              <a:t>     </a:t>
            </a:r>
            <a:r>
              <a:rPr lang="nl-NL" sz="2200" i="1" dirty="0" err="1" smtClean="0">
                <a:solidFill>
                  <a:schemeClr val="tx2"/>
                </a:solidFill>
              </a:rPr>
              <a:t>become</a:t>
            </a:r>
            <a:endParaRPr lang="nl-NL" sz="2200" i="1"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200" dirty="0" smtClean="0">
                <a:solidFill>
                  <a:schemeClr val="tx2"/>
                </a:solidFill>
              </a:rPr>
              <a:t> 		</a:t>
            </a:r>
            <a:r>
              <a:rPr lang="en-US" sz="2200" dirty="0" smtClean="0">
                <a:solidFill>
                  <a:schemeClr val="tx2"/>
                </a:solidFill>
              </a:rPr>
              <a:t>	</a:t>
            </a:r>
            <a:endParaRPr lang="en-US" sz="2200" dirty="0">
              <a:solidFill>
                <a:schemeClr val="tx2"/>
              </a:solidFill>
            </a:endParaRPr>
          </a:p>
          <a:p>
            <a:pPr marL="900113" indent="-900113" eaLnBrk="1" hangingPunct="1">
              <a:buFontTx/>
              <a:buNone/>
              <a:tabLst>
                <a:tab pos="714375" algn="l"/>
                <a:tab pos="900113" algn="l"/>
                <a:tab pos="1071563" algn="l"/>
                <a:tab pos="1257300" algn="l"/>
                <a:tab pos="1971675" algn="l"/>
              </a:tabLst>
              <a:defRPr/>
            </a:pPr>
            <a:r>
              <a:rPr lang="en-US" sz="2200" i="1" dirty="0" smtClean="0">
                <a:solidFill>
                  <a:schemeClr val="tx2"/>
                </a:solidFill>
              </a:rPr>
              <a:t>	</a:t>
            </a:r>
            <a:endParaRPr lang="nl-BE" sz="2200" dirty="0">
              <a:solidFill>
                <a:schemeClr val="tx2"/>
              </a:solidFill>
              <a:sym typeface="Wingdings" pitchFamily="-110"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6083">
                                            <p:txEl>
                                              <p:pRg st="3" end="3"/>
                                            </p:txEl>
                                          </p:spTgt>
                                        </p:tgtEl>
                                        <p:attrNameLst>
                                          <p:attrName>style.visibility</p:attrName>
                                        </p:attrNameLst>
                                      </p:cBhvr>
                                      <p:to>
                                        <p:strVal val="visible"/>
                                      </p:to>
                                    </p:set>
                                    <p:animEffect transition="in" filter="fade">
                                      <p:cBhvr>
                                        <p:cTn id="7" dur="1000"/>
                                        <p:tgtEl>
                                          <p:spTgt spid="46083">
                                            <p:txEl>
                                              <p:pRg st="3" end="3"/>
                                            </p:txEl>
                                          </p:spTgt>
                                        </p:tgtEl>
                                      </p:cBhvr>
                                    </p:animEffect>
                                    <p:anim calcmode="lin" valueType="num">
                                      <p:cBhvr>
                                        <p:cTn id="8" dur="10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6083">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6083">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46083">
                                            <p:txEl>
                                              <p:pRg st="4" end="4"/>
                                            </p:txEl>
                                          </p:spTgt>
                                        </p:tgtEl>
                                        <p:attrNameLst>
                                          <p:attrName>style.visibility</p:attrName>
                                        </p:attrNameLst>
                                      </p:cBhvr>
                                      <p:to>
                                        <p:strVal val="visible"/>
                                      </p:to>
                                    </p:set>
                                    <p:animEffect transition="in" filter="fade">
                                      <p:cBhvr>
                                        <p:cTn id="13" dur="1000"/>
                                        <p:tgtEl>
                                          <p:spTgt spid="46083">
                                            <p:txEl>
                                              <p:pRg st="4" end="4"/>
                                            </p:txEl>
                                          </p:spTgt>
                                        </p:tgtEl>
                                      </p:cBhvr>
                                    </p:animEffect>
                                    <p:anim calcmode="lin" valueType="num">
                                      <p:cBhvr>
                                        <p:cTn id="14" dur="10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46083">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6083">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animEffect transition="in" filter="fade">
                                      <p:cBhvr>
                                        <p:cTn id="19" dur="1000"/>
                                        <p:tgtEl>
                                          <p:spTgt spid="46083">
                                            <p:txEl>
                                              <p:pRg st="5" end="5"/>
                                            </p:txEl>
                                          </p:spTgt>
                                        </p:tgtEl>
                                      </p:cBhvr>
                                    </p:animEffect>
                                    <p:anim calcmode="lin" valueType="num">
                                      <p:cBhvr>
                                        <p:cTn id="20" dur="10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46083">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608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46083">
                                            <p:txEl>
                                              <p:pRg st="6" end="6"/>
                                            </p:txEl>
                                          </p:spTgt>
                                        </p:tgtEl>
                                        <p:attrNameLst>
                                          <p:attrName>style.visibility</p:attrName>
                                        </p:attrNameLst>
                                      </p:cBhvr>
                                      <p:to>
                                        <p:strVal val="visible"/>
                                      </p:to>
                                    </p:set>
                                    <p:animEffect transition="in" filter="fade">
                                      <p:cBhvr>
                                        <p:cTn id="27" dur="1000"/>
                                        <p:tgtEl>
                                          <p:spTgt spid="46083">
                                            <p:txEl>
                                              <p:pRg st="6" end="6"/>
                                            </p:txEl>
                                          </p:spTgt>
                                        </p:tgtEl>
                                      </p:cBhvr>
                                    </p:animEffect>
                                    <p:anim calcmode="lin" valueType="num">
                                      <p:cBhvr>
                                        <p:cTn id="28" dur="10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46083">
                                            <p:txEl>
                                              <p:pRg st="6" end="6"/>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46083">
                                            <p:txEl>
                                              <p:pRg st="6" end="6"/>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6083">
                                            <p:txEl>
                                              <p:pRg st="7" end="7"/>
                                            </p:txEl>
                                          </p:spTgt>
                                        </p:tgtEl>
                                        <p:attrNameLst>
                                          <p:attrName>style.visibility</p:attrName>
                                        </p:attrNameLst>
                                      </p:cBhvr>
                                      <p:to>
                                        <p:strVal val="visible"/>
                                      </p:to>
                                    </p:set>
                                    <p:animEffect transition="in" filter="fade">
                                      <p:cBhvr>
                                        <p:cTn id="33" dur="1000"/>
                                        <p:tgtEl>
                                          <p:spTgt spid="46083">
                                            <p:txEl>
                                              <p:pRg st="7" end="7"/>
                                            </p:txEl>
                                          </p:spTgt>
                                        </p:tgtEl>
                                      </p:cBhvr>
                                    </p:animEffect>
                                    <p:anim calcmode="lin" valueType="num">
                                      <p:cBhvr>
                                        <p:cTn id="34" dur="10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46083">
                                            <p:txEl>
                                              <p:pRg st="7" end="7"/>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6083">
                                            <p:txEl>
                                              <p:pRg st="7" end="7"/>
                                            </p:txEl>
                                          </p:spTgt>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46083">
                                            <p:txEl>
                                              <p:pRg st="8" end="8"/>
                                            </p:txEl>
                                          </p:spTgt>
                                        </p:tgtEl>
                                        <p:attrNameLst>
                                          <p:attrName>style.visibility</p:attrName>
                                        </p:attrNameLst>
                                      </p:cBhvr>
                                      <p:to>
                                        <p:strVal val="visible"/>
                                      </p:to>
                                    </p:set>
                                    <p:animEffect transition="in" filter="fade">
                                      <p:cBhvr>
                                        <p:cTn id="39" dur="1000"/>
                                        <p:tgtEl>
                                          <p:spTgt spid="46083">
                                            <p:txEl>
                                              <p:pRg st="8" end="8"/>
                                            </p:txEl>
                                          </p:spTgt>
                                        </p:tgtEl>
                                      </p:cBhvr>
                                    </p:animEffect>
                                    <p:anim calcmode="lin" valueType="num">
                                      <p:cBhvr>
                                        <p:cTn id="40" dur="1000" fill="hold"/>
                                        <p:tgtEl>
                                          <p:spTgt spid="46083">
                                            <p:txEl>
                                              <p:pRg st="8" end="8"/>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6083">
                                            <p:txEl>
                                              <p:pRg st="8" end="8"/>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6083">
                                            <p:txEl>
                                              <p:pRg st="8" end="8"/>
                                            </p:txEl>
                                          </p:spTgt>
                                        </p:tgtEl>
                                        <p:attrNameLst>
                                          <p:attrName>ppt_y</p:attrName>
                                        </p:attrNameLst>
                                      </p:cBhvr>
                                      <p:tavLst>
                                        <p:tav tm="0">
                                          <p:val>
                                            <p:strVal val="#ppt_y-.03"/>
                                          </p:val>
                                        </p:tav>
                                        <p:tav tm="100000">
                                          <p:val>
                                            <p:strVal val="#ppt_y"/>
                                          </p:val>
                                        </p:tav>
                                      </p:tavLst>
                                    </p:anim>
                                  </p:childTnLst>
                                </p:cTn>
                              </p:par>
                              <p:par>
                                <p:cTn id="43" presetID="37" presetClass="entr" presetSubtype="0" fill="hold" nodeType="withEffect">
                                  <p:stCondLst>
                                    <p:cond delay="0"/>
                                  </p:stCondLst>
                                  <p:childTnLst>
                                    <p:set>
                                      <p:cBhvr>
                                        <p:cTn id="44" dur="1" fill="hold">
                                          <p:stCondLst>
                                            <p:cond delay="0"/>
                                          </p:stCondLst>
                                        </p:cTn>
                                        <p:tgtEl>
                                          <p:spTgt spid="46083">
                                            <p:txEl>
                                              <p:pRg st="9" end="9"/>
                                            </p:txEl>
                                          </p:spTgt>
                                        </p:tgtEl>
                                        <p:attrNameLst>
                                          <p:attrName>style.visibility</p:attrName>
                                        </p:attrNameLst>
                                      </p:cBhvr>
                                      <p:to>
                                        <p:strVal val="visible"/>
                                      </p:to>
                                    </p:set>
                                    <p:animEffect transition="in" filter="fade">
                                      <p:cBhvr>
                                        <p:cTn id="45" dur="1000"/>
                                        <p:tgtEl>
                                          <p:spTgt spid="46083">
                                            <p:txEl>
                                              <p:pRg st="9" end="9"/>
                                            </p:txEl>
                                          </p:spTgt>
                                        </p:tgtEl>
                                      </p:cBhvr>
                                    </p:animEffect>
                                    <p:anim calcmode="lin" valueType="num">
                                      <p:cBhvr>
                                        <p:cTn id="46" dur="1000" fill="hold"/>
                                        <p:tgtEl>
                                          <p:spTgt spid="46083">
                                            <p:txEl>
                                              <p:pRg st="9" end="9"/>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46083">
                                            <p:txEl>
                                              <p:pRg st="9" end="9"/>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608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370013" y="301625"/>
            <a:ext cx="7523162" cy="1143000"/>
          </a:xfrm>
        </p:spPr>
        <p:txBody>
          <a:bodyPr/>
          <a:lstStyle/>
          <a:p>
            <a:pPr eaLnBrk="1" hangingPunct="1"/>
            <a:r>
              <a:rPr lang="nl-BE" sz="3400" dirty="0" smtClean="0">
                <a:solidFill>
                  <a:schemeClr val="accent1"/>
                </a:solidFill>
              </a:rPr>
              <a:t>2. Basic data: Dutch MCE (38)</a:t>
            </a:r>
            <a:endParaRPr lang="nl-NL" sz="3400" dirty="0" smtClean="0">
              <a:solidFill>
                <a:schemeClr val="accent1"/>
              </a:solidFill>
            </a:endParaRPr>
          </a:p>
        </p:txBody>
      </p:sp>
      <p:sp>
        <p:nvSpPr>
          <p:cNvPr id="147460" name="Text Box 4"/>
          <p:cNvSpPr txBox="1">
            <a:spLocks noChangeArrowheads="1"/>
          </p:cNvSpPr>
          <p:nvPr/>
        </p:nvSpPr>
        <p:spPr bwMode="auto">
          <a:xfrm>
            <a:off x="1331913" y="2133600"/>
            <a:ext cx="7126287" cy="3170238"/>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dirty="0">
                <a:solidFill>
                  <a:schemeClr val="tx2"/>
                </a:solidFill>
              </a:rPr>
              <a:t>(</a:t>
            </a:r>
            <a:r>
              <a:rPr lang="nl-BE" sz="2000" dirty="0" smtClean="0">
                <a:solidFill>
                  <a:schemeClr val="tx2"/>
                </a:solidFill>
              </a:rPr>
              <a:t>38)            </a:t>
            </a:r>
            <a:r>
              <a:rPr lang="nl-BE" sz="2000" dirty="0">
                <a:solidFill>
                  <a:schemeClr val="tx2"/>
                </a:solidFill>
              </a:rPr>
              <a:t>CP    </a:t>
            </a:r>
          </a:p>
          <a:p>
            <a:pPr marL="342900" indent="-342900">
              <a:spcBef>
                <a:spcPct val="50000"/>
              </a:spcBef>
            </a:pPr>
            <a:r>
              <a:rPr lang="nl-BE" sz="2000" dirty="0">
                <a:solidFill>
                  <a:schemeClr val="tx2"/>
                </a:solidFill>
              </a:rPr>
              <a:t>                         TP        </a:t>
            </a:r>
          </a:p>
          <a:p>
            <a:pPr marL="342900" indent="-342900">
              <a:spcBef>
                <a:spcPct val="50000"/>
              </a:spcBef>
            </a:pPr>
            <a:r>
              <a:rPr lang="nl-BE" sz="2000" dirty="0">
                <a:solidFill>
                  <a:schemeClr val="tx2"/>
                </a:solidFill>
              </a:rPr>
              <a:t>                               T’</a:t>
            </a:r>
          </a:p>
          <a:p>
            <a:pPr marL="342900" indent="-342900">
              <a:spcBef>
                <a:spcPct val="50000"/>
              </a:spcBef>
            </a:pPr>
            <a:r>
              <a:rPr lang="nl-BE" sz="2000" dirty="0">
                <a:solidFill>
                  <a:schemeClr val="tx2"/>
                </a:solidFill>
              </a:rPr>
              <a:t>                          T        ModP</a:t>
            </a:r>
          </a:p>
          <a:p>
            <a:pPr marL="342900" indent="-342900">
              <a:spcBef>
                <a:spcPct val="50000"/>
              </a:spcBef>
            </a:pPr>
            <a:r>
              <a:rPr lang="nl-BE" sz="2000" dirty="0">
                <a:solidFill>
                  <a:schemeClr val="tx2"/>
                </a:solidFill>
              </a:rPr>
              <a:t>                        </a:t>
            </a:r>
            <a:r>
              <a:rPr lang="nl-BE" sz="2000" dirty="0" smtClean="0">
                <a:solidFill>
                  <a:schemeClr val="tx2"/>
                </a:solidFill>
              </a:rPr>
              <a:t>   Mod          </a:t>
            </a:r>
            <a:r>
              <a:rPr lang="nl-BE" sz="2000" dirty="0">
                <a:solidFill>
                  <a:schemeClr val="tx2"/>
                </a:solidFill>
              </a:rPr>
              <a:t>TP         </a:t>
            </a:r>
            <a:r>
              <a:rPr lang="nl-NL" sz="2000" dirty="0">
                <a:solidFill>
                  <a:schemeClr val="tx2"/>
                </a:solidFill>
                <a:sym typeface="Wingdings" pitchFamily="-110" charset="2"/>
              </a:rPr>
              <a:t> </a:t>
            </a:r>
            <a:r>
              <a:rPr lang="nl-NL" sz="2000" dirty="0" err="1">
                <a:solidFill>
                  <a:schemeClr val="tx2"/>
                </a:solidFill>
                <a:sym typeface="Wingdings" pitchFamily="-110" charset="2"/>
              </a:rPr>
              <a:t>ellipsis</a:t>
            </a:r>
            <a:r>
              <a:rPr lang="nl-BE" sz="2000" dirty="0">
                <a:solidFill>
                  <a:schemeClr val="tx2"/>
                </a:solidFill>
              </a:rPr>
              <a:t>   </a:t>
            </a:r>
          </a:p>
          <a:p>
            <a:pPr marL="342900" indent="-342900">
              <a:spcBef>
                <a:spcPct val="50000"/>
              </a:spcBef>
            </a:pPr>
            <a:r>
              <a:rPr lang="nl-BE" sz="2000" dirty="0">
                <a:solidFill>
                  <a:schemeClr val="tx2"/>
                </a:solidFill>
              </a:rPr>
              <a:t>                                                  …</a:t>
            </a:r>
          </a:p>
          <a:p>
            <a:pPr marL="342900" indent="-342900">
              <a:spcBef>
                <a:spcPct val="50000"/>
              </a:spcBef>
            </a:pPr>
            <a:r>
              <a:rPr lang="nl-BE" sz="2000" dirty="0">
                <a:solidFill>
                  <a:schemeClr val="tx2"/>
                </a:solidFill>
              </a:rPr>
              <a:t>		                                     subj                </a:t>
            </a:r>
            <a:endParaRPr lang="nl-NL" sz="2000" dirty="0">
              <a:solidFill>
                <a:schemeClr val="tx2"/>
              </a:solidFill>
            </a:endParaRPr>
          </a:p>
        </p:txBody>
      </p:sp>
      <p:sp>
        <p:nvSpPr>
          <p:cNvPr id="117764" name="AutoShape 5"/>
          <p:cNvSpPr>
            <a:spLocks noChangeArrowheads="1"/>
          </p:cNvSpPr>
          <p:nvPr/>
        </p:nvSpPr>
        <p:spPr bwMode="auto">
          <a:xfrm>
            <a:off x="5562600" y="4800600"/>
            <a:ext cx="966788" cy="98425"/>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117765" name="Group 10"/>
          <p:cNvGrpSpPr>
            <a:grpSpLocks/>
          </p:cNvGrpSpPr>
          <p:nvPr/>
        </p:nvGrpSpPr>
        <p:grpSpPr bwMode="auto">
          <a:xfrm>
            <a:off x="2819400" y="2514600"/>
            <a:ext cx="792163" cy="144463"/>
            <a:chOff x="2064" y="2160"/>
            <a:chExt cx="635" cy="91"/>
          </a:xfrm>
        </p:grpSpPr>
        <p:sp>
          <p:nvSpPr>
            <p:cNvPr id="117779"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17780"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117766" name="Group 10"/>
          <p:cNvGrpSpPr>
            <a:grpSpLocks/>
          </p:cNvGrpSpPr>
          <p:nvPr/>
        </p:nvGrpSpPr>
        <p:grpSpPr bwMode="auto">
          <a:xfrm>
            <a:off x="3429000" y="2971800"/>
            <a:ext cx="792163" cy="144463"/>
            <a:chOff x="2064" y="2160"/>
            <a:chExt cx="635" cy="91"/>
          </a:xfrm>
        </p:grpSpPr>
        <p:sp>
          <p:nvSpPr>
            <p:cNvPr id="117777"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17778"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117767" name="Group 10"/>
          <p:cNvGrpSpPr>
            <a:grpSpLocks/>
          </p:cNvGrpSpPr>
          <p:nvPr/>
        </p:nvGrpSpPr>
        <p:grpSpPr bwMode="auto">
          <a:xfrm>
            <a:off x="3886200" y="3429000"/>
            <a:ext cx="792163" cy="144463"/>
            <a:chOff x="2064" y="2160"/>
            <a:chExt cx="635" cy="91"/>
          </a:xfrm>
        </p:grpSpPr>
        <p:sp>
          <p:nvSpPr>
            <p:cNvPr id="117775"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17776"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117768" name="Group 10"/>
          <p:cNvGrpSpPr>
            <a:grpSpLocks/>
          </p:cNvGrpSpPr>
          <p:nvPr/>
        </p:nvGrpSpPr>
        <p:grpSpPr bwMode="auto">
          <a:xfrm>
            <a:off x="5029200" y="4343400"/>
            <a:ext cx="792163" cy="144463"/>
            <a:chOff x="2064" y="2160"/>
            <a:chExt cx="635" cy="91"/>
          </a:xfrm>
        </p:grpSpPr>
        <p:sp>
          <p:nvSpPr>
            <p:cNvPr id="117773"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17774"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117769" name="Group 10"/>
          <p:cNvGrpSpPr>
            <a:grpSpLocks/>
          </p:cNvGrpSpPr>
          <p:nvPr/>
        </p:nvGrpSpPr>
        <p:grpSpPr bwMode="auto">
          <a:xfrm>
            <a:off x="4495800" y="3886200"/>
            <a:ext cx="792163" cy="144463"/>
            <a:chOff x="2064" y="2160"/>
            <a:chExt cx="635" cy="91"/>
          </a:xfrm>
        </p:grpSpPr>
        <p:sp>
          <p:nvSpPr>
            <p:cNvPr id="117771"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17772"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0" name="Vrije vorm 19"/>
          <p:cNvSpPr/>
          <p:nvPr/>
        </p:nvSpPr>
        <p:spPr>
          <a:xfrm>
            <a:off x="5159375" y="4038600"/>
            <a:ext cx="1241425" cy="1489075"/>
          </a:xfrm>
          <a:custGeom>
            <a:avLst/>
            <a:gdLst>
              <a:gd name="connsiteX0" fmla="*/ 1205255 w 1205255"/>
              <a:gd name="connsiteY0" fmla="*/ 0 h 1553882"/>
              <a:gd name="connsiteX1" fmla="*/ 114549 w 1205255"/>
              <a:gd name="connsiteY1" fmla="*/ 672353 h 1553882"/>
              <a:gd name="connsiteX2" fmla="*/ 517961 w 1205255"/>
              <a:gd name="connsiteY2" fmla="*/ 1553882 h 1553882"/>
            </a:gdLst>
            <a:ahLst/>
            <a:cxnLst>
              <a:cxn ang="0">
                <a:pos x="connsiteX0" y="connsiteY0"/>
              </a:cxn>
              <a:cxn ang="0">
                <a:pos x="connsiteX1" y="connsiteY1"/>
              </a:cxn>
              <a:cxn ang="0">
                <a:pos x="connsiteX2" y="connsiteY2"/>
              </a:cxn>
            </a:cxnLst>
            <a:rect l="l" t="t" r="r" b="b"/>
            <a:pathLst>
              <a:path w="1205255" h="1553882">
                <a:moveTo>
                  <a:pt x="1205255" y="0"/>
                </a:moveTo>
                <a:cubicBezTo>
                  <a:pt x="717176" y="206686"/>
                  <a:pt x="229098" y="413373"/>
                  <a:pt x="114549" y="672353"/>
                </a:cubicBezTo>
                <a:cubicBezTo>
                  <a:pt x="0" y="931333"/>
                  <a:pt x="517961" y="1553882"/>
                  <a:pt x="517961" y="1553882"/>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21" name="Tekstvak 20"/>
          <p:cNvSpPr txBox="1"/>
          <p:nvPr/>
        </p:nvSpPr>
        <p:spPr>
          <a:xfrm>
            <a:off x="3581400" y="4343400"/>
            <a:ext cx="990600" cy="400110"/>
          </a:xfrm>
          <a:prstGeom prst="rect">
            <a:avLst/>
          </a:prstGeom>
          <a:noFill/>
        </p:spPr>
        <p:txBody>
          <a:bodyPr wrap="square" rtlCol="0">
            <a:spAutoFit/>
          </a:bodyPr>
          <a:lstStyle/>
          <a:p>
            <a:r>
              <a:rPr lang="nl-BE" sz="2000" dirty="0" smtClean="0">
                <a:solidFill>
                  <a:schemeClr val="tx2"/>
                </a:solidFill>
              </a:rPr>
              <a:t>modal </a:t>
            </a:r>
            <a:endParaRPr lang="nl-NL"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4.81481E-6 C -0.06632 0.02662 -0.13229 0.05393 -0.1533 0.04351 C -0.17413 0.03333 -0.13056 -0.04445 -0.12622 -0.06181 " pathEditMode="relative" rAng="0" ptsTypes="aaA">
                                      <p:cBhvr>
                                        <p:cTn id="6" dur="2000" fill="hold"/>
                                        <p:tgtEl>
                                          <p:spTgt spid="147460">
                                            <p:txEl>
                                              <p:pRg st="6" end="6"/>
                                            </p:txEl>
                                          </p:spTgt>
                                        </p:tgtEl>
                                        <p:attrNameLst>
                                          <p:attrName>ppt_x</p:attrName>
                                          <p:attrName>ppt_y</p:attrName>
                                        </p:attrNameLst>
                                      </p:cBhvr>
                                      <p:rCtr x="-87" y="-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12622 -0.06181 C -0.22899 -0.01528 -0.3316 0.03148 -0.36129 -0.00463 C -0.3908 -0.04051 -0.3474 -0.1588 -0.30399 -0.27685 " pathEditMode="relative" rAng="0" ptsTypes="aaA">
                                      <p:cBhvr>
                                        <p:cTn id="10" dur="2000" fill="hold"/>
                                        <p:tgtEl>
                                          <p:spTgt spid="147460">
                                            <p:txEl>
                                              <p:pRg st="6" end="6"/>
                                            </p:txEl>
                                          </p:spTgt>
                                        </p:tgtEl>
                                        <p:attrNameLst>
                                          <p:attrName>ppt_x</p:attrName>
                                          <p:attrName>ppt_y</p:attrName>
                                        </p:attrNameLst>
                                      </p:cBhvr>
                                      <p:rCtr x="-132" y="-6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(39)</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1981200"/>
            <a:ext cx="7315200" cy="3732212"/>
          </a:xfrm>
        </p:spPr>
        <p:txBody>
          <a:bodyPr/>
          <a:lstStyle/>
          <a:p>
            <a:pPr marL="0" indent="0" eaLnBrk="1" hangingPunct="1">
              <a:buFont typeface="Wingdings" pitchFamily="-110" charset="2"/>
              <a:buNone/>
              <a:tabLst>
                <a:tab pos="365125" algn="l"/>
                <a:tab pos="715963" algn="l"/>
                <a:tab pos="2422525" algn="l"/>
              </a:tabLst>
              <a:defRPr/>
            </a:pPr>
            <a:endParaRPr lang="nl-NL" sz="100" dirty="0" smtClean="0">
              <a:solidFill>
                <a:schemeClr val="tx2"/>
              </a:solidFill>
            </a:endParaRPr>
          </a:p>
          <a:p>
            <a:pPr marL="0" indent="0" eaLnBrk="1" hangingPunct="1">
              <a:buFontTx/>
              <a:buChar char="•"/>
              <a:tabLst>
                <a:tab pos="365125" algn="l"/>
                <a:tab pos="715963" algn="l"/>
                <a:tab pos="2422525" algn="l"/>
              </a:tabLst>
              <a:defRPr/>
            </a:pPr>
            <a:r>
              <a:rPr lang="nl-NL" sz="2200" dirty="0" smtClean="0">
                <a:solidFill>
                  <a:schemeClr val="tx2"/>
                </a:solidFill>
              </a:rPr>
              <a:t> Object </a:t>
            </a:r>
            <a:r>
              <a:rPr lang="nl-NL" sz="2200" dirty="0" err="1" smtClean="0">
                <a:solidFill>
                  <a:schemeClr val="tx2"/>
                </a:solidFill>
              </a:rPr>
              <a:t>extraction</a:t>
            </a:r>
            <a:r>
              <a:rPr lang="nl-NL" sz="2200" dirty="0" smtClean="0">
                <a:solidFill>
                  <a:schemeClr val="tx2"/>
                </a:solidFill>
              </a:rPr>
              <a:t> is </a:t>
            </a:r>
            <a:r>
              <a:rPr lang="nl-NL" sz="2200" dirty="0" err="1" smtClean="0">
                <a:solidFill>
                  <a:schemeClr val="tx2"/>
                </a:solidFill>
              </a:rPr>
              <a:t>not</a:t>
            </a:r>
            <a:r>
              <a:rPr lang="nl-NL" sz="2200" dirty="0" smtClean="0">
                <a:solidFill>
                  <a:schemeClr val="tx2"/>
                </a:solidFill>
              </a:rPr>
              <a:t> </a:t>
            </a:r>
            <a:r>
              <a:rPr lang="nl-NL" sz="2200" dirty="0" err="1" smtClean="0">
                <a:solidFill>
                  <a:schemeClr val="tx2"/>
                </a:solidFill>
              </a:rPr>
              <a:t>allowed</a:t>
            </a:r>
            <a:r>
              <a:rPr lang="nl-NL" sz="2200" dirty="0" smtClean="0">
                <a:solidFill>
                  <a:schemeClr val="tx2"/>
                </a:solidFill>
              </a:rPr>
              <a:t>.</a:t>
            </a:r>
          </a:p>
          <a:p>
            <a:pPr marL="0" indent="0" eaLnBrk="1" hangingPunct="1">
              <a:buFont typeface="Wingdings" pitchFamily="-110" charset="2"/>
              <a:buNone/>
              <a:tabLst>
                <a:tab pos="365125" algn="l"/>
                <a:tab pos="715963" algn="l"/>
                <a:tab pos="2422525" algn="l"/>
              </a:tabLst>
              <a:defRPr/>
            </a:pPr>
            <a:endParaRPr lang="nl-NL" sz="22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000" dirty="0" smtClean="0">
                <a:solidFill>
                  <a:schemeClr val="tx2"/>
                </a:solidFill>
              </a:rPr>
              <a:t>(39)</a:t>
            </a:r>
            <a:r>
              <a:rPr lang="nl-NL" sz="2200" dirty="0" smtClean="0">
                <a:solidFill>
                  <a:schemeClr val="tx2"/>
                </a:solidFill>
              </a:rPr>
              <a:t>	</a:t>
            </a:r>
            <a:r>
              <a:rPr lang="nl-BE" sz="2000" dirty="0" smtClean="0">
                <a:solidFill>
                  <a:schemeClr val="tx2"/>
                </a:solidFill>
              </a:rPr>
              <a:t>*</a:t>
            </a:r>
            <a:r>
              <a:rPr lang="nl-BE" sz="2000" dirty="0" smtClean="0">
                <a:solidFill>
                  <a:srgbClr val="269999"/>
                </a:solidFill>
              </a:rPr>
              <a:t>Ik weet wie  Thomas </a:t>
            </a:r>
            <a:r>
              <a:rPr lang="nl-BE" sz="2000" cap="small" dirty="0" smtClean="0">
                <a:solidFill>
                  <a:srgbClr val="269999"/>
                </a:solidFill>
              </a:rPr>
              <a:t>moet   </a:t>
            </a:r>
            <a:r>
              <a:rPr lang="nl-BE" sz="2000" dirty="0" smtClean="0">
                <a:solidFill>
                  <a:srgbClr val="269999"/>
                </a:solidFill>
              </a:rPr>
              <a:t>uitnodigen, maar ik </a:t>
            </a:r>
          </a:p>
          <a:p>
            <a:pPr marL="900113" indent="-900113" eaLnBrk="1" hangingPunct="1">
              <a:lnSpc>
                <a:spcPct val="90000"/>
              </a:lnSpc>
              <a:buFontTx/>
              <a:buNone/>
              <a:tabLst>
                <a:tab pos="900113" algn="l"/>
                <a:tab pos="1971675" algn="l"/>
              </a:tabLst>
              <a:defRPr/>
            </a:pPr>
            <a:r>
              <a:rPr lang="nl-BE" sz="2000" i="1" dirty="0" smtClean="0">
                <a:solidFill>
                  <a:schemeClr val="tx2"/>
                </a:solidFill>
              </a:rPr>
              <a:t>	I  know who Thomas must  invite         but    I</a:t>
            </a:r>
          </a:p>
          <a:p>
            <a:pPr marL="900113" indent="-900113" eaLnBrk="1" hangingPunct="1">
              <a:lnSpc>
                <a:spcPct val="90000"/>
              </a:lnSpc>
              <a:buFontTx/>
              <a:buNone/>
              <a:tabLst>
                <a:tab pos="900113" algn="l"/>
                <a:tab pos="1971675" algn="l"/>
              </a:tabLst>
              <a:defRPr/>
            </a:pPr>
            <a:r>
              <a:rPr lang="nl-BE" sz="2000" dirty="0" smtClean="0">
                <a:solidFill>
                  <a:schemeClr val="tx2"/>
                </a:solidFill>
              </a:rPr>
              <a:t> 	</a:t>
            </a:r>
            <a:r>
              <a:rPr lang="nl-BE" sz="2000" dirty="0" smtClean="0">
                <a:solidFill>
                  <a:srgbClr val="269999"/>
                </a:solidFill>
              </a:rPr>
              <a:t>weet  niet </a:t>
            </a:r>
            <a:r>
              <a:rPr lang="nl-BE" sz="2000" b="1" dirty="0" smtClean="0">
                <a:solidFill>
                  <a:srgbClr val="269999"/>
                </a:solidFill>
              </a:rPr>
              <a:t>wie </a:t>
            </a:r>
            <a:r>
              <a:rPr lang="nl-BE" sz="2000" dirty="0" smtClean="0">
                <a:solidFill>
                  <a:srgbClr val="269999"/>
                </a:solidFill>
              </a:rPr>
              <a:t>hij niet </a:t>
            </a:r>
            <a:r>
              <a:rPr lang="nl-BE" sz="2000" cap="small" dirty="0" smtClean="0">
                <a:solidFill>
                  <a:srgbClr val="269999"/>
                </a:solidFill>
              </a:rPr>
              <a:t>mag       </a:t>
            </a:r>
            <a:r>
              <a:rPr lang="nl-BE" sz="2000" dirty="0" smtClean="0">
                <a:solidFill>
                  <a:srgbClr val="269999"/>
                </a:solidFill>
              </a:rPr>
              <a:t>[</a:t>
            </a:r>
            <a:r>
              <a:rPr lang="nl-BE" sz="2000" strike="sngStrike" dirty="0" smtClean="0">
                <a:solidFill>
                  <a:srgbClr val="269999"/>
                </a:solidFill>
              </a:rPr>
              <a:t>t</a:t>
            </a:r>
            <a:r>
              <a:rPr lang="nl-BE" sz="2000" strike="sngStrike" baseline="-14000" dirty="0" smtClean="0">
                <a:solidFill>
                  <a:srgbClr val="269999"/>
                </a:solidFill>
              </a:rPr>
              <a:t>wie</a:t>
            </a:r>
            <a:r>
              <a:rPr lang="nl-BE" sz="2000" strike="sngStrike" dirty="0" smtClean="0">
                <a:solidFill>
                  <a:srgbClr val="269999"/>
                </a:solidFill>
              </a:rPr>
              <a:t> uitnodigen</a:t>
            </a:r>
            <a:r>
              <a:rPr lang="nl-BE" sz="2000" dirty="0" smtClean="0">
                <a:solidFill>
                  <a:srgbClr val="269999"/>
                </a:solidFill>
              </a:rPr>
              <a:t>].</a:t>
            </a:r>
          </a:p>
          <a:p>
            <a:pPr marL="900113" indent="-900113" eaLnBrk="1" hangingPunct="1">
              <a:lnSpc>
                <a:spcPct val="90000"/>
              </a:lnSpc>
              <a:buFontTx/>
              <a:buNone/>
              <a:tabLst>
                <a:tab pos="900113" algn="l"/>
                <a:tab pos="1971675" algn="l"/>
              </a:tabLst>
              <a:defRPr/>
            </a:pPr>
            <a:r>
              <a:rPr lang="nl-BE" sz="2000" i="1" dirty="0" smtClean="0">
                <a:solidFill>
                  <a:schemeClr val="tx2"/>
                </a:solidFill>
              </a:rPr>
              <a:t>	know not  who he not  is.allowed     invite</a:t>
            </a:r>
          </a:p>
          <a:p>
            <a:pPr marL="900113" indent="-900113" eaLnBrk="1" hangingPunct="1">
              <a:lnSpc>
                <a:spcPct val="90000"/>
              </a:lnSpc>
              <a:buFontTx/>
              <a:buNone/>
              <a:tabLst>
                <a:tab pos="900113" algn="l"/>
                <a:tab pos="1971675" algn="l"/>
              </a:tabLst>
              <a:defRPr/>
            </a:pPr>
            <a:r>
              <a:rPr lang="nl-BE" sz="2000" dirty="0" smtClean="0">
                <a:solidFill>
                  <a:schemeClr val="folHlink"/>
                </a:solidFill>
              </a:rPr>
              <a:t>	</a:t>
            </a:r>
            <a:r>
              <a:rPr lang="nl-BE" sz="2000" dirty="0" smtClean="0">
                <a:solidFill>
                  <a:schemeClr val="tx2"/>
                </a:solidFill>
              </a:rPr>
              <a:t>‘I know who Thomas has to invite, but I don’t</a:t>
            </a:r>
          </a:p>
          <a:p>
            <a:pPr marL="900113" indent="-900113" eaLnBrk="1" hangingPunct="1">
              <a:lnSpc>
                <a:spcPct val="90000"/>
              </a:lnSpc>
              <a:buFontTx/>
              <a:buNone/>
              <a:tabLst>
                <a:tab pos="900113" algn="l"/>
                <a:tab pos="1971675" algn="l"/>
              </a:tabLst>
              <a:defRPr/>
            </a:pPr>
            <a:r>
              <a:rPr lang="nl-BE" sz="2000" dirty="0" smtClean="0">
                <a:solidFill>
                  <a:schemeClr val="tx2"/>
                </a:solidFill>
              </a:rPr>
              <a:t> 	know who he isn’t allowed to.’</a:t>
            </a:r>
          </a:p>
          <a:p>
            <a:pPr marL="900113" indent="-900113" eaLnBrk="1" hangingPunct="1">
              <a:lnSpc>
                <a:spcPct val="90000"/>
              </a:lnSpc>
              <a:buFontTx/>
              <a:buNone/>
              <a:tabLst>
                <a:tab pos="900113" algn="l"/>
                <a:tab pos="1971675" algn="l"/>
              </a:tabLst>
              <a:defRPr/>
            </a:pPr>
            <a:endParaRPr lang="nl-BE" sz="2000" i="1" dirty="0" smtClean="0">
              <a:solidFill>
                <a:schemeClr val="tx2"/>
              </a:solidFill>
            </a:endParaRPr>
          </a:p>
          <a:p>
            <a:pPr marL="900113" indent="-900113" eaLnBrk="1" hangingPunct="1">
              <a:lnSpc>
                <a:spcPct val="90000"/>
              </a:lnSpc>
              <a:buFontTx/>
              <a:buNone/>
              <a:tabLst>
                <a:tab pos="900113" algn="l"/>
                <a:tab pos="1971675" algn="l"/>
              </a:tabLst>
              <a:defRPr/>
            </a:pPr>
            <a:r>
              <a:rPr lang="nl-NL" sz="2000" dirty="0" smtClean="0">
                <a:solidFill>
                  <a:schemeClr val="tx2"/>
                </a:solidFill>
                <a:sym typeface="Wingdings"/>
              </a:rPr>
              <a:t> No </a:t>
            </a:r>
            <a:r>
              <a:rPr lang="nl-NL" sz="2000" i="1" dirty="0" err="1" smtClean="0">
                <a:solidFill>
                  <a:schemeClr val="tx2"/>
                </a:solidFill>
                <a:sym typeface="Wingdings"/>
              </a:rPr>
              <a:t>wh</a:t>
            </a:r>
            <a:r>
              <a:rPr lang="nl-NL" sz="2000" dirty="0" smtClean="0">
                <a:solidFill>
                  <a:schemeClr val="tx2"/>
                </a:solidFill>
                <a:sym typeface="Wingdings"/>
              </a:rPr>
              <a:t> object </a:t>
            </a:r>
            <a:r>
              <a:rPr lang="nl-NL" sz="2000" dirty="0" err="1" smtClean="0">
                <a:solidFill>
                  <a:schemeClr val="tx2"/>
                </a:solidFill>
                <a:sym typeface="Wingdings"/>
              </a:rPr>
              <a:t>extraction</a:t>
            </a:r>
            <a:endParaRPr lang="nl-BE" sz="20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BE" sz="2000" i="1" dirty="0" smtClean="0">
                <a:solidFill>
                  <a:schemeClr val="tx2"/>
                </a:solidFill>
              </a:rPr>
              <a:t>		</a:t>
            </a:r>
          </a:p>
          <a:p>
            <a:pPr marL="900113" indent="-900113" eaLnBrk="1" hangingPunct="1">
              <a:buFontTx/>
              <a:buNone/>
              <a:tabLst>
                <a:tab pos="714375" algn="l"/>
                <a:tab pos="900113" algn="l"/>
                <a:tab pos="1071563" algn="l"/>
                <a:tab pos="1257300" algn="l"/>
                <a:tab pos="1971675" algn="l"/>
              </a:tabLst>
              <a:defRPr/>
            </a:pPr>
            <a:endParaRPr lang="nl-NL" sz="2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8547">
                                            <p:txEl>
                                              <p:pRg st="3" end="3"/>
                                            </p:txEl>
                                          </p:spTgt>
                                        </p:tgtEl>
                                        <p:attrNameLst>
                                          <p:attrName>style.visibility</p:attrName>
                                        </p:attrNameLst>
                                      </p:cBhvr>
                                      <p:to>
                                        <p:strVal val="visible"/>
                                      </p:to>
                                    </p:set>
                                    <p:animEffect transition="in" filter="fade">
                                      <p:cBhvr>
                                        <p:cTn id="7" dur="1000"/>
                                        <p:tgtEl>
                                          <p:spTgt spid="108547">
                                            <p:txEl>
                                              <p:pRg st="3" end="3"/>
                                            </p:txEl>
                                          </p:spTgt>
                                        </p:tgtEl>
                                      </p:cBhvr>
                                    </p:animEffect>
                                    <p:anim calcmode="lin" valueType="num">
                                      <p:cBhvr>
                                        <p:cTn id="8" dur="1000" fill="hold"/>
                                        <p:tgtEl>
                                          <p:spTgt spid="108547">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8547">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8547">
                                            <p:txEl>
                                              <p:pRg st="3" end="3"/>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08547">
                                            <p:txEl>
                                              <p:pRg st="4" end="4"/>
                                            </p:txEl>
                                          </p:spTgt>
                                        </p:tgtEl>
                                        <p:attrNameLst>
                                          <p:attrName>style.visibility</p:attrName>
                                        </p:attrNameLst>
                                      </p:cBhvr>
                                      <p:to>
                                        <p:strVal val="visible"/>
                                      </p:to>
                                    </p:set>
                                    <p:animEffect transition="in" filter="fade">
                                      <p:cBhvr>
                                        <p:cTn id="13" dur="1000"/>
                                        <p:tgtEl>
                                          <p:spTgt spid="108547">
                                            <p:txEl>
                                              <p:pRg st="4" end="4"/>
                                            </p:txEl>
                                          </p:spTgt>
                                        </p:tgtEl>
                                      </p:cBhvr>
                                    </p:animEffect>
                                    <p:anim calcmode="lin" valueType="num">
                                      <p:cBhvr>
                                        <p:cTn id="14" dur="1000" fill="hold"/>
                                        <p:tgtEl>
                                          <p:spTgt spid="108547">
                                            <p:txEl>
                                              <p:pRg st="4" end="4"/>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08547">
                                            <p:txEl>
                                              <p:pRg st="4" end="4"/>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8547">
                                            <p:txEl>
                                              <p:pRg st="4" end="4"/>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8547">
                                            <p:txEl>
                                              <p:pRg st="5" end="5"/>
                                            </p:txEl>
                                          </p:spTgt>
                                        </p:tgtEl>
                                        <p:attrNameLst>
                                          <p:attrName>style.visibility</p:attrName>
                                        </p:attrNameLst>
                                      </p:cBhvr>
                                      <p:to>
                                        <p:strVal val="visible"/>
                                      </p:to>
                                    </p:set>
                                    <p:animEffect transition="in" filter="fade">
                                      <p:cBhvr>
                                        <p:cTn id="19" dur="1000"/>
                                        <p:tgtEl>
                                          <p:spTgt spid="108547">
                                            <p:txEl>
                                              <p:pRg st="5" end="5"/>
                                            </p:txEl>
                                          </p:spTgt>
                                        </p:tgtEl>
                                      </p:cBhvr>
                                    </p:animEffect>
                                    <p:anim calcmode="lin" valueType="num">
                                      <p:cBhvr>
                                        <p:cTn id="20" dur="1000" fill="hold"/>
                                        <p:tgtEl>
                                          <p:spTgt spid="108547">
                                            <p:txEl>
                                              <p:pRg st="5" end="5"/>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08547">
                                            <p:txEl>
                                              <p:pRg st="5" end="5"/>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8547">
                                            <p:txEl>
                                              <p:pRg st="5" end="5"/>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08547">
                                            <p:txEl>
                                              <p:pRg st="6" end="6"/>
                                            </p:txEl>
                                          </p:spTgt>
                                        </p:tgtEl>
                                        <p:attrNameLst>
                                          <p:attrName>style.visibility</p:attrName>
                                        </p:attrNameLst>
                                      </p:cBhvr>
                                      <p:to>
                                        <p:strVal val="visible"/>
                                      </p:to>
                                    </p:set>
                                    <p:animEffect transition="in" filter="fade">
                                      <p:cBhvr>
                                        <p:cTn id="25" dur="1000"/>
                                        <p:tgtEl>
                                          <p:spTgt spid="108547">
                                            <p:txEl>
                                              <p:pRg st="6" end="6"/>
                                            </p:txEl>
                                          </p:spTgt>
                                        </p:tgtEl>
                                      </p:cBhvr>
                                    </p:animEffect>
                                    <p:anim calcmode="lin" valueType="num">
                                      <p:cBhvr>
                                        <p:cTn id="26" dur="1000" fill="hold"/>
                                        <p:tgtEl>
                                          <p:spTgt spid="108547">
                                            <p:txEl>
                                              <p:pRg st="6" end="6"/>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08547">
                                            <p:txEl>
                                              <p:pRg st="6" end="6"/>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08547">
                                            <p:txEl>
                                              <p:pRg st="6" end="6"/>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08547">
                                            <p:txEl>
                                              <p:pRg st="7" end="7"/>
                                            </p:txEl>
                                          </p:spTgt>
                                        </p:tgtEl>
                                        <p:attrNameLst>
                                          <p:attrName>style.visibility</p:attrName>
                                        </p:attrNameLst>
                                      </p:cBhvr>
                                      <p:to>
                                        <p:strVal val="visible"/>
                                      </p:to>
                                    </p:set>
                                    <p:animEffect transition="in" filter="fade">
                                      <p:cBhvr>
                                        <p:cTn id="31" dur="1000"/>
                                        <p:tgtEl>
                                          <p:spTgt spid="108547">
                                            <p:txEl>
                                              <p:pRg st="7" end="7"/>
                                            </p:txEl>
                                          </p:spTgt>
                                        </p:tgtEl>
                                      </p:cBhvr>
                                    </p:animEffect>
                                    <p:anim calcmode="lin" valueType="num">
                                      <p:cBhvr>
                                        <p:cTn id="32" dur="1000" fill="hold"/>
                                        <p:tgtEl>
                                          <p:spTgt spid="108547">
                                            <p:txEl>
                                              <p:pRg st="7" end="7"/>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08547">
                                            <p:txEl>
                                              <p:pRg st="7" end="7"/>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8547">
                                            <p:txEl>
                                              <p:pRg st="7" end="7"/>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08547">
                                            <p:txEl>
                                              <p:pRg st="8" end="8"/>
                                            </p:txEl>
                                          </p:spTgt>
                                        </p:tgtEl>
                                        <p:attrNameLst>
                                          <p:attrName>style.visibility</p:attrName>
                                        </p:attrNameLst>
                                      </p:cBhvr>
                                      <p:to>
                                        <p:strVal val="visible"/>
                                      </p:to>
                                    </p:set>
                                    <p:animEffect transition="in" filter="fade">
                                      <p:cBhvr>
                                        <p:cTn id="37" dur="1000"/>
                                        <p:tgtEl>
                                          <p:spTgt spid="108547">
                                            <p:txEl>
                                              <p:pRg st="8" end="8"/>
                                            </p:txEl>
                                          </p:spTgt>
                                        </p:tgtEl>
                                      </p:cBhvr>
                                    </p:animEffect>
                                    <p:anim calcmode="lin" valueType="num">
                                      <p:cBhvr>
                                        <p:cTn id="38" dur="1000" fill="hold"/>
                                        <p:tgtEl>
                                          <p:spTgt spid="108547">
                                            <p:txEl>
                                              <p:pRg st="8" end="8"/>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08547">
                                            <p:txEl>
                                              <p:pRg st="8" end="8"/>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8547">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nodeType="clickEffect">
                                  <p:stCondLst>
                                    <p:cond delay="0"/>
                                  </p:stCondLst>
                                  <p:childTnLst>
                                    <p:set>
                                      <p:cBhvr>
                                        <p:cTn id="44" dur="1" fill="hold">
                                          <p:stCondLst>
                                            <p:cond delay="0"/>
                                          </p:stCondLst>
                                        </p:cTn>
                                        <p:tgtEl>
                                          <p:spTgt spid="108547">
                                            <p:txEl>
                                              <p:pRg st="10" end="10"/>
                                            </p:txEl>
                                          </p:spTgt>
                                        </p:tgtEl>
                                        <p:attrNameLst>
                                          <p:attrName>style.visibility</p:attrName>
                                        </p:attrNameLst>
                                      </p:cBhvr>
                                      <p:to>
                                        <p:strVal val="visible"/>
                                      </p:to>
                                    </p:set>
                                    <p:anim calcmode="lin" valueType="num">
                                      <p:cBhvr>
                                        <p:cTn id="45" dur="1000" fill="hold"/>
                                        <p:tgtEl>
                                          <p:spTgt spid="108547">
                                            <p:txEl>
                                              <p:pRg st="10" end="10"/>
                                            </p:txEl>
                                          </p:spTgt>
                                        </p:tgtEl>
                                        <p:attrNameLst>
                                          <p:attrName>ppt_w</p:attrName>
                                        </p:attrNameLst>
                                      </p:cBhvr>
                                      <p:tavLst>
                                        <p:tav tm="0">
                                          <p:val>
                                            <p:fltVal val="0"/>
                                          </p:val>
                                        </p:tav>
                                        <p:tav tm="100000">
                                          <p:val>
                                            <p:strVal val="#ppt_w"/>
                                          </p:val>
                                        </p:tav>
                                      </p:tavLst>
                                    </p:anim>
                                    <p:anim calcmode="lin" valueType="num">
                                      <p:cBhvr>
                                        <p:cTn id="46" dur="1000" fill="hold"/>
                                        <p:tgtEl>
                                          <p:spTgt spid="108547">
                                            <p:txEl>
                                              <p:pRg st="10" end="10"/>
                                            </p:txEl>
                                          </p:spTgt>
                                        </p:tgtEl>
                                        <p:attrNameLst>
                                          <p:attrName>ppt_h</p:attrName>
                                        </p:attrNameLst>
                                      </p:cBhvr>
                                      <p:tavLst>
                                        <p:tav tm="0">
                                          <p:val>
                                            <p:fltVal val="0"/>
                                          </p:val>
                                        </p:tav>
                                        <p:tav tm="100000">
                                          <p:val>
                                            <p:strVal val="#ppt_h"/>
                                          </p:val>
                                        </p:tav>
                                      </p:tavLst>
                                    </p:anim>
                                    <p:anim calcmode="lin" valueType="num">
                                      <p:cBhvr>
                                        <p:cTn id="47" dur="1000" fill="hold"/>
                                        <p:tgtEl>
                                          <p:spTgt spid="108547">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08547">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(40)</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362200"/>
            <a:ext cx="7315200" cy="3351212"/>
          </a:xfrm>
        </p:spPr>
        <p:txBody>
          <a:bodyPr/>
          <a:lstStyle/>
          <a:p>
            <a:pPr marL="0" indent="0" eaLnBrk="1" hangingPunct="1">
              <a:buFont typeface="Wingdings" pitchFamily="-110" charset="2"/>
              <a:buNone/>
              <a:tabLst>
                <a:tab pos="365125" algn="l"/>
                <a:tab pos="715963" algn="l"/>
                <a:tab pos="2422525" algn="l"/>
              </a:tabLst>
              <a:defRPr/>
            </a:pPr>
            <a:endParaRPr lang="nl-NL" sz="1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000" dirty="0" smtClean="0">
                <a:solidFill>
                  <a:schemeClr val="tx2"/>
                </a:solidFill>
              </a:rPr>
              <a:t>(40)</a:t>
            </a:r>
            <a:r>
              <a:rPr lang="nl-BE" sz="2000" dirty="0" smtClean="0">
                <a:solidFill>
                  <a:schemeClr val="tx2"/>
                </a:solidFill>
              </a:rPr>
              <a:t>*	</a:t>
            </a:r>
            <a:r>
              <a:rPr lang="nl-BE" sz="2000" dirty="0" smtClean="0">
                <a:solidFill>
                  <a:schemeClr val="accent1">
                    <a:lumMod val="75000"/>
                  </a:schemeClr>
                </a:solidFill>
              </a:rPr>
              <a:t>Ik wil    je   wel helpen, maar ik kan </a:t>
            </a:r>
            <a:r>
              <a:rPr lang="nl-BE" sz="2000" b="1" dirty="0" smtClean="0">
                <a:solidFill>
                  <a:schemeClr val="accent1">
                    <a:lumMod val="75000"/>
                  </a:schemeClr>
                </a:solidFill>
              </a:rPr>
              <a:t>je   </a:t>
            </a:r>
            <a:r>
              <a:rPr lang="nl-BE" sz="2000" dirty="0" smtClean="0">
                <a:solidFill>
                  <a:schemeClr val="accent1">
                    <a:lumMod val="75000"/>
                  </a:schemeClr>
                </a:solidFill>
              </a:rPr>
              <a:t>niet</a:t>
            </a:r>
            <a:endParaRPr lang="en-US" sz="2000" dirty="0" smtClean="0">
              <a:solidFill>
                <a:schemeClr val="accent1">
                  <a:lumMod val="75000"/>
                </a:schemeClr>
              </a:solidFill>
            </a:endParaRPr>
          </a:p>
          <a:p>
            <a:pPr marL="900113" indent="-900113" eaLnBrk="1" hangingPunct="1">
              <a:buFontTx/>
              <a:buNone/>
              <a:tabLst>
                <a:tab pos="714375" algn="l"/>
                <a:tab pos="900113" algn="l"/>
                <a:tab pos="1071563" algn="l"/>
                <a:tab pos="1257300" algn="l"/>
                <a:tab pos="1971675" algn="l"/>
              </a:tabLst>
              <a:defRPr/>
            </a:pPr>
            <a:r>
              <a:rPr lang="en-US" sz="2000" i="1" dirty="0" smtClean="0">
                <a:solidFill>
                  <a:schemeClr val="tx2"/>
                </a:solidFill>
              </a:rPr>
              <a:t>	I	 want you </a:t>
            </a:r>
            <a:r>
              <a:rPr lang="en-US" sz="2000" i="1" cap="small" dirty="0" err="1" smtClean="0">
                <a:solidFill>
                  <a:schemeClr val="tx2"/>
                </a:solidFill>
              </a:rPr>
              <a:t>prt</a:t>
            </a:r>
            <a:r>
              <a:rPr lang="en-US" sz="2000" i="1" cap="small" dirty="0" smtClean="0">
                <a:solidFill>
                  <a:schemeClr val="tx2"/>
                </a:solidFill>
              </a:rPr>
              <a:t>  </a:t>
            </a:r>
            <a:r>
              <a:rPr lang="en-US" sz="2000" i="1" dirty="0" smtClean="0">
                <a:solidFill>
                  <a:schemeClr val="tx2"/>
                </a:solidFill>
              </a:rPr>
              <a:t>help     but    I  can you not  </a:t>
            </a:r>
          </a:p>
          <a:p>
            <a:pPr marL="900113" indent="-900113" eaLnBrk="1" hangingPunct="1">
              <a:buFontTx/>
              <a:buNone/>
              <a:tabLst>
                <a:tab pos="714375" algn="l"/>
                <a:tab pos="900113" algn="l"/>
                <a:tab pos="1071563" algn="l"/>
                <a:tab pos="1257300" algn="l"/>
                <a:tab pos="1971675" algn="l"/>
              </a:tabLst>
              <a:defRPr/>
            </a:pPr>
            <a:r>
              <a:rPr lang="en-US" sz="2000" i="1" dirty="0" smtClean="0">
                <a:solidFill>
                  <a:schemeClr val="tx2"/>
                </a:solidFill>
              </a:rPr>
              <a:t> 	</a:t>
            </a:r>
            <a:r>
              <a:rPr lang="en-US" sz="2000" dirty="0" smtClean="0">
                <a:solidFill>
                  <a:schemeClr val="accent1">
                    <a:lumMod val="75000"/>
                  </a:schemeClr>
                </a:solidFill>
              </a:rPr>
              <a:t>[</a:t>
            </a:r>
            <a:r>
              <a:rPr lang="en-US" sz="2000" strike="sngStrike" dirty="0" err="1" smtClean="0">
                <a:solidFill>
                  <a:schemeClr val="accent1">
                    <a:lumMod val="75000"/>
                  </a:schemeClr>
                </a:solidFill>
              </a:rPr>
              <a:t>t</a:t>
            </a:r>
            <a:r>
              <a:rPr lang="en-US" sz="2000" strike="sngStrike" baseline="-25000" dirty="0" err="1" smtClean="0">
                <a:solidFill>
                  <a:schemeClr val="accent1">
                    <a:lumMod val="75000"/>
                  </a:schemeClr>
                </a:solidFill>
              </a:rPr>
              <a:t>je</a:t>
            </a:r>
            <a:r>
              <a:rPr lang="en-US" sz="2000" strike="sngStrike" dirty="0" smtClean="0">
                <a:solidFill>
                  <a:schemeClr val="accent1">
                    <a:lumMod val="75000"/>
                  </a:schemeClr>
                </a:solidFill>
              </a:rPr>
              <a:t> </a:t>
            </a:r>
            <a:r>
              <a:rPr lang="en-US" sz="2000" strike="sngStrike" dirty="0" err="1" smtClean="0">
                <a:solidFill>
                  <a:schemeClr val="accent1">
                    <a:lumMod val="75000"/>
                  </a:schemeClr>
                </a:solidFill>
              </a:rPr>
              <a:t>helpen</a:t>
            </a:r>
            <a:r>
              <a:rPr lang="en-US" sz="2000" dirty="0" smtClean="0">
                <a:solidFill>
                  <a:schemeClr val="accent1">
                    <a:lumMod val="75000"/>
                  </a:schemeClr>
                </a:solidFill>
              </a:rPr>
              <a:t>].</a:t>
            </a:r>
          </a:p>
          <a:p>
            <a:pPr marL="900113" indent="-900113" eaLnBrk="1" hangingPunct="1">
              <a:buFontTx/>
              <a:buNone/>
              <a:tabLst>
                <a:tab pos="714375" algn="l"/>
                <a:tab pos="900113" algn="l"/>
                <a:tab pos="1071563" algn="l"/>
                <a:tab pos="1257300" algn="l"/>
                <a:tab pos="1971675" algn="l"/>
              </a:tabLst>
              <a:defRPr/>
            </a:pPr>
            <a:r>
              <a:rPr lang="en-US" sz="2000" i="1" dirty="0" smtClean="0">
                <a:solidFill>
                  <a:schemeClr val="accent1">
                    <a:lumMod val="75000"/>
                  </a:schemeClr>
                </a:solidFill>
              </a:rPr>
              <a:t>		   </a:t>
            </a:r>
            <a:r>
              <a:rPr lang="en-US" sz="2000" i="1" dirty="0" smtClean="0">
                <a:solidFill>
                  <a:schemeClr val="tx2"/>
                </a:solidFill>
              </a:rPr>
              <a:t>help</a:t>
            </a:r>
          </a:p>
          <a:p>
            <a:pPr marL="900113" indent="-900113" eaLnBrk="1" hangingPunct="1">
              <a:buFontTx/>
              <a:buNone/>
              <a:tabLst>
                <a:tab pos="714375" algn="l"/>
                <a:tab pos="900113" algn="l"/>
                <a:tab pos="1071563" algn="l"/>
                <a:tab pos="1257300" algn="l"/>
                <a:tab pos="1971675" algn="l"/>
              </a:tabLst>
              <a:defRPr/>
            </a:pPr>
            <a:r>
              <a:rPr lang="en-US" sz="2000" dirty="0" smtClean="0">
                <a:solidFill>
                  <a:schemeClr val="tx2"/>
                </a:solidFill>
              </a:rPr>
              <a:t>	‘I want to help you, but I can’t.’</a:t>
            </a:r>
          </a:p>
          <a:p>
            <a:pPr marL="900113" indent="-900113" eaLnBrk="1" hangingPunct="1">
              <a:buFontTx/>
              <a:buNone/>
              <a:tabLst>
                <a:tab pos="714375" algn="l"/>
                <a:tab pos="900113" algn="l"/>
                <a:tab pos="1071563" algn="l"/>
                <a:tab pos="1257300" algn="l"/>
                <a:tab pos="1971675" algn="l"/>
              </a:tabLst>
              <a:defRPr/>
            </a:pPr>
            <a:endParaRPr lang="en-US" sz="2000" dirty="0" smtClean="0">
              <a:solidFill>
                <a:schemeClr val="tx2"/>
              </a:solidFill>
            </a:endParaRPr>
          </a:p>
          <a:p>
            <a:pPr marL="900113" indent="-900113" eaLnBrk="1" hangingPunct="1">
              <a:buFontTx/>
              <a:buNone/>
              <a:tabLst>
                <a:tab pos="714375" algn="l"/>
                <a:tab pos="900113" algn="l"/>
                <a:tab pos="1071563" algn="l"/>
                <a:tab pos="1257300" algn="l"/>
                <a:tab pos="1971675" algn="l"/>
              </a:tabLst>
              <a:defRPr/>
            </a:pPr>
            <a:r>
              <a:rPr lang="nl-NL" sz="2000" dirty="0" smtClean="0">
                <a:solidFill>
                  <a:schemeClr val="tx2"/>
                </a:solidFill>
                <a:sym typeface="Wingdings"/>
              </a:rPr>
              <a:t> No object </a:t>
            </a:r>
            <a:r>
              <a:rPr lang="nl-NL" sz="2000" dirty="0" err="1" smtClean="0">
                <a:solidFill>
                  <a:schemeClr val="tx2"/>
                </a:solidFill>
                <a:sym typeface="Wingdings"/>
              </a:rPr>
              <a:t>scrambling</a:t>
            </a:r>
            <a:endParaRPr lang="en-US" sz="2000" dirty="0" smtClean="0">
              <a:solidFill>
                <a:schemeClr val="tx2"/>
              </a:solidFill>
            </a:endParaRPr>
          </a:p>
          <a:p>
            <a:pPr marL="900113" indent="-900113" eaLnBrk="1" hangingPunct="1">
              <a:lnSpc>
                <a:spcPct val="90000"/>
              </a:lnSpc>
              <a:buFontTx/>
              <a:buNone/>
              <a:tabLst>
                <a:tab pos="900113" algn="l"/>
                <a:tab pos="1971675" algn="l"/>
              </a:tabLst>
              <a:defRPr/>
            </a:pPr>
            <a:endParaRPr lang="nl-BE" sz="2000" i="1" dirty="0" smtClean="0">
              <a:solidFill>
                <a:schemeClr val="tx2"/>
              </a:solidFill>
            </a:endParaRPr>
          </a:p>
          <a:p>
            <a:pPr marL="900113" indent="-900113" eaLnBrk="1" hangingPunct="1">
              <a:buFontTx/>
              <a:buNone/>
              <a:tabLst>
                <a:tab pos="714375" algn="l"/>
                <a:tab pos="900113" algn="l"/>
                <a:tab pos="1071563" algn="l"/>
                <a:tab pos="1257300" algn="l"/>
                <a:tab pos="1971675" algn="l"/>
              </a:tabLst>
              <a:defRPr/>
            </a:pPr>
            <a:endParaRPr lang="nl-NL" sz="2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8547">
                                            <p:txEl>
                                              <p:pRg st="7" end="7"/>
                                            </p:txEl>
                                          </p:spTgt>
                                        </p:tgtEl>
                                        <p:attrNameLst>
                                          <p:attrName>style.visibility</p:attrName>
                                        </p:attrNameLst>
                                      </p:cBhvr>
                                      <p:to>
                                        <p:strVal val="visible"/>
                                      </p:to>
                                    </p:set>
                                    <p:anim calcmode="lin" valueType="num">
                                      <p:cBhvr>
                                        <p:cTn id="7" dur="1000" fill="hold"/>
                                        <p:tgtEl>
                                          <p:spTgt spid="108547">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108547">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10854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854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tabLst>
                <a:tab pos="442913" algn="l"/>
              </a:tabLst>
            </a:pPr>
            <a:r>
              <a:rPr lang="nl-BE" sz="3400" dirty="0" smtClean="0">
                <a:solidFill>
                  <a:schemeClr val="accent1"/>
                </a:solidFill>
              </a:rPr>
              <a:t>2. Basic data: Dutch MCE (41)</a:t>
            </a:r>
            <a:endParaRPr lang="nl-NL" sz="3400" dirty="0" smtClean="0">
              <a:solidFill>
                <a:schemeClr val="accent1"/>
              </a:solidFill>
            </a:endParaRPr>
          </a:p>
        </p:txBody>
      </p:sp>
      <p:sp>
        <p:nvSpPr>
          <p:cNvPr id="108547" name="Rectangle 3"/>
          <p:cNvSpPr>
            <a:spLocks noGrp="1" noChangeArrowheads="1"/>
          </p:cNvSpPr>
          <p:nvPr>
            <p:ph type="body" idx="1"/>
          </p:nvPr>
        </p:nvSpPr>
        <p:spPr>
          <a:xfrm>
            <a:off x="1371600" y="2438400"/>
            <a:ext cx="7315200" cy="3275012"/>
          </a:xfrm>
        </p:spPr>
        <p:txBody>
          <a:bodyPr/>
          <a:lstStyle/>
          <a:p>
            <a:pPr marL="0" indent="0" eaLnBrk="1" hangingPunct="1">
              <a:buFont typeface="Wingdings" pitchFamily="-110" charset="2"/>
              <a:buNone/>
              <a:tabLst>
                <a:tab pos="365125" algn="l"/>
                <a:tab pos="715963" algn="l"/>
                <a:tab pos="2422525" algn="l"/>
              </a:tabLst>
              <a:defRPr/>
            </a:pPr>
            <a:endParaRPr lang="nl-NL" sz="100" dirty="0" smtClean="0">
              <a:solidFill>
                <a:schemeClr val="tx2"/>
              </a:solidFill>
            </a:endParaRPr>
          </a:p>
          <a:p>
            <a:pPr marL="0" indent="0" eaLnBrk="1" hangingPunct="1">
              <a:buFont typeface="Wingdings" pitchFamily="-110" charset="2"/>
              <a:buNone/>
              <a:tabLst>
                <a:tab pos="365125" algn="l"/>
                <a:tab pos="715963" algn="l"/>
                <a:tab pos="2422525" algn="l"/>
              </a:tabLst>
              <a:defRPr/>
            </a:pPr>
            <a:r>
              <a:rPr lang="nl-NL" sz="2000" dirty="0" smtClean="0">
                <a:solidFill>
                  <a:schemeClr val="tx2"/>
                </a:solidFill>
              </a:rPr>
              <a:t>(41)</a:t>
            </a:r>
            <a:r>
              <a:rPr lang="nl-BE" sz="2000" dirty="0" smtClean="0">
                <a:solidFill>
                  <a:schemeClr val="tx2"/>
                </a:solidFill>
              </a:rPr>
              <a:t>*	</a:t>
            </a:r>
            <a:r>
              <a:rPr lang="nl-BE" sz="2000" dirty="0" smtClean="0">
                <a:solidFill>
                  <a:schemeClr val="accent1">
                    <a:lumMod val="75000"/>
                  </a:schemeClr>
                </a:solidFill>
              </a:rPr>
              <a:t>Ik kan Kim wel helpen, maar ik kan Peter niet</a:t>
            </a:r>
            <a:endParaRPr lang="en-US" sz="2000" dirty="0" smtClean="0">
              <a:solidFill>
                <a:schemeClr val="accent1">
                  <a:lumMod val="75000"/>
                </a:schemeClr>
              </a:solidFill>
            </a:endParaRPr>
          </a:p>
          <a:p>
            <a:pPr marL="900113" indent="-900113" eaLnBrk="1" hangingPunct="1">
              <a:buFontTx/>
              <a:buNone/>
              <a:tabLst>
                <a:tab pos="714375" algn="l"/>
                <a:tab pos="900113" algn="l"/>
                <a:tab pos="1071563" algn="l"/>
                <a:tab pos="1257300" algn="l"/>
                <a:tab pos="1971675" algn="l"/>
              </a:tabLst>
              <a:defRPr/>
            </a:pPr>
            <a:r>
              <a:rPr lang="en-US" sz="2000" i="1" dirty="0" smtClean="0">
                <a:solidFill>
                  <a:schemeClr val="tx2"/>
                </a:solidFill>
              </a:rPr>
              <a:t>	I	  can Kim </a:t>
            </a:r>
            <a:r>
              <a:rPr lang="en-US" sz="2000" i="1" cap="small" dirty="0" err="1" smtClean="0">
                <a:solidFill>
                  <a:schemeClr val="tx2"/>
                </a:solidFill>
              </a:rPr>
              <a:t>prt</a:t>
            </a:r>
            <a:r>
              <a:rPr lang="en-US" sz="2000" i="1" cap="small" dirty="0" smtClean="0">
                <a:solidFill>
                  <a:schemeClr val="tx2"/>
                </a:solidFill>
              </a:rPr>
              <a:t>  </a:t>
            </a:r>
            <a:r>
              <a:rPr lang="en-US" sz="2000" i="1" dirty="0" smtClean="0">
                <a:solidFill>
                  <a:schemeClr val="tx2"/>
                </a:solidFill>
              </a:rPr>
              <a:t>help     but    I  can Peter not  </a:t>
            </a:r>
          </a:p>
          <a:p>
            <a:pPr marL="900113" indent="-900113" eaLnBrk="1" hangingPunct="1">
              <a:buFontTx/>
              <a:buNone/>
              <a:tabLst>
                <a:tab pos="714375" algn="l"/>
                <a:tab pos="900113" algn="l"/>
                <a:tab pos="1071563" algn="l"/>
                <a:tab pos="1257300" algn="l"/>
                <a:tab pos="1971675" algn="l"/>
              </a:tabLst>
              <a:defRPr/>
            </a:pPr>
            <a:r>
              <a:rPr lang="en-US" sz="2000" i="1" dirty="0" smtClean="0">
                <a:solidFill>
                  <a:schemeClr val="tx2"/>
                </a:solidFill>
              </a:rPr>
              <a:t> 	</a:t>
            </a:r>
            <a:r>
              <a:rPr lang="en-US" sz="2000" dirty="0" smtClean="0">
                <a:solidFill>
                  <a:schemeClr val="accent1">
                    <a:lumMod val="75000"/>
                  </a:schemeClr>
                </a:solidFill>
              </a:rPr>
              <a:t>[</a:t>
            </a:r>
            <a:r>
              <a:rPr lang="en-US" sz="2000" strike="sngStrike" dirty="0" err="1" smtClean="0">
                <a:solidFill>
                  <a:schemeClr val="accent1">
                    <a:lumMod val="75000"/>
                  </a:schemeClr>
                </a:solidFill>
              </a:rPr>
              <a:t>t</a:t>
            </a:r>
            <a:r>
              <a:rPr lang="en-US" sz="2000" strike="sngStrike" baseline="-25000" dirty="0" err="1" smtClean="0">
                <a:solidFill>
                  <a:schemeClr val="accent1">
                    <a:lumMod val="75000"/>
                  </a:schemeClr>
                </a:solidFill>
              </a:rPr>
              <a:t>Peter</a:t>
            </a:r>
            <a:r>
              <a:rPr lang="en-US" sz="2000" strike="sngStrike" dirty="0" smtClean="0">
                <a:solidFill>
                  <a:schemeClr val="accent1">
                    <a:lumMod val="75000"/>
                  </a:schemeClr>
                </a:solidFill>
              </a:rPr>
              <a:t> </a:t>
            </a:r>
            <a:r>
              <a:rPr lang="en-US" sz="2000" strike="sngStrike" dirty="0" err="1" smtClean="0">
                <a:solidFill>
                  <a:schemeClr val="accent1">
                    <a:lumMod val="75000"/>
                  </a:schemeClr>
                </a:solidFill>
              </a:rPr>
              <a:t>helpen</a:t>
            </a:r>
            <a:r>
              <a:rPr lang="en-US" sz="2000" dirty="0" smtClean="0">
                <a:solidFill>
                  <a:schemeClr val="accent1">
                    <a:lumMod val="75000"/>
                  </a:schemeClr>
                </a:solidFill>
              </a:rPr>
              <a:t>].</a:t>
            </a:r>
          </a:p>
          <a:p>
            <a:pPr marL="900113" indent="-900113" eaLnBrk="1" hangingPunct="1">
              <a:buFontTx/>
              <a:buNone/>
              <a:tabLst>
                <a:tab pos="714375" algn="l"/>
                <a:tab pos="900113" algn="l"/>
                <a:tab pos="1071563" algn="l"/>
                <a:tab pos="1257300" algn="l"/>
                <a:tab pos="1971675" algn="l"/>
              </a:tabLst>
              <a:defRPr/>
            </a:pPr>
            <a:r>
              <a:rPr lang="en-US" sz="2000" i="1" dirty="0" smtClean="0">
                <a:solidFill>
                  <a:schemeClr val="accent1">
                    <a:lumMod val="75000"/>
                  </a:schemeClr>
                </a:solidFill>
              </a:rPr>
              <a:t>		      </a:t>
            </a:r>
            <a:r>
              <a:rPr lang="en-US" sz="2000" i="1" dirty="0" smtClean="0">
                <a:solidFill>
                  <a:schemeClr val="tx2"/>
                </a:solidFill>
              </a:rPr>
              <a:t>help</a:t>
            </a:r>
          </a:p>
          <a:p>
            <a:pPr marL="900113" indent="-900113" eaLnBrk="1" hangingPunct="1">
              <a:buFontTx/>
              <a:buNone/>
              <a:tabLst>
                <a:tab pos="714375" algn="l"/>
                <a:tab pos="900113" algn="l"/>
                <a:tab pos="1071563" algn="l"/>
                <a:tab pos="1257300" algn="l"/>
                <a:tab pos="1971675" algn="l"/>
              </a:tabLst>
              <a:defRPr/>
            </a:pPr>
            <a:r>
              <a:rPr lang="en-US" sz="2000" dirty="0" smtClean="0">
                <a:solidFill>
                  <a:schemeClr val="tx2"/>
                </a:solidFill>
              </a:rPr>
              <a:t>	‘I can help Kim, but I can’t Peter.’</a:t>
            </a:r>
          </a:p>
          <a:p>
            <a:pPr marL="900113" indent="-900113" eaLnBrk="1" hangingPunct="1">
              <a:buFontTx/>
              <a:buNone/>
              <a:tabLst>
                <a:tab pos="714375" algn="l"/>
                <a:tab pos="900113" algn="l"/>
                <a:tab pos="1071563" algn="l"/>
                <a:tab pos="1257300" algn="l"/>
                <a:tab pos="1971675" algn="l"/>
              </a:tabLst>
              <a:defRPr/>
            </a:pPr>
            <a:endParaRPr lang="en-US" sz="2000" dirty="0" smtClean="0">
              <a:solidFill>
                <a:schemeClr val="tx2"/>
              </a:solidFill>
            </a:endParaRPr>
          </a:p>
          <a:p>
            <a:pPr marL="900113" indent="-900113" eaLnBrk="1" hangingPunct="1">
              <a:buFontTx/>
              <a:buNone/>
              <a:tabLst>
                <a:tab pos="714375" algn="l"/>
                <a:tab pos="900113" algn="l"/>
                <a:tab pos="1071563" algn="l"/>
                <a:tab pos="1257300" algn="l"/>
                <a:tab pos="1971675" algn="l"/>
              </a:tabLst>
              <a:defRPr/>
            </a:pPr>
            <a:r>
              <a:rPr lang="nl-NL" sz="2000" dirty="0" smtClean="0">
                <a:solidFill>
                  <a:schemeClr val="tx2"/>
                </a:solidFill>
                <a:sym typeface="Wingdings"/>
              </a:rPr>
              <a:t> No </a:t>
            </a:r>
            <a:r>
              <a:rPr lang="nl-NL" sz="2000" dirty="0" err="1" smtClean="0">
                <a:solidFill>
                  <a:schemeClr val="tx2"/>
                </a:solidFill>
                <a:sym typeface="Wingdings"/>
              </a:rPr>
              <a:t>Pseudogapping</a:t>
            </a:r>
            <a:endParaRPr lang="en-US" sz="2000" dirty="0" smtClean="0">
              <a:solidFill>
                <a:schemeClr val="tx2"/>
              </a:solidFill>
            </a:endParaRPr>
          </a:p>
          <a:p>
            <a:pPr marL="900113" indent="-900113" eaLnBrk="1" hangingPunct="1">
              <a:lnSpc>
                <a:spcPct val="90000"/>
              </a:lnSpc>
              <a:buFontTx/>
              <a:buNone/>
              <a:tabLst>
                <a:tab pos="900113" algn="l"/>
                <a:tab pos="1971675" algn="l"/>
              </a:tabLst>
              <a:defRPr/>
            </a:pPr>
            <a:endParaRPr lang="nl-BE" sz="2000" i="1" dirty="0" smtClean="0">
              <a:solidFill>
                <a:schemeClr val="tx2"/>
              </a:solidFill>
            </a:endParaRPr>
          </a:p>
          <a:p>
            <a:pPr marL="900113" indent="-900113" eaLnBrk="1" hangingPunct="1">
              <a:buFontTx/>
              <a:buNone/>
              <a:tabLst>
                <a:tab pos="714375" algn="l"/>
                <a:tab pos="900113" algn="l"/>
                <a:tab pos="1071563" algn="l"/>
                <a:tab pos="1257300" algn="l"/>
                <a:tab pos="1971675" algn="l"/>
              </a:tabLst>
              <a:defRPr/>
            </a:pPr>
            <a:endParaRPr lang="nl-NL" sz="22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8547">
                                            <p:txEl>
                                              <p:pRg st="7" end="7"/>
                                            </p:txEl>
                                          </p:spTgt>
                                        </p:tgtEl>
                                        <p:attrNameLst>
                                          <p:attrName>style.visibility</p:attrName>
                                        </p:attrNameLst>
                                      </p:cBhvr>
                                      <p:to>
                                        <p:strVal val="visible"/>
                                      </p:to>
                                    </p:set>
                                    <p:anim calcmode="lin" valueType="num">
                                      <p:cBhvr>
                                        <p:cTn id="7" dur="1000" fill="hold"/>
                                        <p:tgtEl>
                                          <p:spTgt spid="108547">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108547">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10854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854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258888" y="301625"/>
            <a:ext cx="7777162" cy="1143000"/>
          </a:xfrm>
        </p:spPr>
        <p:txBody>
          <a:bodyPr/>
          <a:lstStyle/>
          <a:p>
            <a:pPr eaLnBrk="1" hangingPunct="1"/>
            <a:r>
              <a:rPr lang="nl-BE" sz="3400" dirty="0" smtClean="0">
                <a:solidFill>
                  <a:schemeClr val="accent1"/>
                </a:solidFill>
              </a:rPr>
              <a:t>2. Basic data: Dutch MCE (42)</a:t>
            </a:r>
            <a:endParaRPr lang="nl-NL" sz="3400" dirty="0" smtClean="0">
              <a:solidFill>
                <a:schemeClr val="accent1"/>
              </a:solidFill>
            </a:endParaRPr>
          </a:p>
        </p:txBody>
      </p:sp>
      <p:sp>
        <p:nvSpPr>
          <p:cNvPr id="137219" name="Rectangle 3"/>
          <p:cNvSpPr>
            <a:spLocks noGrp="1" noChangeArrowheads="1"/>
          </p:cNvSpPr>
          <p:nvPr>
            <p:ph type="body" idx="1"/>
          </p:nvPr>
        </p:nvSpPr>
        <p:spPr>
          <a:xfrm>
            <a:off x="1370013" y="2286000"/>
            <a:ext cx="7305675" cy="3276600"/>
          </a:xfrm>
        </p:spPr>
        <p:txBody>
          <a:bodyPr/>
          <a:lstStyle/>
          <a:p>
            <a:pPr marL="0" indent="0" eaLnBrk="1" hangingPunct="1">
              <a:buFontTx/>
              <a:buNone/>
              <a:tabLst>
                <a:tab pos="900113" algn="l"/>
                <a:tab pos="1971675" algn="l"/>
              </a:tabLst>
            </a:pPr>
            <a:r>
              <a:rPr lang="nl-BE" sz="2400" b="1" dirty="0">
                <a:solidFill>
                  <a:srgbClr val="269999"/>
                </a:solidFill>
              </a:rPr>
              <a:t>Claim</a:t>
            </a:r>
            <a:r>
              <a:rPr lang="nl-BE" sz="2400" b="1" dirty="0" smtClean="0">
                <a:solidFill>
                  <a:srgbClr val="269999"/>
                </a:solidFill>
              </a:rPr>
              <a:t>:</a:t>
            </a:r>
          </a:p>
          <a:p>
            <a:pPr marL="0" indent="0" eaLnBrk="1" hangingPunct="1">
              <a:buFontTx/>
              <a:buNone/>
              <a:tabLst>
                <a:tab pos="900113" algn="l"/>
                <a:tab pos="1971675" algn="l"/>
              </a:tabLst>
            </a:pPr>
            <a:endParaRPr lang="nl-BE" sz="2400" dirty="0" smtClean="0">
              <a:solidFill>
                <a:schemeClr val="tx2"/>
              </a:solidFill>
            </a:endParaRPr>
          </a:p>
          <a:p>
            <a:pPr marL="0" indent="0" eaLnBrk="1" hangingPunct="1">
              <a:buFontTx/>
              <a:buNone/>
              <a:tabLst>
                <a:tab pos="900113" algn="l"/>
                <a:tab pos="1971675" algn="l"/>
              </a:tabLst>
            </a:pPr>
            <a:r>
              <a:rPr lang="nl-BE" sz="2400" dirty="0">
                <a:solidFill>
                  <a:schemeClr val="tx2"/>
                </a:solidFill>
              </a:rPr>
              <a:t>Dutch modal complement ellipsis involves </a:t>
            </a:r>
            <a:r>
              <a:rPr lang="nl-BE" sz="2400" b="1" dirty="0">
                <a:solidFill>
                  <a:schemeClr val="tx2"/>
                </a:solidFill>
              </a:rPr>
              <a:t>deletion</a:t>
            </a:r>
            <a:r>
              <a:rPr lang="nl-BE" sz="2400" dirty="0">
                <a:solidFill>
                  <a:schemeClr val="tx2"/>
                </a:solidFill>
              </a:rPr>
              <a:t> of a </a:t>
            </a:r>
            <a:r>
              <a:rPr lang="nl-BE" sz="2400" dirty="0" smtClean="0">
                <a:solidFill>
                  <a:schemeClr val="tx2"/>
                </a:solidFill>
              </a:rPr>
              <a:t>syntactic infinitival </a:t>
            </a:r>
            <a:r>
              <a:rPr lang="nl-BE" sz="2400" dirty="0">
                <a:solidFill>
                  <a:schemeClr val="tx2"/>
                </a:solidFill>
              </a:rPr>
              <a:t>clause.</a:t>
            </a:r>
          </a:p>
          <a:p>
            <a:pPr marL="0" indent="0" eaLnBrk="1" hangingPunct="1">
              <a:buFontTx/>
              <a:buNone/>
              <a:tabLst>
                <a:tab pos="900113" algn="l"/>
                <a:tab pos="1971675" algn="l"/>
              </a:tabLst>
            </a:pPr>
            <a:endParaRPr lang="nl-BE" sz="2400" dirty="0">
              <a:solidFill>
                <a:schemeClr val="tx2"/>
              </a:solidFill>
            </a:endParaRPr>
          </a:p>
          <a:p>
            <a:pPr marL="0" indent="0" eaLnBrk="1" hangingPunct="1">
              <a:buFontTx/>
              <a:buNone/>
              <a:tabLst>
                <a:tab pos="900113" algn="l"/>
                <a:tab pos="1971675" algn="l"/>
              </a:tabLst>
            </a:pPr>
            <a:r>
              <a:rPr lang="nl-BE" sz="2400" dirty="0">
                <a:solidFill>
                  <a:schemeClr val="tx2"/>
                </a:solidFill>
              </a:rPr>
              <a:t>The ban on object movement is due to the </a:t>
            </a:r>
            <a:r>
              <a:rPr lang="nl-BE" sz="2400" b="1" dirty="0">
                <a:solidFill>
                  <a:schemeClr val="tx2"/>
                </a:solidFill>
              </a:rPr>
              <a:t>timing of ellipsis</a:t>
            </a:r>
            <a:r>
              <a:rPr lang="nl-BE" sz="2400" dirty="0">
                <a:solidFill>
                  <a:schemeClr val="tx2"/>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37219">
                                            <p:txEl>
                                              <p:pRg st="2" end="2"/>
                                            </p:txEl>
                                          </p:spTgt>
                                        </p:tgtEl>
                                        <p:attrNameLst>
                                          <p:attrName>style.visibility</p:attrName>
                                        </p:attrNameLst>
                                      </p:cBhvr>
                                      <p:to>
                                        <p:strVal val="visible"/>
                                      </p:to>
                                    </p:set>
                                    <p:anim from="(-#ppt_w/2)" to="(#ppt_x)" calcmode="lin" valueType="num">
                                      <p:cBhvr>
                                        <p:cTn id="7" dur="600" fill="hold">
                                          <p:stCondLst>
                                            <p:cond delay="0"/>
                                          </p:stCondLst>
                                        </p:cTn>
                                        <p:tgtEl>
                                          <p:spTgt spid="137219">
                                            <p:txEl>
                                              <p:pRg st="2" end="2"/>
                                            </p:txEl>
                                          </p:spTgt>
                                        </p:tgtEl>
                                        <p:attrNameLst>
                                          <p:attrName>ppt_x</p:attrName>
                                        </p:attrNameLst>
                                      </p:cBhvr>
                                    </p:anim>
                                    <p:anim from="0" to="-1.0" calcmode="lin" valueType="num">
                                      <p:cBhvr>
                                        <p:cTn id="8" dur="200" decel="50000" autoRev="1" fill="hold">
                                          <p:stCondLst>
                                            <p:cond delay="600"/>
                                          </p:stCondLst>
                                        </p:cTn>
                                        <p:tgtEl>
                                          <p:spTgt spid="137219">
                                            <p:txEl>
                                              <p:pRg st="2" end="2"/>
                                            </p:txEl>
                                          </p:spTgt>
                                        </p:tgtEl>
                                        <p:attrNameLst>
                                          <p:attrName>xshear</p:attrName>
                                        </p:attrNameLst>
                                      </p:cBhvr>
                                    </p:anim>
                                    <p:animScale>
                                      <p:cBhvr>
                                        <p:cTn id="9" dur="200" decel="100000" autoRev="1" fill="hold">
                                          <p:stCondLst>
                                            <p:cond delay="600"/>
                                          </p:stCondLst>
                                        </p:cTn>
                                        <p:tgtEl>
                                          <p:spTgt spid="137219">
                                            <p:txEl>
                                              <p:pRg st="2" end="2"/>
                                            </p:txEl>
                                          </p:spTgt>
                                        </p:tgtEl>
                                      </p:cBhvr>
                                      <p:from x="100000" y="100000"/>
                                      <p:to x="80000" y="100000"/>
                                    </p:animScale>
                                    <p:anim by="(#ppt_h/3+#ppt_w*0.1)" calcmode="lin" valueType="num">
                                      <p:cBhvr additive="sum">
                                        <p:cTn id="10" dur="200" decel="100000" autoRev="1" fill="hold">
                                          <p:stCondLst>
                                            <p:cond delay="600"/>
                                          </p:stCondLst>
                                        </p:cTn>
                                        <p:tgtEl>
                                          <p:spTgt spid="137219">
                                            <p:txEl>
                                              <p:pRg st="2" end="2"/>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37219">
                                            <p:txEl>
                                              <p:pRg st="4" end="4"/>
                                            </p:txEl>
                                          </p:spTgt>
                                        </p:tgtEl>
                                        <p:attrNameLst>
                                          <p:attrName>style.visibility</p:attrName>
                                        </p:attrNameLst>
                                      </p:cBhvr>
                                      <p:to>
                                        <p:strVal val="visible"/>
                                      </p:to>
                                    </p:set>
                                    <p:anim from="(-#ppt_w/2)" to="(#ppt_x)" calcmode="lin" valueType="num">
                                      <p:cBhvr>
                                        <p:cTn id="15" dur="600" fill="hold">
                                          <p:stCondLst>
                                            <p:cond delay="0"/>
                                          </p:stCondLst>
                                        </p:cTn>
                                        <p:tgtEl>
                                          <p:spTgt spid="137219">
                                            <p:txEl>
                                              <p:pRg st="4" end="4"/>
                                            </p:txEl>
                                          </p:spTgt>
                                        </p:tgtEl>
                                        <p:attrNameLst>
                                          <p:attrName>ppt_x</p:attrName>
                                        </p:attrNameLst>
                                      </p:cBhvr>
                                    </p:anim>
                                    <p:anim from="0" to="-1.0" calcmode="lin" valueType="num">
                                      <p:cBhvr>
                                        <p:cTn id="16" dur="200" decel="50000" autoRev="1" fill="hold">
                                          <p:stCondLst>
                                            <p:cond delay="600"/>
                                          </p:stCondLst>
                                        </p:cTn>
                                        <p:tgtEl>
                                          <p:spTgt spid="137219">
                                            <p:txEl>
                                              <p:pRg st="4" end="4"/>
                                            </p:txEl>
                                          </p:spTgt>
                                        </p:tgtEl>
                                        <p:attrNameLst>
                                          <p:attrName>xshear</p:attrName>
                                        </p:attrNameLst>
                                      </p:cBhvr>
                                    </p:anim>
                                    <p:animScale>
                                      <p:cBhvr>
                                        <p:cTn id="17" dur="200" decel="100000" autoRev="1" fill="hold">
                                          <p:stCondLst>
                                            <p:cond delay="600"/>
                                          </p:stCondLst>
                                        </p:cTn>
                                        <p:tgtEl>
                                          <p:spTgt spid="137219">
                                            <p:txEl>
                                              <p:pRg st="4" end="4"/>
                                            </p:txEl>
                                          </p:spTgt>
                                        </p:tgtEl>
                                      </p:cBhvr>
                                      <p:from x="100000" y="100000"/>
                                      <p:to x="80000" y="100000"/>
                                    </p:animScale>
                                    <p:anim by="(#ppt_h/3+#ppt_w*0.1)" calcmode="lin" valueType="num">
                                      <p:cBhvr additive="sum">
                                        <p:cTn id="18" dur="200" decel="100000" autoRev="1" fill="hold">
                                          <p:stCondLst>
                                            <p:cond delay="600"/>
                                          </p:stCondLst>
                                        </p:cTn>
                                        <p:tgtEl>
                                          <p:spTgt spid="137219">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nl-BE" sz="3400">
                <a:solidFill>
                  <a:schemeClr val="accent1"/>
                </a:solidFill>
              </a:rPr>
              <a:t>1. Deletion or proform? A puzzle (1)</a:t>
            </a:r>
            <a:endParaRPr lang="nl-NL" sz="3400">
              <a:solidFill>
                <a:schemeClr val="accent1"/>
              </a:solidFill>
            </a:endParaRPr>
          </a:p>
        </p:txBody>
      </p:sp>
      <p:sp>
        <p:nvSpPr>
          <p:cNvPr id="158723" name="Rectangle 3"/>
          <p:cNvSpPr>
            <a:spLocks noGrp="1" noChangeArrowheads="1"/>
          </p:cNvSpPr>
          <p:nvPr>
            <p:ph type="body" idx="1"/>
          </p:nvPr>
        </p:nvSpPr>
        <p:spPr>
          <a:xfrm>
            <a:off x="1370013" y="2286000"/>
            <a:ext cx="7316787" cy="3886200"/>
          </a:xfrm>
        </p:spPr>
        <p:txBody>
          <a:bodyPr/>
          <a:lstStyle/>
          <a:p>
            <a:pPr marL="0" indent="0" eaLnBrk="1" hangingPunct="1">
              <a:lnSpc>
                <a:spcPct val="80000"/>
              </a:lnSpc>
              <a:buFontTx/>
              <a:buNone/>
              <a:tabLst>
                <a:tab pos="357188" algn="l"/>
                <a:tab pos="536575" algn="l"/>
                <a:tab pos="714375" algn="l"/>
                <a:tab pos="898525" algn="l"/>
                <a:tab pos="1082675" algn="l"/>
                <a:tab pos="1528763" algn="l"/>
                <a:tab pos="1885950" algn="l"/>
              </a:tabLst>
            </a:pPr>
            <a:r>
              <a:rPr lang="nl-BE" sz="2200" smtClean="0">
                <a:solidFill>
                  <a:schemeClr val="tx2"/>
                </a:solidFill>
                <a:sym typeface="Wingdings" pitchFamily="-110" charset="2"/>
              </a:rPr>
              <a:t>Remember class 2? </a:t>
            </a:r>
          </a:p>
          <a:p>
            <a:pPr marL="0" indent="0" eaLnBrk="1" hangingPunct="1">
              <a:lnSpc>
                <a:spcPct val="80000"/>
              </a:lnSpc>
              <a:buFontTx/>
              <a:buNone/>
              <a:tabLst>
                <a:tab pos="357188" algn="l"/>
                <a:tab pos="536575" algn="l"/>
                <a:tab pos="714375" algn="l"/>
                <a:tab pos="898525" algn="l"/>
                <a:tab pos="1082675" algn="l"/>
                <a:tab pos="1528763" algn="l"/>
                <a:tab pos="1885950" algn="l"/>
              </a:tabLst>
            </a:pPr>
            <a:endParaRPr lang="nl-BE" sz="2200" smtClean="0">
              <a:solidFill>
                <a:schemeClr val="tx2"/>
              </a:solidFill>
              <a:sym typeface="Wingdings" pitchFamily="-110" charset="2"/>
            </a:endParaRPr>
          </a:p>
          <a:p>
            <a:pPr marL="0" indent="0" eaLnBrk="1" hangingPunct="1">
              <a:lnSpc>
                <a:spcPct val="80000"/>
              </a:lnSpc>
              <a:buFontTx/>
              <a:buNone/>
              <a:tabLst>
                <a:tab pos="357188" algn="l"/>
                <a:tab pos="536575" algn="l"/>
                <a:tab pos="714375" algn="l"/>
                <a:tab pos="898525" algn="l"/>
                <a:tab pos="1082675" algn="l"/>
                <a:tab pos="1528763" algn="l"/>
                <a:tab pos="1885950" algn="l"/>
              </a:tabLst>
            </a:pPr>
            <a:r>
              <a:rPr lang="nl-BE" sz="2200" smtClean="0">
                <a:solidFill>
                  <a:schemeClr val="tx2"/>
                </a:solidFill>
                <a:sym typeface="Wingdings" pitchFamily="-110" charset="2"/>
              </a:rPr>
              <a:t>Analyses of ellipsis:</a:t>
            </a:r>
          </a:p>
          <a:p>
            <a:pPr marL="0" indent="0" eaLnBrk="1" hangingPunct="1">
              <a:lnSpc>
                <a:spcPct val="80000"/>
              </a:lnSpc>
              <a:buFontTx/>
              <a:buNone/>
              <a:tabLst>
                <a:tab pos="357188" algn="l"/>
                <a:tab pos="536575" algn="l"/>
                <a:tab pos="714375" algn="l"/>
                <a:tab pos="898525" algn="l"/>
                <a:tab pos="1082675" algn="l"/>
                <a:tab pos="1528763" algn="l"/>
                <a:tab pos="1885950" algn="l"/>
              </a:tabLst>
            </a:pPr>
            <a:endParaRPr lang="nl-BE" sz="2200" smtClean="0">
              <a:solidFill>
                <a:schemeClr val="tx2"/>
              </a:solidFill>
              <a:sym typeface="Wingdings" pitchFamily="-110" charset="2"/>
            </a:endParaRPr>
          </a:p>
          <a:p>
            <a:pPr marL="0" indent="0" eaLnBrk="1" hangingPunct="1">
              <a:lnSpc>
                <a:spcPct val="80000"/>
              </a:lnSpc>
              <a:spcAft>
                <a:spcPts val="600"/>
              </a:spcAft>
              <a:buFontTx/>
              <a:buChar char="•"/>
              <a:tabLst>
                <a:tab pos="357188" algn="l"/>
                <a:tab pos="536575" algn="l"/>
                <a:tab pos="714375" algn="l"/>
                <a:tab pos="898525" algn="l"/>
                <a:tab pos="1082675" algn="l"/>
                <a:tab pos="1528763" algn="l"/>
                <a:tab pos="1885950" algn="l"/>
              </a:tabLst>
            </a:pPr>
            <a:r>
              <a:rPr lang="nl-BE" sz="2200" smtClean="0">
                <a:solidFill>
                  <a:schemeClr val="tx2"/>
                </a:solidFill>
                <a:sym typeface="Wingdings" pitchFamily="-110" charset="2"/>
              </a:rPr>
              <a:t> No syntactic structure in the ellipsis site</a:t>
            </a:r>
          </a:p>
          <a:p>
            <a:pPr marL="0" indent="0" eaLnBrk="1" hangingPunct="1">
              <a:lnSpc>
                <a:spcPct val="80000"/>
              </a:lnSpc>
              <a:buFont typeface="Wingdings" pitchFamily="-110" charset="2"/>
              <a:buNone/>
              <a:tabLst>
                <a:tab pos="357188" algn="l"/>
                <a:tab pos="536575" algn="l"/>
                <a:tab pos="714375" algn="l"/>
                <a:tab pos="898525" algn="l"/>
                <a:tab pos="1082675" algn="l"/>
                <a:tab pos="1528763" algn="l"/>
                <a:tab pos="1885950" algn="l"/>
              </a:tabLst>
            </a:pPr>
            <a:r>
              <a:rPr lang="nl-BE" sz="2200" smtClean="0">
                <a:solidFill>
                  <a:schemeClr val="tx2"/>
                </a:solidFill>
                <a:sym typeface="Wingdings" pitchFamily="-110" charset="2"/>
              </a:rPr>
              <a:t>		</a:t>
            </a:r>
            <a:r>
              <a:rPr lang="nl-NL" sz="2200" smtClean="0">
                <a:solidFill>
                  <a:schemeClr val="tx2"/>
                </a:solidFill>
                <a:sym typeface="Wingdings" pitchFamily="-110" charset="2"/>
              </a:rPr>
              <a:t> proform approach (or WYSIWYG)</a:t>
            </a:r>
          </a:p>
          <a:p>
            <a:pPr marL="0" indent="0" eaLnBrk="1" hangingPunct="1">
              <a:lnSpc>
                <a:spcPct val="80000"/>
              </a:lnSpc>
              <a:buFont typeface="Wingdings" pitchFamily="-110" charset="2"/>
              <a:buNone/>
              <a:tabLst>
                <a:tab pos="357188" algn="l"/>
                <a:tab pos="536575" algn="l"/>
                <a:tab pos="714375" algn="l"/>
                <a:tab pos="898525" algn="l"/>
                <a:tab pos="1082675" algn="l"/>
                <a:tab pos="1528763" algn="l"/>
                <a:tab pos="1885950" algn="l"/>
              </a:tabLst>
            </a:pPr>
            <a:endParaRPr lang="nl-BE" sz="2200" smtClean="0">
              <a:solidFill>
                <a:schemeClr val="tx2"/>
              </a:solidFill>
              <a:sym typeface="Wingdings" pitchFamily="-110" charset="2"/>
            </a:endParaRPr>
          </a:p>
          <a:p>
            <a:pPr marL="0" indent="0" eaLnBrk="1" hangingPunct="1">
              <a:lnSpc>
                <a:spcPct val="80000"/>
              </a:lnSpc>
              <a:spcAft>
                <a:spcPts val="600"/>
              </a:spcAft>
              <a:buFontTx/>
              <a:buChar char="•"/>
              <a:tabLst>
                <a:tab pos="357188" algn="l"/>
                <a:tab pos="536575" algn="l"/>
                <a:tab pos="714375" algn="l"/>
                <a:tab pos="898525" algn="l"/>
                <a:tab pos="1082675" algn="l"/>
                <a:tab pos="1528763" algn="l"/>
                <a:tab pos="1885950" algn="l"/>
              </a:tabLst>
            </a:pPr>
            <a:r>
              <a:rPr lang="nl-BE" sz="2200" smtClean="0">
                <a:solidFill>
                  <a:schemeClr val="tx2"/>
                </a:solidFill>
                <a:sym typeface="Wingdings" pitchFamily="-110" charset="2"/>
              </a:rPr>
              <a:t> Ellipsis site = a full syntactic structure</a:t>
            </a:r>
          </a:p>
          <a:p>
            <a:pPr marL="0" indent="0" eaLnBrk="1" hangingPunct="1">
              <a:lnSpc>
                <a:spcPct val="80000"/>
              </a:lnSpc>
              <a:buFont typeface="Wingdings" pitchFamily="-110" charset="2"/>
              <a:buNone/>
              <a:tabLst>
                <a:tab pos="357188" algn="l"/>
                <a:tab pos="536575" algn="l"/>
                <a:tab pos="714375" algn="l"/>
                <a:tab pos="898525" algn="l"/>
                <a:tab pos="1082675" algn="l"/>
                <a:tab pos="1528763" algn="l"/>
                <a:tab pos="1885950" algn="l"/>
              </a:tabLst>
            </a:pPr>
            <a:r>
              <a:rPr lang="nl-BE" sz="2200" smtClean="0">
                <a:solidFill>
                  <a:schemeClr val="tx2"/>
                </a:solidFill>
                <a:sym typeface="Wingdings" pitchFamily="-110" charset="2"/>
              </a:rPr>
              <a:t>		</a:t>
            </a:r>
            <a:r>
              <a:rPr lang="nl-NL" sz="2200" smtClean="0">
                <a:solidFill>
                  <a:schemeClr val="tx2"/>
                </a:solidFill>
                <a:sym typeface="Wingdings" pitchFamily="-110" charset="2"/>
              </a:rPr>
              <a:t> deletion approach</a:t>
            </a:r>
            <a:endParaRPr lang="nl-BE" sz="2200" smtClean="0">
              <a:solidFill>
                <a:schemeClr val="tx2"/>
              </a:solidFill>
              <a:sym typeface="Wingdings" pitchFamily="-110" charset="2"/>
            </a:endParaRPr>
          </a:p>
          <a:p>
            <a:pPr marL="0" indent="0" eaLnBrk="1" hangingPunct="1">
              <a:lnSpc>
                <a:spcPct val="80000"/>
              </a:lnSpc>
              <a:buFontTx/>
              <a:buNone/>
              <a:tabLst>
                <a:tab pos="357188" algn="l"/>
                <a:tab pos="536575" algn="l"/>
                <a:tab pos="714375" algn="l"/>
                <a:tab pos="898525" algn="l"/>
                <a:tab pos="1082675" algn="l"/>
                <a:tab pos="1528763" algn="l"/>
                <a:tab pos="1885950" algn="l"/>
              </a:tabLst>
            </a:pPr>
            <a:endParaRPr lang="nl-BE" sz="2200" smtClean="0">
              <a:solidFill>
                <a:schemeClr val="tx2"/>
              </a:solidFill>
              <a:sym typeface="Wingdings" pitchFamily="-110" charset="2"/>
            </a:endParaRPr>
          </a:p>
          <a:p>
            <a:pPr marL="0" indent="0" eaLnBrk="1" hangingPunct="1">
              <a:lnSpc>
                <a:spcPct val="80000"/>
              </a:lnSpc>
              <a:buFontTx/>
              <a:buNone/>
              <a:tabLst>
                <a:tab pos="357188" algn="l"/>
                <a:tab pos="536575" algn="l"/>
                <a:tab pos="714375" algn="l"/>
                <a:tab pos="898525" algn="l"/>
                <a:tab pos="1082675" algn="l"/>
                <a:tab pos="1528763" algn="l"/>
                <a:tab pos="1885950" algn="l"/>
              </a:tabLst>
            </a:pPr>
            <a:endParaRPr lang="nl-BE" sz="2000" b="1">
              <a:solidFill>
                <a:schemeClr val="tx2"/>
              </a:solidFill>
              <a:sym typeface="Wingdings" pitchFamily="-110"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158723">
                                            <p:txEl>
                                              <p:pRg st="4" end="4"/>
                                            </p:txEl>
                                          </p:spTgt>
                                        </p:tgtEl>
                                        <p:attrNameLst>
                                          <p:attrName>style.visibility</p:attrName>
                                        </p:attrNameLst>
                                      </p:cBhvr>
                                      <p:to>
                                        <p:strVal val="visible"/>
                                      </p:to>
                                    </p:set>
                                    <p:animEffect transition="in" filter="dissolve">
                                      <p:cBhvr>
                                        <p:cTn id="11" dur="500"/>
                                        <p:tgtEl>
                                          <p:spTgt spid="15872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nodeType="clickEffect">
                                  <p:stCondLst>
                                    <p:cond delay="0"/>
                                  </p:stCondLst>
                                  <p:childTnLst>
                                    <p:set>
                                      <p:cBhvr>
                                        <p:cTn id="15" dur="1" fill="hold">
                                          <p:stCondLst>
                                            <p:cond delay="0"/>
                                          </p:stCondLst>
                                        </p:cTn>
                                        <p:tgtEl>
                                          <p:spTgt spid="158723">
                                            <p:txEl>
                                              <p:pRg st="5" end="5"/>
                                            </p:txEl>
                                          </p:spTgt>
                                        </p:tgtEl>
                                        <p:attrNameLst>
                                          <p:attrName>style.visibility</p:attrName>
                                        </p:attrNameLst>
                                      </p:cBhvr>
                                      <p:to>
                                        <p:strVal val="visible"/>
                                      </p:to>
                                    </p:set>
                                    <p:anim calcmode="lin" valueType="num">
                                      <p:cBhvr>
                                        <p:cTn id="16" dur="1000" fill="hold"/>
                                        <p:tgtEl>
                                          <p:spTgt spid="158723">
                                            <p:txEl>
                                              <p:pRg st="5" end="5"/>
                                            </p:txEl>
                                          </p:spTgt>
                                        </p:tgtEl>
                                        <p:attrNameLst>
                                          <p:attrName>ppt_w</p:attrName>
                                        </p:attrNameLst>
                                      </p:cBhvr>
                                      <p:tavLst>
                                        <p:tav tm="0">
                                          <p:val>
                                            <p:fltVal val="0"/>
                                          </p:val>
                                        </p:tav>
                                        <p:tav tm="100000">
                                          <p:val>
                                            <p:strVal val="#ppt_w"/>
                                          </p:val>
                                        </p:tav>
                                      </p:tavLst>
                                    </p:anim>
                                    <p:anim calcmode="lin" valueType="num">
                                      <p:cBhvr>
                                        <p:cTn id="17" dur="1000" fill="hold"/>
                                        <p:tgtEl>
                                          <p:spTgt spid="158723">
                                            <p:txEl>
                                              <p:pRg st="5" end="5"/>
                                            </p:txEl>
                                          </p:spTgt>
                                        </p:tgtEl>
                                        <p:attrNameLst>
                                          <p:attrName>ppt_h</p:attrName>
                                        </p:attrNameLst>
                                      </p:cBhvr>
                                      <p:tavLst>
                                        <p:tav tm="0">
                                          <p:val>
                                            <p:fltVal val="0"/>
                                          </p:val>
                                        </p:tav>
                                        <p:tav tm="100000">
                                          <p:val>
                                            <p:strVal val="#ppt_h"/>
                                          </p:val>
                                        </p:tav>
                                      </p:tavLst>
                                    </p:anim>
                                    <p:anim calcmode="lin" valueType="num">
                                      <p:cBhvr>
                                        <p:cTn id="18" dur="1000" fill="hold"/>
                                        <p:tgtEl>
                                          <p:spTgt spid="15872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5872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58723">
                                            <p:txEl>
                                              <p:pRg st="7" end="7"/>
                                            </p:txEl>
                                          </p:spTgt>
                                        </p:tgtEl>
                                        <p:attrNameLst>
                                          <p:attrName>style.visibility</p:attrName>
                                        </p:attrNameLst>
                                      </p:cBhvr>
                                      <p:to>
                                        <p:strVal val="visible"/>
                                      </p:to>
                                    </p:set>
                                    <p:animEffect transition="in" filter="dissolve">
                                      <p:cBhvr>
                                        <p:cTn id="24" dur="500"/>
                                        <p:tgtEl>
                                          <p:spTgt spid="15872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58723">
                                            <p:txEl>
                                              <p:pRg st="8" end="8"/>
                                            </p:txEl>
                                          </p:spTgt>
                                        </p:tgtEl>
                                        <p:attrNameLst>
                                          <p:attrName>style.visibility</p:attrName>
                                        </p:attrNameLst>
                                      </p:cBhvr>
                                      <p:to>
                                        <p:strVal val="visible"/>
                                      </p:to>
                                    </p:set>
                                    <p:anim calcmode="lin" valueType="num">
                                      <p:cBhvr>
                                        <p:cTn id="29" dur="1000" fill="hold"/>
                                        <p:tgtEl>
                                          <p:spTgt spid="158723">
                                            <p:txEl>
                                              <p:pRg st="8" end="8"/>
                                            </p:txEl>
                                          </p:spTgt>
                                        </p:tgtEl>
                                        <p:attrNameLst>
                                          <p:attrName>ppt_w</p:attrName>
                                        </p:attrNameLst>
                                      </p:cBhvr>
                                      <p:tavLst>
                                        <p:tav tm="0">
                                          <p:val>
                                            <p:fltVal val="0"/>
                                          </p:val>
                                        </p:tav>
                                        <p:tav tm="100000">
                                          <p:val>
                                            <p:strVal val="#ppt_w"/>
                                          </p:val>
                                        </p:tav>
                                      </p:tavLst>
                                    </p:anim>
                                    <p:anim calcmode="lin" valueType="num">
                                      <p:cBhvr>
                                        <p:cTn id="30" dur="1000" fill="hold"/>
                                        <p:tgtEl>
                                          <p:spTgt spid="158723">
                                            <p:txEl>
                                              <p:pRg st="8" end="8"/>
                                            </p:txEl>
                                          </p:spTgt>
                                        </p:tgtEl>
                                        <p:attrNameLst>
                                          <p:attrName>ppt_h</p:attrName>
                                        </p:attrNameLst>
                                      </p:cBhvr>
                                      <p:tavLst>
                                        <p:tav tm="0">
                                          <p:val>
                                            <p:fltVal val="0"/>
                                          </p:val>
                                        </p:tav>
                                        <p:tav tm="100000">
                                          <p:val>
                                            <p:strVal val="#ppt_h"/>
                                          </p:val>
                                        </p:tav>
                                      </p:tavLst>
                                    </p:anim>
                                    <p:anim calcmode="lin" valueType="num">
                                      <p:cBhvr>
                                        <p:cTn id="31" dur="1000" fill="hold"/>
                                        <p:tgtEl>
                                          <p:spTgt spid="15872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5872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nl-BE" sz="3400" smtClean="0">
                <a:solidFill>
                  <a:schemeClr val="accent1"/>
                </a:solidFill>
              </a:rPr>
              <a:t>You have the right to remain silent</a:t>
            </a:r>
            <a:endParaRPr lang="nl-NL" sz="3400" smtClean="0">
              <a:solidFill>
                <a:schemeClr val="accent1"/>
              </a:solidFill>
            </a:endParaRPr>
          </a:p>
        </p:txBody>
      </p:sp>
      <p:sp>
        <p:nvSpPr>
          <p:cNvPr id="96259" name="Rectangle 3"/>
          <p:cNvSpPr>
            <a:spLocks noGrp="1" noChangeArrowheads="1"/>
          </p:cNvSpPr>
          <p:nvPr>
            <p:ph type="body" idx="1"/>
          </p:nvPr>
        </p:nvSpPr>
        <p:spPr>
          <a:xfrm>
            <a:off x="1370013" y="2362200"/>
            <a:ext cx="7313612" cy="3579813"/>
          </a:xfrm>
        </p:spPr>
        <p:txBody>
          <a:bodyPr/>
          <a:lstStyle/>
          <a:p>
            <a:pPr marL="609600" indent="-609600" eaLnBrk="1" hangingPunct="1">
              <a:buFontTx/>
              <a:buAutoNum type="arabicPeriod"/>
            </a:pPr>
            <a:r>
              <a:rPr lang="nl-BE" sz="2800" smtClean="0">
                <a:solidFill>
                  <a:schemeClr val="tx2"/>
                </a:solidFill>
              </a:rPr>
              <a:t>Deletion or proform? A puzzle.</a:t>
            </a:r>
          </a:p>
          <a:p>
            <a:pPr marL="609600" indent="-609600" eaLnBrk="1" hangingPunct="1">
              <a:buFontTx/>
              <a:buAutoNum type="arabicPeriod"/>
            </a:pPr>
            <a:r>
              <a:rPr lang="nl-BE" sz="2800" smtClean="0">
                <a:solidFill>
                  <a:schemeClr val="tx2"/>
                </a:solidFill>
              </a:rPr>
              <a:t>Basic data</a:t>
            </a:r>
          </a:p>
          <a:p>
            <a:pPr marL="609600" indent="-609600" eaLnBrk="1" hangingPunct="1">
              <a:buFontTx/>
              <a:buAutoNum type="arabicPeriod"/>
            </a:pPr>
            <a:r>
              <a:rPr lang="nl-BE" sz="2800" smtClean="0">
                <a:solidFill>
                  <a:schemeClr val="tx2"/>
                </a:solidFill>
              </a:rPr>
              <a:t>Licensing ellipsis</a:t>
            </a:r>
          </a:p>
          <a:p>
            <a:pPr marL="609600" indent="-609600" eaLnBrk="1" hangingPunct="1">
              <a:buFontTx/>
              <a:buAutoNum type="arabicPeriod"/>
            </a:pPr>
            <a:r>
              <a:rPr lang="nl-BE" sz="2800" smtClean="0">
                <a:solidFill>
                  <a:schemeClr val="tx2"/>
                </a:solidFill>
              </a:rPr>
              <a:t>Back to the puzzle: The analysis.</a:t>
            </a:r>
          </a:p>
          <a:p>
            <a:pPr marL="609600" indent="-609600" eaLnBrk="1" hangingPunct="1">
              <a:buFontTx/>
              <a:buAutoNum type="arabicPeriod"/>
            </a:pPr>
            <a:r>
              <a:rPr lang="nl-BE" sz="2800" smtClean="0">
                <a:solidFill>
                  <a:schemeClr val="tx2"/>
                </a:solidFill>
              </a:rPr>
              <a:t>Extending the analysis</a:t>
            </a:r>
            <a:endParaRPr lang="nl-NL">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6259">
                                            <p:txEl>
                                              <p:pRg st="2" end="2"/>
                                            </p:txEl>
                                          </p:spTgt>
                                        </p:tgtEl>
                                      </p:cBhvr>
                                    </p:animEffect>
                                    <p:animScale>
                                      <p:cBhvr>
                                        <p:cTn id="7" dur="250" autoRev="1" fill="hold"/>
                                        <p:tgtEl>
                                          <p:spTgt spid="96259">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 Licensing ellipsis (1)</a:t>
            </a:r>
            <a:endParaRPr lang="nl-NL" sz="3400" smtClean="0">
              <a:solidFill>
                <a:schemeClr val="accent1"/>
              </a:solidFill>
            </a:endParaRPr>
          </a:p>
        </p:txBody>
      </p:sp>
      <p:sp>
        <p:nvSpPr>
          <p:cNvPr id="139267" name="Rectangle 3"/>
          <p:cNvSpPr>
            <a:spLocks noGrp="1" noChangeArrowheads="1"/>
          </p:cNvSpPr>
          <p:nvPr>
            <p:ph type="body" idx="1"/>
          </p:nvPr>
        </p:nvSpPr>
        <p:spPr>
          <a:xfrm>
            <a:off x="1370013" y="2209800"/>
            <a:ext cx="7392987" cy="4114800"/>
          </a:xfrm>
        </p:spPr>
        <p:txBody>
          <a:bodyPr/>
          <a:lstStyle/>
          <a:p>
            <a:pPr marL="609600" indent="-609600" eaLnBrk="1" hangingPunct="1">
              <a:buFontTx/>
              <a:buNone/>
              <a:defRPr/>
            </a:pPr>
            <a:r>
              <a:rPr lang="nl-BE" sz="2400" dirty="0" smtClean="0">
                <a:solidFill>
                  <a:schemeClr val="accent1">
                    <a:lumMod val="75000"/>
                  </a:schemeClr>
                </a:solidFill>
              </a:rPr>
              <a:t>Licensing ellipsis:</a:t>
            </a:r>
          </a:p>
          <a:p>
            <a:pPr>
              <a:buFont typeface="Wingdings" pitchFamily="-110" charset="2"/>
              <a:buNone/>
              <a:defRPr/>
            </a:pPr>
            <a:r>
              <a:rPr lang="en-GB" sz="2400" dirty="0" smtClean="0"/>
              <a:t> </a:t>
            </a:r>
            <a:endParaRPr lang="en-US" sz="2200" dirty="0" smtClean="0">
              <a:solidFill>
                <a:schemeClr val="tx2"/>
              </a:solidFill>
            </a:endParaRPr>
          </a:p>
          <a:p>
            <a:pPr>
              <a:buFont typeface="Wingdings" pitchFamily="-110" charset="2"/>
              <a:buNone/>
              <a:defRPr/>
            </a:pPr>
            <a:r>
              <a:rPr lang="nl-BE" sz="2200" dirty="0" smtClean="0">
                <a:solidFill>
                  <a:schemeClr val="tx2"/>
                </a:solidFill>
                <a:sym typeface="Wingdings" pitchFamily="-110" charset="2"/>
              </a:rPr>
              <a:t></a:t>
            </a:r>
            <a:r>
              <a:rPr lang="en-GB" sz="2200" dirty="0" smtClean="0">
                <a:solidFill>
                  <a:schemeClr val="tx2"/>
                </a:solidFill>
              </a:rPr>
              <a:t> Ellipsis is licensed via an Agree relation between an [E]-feature and the ellipsis licensing head.</a:t>
            </a:r>
          </a:p>
          <a:p>
            <a:pPr marL="271463" indent="-271463" eaLnBrk="1" hangingPunct="1">
              <a:buFontTx/>
              <a:buNone/>
              <a:defRPr/>
            </a:pPr>
            <a:endParaRPr lang="nl-BE" sz="2400" dirty="0" smtClean="0">
              <a:solidFill>
                <a:schemeClr val="tx2"/>
              </a:solidFill>
            </a:endParaRPr>
          </a:p>
          <a:p>
            <a:pPr marL="271463" indent="-271463" eaLnBrk="1" hangingPunct="1">
              <a:buFontTx/>
              <a:buNone/>
              <a:defRPr/>
            </a:pPr>
            <a:r>
              <a:rPr lang="nl-BE" sz="2200" dirty="0" smtClean="0">
                <a:solidFill>
                  <a:schemeClr val="tx2"/>
                </a:solidFill>
                <a:sym typeface="Wingdings" pitchFamily="-110" charset="2"/>
              </a:rPr>
              <a:t>	</a:t>
            </a:r>
            <a:r>
              <a:rPr lang="en-GB" sz="2200" dirty="0" smtClean="0">
                <a:solidFill>
                  <a:schemeClr val="tx2"/>
                </a:solidFill>
              </a:rPr>
              <a:t>Ellipsis occurs in the course of the derivation, as soon as the licensing head is merged. At this point the ellipsis site becomes inaccessible for any further syntactic operations, and vocabulary insertion at PF is blocked.</a:t>
            </a:r>
            <a:endParaRPr lang="nl-NL" sz="2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7">
                                            <p:txEl>
                                              <p:pRg st="2" end="2"/>
                                            </p:txEl>
                                          </p:spTgt>
                                        </p:tgtEl>
                                        <p:attrNameLst>
                                          <p:attrName>style.visibility</p:attrName>
                                        </p:attrNameLst>
                                      </p:cBhvr>
                                      <p:to>
                                        <p:strVal val="visible"/>
                                      </p:to>
                                    </p:set>
                                    <p:animEffect transition="in" filter="fade">
                                      <p:cBhvr>
                                        <p:cTn id="7" dur="500"/>
                                        <p:tgtEl>
                                          <p:spTgt spid="1392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9267">
                                            <p:txEl>
                                              <p:pRg st="4" end="4"/>
                                            </p:txEl>
                                          </p:spTgt>
                                        </p:tgtEl>
                                        <p:attrNameLst>
                                          <p:attrName>style.visibility</p:attrName>
                                        </p:attrNameLst>
                                      </p:cBhvr>
                                      <p:to>
                                        <p:strVal val="visible"/>
                                      </p:to>
                                    </p:set>
                                    <p:animEffect transition="in" filter="fade">
                                      <p:cBhvr>
                                        <p:cTn id="12"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 Licensing ellipsis (2)</a:t>
            </a:r>
            <a:endParaRPr lang="nl-NL" sz="3400" smtClean="0">
              <a:solidFill>
                <a:schemeClr val="accent1"/>
              </a:solidFill>
            </a:endParaRPr>
          </a:p>
        </p:txBody>
      </p:sp>
      <p:sp>
        <p:nvSpPr>
          <p:cNvPr id="139267" name="Rectangle 3"/>
          <p:cNvSpPr>
            <a:spLocks noGrp="1" noChangeArrowheads="1"/>
          </p:cNvSpPr>
          <p:nvPr>
            <p:ph type="body" idx="1"/>
          </p:nvPr>
        </p:nvSpPr>
        <p:spPr>
          <a:xfrm>
            <a:off x="1370013" y="2209800"/>
            <a:ext cx="7392987" cy="3732213"/>
          </a:xfrm>
        </p:spPr>
        <p:txBody>
          <a:bodyPr/>
          <a:lstStyle/>
          <a:p>
            <a:pPr marL="609600" indent="-609600" eaLnBrk="1" hangingPunct="1">
              <a:buFont typeface="Wingdings" pitchFamily="-110" charset="2"/>
              <a:buNone/>
            </a:pPr>
            <a:r>
              <a:rPr lang="nl-BE" sz="2200" dirty="0" smtClean="0">
                <a:solidFill>
                  <a:schemeClr val="tx2"/>
                </a:solidFill>
                <a:sym typeface="Wingdings" pitchFamily="-110" charset="2"/>
              </a:rPr>
              <a:t></a:t>
            </a:r>
            <a:r>
              <a:rPr lang="en-GB" sz="2200" dirty="0" smtClean="0">
                <a:solidFill>
                  <a:schemeClr val="tx2"/>
                </a:solidFill>
              </a:rPr>
              <a:t> 	Ellipsis licensing via Agree</a:t>
            </a:r>
          </a:p>
          <a:p>
            <a:pPr marL="609600" indent="-609600" eaLnBrk="1" hangingPunct="1">
              <a:buFont typeface="Wingdings" pitchFamily="-110" charset="2"/>
              <a:buNone/>
            </a:pPr>
            <a:endParaRPr lang="nl-BE" sz="1200" dirty="0" smtClean="0">
              <a:solidFill>
                <a:schemeClr val="tx2"/>
              </a:solidFill>
            </a:endParaRPr>
          </a:p>
          <a:p>
            <a:pPr marL="609600" indent="-609600" eaLnBrk="1" hangingPunct="1">
              <a:buFontTx/>
              <a:buNone/>
            </a:pPr>
            <a:r>
              <a:rPr lang="nl-BE" sz="2200" dirty="0" smtClean="0">
                <a:solidFill>
                  <a:schemeClr val="tx2"/>
                </a:solidFill>
              </a:rPr>
              <a:t>1.		The </a:t>
            </a:r>
            <a:r>
              <a:rPr lang="nl-BE" sz="2200" dirty="0">
                <a:solidFill>
                  <a:schemeClr val="tx2"/>
                </a:solidFill>
              </a:rPr>
              <a:t>ellipsis licensing head</a:t>
            </a:r>
            <a:endParaRPr lang="nl-BE" sz="2200" dirty="0" smtClean="0">
              <a:solidFill>
                <a:schemeClr val="tx2"/>
              </a:solidFill>
            </a:endParaRPr>
          </a:p>
          <a:p>
            <a:pPr marL="609600" indent="-609600" eaLnBrk="1" hangingPunct="1">
              <a:buFontTx/>
              <a:buNone/>
            </a:pPr>
            <a:r>
              <a:rPr lang="nl-BE" sz="2200" dirty="0" smtClean="0">
                <a:solidFill>
                  <a:schemeClr val="tx2"/>
                </a:solidFill>
              </a:rPr>
              <a:t>2.		Material </a:t>
            </a:r>
            <a:r>
              <a:rPr lang="nl-BE" sz="2200" dirty="0">
                <a:solidFill>
                  <a:schemeClr val="tx2"/>
                </a:solidFill>
              </a:rPr>
              <a:t>between</a:t>
            </a:r>
            <a:r>
              <a:rPr lang="nl-BE" sz="2200" dirty="0" smtClean="0">
                <a:solidFill>
                  <a:schemeClr val="tx2"/>
                </a:solidFill>
              </a:rPr>
              <a:t> licensor </a:t>
            </a:r>
            <a:r>
              <a:rPr lang="nl-BE" sz="2200" dirty="0">
                <a:solidFill>
                  <a:schemeClr val="tx2"/>
                </a:solidFill>
              </a:rPr>
              <a:t>and</a:t>
            </a:r>
            <a:r>
              <a:rPr lang="nl-BE" sz="2200" dirty="0" smtClean="0">
                <a:solidFill>
                  <a:schemeClr val="tx2"/>
                </a:solidFill>
              </a:rPr>
              <a:t> ellipsis </a:t>
            </a:r>
            <a:r>
              <a:rPr lang="nl-BE" sz="2200" dirty="0">
                <a:solidFill>
                  <a:schemeClr val="tx2"/>
                </a:solidFill>
              </a:rPr>
              <a:t>site</a:t>
            </a:r>
            <a:endParaRPr lang="nl-BE" sz="2200" dirty="0" smtClean="0">
              <a:solidFill>
                <a:schemeClr val="tx2"/>
              </a:solidFill>
            </a:endParaRPr>
          </a:p>
          <a:p>
            <a:pPr marL="609600" indent="-609600" eaLnBrk="1" hangingPunct="1">
              <a:buFontTx/>
              <a:buNone/>
            </a:pPr>
            <a:r>
              <a:rPr lang="nl-BE" sz="2200" dirty="0" smtClean="0">
                <a:solidFill>
                  <a:schemeClr val="tx2"/>
                </a:solidFill>
              </a:rPr>
              <a:t>3.		A complex ellipsis feature</a:t>
            </a:r>
          </a:p>
          <a:p>
            <a:pPr marL="609600" indent="-609600" eaLnBrk="1" hangingPunct="1">
              <a:buFontTx/>
              <a:buNone/>
            </a:pPr>
            <a:endParaRPr lang="nl-BE" sz="2200" dirty="0" smtClean="0">
              <a:solidFill>
                <a:schemeClr val="tx2"/>
              </a:solidFill>
            </a:endParaRPr>
          </a:p>
          <a:p>
            <a:pPr marL="609600" indent="-609600" eaLnBrk="1" hangingPunct="1">
              <a:buFont typeface="Wingdings" pitchFamily="-110" charset="2"/>
              <a:buNone/>
            </a:pPr>
            <a:r>
              <a:rPr lang="nl-BE" sz="2200" dirty="0" smtClean="0">
                <a:solidFill>
                  <a:schemeClr val="tx2"/>
                </a:solidFill>
                <a:sym typeface="Wingdings" pitchFamily="-110" charset="2"/>
              </a:rPr>
              <a:t>	</a:t>
            </a:r>
            <a:r>
              <a:rPr lang="en-GB" sz="2200" dirty="0" smtClean="0">
                <a:solidFill>
                  <a:schemeClr val="tx2"/>
                </a:solidFill>
              </a:rPr>
              <a:t>Derivational ellipsis</a:t>
            </a:r>
            <a:endParaRPr lang="nl-NL" sz="2200" dirty="0" smtClean="0">
              <a:solidFill>
                <a:schemeClr val="tx2"/>
              </a:solidFill>
            </a:endParaRPr>
          </a:p>
          <a:p>
            <a:pPr marL="609600" indent="-609600" eaLnBrk="1" hangingPunct="1">
              <a:buFontTx/>
              <a:buNone/>
            </a:pPr>
            <a:endParaRPr lang="nl-BE" sz="1200" dirty="0" smtClean="0">
              <a:solidFill>
                <a:schemeClr val="tx2"/>
              </a:solidFill>
            </a:endParaRPr>
          </a:p>
          <a:p>
            <a:pPr marL="609600" indent="-609600" eaLnBrk="1" hangingPunct="1">
              <a:buFontTx/>
              <a:buNone/>
            </a:pPr>
            <a:r>
              <a:rPr lang="nl-BE" sz="2200" dirty="0" smtClean="0">
                <a:solidFill>
                  <a:schemeClr val="tx2"/>
                </a:solidFill>
              </a:rPr>
              <a:t>1.		The timing of ellipsis</a:t>
            </a:r>
          </a:p>
          <a:p>
            <a:pPr marL="609600" indent="-609600" eaLnBrk="1" hangingPunct="1">
              <a:buFontTx/>
              <a:buNone/>
            </a:pPr>
            <a:r>
              <a:rPr lang="nl-BE" sz="2200" dirty="0" smtClean="0">
                <a:solidFill>
                  <a:schemeClr val="tx2"/>
                </a:solidFill>
              </a:rPr>
              <a:t>2.		Consequences for extraction</a:t>
            </a:r>
          </a:p>
          <a:p>
            <a:pPr marL="609600" indent="-609600" eaLnBrk="1" hangingPunct="1">
              <a:buFont typeface="Wingdings" pitchFamily="-110" charset="2"/>
              <a:buNone/>
            </a:pPr>
            <a:endParaRPr lang="nl-NL" sz="24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26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926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6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139267">
                                            <p:txEl>
                                              <p:pRg st="2" end="2"/>
                                            </p:txEl>
                                          </p:spTgt>
                                        </p:tgtEl>
                                      </p:cBhvr>
                                    </p:animEffect>
                                    <p:animScale>
                                      <p:cBhvr>
                                        <p:cTn id="31" dur="250" autoRev="1" fill="hold"/>
                                        <p:tgtEl>
                                          <p:spTgt spid="139267">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nl-BE" sz="3400" smtClean="0">
                <a:solidFill>
                  <a:schemeClr val="accent1"/>
                </a:solidFill>
              </a:rPr>
              <a:t>3.1	Ellipsis licensing via Agree (1)</a:t>
            </a:r>
            <a:endParaRPr lang="nl-NL" sz="3400" smtClean="0">
              <a:solidFill>
                <a:schemeClr val="accent1"/>
              </a:solidFill>
            </a:endParaRPr>
          </a:p>
        </p:txBody>
      </p:sp>
      <p:sp>
        <p:nvSpPr>
          <p:cNvPr id="22531" name="Rectangle 3"/>
          <p:cNvSpPr>
            <a:spLocks noGrp="1" noChangeArrowheads="1"/>
          </p:cNvSpPr>
          <p:nvPr>
            <p:ph type="body" idx="1"/>
          </p:nvPr>
        </p:nvSpPr>
        <p:spPr>
          <a:xfrm>
            <a:off x="1370013" y="2667000"/>
            <a:ext cx="7313612" cy="2743200"/>
          </a:xfrm>
        </p:spPr>
        <p:txBody>
          <a:bodyPr/>
          <a:lstStyle/>
          <a:p>
            <a:pPr marL="1071563" indent="-1071563" eaLnBrk="1" hangingPunct="1">
              <a:buFont typeface="Wingdings" pitchFamily="-110" charset="2"/>
              <a:buNone/>
              <a:tabLst>
                <a:tab pos="628650" algn="l"/>
                <a:tab pos="1071563" algn="l"/>
              </a:tabLst>
            </a:pPr>
            <a:r>
              <a:rPr lang="nl-BE" sz="2400" smtClean="0">
                <a:solidFill>
                  <a:srgbClr val="269999"/>
                </a:solidFill>
              </a:rPr>
              <a:t>The ellipsis licensing head</a:t>
            </a:r>
          </a:p>
          <a:p>
            <a:pPr marL="1071563" indent="-1071563" eaLnBrk="1" hangingPunct="1">
              <a:buFont typeface="Wingdings" pitchFamily="-110" charset="2"/>
              <a:buNone/>
              <a:tabLst>
                <a:tab pos="628650" algn="l"/>
                <a:tab pos="1071563" algn="l"/>
              </a:tabLst>
            </a:pPr>
            <a:endParaRPr lang="nl-BE" sz="2200" smtClean="0">
              <a:solidFill>
                <a:schemeClr val="tx2"/>
              </a:solidFill>
            </a:endParaRPr>
          </a:p>
          <a:p>
            <a:pPr marL="1071563" indent="-1071563" eaLnBrk="1" hangingPunct="1">
              <a:buFont typeface="Wingdings" pitchFamily="-110" charset="2"/>
              <a:buNone/>
              <a:tabLst>
                <a:tab pos="628650" algn="l"/>
                <a:tab pos="1071563" algn="l"/>
              </a:tabLst>
            </a:pPr>
            <a:r>
              <a:rPr lang="nl-BE" sz="2200" smtClean="0">
                <a:solidFill>
                  <a:srgbClr val="269999"/>
                </a:solidFill>
              </a:rPr>
              <a:t>Ellipsis requires the presence of a certain</a:t>
            </a:r>
          </a:p>
          <a:p>
            <a:pPr marL="1071563" indent="-1071563" eaLnBrk="1" hangingPunct="1">
              <a:spcAft>
                <a:spcPts val="600"/>
              </a:spcAft>
              <a:buFont typeface="Wingdings" pitchFamily="-110" charset="2"/>
              <a:buNone/>
              <a:tabLst>
                <a:tab pos="628650" algn="l"/>
                <a:tab pos="1071563" algn="l"/>
              </a:tabLst>
            </a:pPr>
            <a:r>
              <a:rPr lang="nl-BE" sz="2200" smtClean="0">
                <a:solidFill>
                  <a:srgbClr val="269999"/>
                </a:solidFill>
              </a:rPr>
              <a:t>head, the licensor.</a:t>
            </a:r>
          </a:p>
          <a:p>
            <a:pPr marL="1071563" indent="-1071563" eaLnBrk="1" hangingPunct="1">
              <a:buFont typeface="Wingdings" pitchFamily="-110" charset="2"/>
              <a:buNone/>
              <a:tabLst>
                <a:tab pos="628650" algn="l"/>
                <a:tab pos="1071563" algn="l"/>
              </a:tabLst>
            </a:pPr>
            <a:r>
              <a:rPr lang="nl-BE" sz="1800" smtClean="0">
                <a:solidFill>
                  <a:schemeClr val="tx2"/>
                </a:solidFill>
                <a:sym typeface="Wingdings" pitchFamily="-110" charset="2"/>
              </a:rPr>
              <a:t>		(</a:t>
            </a:r>
            <a:r>
              <a:rPr lang="en-GB" sz="1800" smtClean="0">
                <a:solidFill>
                  <a:schemeClr val="tx2"/>
                </a:solidFill>
              </a:rPr>
              <a:t>Zagona 1982, 1988a, 1988b; Lobeck 1993, 1995; Johnson 2001; Merchant 2001, 2004; Gergel 2006)</a:t>
            </a:r>
          </a:p>
          <a:p>
            <a:pPr marL="1071563" indent="-1071563" eaLnBrk="1" hangingPunct="1">
              <a:buFont typeface="Wingdings" pitchFamily="-110" charset="2"/>
              <a:buNone/>
              <a:tabLst>
                <a:tab pos="628650" algn="l"/>
                <a:tab pos="1071563" algn="l"/>
              </a:tabLst>
            </a:pPr>
            <a:endParaRPr lang="en-GB" sz="120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fade">
                                      <p:cBhvr>
                                        <p:cTn id="7" dur="500"/>
                                        <p:tgtEl>
                                          <p:spTgt spid="2253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1">
                                            <p:txEl>
                                              <p:pRg st="3" end="3"/>
                                            </p:txEl>
                                          </p:spTgt>
                                        </p:tgtEl>
                                        <p:attrNameLst>
                                          <p:attrName>style.visibility</p:attrName>
                                        </p:attrNameLst>
                                      </p:cBhvr>
                                      <p:to>
                                        <p:strVal val="visible"/>
                                      </p:to>
                                    </p:set>
                                    <p:animEffect transition="in" filter="fade">
                                      <p:cBhvr>
                                        <p:cTn id="10" dur="500"/>
                                        <p:tgtEl>
                                          <p:spTgt spid="2253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animEffect transition="in" filter="fade">
                                      <p:cBhvr>
                                        <p:cTn id="15" dur="5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nl-BE" sz="3400" smtClean="0">
                <a:solidFill>
                  <a:schemeClr val="accent1"/>
                </a:solidFill>
              </a:rPr>
              <a:t>3.1	Ellipsis licensing via Agree (2)</a:t>
            </a:r>
            <a:endParaRPr lang="nl-NL" sz="3400" smtClean="0">
              <a:solidFill>
                <a:schemeClr val="accent1"/>
              </a:solidFill>
            </a:endParaRPr>
          </a:p>
        </p:txBody>
      </p:sp>
      <p:sp>
        <p:nvSpPr>
          <p:cNvPr id="22531" name="Rectangle 3"/>
          <p:cNvSpPr>
            <a:spLocks noGrp="1" noChangeArrowheads="1"/>
          </p:cNvSpPr>
          <p:nvPr>
            <p:ph type="body" idx="1"/>
          </p:nvPr>
        </p:nvSpPr>
        <p:spPr>
          <a:xfrm>
            <a:off x="1370013" y="2438400"/>
            <a:ext cx="7313612" cy="3886200"/>
          </a:xfrm>
        </p:spPr>
        <p:txBody>
          <a:bodyPr/>
          <a:lstStyle/>
          <a:p>
            <a:pPr marL="1071563" indent="-1071563" eaLnBrk="1" hangingPunct="1">
              <a:buFont typeface="Wingdings" pitchFamily="-110" charset="2"/>
              <a:buNone/>
              <a:tabLst>
                <a:tab pos="628650" algn="l"/>
                <a:tab pos="1071563" algn="l"/>
              </a:tabLst>
              <a:defRPr/>
            </a:pPr>
            <a:r>
              <a:rPr lang="nl-NL" sz="2200" dirty="0" err="1" smtClean="0">
                <a:solidFill>
                  <a:schemeClr val="tx2"/>
                </a:solidFill>
                <a:sym typeface="Wingdings"/>
              </a:rPr>
              <a:t>e.g.</a:t>
            </a:r>
            <a:r>
              <a:rPr lang="nl-NL" sz="2200" dirty="0" smtClean="0">
                <a:solidFill>
                  <a:schemeClr val="tx2"/>
                </a:solidFill>
                <a:sym typeface="Wingdings"/>
              </a:rPr>
              <a:t> </a:t>
            </a:r>
            <a:r>
              <a:rPr lang="nl-NL" sz="2200" dirty="0" err="1" smtClean="0">
                <a:solidFill>
                  <a:schemeClr val="tx2"/>
                </a:solidFill>
                <a:sym typeface="Wingdings"/>
              </a:rPr>
              <a:t>English</a:t>
            </a:r>
            <a:r>
              <a:rPr lang="nl-NL" sz="2200" dirty="0" smtClean="0">
                <a:solidFill>
                  <a:schemeClr val="tx2"/>
                </a:solidFill>
                <a:sym typeface="Wingdings"/>
              </a:rPr>
              <a:t> VP </a:t>
            </a:r>
            <a:r>
              <a:rPr lang="nl-NL" sz="2200" dirty="0" err="1" smtClean="0">
                <a:solidFill>
                  <a:schemeClr val="tx2"/>
                </a:solidFill>
                <a:sym typeface="Wingdings"/>
              </a:rPr>
              <a:t>ellipsis</a:t>
            </a:r>
            <a:r>
              <a:rPr lang="nl-NL" sz="2200" dirty="0" smtClean="0">
                <a:solidFill>
                  <a:schemeClr val="tx2"/>
                </a:solidFill>
                <a:sym typeface="Wingdings"/>
              </a:rPr>
              <a:t> </a:t>
            </a:r>
            <a:r>
              <a:rPr lang="nl-NL" sz="2200" dirty="0" err="1" smtClean="0">
                <a:solidFill>
                  <a:schemeClr val="tx2"/>
                </a:solidFill>
                <a:sym typeface="Wingdings"/>
              </a:rPr>
              <a:t>occurs</a:t>
            </a:r>
            <a:r>
              <a:rPr lang="nl-NL" sz="2200" dirty="0" smtClean="0">
                <a:solidFill>
                  <a:schemeClr val="tx2"/>
                </a:solidFill>
                <a:sym typeface="Wingdings"/>
              </a:rPr>
              <a:t> </a:t>
            </a:r>
            <a:r>
              <a:rPr lang="nl-NL" sz="2200" dirty="0" err="1" smtClean="0">
                <a:solidFill>
                  <a:schemeClr val="tx2"/>
                </a:solidFill>
                <a:sym typeface="Wingdings"/>
              </a:rPr>
              <a:t>with</a:t>
            </a:r>
            <a:r>
              <a:rPr lang="nl-NL" sz="2200" dirty="0" smtClean="0">
                <a:solidFill>
                  <a:schemeClr val="tx2"/>
                </a:solidFill>
                <a:sym typeface="Wingdings"/>
              </a:rPr>
              <a:t> </a:t>
            </a:r>
            <a:r>
              <a:rPr lang="nl-NL" sz="2200" dirty="0" err="1" smtClean="0">
                <a:solidFill>
                  <a:schemeClr val="tx2"/>
                </a:solidFill>
                <a:sym typeface="Wingdings"/>
              </a:rPr>
              <a:t>finite</a:t>
            </a:r>
            <a:r>
              <a:rPr lang="nl-NL" sz="2200" dirty="0" smtClean="0">
                <a:solidFill>
                  <a:schemeClr val="tx2"/>
                </a:solidFill>
                <a:sym typeface="Wingdings"/>
              </a:rPr>
              <a:t> </a:t>
            </a:r>
            <a:r>
              <a:rPr lang="nl-NL" sz="2200" dirty="0" err="1" smtClean="0">
                <a:solidFill>
                  <a:schemeClr val="tx2"/>
                </a:solidFill>
                <a:sym typeface="Wingdings"/>
              </a:rPr>
              <a:t>aux</a:t>
            </a:r>
            <a:endParaRPr lang="nl-NL" sz="2200" dirty="0" smtClean="0">
              <a:solidFill>
                <a:schemeClr val="tx2"/>
              </a:solidFill>
              <a:sym typeface="Wingdings"/>
            </a:endParaRPr>
          </a:p>
          <a:p>
            <a:pPr marL="1071563" indent="-1071563" eaLnBrk="1" hangingPunct="1">
              <a:buFont typeface="Wingdings" pitchFamily="-110" charset="2"/>
              <a:buNone/>
              <a:tabLst>
                <a:tab pos="628650" algn="l"/>
                <a:tab pos="1071563" algn="l"/>
              </a:tabLst>
              <a:defRPr/>
            </a:pPr>
            <a:endParaRPr lang="nl-NL" sz="1200" dirty="0" smtClean="0">
              <a:solidFill>
                <a:schemeClr val="tx2"/>
              </a:solidFill>
              <a:sym typeface="Wingdings"/>
            </a:endParaRPr>
          </a:p>
          <a:p>
            <a:pPr marL="1071563" indent="-1071563" eaLnBrk="1" hangingPunct="1">
              <a:buFont typeface="Wingdings" pitchFamily="-110" charset="2"/>
              <a:buNone/>
              <a:tabLst>
                <a:tab pos="628650" algn="l"/>
                <a:tab pos="1071563" algn="l"/>
              </a:tabLst>
              <a:defRPr/>
            </a:pPr>
            <a:r>
              <a:rPr lang="nl-NL" sz="2200" dirty="0" smtClean="0">
                <a:solidFill>
                  <a:schemeClr val="tx2"/>
                </a:solidFill>
                <a:sym typeface="Wingdings"/>
              </a:rPr>
              <a:t>(42)	a.	</a:t>
            </a:r>
            <a:r>
              <a:rPr lang="nl-NL" sz="2200" dirty="0" err="1" smtClean="0">
                <a:solidFill>
                  <a:schemeClr val="tx2"/>
                </a:solidFill>
                <a:sym typeface="Wingdings"/>
              </a:rPr>
              <a:t>Jeff</a:t>
            </a:r>
            <a:r>
              <a:rPr lang="nl-NL" sz="2200" dirty="0" smtClean="0">
                <a:solidFill>
                  <a:schemeClr val="tx2"/>
                </a:solidFill>
                <a:sym typeface="Wingdings"/>
              </a:rPr>
              <a:t> is </a:t>
            </a:r>
            <a:r>
              <a:rPr lang="nl-NL" sz="2200" dirty="0" err="1" smtClean="0">
                <a:solidFill>
                  <a:schemeClr val="tx2"/>
                </a:solidFill>
                <a:sym typeface="Wingdings"/>
              </a:rPr>
              <a:t>sleeping</a:t>
            </a:r>
            <a:r>
              <a:rPr lang="nl-NL" sz="2200" dirty="0" smtClean="0">
                <a:solidFill>
                  <a:schemeClr val="tx2"/>
                </a:solidFill>
                <a:sym typeface="Wingdings"/>
              </a:rPr>
              <a:t> and Jane is, </a:t>
            </a:r>
            <a:r>
              <a:rPr lang="nl-NL" sz="2200" dirty="0" err="1" smtClean="0">
                <a:solidFill>
                  <a:schemeClr val="tx2"/>
                </a:solidFill>
                <a:sym typeface="Wingdings"/>
              </a:rPr>
              <a:t>too</a:t>
            </a:r>
            <a:r>
              <a:rPr lang="nl-NL" sz="2200" dirty="0" smtClean="0">
                <a:solidFill>
                  <a:schemeClr val="tx2"/>
                </a:solidFill>
                <a:sym typeface="Wingdings"/>
              </a:rPr>
              <a:t>.</a:t>
            </a:r>
          </a:p>
          <a:p>
            <a:pPr marL="1071563" indent="-1071563" eaLnBrk="1" hangingPunct="1">
              <a:buFont typeface="Wingdings" pitchFamily="-110" charset="2"/>
              <a:buNone/>
              <a:tabLst>
                <a:tab pos="628650" algn="l"/>
                <a:tab pos="1071563" algn="l"/>
              </a:tabLst>
              <a:defRPr/>
            </a:pPr>
            <a:r>
              <a:rPr lang="nl-NL" sz="2200" dirty="0" smtClean="0">
                <a:solidFill>
                  <a:schemeClr val="tx2"/>
                </a:solidFill>
                <a:sym typeface="Wingdings"/>
              </a:rPr>
              <a:t>	</a:t>
            </a:r>
            <a:r>
              <a:rPr lang="nl-NL" sz="2200" dirty="0" err="1" smtClean="0">
                <a:solidFill>
                  <a:schemeClr val="tx2"/>
                </a:solidFill>
                <a:sym typeface="Wingdings"/>
              </a:rPr>
              <a:t>b</a:t>
            </a:r>
            <a:r>
              <a:rPr lang="nl-NL" sz="2200" dirty="0" smtClean="0">
                <a:solidFill>
                  <a:schemeClr val="tx2"/>
                </a:solidFill>
                <a:sym typeface="Wingdings"/>
              </a:rPr>
              <a:t>.*</a:t>
            </a:r>
            <a:r>
              <a:rPr lang="nl-NL" sz="2200" dirty="0" err="1" smtClean="0">
                <a:solidFill>
                  <a:schemeClr val="tx2"/>
                </a:solidFill>
                <a:sym typeface="Wingdings"/>
              </a:rPr>
              <a:t>Jeff</a:t>
            </a:r>
            <a:r>
              <a:rPr lang="nl-NL" sz="2200" dirty="0" smtClean="0">
                <a:solidFill>
                  <a:schemeClr val="tx2"/>
                </a:solidFill>
                <a:sym typeface="Wingdings"/>
              </a:rPr>
              <a:t> </a:t>
            </a:r>
            <a:r>
              <a:rPr lang="nl-NL" sz="2200" dirty="0" err="1" smtClean="0">
                <a:solidFill>
                  <a:schemeClr val="tx2"/>
                </a:solidFill>
                <a:sym typeface="Wingdings"/>
              </a:rPr>
              <a:t>likes</a:t>
            </a:r>
            <a:r>
              <a:rPr lang="nl-NL" sz="2200" dirty="0" smtClean="0">
                <a:solidFill>
                  <a:schemeClr val="tx2"/>
                </a:solidFill>
                <a:sym typeface="Wingdings"/>
              </a:rPr>
              <a:t> </a:t>
            </a:r>
            <a:r>
              <a:rPr lang="nl-NL" sz="2200" dirty="0" err="1" smtClean="0">
                <a:solidFill>
                  <a:schemeClr val="tx2"/>
                </a:solidFill>
                <a:sym typeface="Wingdings"/>
              </a:rPr>
              <a:t>sleeping</a:t>
            </a:r>
            <a:r>
              <a:rPr lang="nl-NL" sz="2200" dirty="0" smtClean="0">
                <a:solidFill>
                  <a:schemeClr val="tx2"/>
                </a:solidFill>
                <a:sym typeface="Wingdings"/>
              </a:rPr>
              <a:t> and Jane </a:t>
            </a:r>
            <a:r>
              <a:rPr lang="nl-NL" sz="2200" dirty="0" err="1" smtClean="0">
                <a:solidFill>
                  <a:schemeClr val="tx2"/>
                </a:solidFill>
                <a:sym typeface="Wingdings"/>
              </a:rPr>
              <a:t>likes</a:t>
            </a:r>
            <a:r>
              <a:rPr lang="nl-NL" sz="2200" dirty="0" smtClean="0">
                <a:solidFill>
                  <a:schemeClr val="tx2"/>
                </a:solidFill>
                <a:sym typeface="Wingdings"/>
              </a:rPr>
              <a:t>, </a:t>
            </a:r>
            <a:r>
              <a:rPr lang="nl-NL" sz="2200" dirty="0" err="1" smtClean="0">
                <a:solidFill>
                  <a:schemeClr val="tx2"/>
                </a:solidFill>
                <a:sym typeface="Wingdings"/>
              </a:rPr>
              <a:t>too</a:t>
            </a:r>
            <a:r>
              <a:rPr lang="nl-NL" sz="2200" dirty="0" smtClean="0">
                <a:solidFill>
                  <a:schemeClr val="tx2"/>
                </a:solidFill>
                <a:sym typeface="Wingdings"/>
              </a:rPr>
              <a:t>.</a:t>
            </a:r>
          </a:p>
          <a:p>
            <a:pPr marL="1071563" indent="-1071563" eaLnBrk="1" hangingPunct="1">
              <a:buFont typeface="Wingdings" pitchFamily="-110" charset="2"/>
              <a:buNone/>
              <a:tabLst>
                <a:tab pos="628650" algn="l"/>
                <a:tab pos="1071563" algn="l"/>
              </a:tabLst>
              <a:defRPr/>
            </a:pPr>
            <a:r>
              <a:rPr lang="nl-NL" sz="2200" dirty="0" smtClean="0">
                <a:solidFill>
                  <a:schemeClr val="tx2"/>
                </a:solidFill>
                <a:sym typeface="Wingdings"/>
              </a:rPr>
              <a:t>	</a:t>
            </a:r>
            <a:r>
              <a:rPr lang="nl-NL" sz="2200" dirty="0" err="1" smtClean="0">
                <a:solidFill>
                  <a:schemeClr val="tx2"/>
                </a:solidFill>
                <a:sym typeface="Wingdings"/>
              </a:rPr>
              <a:t>c</a:t>
            </a:r>
            <a:r>
              <a:rPr lang="nl-NL" sz="2200" dirty="0" smtClean="0">
                <a:solidFill>
                  <a:schemeClr val="tx2"/>
                </a:solidFill>
                <a:sym typeface="Wingdings"/>
              </a:rPr>
              <a:t>.*</a:t>
            </a:r>
            <a:r>
              <a:rPr lang="nl-NL" sz="2200" dirty="0" err="1" smtClean="0">
                <a:solidFill>
                  <a:schemeClr val="tx2"/>
                </a:solidFill>
                <a:sym typeface="Wingdings"/>
              </a:rPr>
              <a:t>Jeff</a:t>
            </a:r>
            <a:r>
              <a:rPr lang="nl-NL" sz="2200" dirty="0" smtClean="0">
                <a:solidFill>
                  <a:schemeClr val="tx2"/>
                </a:solidFill>
                <a:sym typeface="Wingdings"/>
              </a:rPr>
              <a:t> </a:t>
            </a:r>
            <a:r>
              <a:rPr lang="nl-NL" sz="2200" dirty="0" err="1" smtClean="0">
                <a:solidFill>
                  <a:schemeClr val="tx2"/>
                </a:solidFill>
                <a:sym typeface="Wingdings"/>
              </a:rPr>
              <a:t>having</a:t>
            </a:r>
            <a:r>
              <a:rPr lang="nl-NL" sz="2200" dirty="0" smtClean="0">
                <a:solidFill>
                  <a:schemeClr val="tx2"/>
                </a:solidFill>
                <a:sym typeface="Wingdings"/>
              </a:rPr>
              <a:t> been </a:t>
            </a:r>
            <a:r>
              <a:rPr lang="nl-NL" sz="2200" dirty="0" err="1" smtClean="0">
                <a:solidFill>
                  <a:schemeClr val="tx2"/>
                </a:solidFill>
                <a:sym typeface="Wingdings"/>
              </a:rPr>
              <a:t>working</a:t>
            </a:r>
            <a:r>
              <a:rPr lang="nl-NL" sz="2200" dirty="0" smtClean="0">
                <a:solidFill>
                  <a:schemeClr val="tx2"/>
                </a:solidFill>
                <a:sym typeface="Wingdings"/>
              </a:rPr>
              <a:t> and Jane </a:t>
            </a:r>
            <a:r>
              <a:rPr lang="nl-NL" sz="2200" dirty="0" err="1" smtClean="0">
                <a:solidFill>
                  <a:schemeClr val="tx2"/>
                </a:solidFill>
                <a:sym typeface="Wingdings"/>
              </a:rPr>
              <a:t>not</a:t>
            </a:r>
            <a:r>
              <a:rPr lang="nl-NL" sz="2200" dirty="0" smtClean="0">
                <a:solidFill>
                  <a:schemeClr val="tx2"/>
                </a:solidFill>
                <a:sym typeface="Wingdings"/>
              </a:rPr>
              <a:t> </a:t>
            </a:r>
            <a:r>
              <a:rPr lang="nl-NL" sz="2200" dirty="0" err="1" smtClean="0">
                <a:solidFill>
                  <a:schemeClr val="tx2"/>
                </a:solidFill>
                <a:sym typeface="Wingdings"/>
              </a:rPr>
              <a:t>having</a:t>
            </a:r>
            <a:r>
              <a:rPr lang="nl-NL" sz="2200" dirty="0" smtClean="0">
                <a:solidFill>
                  <a:schemeClr val="tx2"/>
                </a:solidFill>
                <a:sym typeface="Wingdings"/>
              </a:rPr>
              <a:t> been was a surprise to </a:t>
            </a:r>
            <a:r>
              <a:rPr lang="nl-NL" sz="2200" dirty="0" err="1" smtClean="0">
                <a:solidFill>
                  <a:schemeClr val="tx2"/>
                </a:solidFill>
                <a:sym typeface="Wingdings"/>
              </a:rPr>
              <a:t>everyone</a:t>
            </a:r>
            <a:r>
              <a:rPr lang="nl-NL" sz="2200" dirty="0" smtClean="0">
                <a:solidFill>
                  <a:schemeClr val="tx2"/>
                </a:solidFill>
                <a:sym typeface="Wingdings"/>
              </a:rPr>
              <a:t>.</a:t>
            </a:r>
          </a:p>
          <a:p>
            <a:pPr marL="1071563" indent="-1071563" eaLnBrk="1" hangingPunct="1">
              <a:buFont typeface="Wingdings" pitchFamily="-110" charset="2"/>
              <a:buNone/>
              <a:tabLst>
                <a:tab pos="628650" algn="l"/>
                <a:tab pos="1071563" algn="l"/>
              </a:tabLst>
              <a:defRPr/>
            </a:pPr>
            <a:endParaRPr lang="nl-BE" sz="1200" dirty="0" smtClean="0">
              <a:solidFill>
                <a:schemeClr val="tx2"/>
              </a:solidFill>
            </a:endParaRPr>
          </a:p>
          <a:p>
            <a:pPr marL="1071563" indent="-1071563" eaLnBrk="1" hangingPunct="1">
              <a:buFont typeface="Wingdings" pitchFamily="-110" charset="2"/>
              <a:buNone/>
              <a:tabLst>
                <a:tab pos="628650" algn="l"/>
                <a:tab pos="1071563" algn="l"/>
              </a:tabLst>
              <a:defRPr/>
            </a:pPr>
            <a:r>
              <a:rPr lang="nl-NL" sz="2200" dirty="0" smtClean="0">
                <a:solidFill>
                  <a:schemeClr val="accent1">
                    <a:lumMod val="75000"/>
                  </a:schemeClr>
                </a:solidFill>
                <a:sym typeface="Wingdings"/>
              </a:rPr>
              <a:t> VP </a:t>
            </a:r>
            <a:r>
              <a:rPr lang="nl-NL" sz="2200" dirty="0" err="1" smtClean="0">
                <a:solidFill>
                  <a:schemeClr val="accent1">
                    <a:lumMod val="75000"/>
                  </a:schemeClr>
                </a:solidFill>
                <a:sym typeface="Wingdings"/>
              </a:rPr>
              <a:t>ellipsis</a:t>
            </a:r>
            <a:r>
              <a:rPr lang="nl-NL" sz="2200" dirty="0" smtClean="0">
                <a:solidFill>
                  <a:schemeClr val="accent1">
                    <a:lumMod val="75000"/>
                  </a:schemeClr>
                </a:solidFill>
                <a:sym typeface="Wingdings"/>
              </a:rPr>
              <a:t> is </a:t>
            </a:r>
            <a:r>
              <a:rPr lang="nl-NL" sz="2200" dirty="0" err="1" smtClean="0">
                <a:solidFill>
                  <a:schemeClr val="accent1">
                    <a:lumMod val="75000"/>
                  </a:schemeClr>
                </a:solidFill>
                <a:sym typeface="Wingdings"/>
              </a:rPr>
              <a:t>licensed</a:t>
            </a:r>
            <a:r>
              <a:rPr lang="nl-NL" sz="2200" dirty="0" smtClean="0">
                <a:solidFill>
                  <a:schemeClr val="accent1">
                    <a:lumMod val="75000"/>
                  </a:schemeClr>
                </a:solidFill>
                <a:sym typeface="Wingdings"/>
              </a:rPr>
              <a:t> </a:t>
            </a:r>
            <a:r>
              <a:rPr lang="nl-NL" sz="2200" dirty="0" err="1" smtClean="0">
                <a:solidFill>
                  <a:schemeClr val="accent1">
                    <a:lumMod val="75000"/>
                  </a:schemeClr>
                </a:solidFill>
                <a:sym typeface="Wingdings"/>
              </a:rPr>
              <a:t>by</a:t>
            </a:r>
            <a:r>
              <a:rPr lang="nl-NL" sz="2200" dirty="0" smtClean="0">
                <a:solidFill>
                  <a:schemeClr val="accent1">
                    <a:lumMod val="75000"/>
                  </a:schemeClr>
                </a:solidFill>
                <a:sym typeface="Wingdings"/>
              </a:rPr>
              <a:t> (</a:t>
            </a:r>
            <a:r>
              <a:rPr lang="nl-NL" sz="2200" dirty="0" err="1" smtClean="0">
                <a:solidFill>
                  <a:schemeClr val="accent1">
                    <a:lumMod val="75000"/>
                  </a:schemeClr>
                </a:solidFill>
                <a:sym typeface="Wingdings"/>
              </a:rPr>
              <a:t>filled</a:t>
            </a:r>
            <a:r>
              <a:rPr lang="nl-NL" sz="2200" dirty="0" smtClean="0">
                <a:solidFill>
                  <a:schemeClr val="accent1">
                    <a:lumMod val="75000"/>
                  </a:schemeClr>
                </a:solidFill>
                <a:sym typeface="Wingdings"/>
              </a:rPr>
              <a:t>) T</a:t>
            </a:r>
          </a:p>
          <a:p>
            <a:pPr marL="1071563" indent="-1071563" eaLnBrk="1" hangingPunct="1">
              <a:buFont typeface="Wingdings" pitchFamily="-110" charset="2"/>
              <a:buNone/>
              <a:tabLst>
                <a:tab pos="628650" algn="l"/>
                <a:tab pos="1071563" algn="l"/>
              </a:tabLst>
              <a:defRPr/>
            </a:pPr>
            <a:r>
              <a:rPr lang="en-GB" sz="1800" dirty="0" smtClean="0">
                <a:solidFill>
                  <a:schemeClr val="tx2"/>
                </a:solidFill>
              </a:rPr>
              <a:t>			(</a:t>
            </a:r>
            <a:r>
              <a:rPr lang="en-GB" sz="1800" dirty="0" err="1" smtClean="0">
                <a:solidFill>
                  <a:schemeClr val="tx2"/>
                </a:solidFill>
              </a:rPr>
              <a:t>Zagona</a:t>
            </a:r>
            <a:r>
              <a:rPr lang="en-GB" sz="1800" dirty="0" smtClean="0">
                <a:solidFill>
                  <a:schemeClr val="tx2"/>
                </a:solidFill>
              </a:rPr>
              <a:t> 1982, 1988a, 1988b; </a:t>
            </a:r>
            <a:r>
              <a:rPr lang="en-GB" sz="1800" dirty="0" err="1" smtClean="0">
                <a:solidFill>
                  <a:schemeClr val="tx2"/>
                </a:solidFill>
              </a:rPr>
              <a:t>Lobeck</a:t>
            </a:r>
            <a:r>
              <a:rPr lang="en-GB" sz="1800" dirty="0" smtClean="0">
                <a:solidFill>
                  <a:schemeClr val="tx2"/>
                </a:solidFill>
              </a:rPr>
              <a:t> 1993, 	1995; Martin 1992, 1996; Johnson 2001)</a:t>
            </a:r>
            <a:r>
              <a:rPr lang="en-US" sz="1800" dirty="0" smtClean="0">
                <a:solidFill>
                  <a:schemeClr val="tx2"/>
                </a:solidFill>
              </a:rPr>
              <a:t> </a:t>
            </a:r>
            <a:endParaRPr lang="nl-BE" sz="1800"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fade">
                                      <p:cBhvr>
                                        <p:cTn id="7" dur="1000"/>
                                        <p:tgtEl>
                                          <p:spTgt spid="22531">
                                            <p:txEl>
                                              <p:pRg st="2" end="2"/>
                                            </p:txEl>
                                          </p:spTgt>
                                        </p:tgtEl>
                                      </p:cBhvr>
                                    </p:animEffect>
                                    <p:anim calcmode="lin" valueType="num">
                                      <p:cBhvr>
                                        <p:cTn id="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53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fade">
                                      <p:cBhvr>
                                        <p:cTn id="15" dur="1000"/>
                                        <p:tgtEl>
                                          <p:spTgt spid="22531">
                                            <p:txEl>
                                              <p:pRg st="3" end="3"/>
                                            </p:txEl>
                                          </p:spTgt>
                                        </p:tgtEl>
                                      </p:cBhvr>
                                    </p:animEffect>
                                    <p:anim calcmode="lin" valueType="num">
                                      <p:cBhvr>
                                        <p:cTn id="16"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2531">
                                            <p:txEl>
                                              <p:pRg st="3" end="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531">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animEffect transition="in" filter="fade">
                                      <p:cBhvr>
                                        <p:cTn id="23" dur="1000"/>
                                        <p:tgtEl>
                                          <p:spTgt spid="22531">
                                            <p:txEl>
                                              <p:pRg st="4" end="4"/>
                                            </p:txEl>
                                          </p:spTgt>
                                        </p:tgtEl>
                                      </p:cBhvr>
                                    </p:animEffect>
                                    <p:anim calcmode="lin" valueType="num">
                                      <p:cBhvr>
                                        <p:cTn id="24"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2531">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53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anim calcmode="lin" valueType="num">
                                      <p:cBhvr>
                                        <p:cTn id="31" dur="1000" fill="hold"/>
                                        <p:tgtEl>
                                          <p:spTgt spid="22531">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22531">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2253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53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531">
                                            <p:txEl>
                                              <p:pRg st="7" end="7"/>
                                            </p:txEl>
                                          </p:spTgt>
                                        </p:tgtEl>
                                        <p:attrNameLst>
                                          <p:attrName>style.visibility</p:attrName>
                                        </p:attrNameLst>
                                      </p:cBhvr>
                                      <p:to>
                                        <p:strVal val="visible"/>
                                      </p:to>
                                    </p:set>
                                    <p:anim calcmode="lin" valueType="num">
                                      <p:cBhvr>
                                        <p:cTn id="39" dur="1000" fill="hold"/>
                                        <p:tgtEl>
                                          <p:spTgt spid="22531">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22531">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2253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531">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nl-BE" sz="3400" smtClean="0">
                <a:solidFill>
                  <a:schemeClr val="accent1"/>
                </a:solidFill>
              </a:rPr>
              <a:t>3.1	Ellipsis licensing via Agree (3)</a:t>
            </a:r>
            <a:endParaRPr lang="nl-NL" sz="3400" smtClean="0">
              <a:solidFill>
                <a:schemeClr val="accent1"/>
              </a:solidFill>
            </a:endParaRPr>
          </a:p>
        </p:txBody>
      </p:sp>
      <p:sp>
        <p:nvSpPr>
          <p:cNvPr id="22531" name="Rectangle 3"/>
          <p:cNvSpPr>
            <a:spLocks noGrp="1" noChangeArrowheads="1"/>
          </p:cNvSpPr>
          <p:nvPr>
            <p:ph type="body" idx="1"/>
          </p:nvPr>
        </p:nvSpPr>
        <p:spPr>
          <a:xfrm>
            <a:off x="1371600" y="2209800"/>
            <a:ext cx="7313613" cy="3810000"/>
          </a:xfrm>
        </p:spPr>
        <p:txBody>
          <a:bodyPr/>
          <a:lstStyle/>
          <a:p>
            <a:pPr marL="1071563" indent="-1071563" eaLnBrk="1" hangingPunct="1">
              <a:buFont typeface="Wingdings" pitchFamily="-110" charset="2"/>
              <a:buNone/>
              <a:tabLst>
                <a:tab pos="628650" algn="l"/>
                <a:tab pos="1071563" algn="l"/>
              </a:tabLst>
              <a:defRPr/>
            </a:pPr>
            <a:r>
              <a:rPr lang="nl-BE" sz="2200" dirty="0" smtClean="0">
                <a:solidFill>
                  <a:schemeClr val="tx2"/>
                </a:solidFill>
              </a:rPr>
              <a:t>e.g. MCE </a:t>
            </a:r>
            <a:r>
              <a:rPr lang="nl-BE" sz="2200" dirty="0">
                <a:solidFill>
                  <a:schemeClr val="tx2"/>
                </a:solidFill>
              </a:rPr>
              <a:t>is only</a:t>
            </a:r>
            <a:r>
              <a:rPr lang="nl-BE" sz="2200" dirty="0" smtClean="0">
                <a:solidFill>
                  <a:schemeClr val="tx2"/>
                </a:solidFill>
              </a:rPr>
              <a:t> allowed </a:t>
            </a:r>
            <a:r>
              <a:rPr lang="nl-BE" sz="2200" dirty="0">
                <a:solidFill>
                  <a:schemeClr val="tx2"/>
                </a:solidFill>
              </a:rPr>
              <a:t>with </a:t>
            </a:r>
            <a:r>
              <a:rPr lang="nl-BE" sz="2200" dirty="0" smtClean="0">
                <a:solidFill>
                  <a:schemeClr val="tx2"/>
                </a:solidFill>
              </a:rPr>
              <a:t>modals</a:t>
            </a:r>
            <a:r>
              <a:rPr lang="nl-BE" sz="2200" dirty="0">
                <a:solidFill>
                  <a:schemeClr val="tx2"/>
                </a:solidFill>
              </a:rPr>
              <a:t>, not with temporal</a:t>
            </a:r>
            <a:r>
              <a:rPr lang="nl-BE" sz="2200" dirty="0" smtClean="0">
                <a:solidFill>
                  <a:schemeClr val="tx2"/>
                </a:solidFill>
              </a:rPr>
              <a:t> or </a:t>
            </a:r>
            <a:r>
              <a:rPr lang="nl-BE" sz="2200" dirty="0">
                <a:solidFill>
                  <a:schemeClr val="tx2"/>
                </a:solidFill>
              </a:rPr>
              <a:t>passive </a:t>
            </a:r>
            <a:r>
              <a:rPr lang="nl-BE" sz="2200" dirty="0" smtClean="0">
                <a:solidFill>
                  <a:schemeClr val="tx2"/>
                </a:solidFill>
              </a:rPr>
              <a:t>auxiliaries</a:t>
            </a:r>
          </a:p>
          <a:p>
            <a:pPr marL="1071563" indent="-1071563" eaLnBrk="1" hangingPunct="1">
              <a:buFont typeface="Wingdings" pitchFamily="-110" charset="2"/>
              <a:buNone/>
              <a:tabLst>
                <a:tab pos="628650" algn="l"/>
                <a:tab pos="1071563" algn="l"/>
              </a:tabLst>
              <a:defRPr/>
            </a:pPr>
            <a:endParaRPr lang="nl-BE" sz="1200" dirty="0" smtClean="0">
              <a:solidFill>
                <a:schemeClr val="tx2"/>
              </a:solidFill>
            </a:endParaRPr>
          </a:p>
          <a:p>
            <a:pPr marL="1071563" indent="-1071563" eaLnBrk="1" hangingPunct="1">
              <a:buFont typeface="Wingdings" pitchFamily="-110" charset="2"/>
              <a:buNone/>
              <a:tabLst>
                <a:tab pos="628650" algn="l"/>
                <a:tab pos="1071563" algn="l"/>
              </a:tabLst>
              <a:defRPr/>
            </a:pPr>
            <a:r>
              <a:rPr lang="nl-BE" sz="2200" dirty="0" smtClean="0">
                <a:solidFill>
                  <a:schemeClr val="tx2"/>
                </a:solidFill>
              </a:rPr>
              <a:t>(43)	a.	</a:t>
            </a:r>
            <a:r>
              <a:rPr lang="nl-BE" sz="2200" dirty="0" smtClean="0">
                <a:solidFill>
                  <a:srgbClr val="269999"/>
                </a:solidFill>
              </a:rPr>
              <a:t>Peter moet   werken, maar hij wil      niet.</a:t>
            </a:r>
          </a:p>
          <a:p>
            <a:pPr marL="1071563" indent="-1071563" eaLnBrk="1" hangingPunct="1">
              <a:buFont typeface="Wingdings" pitchFamily="-110" charset="2"/>
              <a:buNone/>
              <a:tabLst>
                <a:tab pos="628650" algn="l"/>
                <a:tab pos="1071563" algn="l"/>
              </a:tabLst>
              <a:defRPr/>
            </a:pPr>
            <a:r>
              <a:rPr lang="nl-BE" sz="2200" i="1" dirty="0" smtClean="0">
                <a:solidFill>
                  <a:schemeClr val="tx2"/>
                </a:solidFill>
              </a:rPr>
              <a:t>		Peter has.to work      but    he wants not</a:t>
            </a:r>
          </a:p>
          <a:p>
            <a:pPr marL="0" indent="0" eaLnBrk="1" hangingPunct="1">
              <a:buFontTx/>
              <a:buNone/>
              <a:tabLst>
                <a:tab pos="365125" algn="l"/>
                <a:tab pos="442913" algn="l"/>
                <a:tab pos="623888" algn="l"/>
                <a:tab pos="900113" algn="l"/>
                <a:tab pos="1074738" algn="l"/>
                <a:tab pos="2422525" algn="l"/>
              </a:tabLst>
              <a:defRPr/>
            </a:pPr>
            <a:r>
              <a:rPr lang="nl-BE" sz="2200" dirty="0" smtClean="0">
                <a:solidFill>
                  <a:schemeClr val="tx2"/>
                </a:solidFill>
              </a:rPr>
              <a:t>					‘Peter has to work, but he doesn’t want to.’</a:t>
            </a:r>
          </a:p>
          <a:p>
            <a:pPr marL="0" indent="0" eaLnBrk="1" hangingPunct="1">
              <a:buFontTx/>
              <a:buNone/>
              <a:tabLst>
                <a:tab pos="365125" algn="l"/>
                <a:tab pos="442913" algn="l"/>
                <a:tab pos="623888" algn="l"/>
                <a:tab pos="900113" algn="l"/>
                <a:tab pos="1074738" algn="l"/>
                <a:tab pos="2422525" algn="l"/>
              </a:tabLst>
              <a:defRPr/>
            </a:pPr>
            <a:r>
              <a:rPr lang="nl-BE" sz="2200" dirty="0" smtClean="0">
                <a:solidFill>
                  <a:schemeClr val="tx2"/>
                </a:solidFill>
              </a:rPr>
              <a:t>			b.*</a:t>
            </a:r>
            <a:r>
              <a:rPr lang="nl-BE" sz="2200" dirty="0" smtClean="0">
                <a:solidFill>
                  <a:srgbClr val="269999"/>
                </a:solidFill>
              </a:rPr>
              <a:t>Peter heeft gewerkt, maar Kim heeft niet</a:t>
            </a:r>
            <a:r>
              <a:rPr lang="nl-BE" sz="2200" dirty="0" smtClean="0">
                <a:solidFill>
                  <a:schemeClr val="tx2"/>
                </a:solidFill>
              </a:rPr>
              <a:t>.</a:t>
            </a:r>
          </a:p>
          <a:p>
            <a:pPr marL="0" indent="0" eaLnBrk="1" hangingPunct="1">
              <a:buFontTx/>
              <a:buNone/>
              <a:tabLst>
                <a:tab pos="365125" algn="l"/>
                <a:tab pos="442913" algn="l"/>
                <a:tab pos="623888" algn="l"/>
                <a:tab pos="900113" algn="l"/>
                <a:tab pos="1074738" algn="l"/>
                <a:tab pos="2422525" algn="l"/>
              </a:tabLst>
              <a:defRPr/>
            </a:pPr>
            <a:r>
              <a:rPr lang="nl-BE" sz="2200" i="1" dirty="0" smtClean="0">
                <a:solidFill>
                  <a:schemeClr val="tx2"/>
                </a:solidFill>
              </a:rPr>
              <a:t>					Peter has	  worked   but   Kim  has   not</a:t>
            </a:r>
          </a:p>
          <a:p>
            <a:pPr marL="1071563" indent="-1071563" eaLnBrk="1" hangingPunct="1">
              <a:buFont typeface="Wingdings" pitchFamily="-110" charset="2"/>
              <a:buNone/>
              <a:tabLst>
                <a:tab pos="628650" algn="l"/>
                <a:tab pos="1071563" algn="l"/>
              </a:tabLst>
              <a:defRPr/>
            </a:pPr>
            <a:endParaRPr lang="nl-BE" sz="1200" dirty="0" smtClean="0">
              <a:solidFill>
                <a:schemeClr val="tx2"/>
              </a:solidFill>
            </a:endParaRPr>
          </a:p>
          <a:p>
            <a:pPr marL="1071563" indent="-1071563" eaLnBrk="1" hangingPunct="1">
              <a:buFont typeface="Wingdings" pitchFamily="-110" charset="2"/>
              <a:buNone/>
              <a:tabLst>
                <a:tab pos="628650" algn="l"/>
                <a:tab pos="1071563" algn="l"/>
              </a:tabLst>
              <a:defRPr/>
            </a:pPr>
            <a:r>
              <a:rPr lang="nl-BE" sz="2200" dirty="0">
                <a:solidFill>
                  <a:srgbClr val="269999"/>
                </a:solidFill>
                <a:sym typeface="Wingdings" pitchFamily="-110" charset="2"/>
              </a:rPr>
              <a:t></a:t>
            </a:r>
            <a:r>
              <a:rPr lang="nl-BE" sz="2200" dirty="0" smtClean="0">
                <a:solidFill>
                  <a:srgbClr val="269999"/>
                </a:solidFill>
                <a:sym typeface="Wingdings" pitchFamily="-110" charset="2"/>
              </a:rPr>
              <a:t> MCE is licensed by </a:t>
            </a:r>
            <a:r>
              <a:rPr lang="nl-BE" sz="2200" dirty="0">
                <a:solidFill>
                  <a:srgbClr val="269999"/>
                </a:solidFill>
                <a:sym typeface="Wingdings" pitchFamily="-110" charset="2"/>
              </a:rPr>
              <a:t>the modal verb.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fade">
                                      <p:cBhvr>
                                        <p:cTn id="7" dur="1000"/>
                                        <p:tgtEl>
                                          <p:spTgt spid="22531">
                                            <p:txEl>
                                              <p:pRg st="2" end="2"/>
                                            </p:txEl>
                                          </p:spTgt>
                                        </p:tgtEl>
                                      </p:cBhvr>
                                    </p:animEffect>
                                    <p:anim calcmode="lin" valueType="num">
                                      <p:cBhvr>
                                        <p:cTn id="8" dur="10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53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531">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Effect transition="in" filter="fade">
                                      <p:cBhvr>
                                        <p:cTn id="13" dur="1000"/>
                                        <p:tgtEl>
                                          <p:spTgt spid="22531">
                                            <p:txEl>
                                              <p:pRg st="3" end="3"/>
                                            </p:txEl>
                                          </p:spTgt>
                                        </p:tgtEl>
                                      </p:cBhvr>
                                    </p:animEffect>
                                    <p:anim calcmode="lin" valueType="num">
                                      <p:cBhvr>
                                        <p:cTn id="14" dur="10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2531">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2531">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Effect transition="in" filter="fade">
                                      <p:cBhvr>
                                        <p:cTn id="19" dur="1000"/>
                                        <p:tgtEl>
                                          <p:spTgt spid="22531">
                                            <p:txEl>
                                              <p:pRg st="4" end="4"/>
                                            </p:txEl>
                                          </p:spTgt>
                                        </p:tgtEl>
                                      </p:cBhvr>
                                    </p:animEffect>
                                    <p:anim calcmode="lin" valueType="num">
                                      <p:cBhvr>
                                        <p:cTn id="20" dur="10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2531">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2531">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22531">
                                            <p:txEl>
                                              <p:pRg st="5" end="5"/>
                                            </p:txEl>
                                          </p:spTgt>
                                        </p:tgtEl>
                                        <p:attrNameLst>
                                          <p:attrName>style.visibility</p:attrName>
                                        </p:attrNameLst>
                                      </p:cBhvr>
                                      <p:to>
                                        <p:strVal val="visible"/>
                                      </p:to>
                                    </p:set>
                                    <p:animEffect transition="in" filter="fade">
                                      <p:cBhvr>
                                        <p:cTn id="27" dur="1000"/>
                                        <p:tgtEl>
                                          <p:spTgt spid="22531">
                                            <p:txEl>
                                              <p:pRg st="5" end="5"/>
                                            </p:txEl>
                                          </p:spTgt>
                                        </p:tgtEl>
                                      </p:cBhvr>
                                    </p:animEffect>
                                    <p:anim calcmode="lin" valueType="num">
                                      <p:cBhvr>
                                        <p:cTn id="28" dur="10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2531">
                                            <p:txEl>
                                              <p:pRg st="5" end="5"/>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2531">
                                            <p:txEl>
                                              <p:pRg st="5" end="5"/>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22531">
                                            <p:txEl>
                                              <p:pRg st="6" end="6"/>
                                            </p:txEl>
                                          </p:spTgt>
                                        </p:tgtEl>
                                        <p:attrNameLst>
                                          <p:attrName>style.visibility</p:attrName>
                                        </p:attrNameLst>
                                      </p:cBhvr>
                                      <p:to>
                                        <p:strVal val="visible"/>
                                      </p:to>
                                    </p:set>
                                    <p:animEffect transition="in" filter="fade">
                                      <p:cBhvr>
                                        <p:cTn id="33" dur="1000"/>
                                        <p:tgtEl>
                                          <p:spTgt spid="22531">
                                            <p:txEl>
                                              <p:pRg st="6" end="6"/>
                                            </p:txEl>
                                          </p:spTgt>
                                        </p:tgtEl>
                                      </p:cBhvr>
                                    </p:animEffect>
                                    <p:anim calcmode="lin" valueType="num">
                                      <p:cBhvr>
                                        <p:cTn id="34" dur="10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p:cTn id="35" dur="900" decel="100000" fill="hold"/>
                                        <p:tgtEl>
                                          <p:spTgt spid="22531">
                                            <p:txEl>
                                              <p:pRg st="6" end="6"/>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2531">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22531">
                                            <p:txEl>
                                              <p:pRg st="8" end="8"/>
                                            </p:txEl>
                                          </p:spTgt>
                                        </p:tgtEl>
                                        <p:attrNameLst>
                                          <p:attrName>style.visibility</p:attrName>
                                        </p:attrNameLst>
                                      </p:cBhvr>
                                      <p:to>
                                        <p:strVal val="visible"/>
                                      </p:to>
                                    </p:set>
                                    <p:anim calcmode="lin" valueType="num">
                                      <p:cBhvr>
                                        <p:cTn id="41" dur="1000" fill="hold"/>
                                        <p:tgtEl>
                                          <p:spTgt spid="22531">
                                            <p:txEl>
                                              <p:pRg st="8" end="8"/>
                                            </p:txEl>
                                          </p:spTgt>
                                        </p:tgtEl>
                                        <p:attrNameLst>
                                          <p:attrName>ppt_w</p:attrName>
                                        </p:attrNameLst>
                                      </p:cBhvr>
                                      <p:tavLst>
                                        <p:tav tm="0">
                                          <p:val>
                                            <p:fltVal val="0"/>
                                          </p:val>
                                        </p:tav>
                                        <p:tav tm="100000">
                                          <p:val>
                                            <p:strVal val="#ppt_w"/>
                                          </p:val>
                                        </p:tav>
                                      </p:tavLst>
                                    </p:anim>
                                    <p:anim calcmode="lin" valueType="num">
                                      <p:cBhvr>
                                        <p:cTn id="42" dur="1000" fill="hold"/>
                                        <p:tgtEl>
                                          <p:spTgt spid="22531">
                                            <p:txEl>
                                              <p:pRg st="8" end="8"/>
                                            </p:txEl>
                                          </p:spTgt>
                                        </p:tgtEl>
                                        <p:attrNameLst>
                                          <p:attrName>ppt_h</p:attrName>
                                        </p:attrNameLst>
                                      </p:cBhvr>
                                      <p:tavLst>
                                        <p:tav tm="0">
                                          <p:val>
                                            <p:fltVal val="0"/>
                                          </p:val>
                                        </p:tav>
                                        <p:tav tm="100000">
                                          <p:val>
                                            <p:strVal val="#ppt_h"/>
                                          </p:val>
                                        </p:tav>
                                      </p:tavLst>
                                    </p:anim>
                                    <p:anim calcmode="lin" valueType="num">
                                      <p:cBhvr>
                                        <p:cTn id="43" dur="1000" fill="hold"/>
                                        <p:tgtEl>
                                          <p:spTgt spid="2253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2531">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3.1 Ellipsis licensing via Agree (4)</a:t>
            </a:r>
            <a:endParaRPr lang="nl-NL" sz="3400" smtClean="0">
              <a:solidFill>
                <a:schemeClr val="accent1"/>
              </a:solidFill>
            </a:endParaRPr>
          </a:p>
        </p:txBody>
      </p:sp>
      <p:sp>
        <p:nvSpPr>
          <p:cNvPr id="139267" name="Rectangle 3"/>
          <p:cNvSpPr>
            <a:spLocks noGrp="1" noChangeArrowheads="1"/>
          </p:cNvSpPr>
          <p:nvPr>
            <p:ph type="body" idx="1"/>
          </p:nvPr>
        </p:nvSpPr>
        <p:spPr>
          <a:xfrm>
            <a:off x="1370013" y="2209800"/>
            <a:ext cx="7392987" cy="3732213"/>
          </a:xfrm>
        </p:spPr>
        <p:txBody>
          <a:bodyPr/>
          <a:lstStyle/>
          <a:p>
            <a:pPr marL="609600" indent="-609600" eaLnBrk="1" hangingPunct="1">
              <a:buFont typeface="Wingdings" pitchFamily="-110" charset="2"/>
              <a:buNone/>
            </a:pPr>
            <a:r>
              <a:rPr lang="nl-BE" sz="2200" dirty="0" smtClean="0">
                <a:solidFill>
                  <a:schemeClr val="tx2"/>
                </a:solidFill>
                <a:sym typeface="Wingdings" pitchFamily="-110" charset="2"/>
              </a:rPr>
              <a:t></a:t>
            </a:r>
            <a:r>
              <a:rPr lang="en-GB" sz="2200" dirty="0" smtClean="0">
                <a:solidFill>
                  <a:schemeClr val="tx2"/>
                </a:solidFill>
              </a:rPr>
              <a:t> 	Ellipsis licensing via Agree</a:t>
            </a:r>
          </a:p>
          <a:p>
            <a:pPr marL="609600" indent="-609600" eaLnBrk="1" hangingPunct="1">
              <a:buFont typeface="Wingdings" pitchFamily="-110" charset="2"/>
              <a:buNone/>
            </a:pPr>
            <a:endParaRPr lang="nl-BE" sz="1200" dirty="0" smtClean="0">
              <a:solidFill>
                <a:schemeClr val="tx2"/>
              </a:solidFill>
            </a:endParaRPr>
          </a:p>
          <a:p>
            <a:pPr marL="609600" indent="-609600" eaLnBrk="1" hangingPunct="1">
              <a:buFontTx/>
              <a:buNone/>
            </a:pPr>
            <a:r>
              <a:rPr lang="nl-BE" sz="2200" dirty="0" smtClean="0">
                <a:solidFill>
                  <a:schemeClr val="tx2"/>
                </a:solidFill>
              </a:rPr>
              <a:t>1.		The </a:t>
            </a:r>
            <a:r>
              <a:rPr lang="nl-BE" sz="2200" dirty="0">
                <a:solidFill>
                  <a:schemeClr val="tx2"/>
                </a:solidFill>
              </a:rPr>
              <a:t>ellipsis licensing head</a:t>
            </a:r>
            <a:endParaRPr lang="nl-BE" sz="2200" dirty="0" smtClean="0">
              <a:solidFill>
                <a:schemeClr val="tx2"/>
              </a:solidFill>
            </a:endParaRPr>
          </a:p>
          <a:p>
            <a:pPr marL="609600" indent="-609600" eaLnBrk="1" hangingPunct="1">
              <a:buFontTx/>
              <a:buNone/>
            </a:pPr>
            <a:r>
              <a:rPr lang="nl-BE" sz="2200" dirty="0" smtClean="0">
                <a:solidFill>
                  <a:schemeClr val="tx2"/>
                </a:solidFill>
              </a:rPr>
              <a:t>2.		Material </a:t>
            </a:r>
            <a:r>
              <a:rPr lang="nl-BE" sz="2200" dirty="0">
                <a:solidFill>
                  <a:schemeClr val="tx2"/>
                </a:solidFill>
              </a:rPr>
              <a:t>between</a:t>
            </a:r>
            <a:r>
              <a:rPr lang="nl-BE" sz="2200" dirty="0" smtClean="0">
                <a:solidFill>
                  <a:schemeClr val="tx2"/>
                </a:solidFill>
              </a:rPr>
              <a:t> licensor </a:t>
            </a:r>
            <a:r>
              <a:rPr lang="nl-BE" sz="2200" dirty="0">
                <a:solidFill>
                  <a:schemeClr val="tx2"/>
                </a:solidFill>
              </a:rPr>
              <a:t>and</a:t>
            </a:r>
            <a:r>
              <a:rPr lang="nl-BE" sz="2200" dirty="0" smtClean="0">
                <a:solidFill>
                  <a:schemeClr val="tx2"/>
                </a:solidFill>
              </a:rPr>
              <a:t> ellipsis </a:t>
            </a:r>
            <a:r>
              <a:rPr lang="nl-BE" sz="2200" dirty="0">
                <a:solidFill>
                  <a:schemeClr val="tx2"/>
                </a:solidFill>
              </a:rPr>
              <a:t>site</a:t>
            </a:r>
            <a:endParaRPr lang="nl-BE" sz="2200" dirty="0" smtClean="0">
              <a:solidFill>
                <a:schemeClr val="tx2"/>
              </a:solidFill>
            </a:endParaRPr>
          </a:p>
          <a:p>
            <a:pPr marL="609600" indent="-609600" eaLnBrk="1" hangingPunct="1">
              <a:buFontTx/>
              <a:buNone/>
            </a:pPr>
            <a:r>
              <a:rPr lang="nl-BE" sz="2200" dirty="0" smtClean="0">
                <a:solidFill>
                  <a:schemeClr val="tx2"/>
                </a:solidFill>
              </a:rPr>
              <a:t>3.		A complex ellipsis feature</a:t>
            </a:r>
          </a:p>
          <a:p>
            <a:pPr marL="609600" indent="-609600" eaLnBrk="1" hangingPunct="1">
              <a:buFontTx/>
              <a:buNone/>
            </a:pPr>
            <a:endParaRPr lang="nl-BE" sz="2200" dirty="0" smtClean="0">
              <a:solidFill>
                <a:schemeClr val="tx2"/>
              </a:solidFill>
            </a:endParaRPr>
          </a:p>
          <a:p>
            <a:pPr marL="609600" indent="-609600" eaLnBrk="1" hangingPunct="1">
              <a:buFont typeface="Wingdings" pitchFamily="-110" charset="2"/>
              <a:buNone/>
            </a:pPr>
            <a:r>
              <a:rPr lang="nl-BE" sz="2200" dirty="0" smtClean="0">
                <a:solidFill>
                  <a:schemeClr val="tx2"/>
                </a:solidFill>
                <a:sym typeface="Wingdings" pitchFamily="-110" charset="2"/>
              </a:rPr>
              <a:t>	</a:t>
            </a:r>
            <a:r>
              <a:rPr lang="en-GB" sz="2200" dirty="0" smtClean="0">
                <a:solidFill>
                  <a:schemeClr val="tx2"/>
                </a:solidFill>
              </a:rPr>
              <a:t>Derivational ellipsis</a:t>
            </a:r>
            <a:endParaRPr lang="nl-NL" sz="2200" dirty="0" smtClean="0">
              <a:solidFill>
                <a:schemeClr val="tx2"/>
              </a:solidFill>
            </a:endParaRPr>
          </a:p>
          <a:p>
            <a:pPr marL="609600" indent="-609600" eaLnBrk="1" hangingPunct="1">
              <a:buFontTx/>
              <a:buNone/>
            </a:pPr>
            <a:endParaRPr lang="nl-BE" sz="1200" dirty="0" smtClean="0">
              <a:solidFill>
                <a:schemeClr val="tx2"/>
              </a:solidFill>
            </a:endParaRPr>
          </a:p>
          <a:p>
            <a:pPr marL="609600" indent="-609600" eaLnBrk="1" hangingPunct="1">
              <a:buFontTx/>
              <a:buNone/>
            </a:pPr>
            <a:r>
              <a:rPr lang="nl-BE" sz="2200" dirty="0" smtClean="0">
                <a:solidFill>
                  <a:schemeClr val="tx2"/>
                </a:solidFill>
              </a:rPr>
              <a:t>1.		The timing of ellipsis</a:t>
            </a:r>
          </a:p>
          <a:p>
            <a:pPr marL="609600" indent="-609600" eaLnBrk="1" hangingPunct="1">
              <a:buFontTx/>
              <a:buNone/>
            </a:pPr>
            <a:r>
              <a:rPr lang="nl-BE" sz="2200" dirty="0" smtClean="0">
                <a:solidFill>
                  <a:schemeClr val="tx2"/>
                </a:solidFill>
              </a:rPr>
              <a:t>2.		Consequences for extraction</a:t>
            </a:r>
          </a:p>
          <a:p>
            <a:pPr marL="609600" indent="-609600" eaLnBrk="1" hangingPunct="1">
              <a:buFont typeface="Wingdings" pitchFamily="-110" charset="2"/>
              <a:buNone/>
            </a:pPr>
            <a:endParaRPr lang="nl-NL" sz="24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39267">
                                            <p:txEl>
                                              <p:pRg st="3" end="3"/>
                                            </p:txEl>
                                          </p:spTgt>
                                        </p:tgtEl>
                                      </p:cBhvr>
                                    </p:animEffect>
                                    <p:animScale>
                                      <p:cBhvr>
                                        <p:cTn id="7" dur="250" autoRev="1" fill="hold"/>
                                        <p:tgtEl>
                                          <p:spTgt spid="139267">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marL="800100" indent="-800100" eaLnBrk="1" hangingPunct="1">
              <a:tabLst>
                <a:tab pos="800100" algn="l"/>
              </a:tabLst>
            </a:pPr>
            <a:r>
              <a:rPr lang="nl-BE" sz="3400" smtClean="0">
                <a:solidFill>
                  <a:schemeClr val="accent1"/>
                </a:solidFill>
              </a:rPr>
              <a:t>3.1 Ellipsis licensing via Agree (5)</a:t>
            </a:r>
            <a:endParaRPr lang="nl-NL" sz="3400" smtClean="0">
              <a:solidFill>
                <a:schemeClr val="accent1"/>
              </a:solidFill>
            </a:endParaRPr>
          </a:p>
        </p:txBody>
      </p:sp>
      <p:sp>
        <p:nvSpPr>
          <p:cNvPr id="26627" name="Rectangle 3"/>
          <p:cNvSpPr>
            <a:spLocks noGrp="1" noChangeArrowheads="1"/>
          </p:cNvSpPr>
          <p:nvPr>
            <p:ph type="body" idx="1"/>
          </p:nvPr>
        </p:nvSpPr>
        <p:spPr>
          <a:xfrm>
            <a:off x="1219200" y="2057400"/>
            <a:ext cx="7924800" cy="4572000"/>
          </a:xfrm>
        </p:spPr>
        <p:txBody>
          <a:bodyPr/>
          <a:lstStyle/>
          <a:p>
            <a:pPr marL="0" indent="0" eaLnBrk="1" hangingPunct="1">
              <a:buFont typeface="Wingdings" pitchFamily="-110" charset="2"/>
              <a:buNone/>
              <a:tabLst>
                <a:tab pos="628650" algn="l"/>
                <a:tab pos="985838" algn="l"/>
                <a:tab pos="1428750" algn="l"/>
              </a:tabLst>
            </a:pPr>
            <a:r>
              <a:rPr lang="nl-BE" sz="2200" dirty="0" smtClean="0">
                <a:solidFill>
                  <a:srgbClr val="269999"/>
                </a:solidFill>
              </a:rPr>
              <a:t>Material between licensor and ellipsis site</a:t>
            </a:r>
          </a:p>
          <a:p>
            <a:pPr marL="0" indent="0" eaLnBrk="1" hangingPunct="1">
              <a:buFont typeface="Wingdings" pitchFamily="-110" charset="2"/>
              <a:buNone/>
              <a:tabLst>
                <a:tab pos="628650" algn="l"/>
                <a:tab pos="985838" algn="l"/>
                <a:tab pos="1428750" algn="l"/>
              </a:tabLst>
            </a:pPr>
            <a:endParaRPr lang="nl-BE" sz="1200" dirty="0" smtClean="0">
              <a:solidFill>
                <a:schemeClr val="tx2"/>
              </a:solidFill>
            </a:endParaRPr>
          </a:p>
          <a:p>
            <a:pPr marL="0" indent="0" eaLnBrk="1" hangingPunct="1">
              <a:buFont typeface="Wingdings" pitchFamily="-110" charset="2"/>
              <a:buNone/>
              <a:tabLst>
                <a:tab pos="628650" algn="l"/>
                <a:tab pos="985838" algn="l"/>
                <a:tab pos="1428750" algn="l"/>
              </a:tabLst>
            </a:pPr>
            <a:r>
              <a:rPr lang="nl-BE" sz="2200" dirty="0" smtClean="0">
                <a:solidFill>
                  <a:schemeClr val="tx2"/>
                </a:solidFill>
              </a:rPr>
              <a:t>Remember </a:t>
            </a:r>
            <a:r>
              <a:rPr lang="en-US" sz="2200" dirty="0" smtClean="0">
                <a:solidFill>
                  <a:schemeClr val="tx2"/>
                </a:solidFill>
              </a:rPr>
              <a:t>[E]? (Merchant 2001)</a:t>
            </a:r>
            <a:endParaRPr lang="nl-BE" sz="2200" dirty="0" smtClean="0">
              <a:solidFill>
                <a:schemeClr val="tx2"/>
              </a:solidFill>
            </a:endParaRPr>
          </a:p>
          <a:p>
            <a:pPr marL="0" indent="0" eaLnBrk="1" hangingPunct="1">
              <a:buFont typeface="Wingdings" pitchFamily="-110" charset="2"/>
              <a:buNone/>
              <a:tabLst>
                <a:tab pos="628650" algn="l"/>
                <a:tab pos="985838" algn="l"/>
                <a:tab pos="1428750" algn="l"/>
              </a:tabLst>
            </a:pPr>
            <a:endParaRPr lang="en-US" sz="1200" dirty="0" smtClean="0">
              <a:solidFill>
                <a:schemeClr val="tx2"/>
              </a:solidFill>
              <a:sym typeface="Wingdings" pitchFamily="-110" charset="2"/>
            </a:endParaRPr>
          </a:p>
          <a:p>
            <a:pPr marL="0" indent="0" eaLnBrk="1" hangingPunct="1">
              <a:buFont typeface="Wingdings" pitchFamily="-110" charset="2"/>
              <a:buNone/>
              <a:tabLst>
                <a:tab pos="628650" algn="l"/>
                <a:tab pos="985838" algn="l"/>
                <a:tab pos="1428750" algn="l"/>
              </a:tabLst>
            </a:pPr>
            <a:r>
              <a:rPr lang="en-US" sz="2200" dirty="0" smtClean="0">
                <a:solidFill>
                  <a:schemeClr val="tx2"/>
                </a:solidFill>
                <a:sym typeface="Wingdings" pitchFamily="-110" charset="2"/>
              </a:rPr>
              <a:t>(44)	a. The syntax of </a:t>
            </a:r>
            <a:r>
              <a:rPr lang="en-US" sz="2200" dirty="0" smtClean="0">
                <a:solidFill>
                  <a:schemeClr val="tx2"/>
                </a:solidFill>
              </a:rPr>
              <a:t>[E]</a:t>
            </a:r>
            <a:r>
              <a:rPr lang="en-US" sz="2200" baseline="-25000" dirty="0" smtClean="0">
                <a:solidFill>
                  <a:schemeClr val="tx2"/>
                </a:solidFill>
              </a:rPr>
              <a:t>S</a:t>
            </a:r>
            <a:r>
              <a:rPr lang="en-US" sz="2200" dirty="0" smtClean="0">
                <a:solidFill>
                  <a:schemeClr val="tx2"/>
                </a:solidFill>
              </a:rPr>
              <a:t>: </a:t>
            </a:r>
            <a:r>
              <a:rPr lang="nl-NL" sz="2200" dirty="0" smtClean="0">
                <a:solidFill>
                  <a:schemeClr val="tx2"/>
                </a:solidFill>
                <a:ea typeface="Verdana" pitchFamily="-110" charset="0"/>
                <a:cs typeface="Verdana" pitchFamily="-110" charset="0"/>
              </a:rPr>
              <a:t>E</a:t>
            </a:r>
            <a:r>
              <a:rPr lang="en-US" sz="2200" baseline="-25000" dirty="0" smtClean="0">
                <a:solidFill>
                  <a:schemeClr val="tx2"/>
                </a:solidFill>
                <a:ea typeface="Verdana" pitchFamily="-110" charset="0"/>
                <a:cs typeface="Verdana" pitchFamily="-110" charset="0"/>
              </a:rPr>
              <a:t>[</a:t>
            </a:r>
            <a:r>
              <a:rPr lang="en-US" sz="2200" i="1" baseline="-25000" dirty="0" err="1" smtClean="0">
                <a:solidFill>
                  <a:schemeClr val="tx2"/>
                </a:solidFill>
                <a:ea typeface="Verdana" pitchFamily="-110" charset="0"/>
                <a:cs typeface="Verdana" pitchFamily="-110" charset="0"/>
              </a:rPr>
              <a:t>u</a:t>
            </a:r>
            <a:r>
              <a:rPr lang="en-US" sz="2200" baseline="-25000" dirty="0" err="1" smtClean="0">
                <a:solidFill>
                  <a:schemeClr val="tx2"/>
                </a:solidFill>
                <a:ea typeface="Verdana" pitchFamily="-110" charset="0"/>
                <a:cs typeface="Verdana" pitchFamily="-110" charset="0"/>
              </a:rPr>
              <a:t>wh</a:t>
            </a:r>
            <a:r>
              <a:rPr lang="en-US" sz="2200" baseline="-25000" dirty="0" smtClean="0">
                <a:solidFill>
                  <a:schemeClr val="tx2"/>
                </a:solidFill>
                <a:ea typeface="Verdana" pitchFamily="-110" charset="0"/>
                <a:cs typeface="Verdana" pitchFamily="-110" charset="0"/>
              </a:rPr>
              <a:t>*,</a:t>
            </a:r>
            <a:r>
              <a:rPr lang="en-US" sz="2200" dirty="0" smtClean="0">
                <a:solidFill>
                  <a:schemeClr val="tx2"/>
                </a:solidFill>
                <a:ea typeface="Verdana" pitchFamily="-110" charset="0"/>
                <a:cs typeface="Verdana" pitchFamily="-110" charset="0"/>
              </a:rPr>
              <a:t> </a:t>
            </a:r>
            <a:r>
              <a:rPr lang="en-US" sz="2200" i="1" baseline="-25000" dirty="0" err="1" smtClean="0">
                <a:solidFill>
                  <a:schemeClr val="tx2"/>
                </a:solidFill>
                <a:ea typeface="Verdana" pitchFamily="-110" charset="0"/>
                <a:cs typeface="Verdana" pitchFamily="-110" charset="0"/>
              </a:rPr>
              <a:t>u</a:t>
            </a:r>
            <a:r>
              <a:rPr lang="en-US" sz="2200" baseline="-25000" dirty="0" err="1" smtClean="0">
                <a:solidFill>
                  <a:schemeClr val="tx2"/>
                </a:solidFill>
                <a:ea typeface="Verdana" pitchFamily="-110" charset="0"/>
                <a:cs typeface="Verdana" pitchFamily="-110" charset="0"/>
              </a:rPr>
              <a:t>Q</a:t>
            </a:r>
            <a:r>
              <a:rPr lang="en-US" sz="2200" baseline="-25000" dirty="0" smtClean="0">
                <a:solidFill>
                  <a:schemeClr val="tx2"/>
                </a:solidFill>
                <a:ea typeface="Verdana" pitchFamily="-110" charset="0"/>
                <a:cs typeface="Verdana" pitchFamily="-110" charset="0"/>
              </a:rPr>
              <a:t>*]</a:t>
            </a:r>
            <a:endParaRPr lang="nl-NL" sz="2200" baseline="-25000" dirty="0" smtClean="0">
              <a:ea typeface="Verdana" pitchFamily="-110" charset="0"/>
              <a:cs typeface="Verdana" pitchFamily="-110" charset="0"/>
            </a:endParaRPr>
          </a:p>
          <a:p>
            <a:pPr marL="0" indent="0" eaLnBrk="1" hangingPunct="1">
              <a:buFont typeface="Wingdings" pitchFamily="-110" charset="2"/>
              <a:buNone/>
              <a:tabLst>
                <a:tab pos="628650" algn="l"/>
                <a:tab pos="985838" algn="l"/>
                <a:tab pos="1428750" algn="l"/>
              </a:tabLst>
            </a:pPr>
            <a:r>
              <a:rPr lang="nl-NL" sz="2200" dirty="0" smtClean="0">
                <a:solidFill>
                  <a:schemeClr val="tx2"/>
                </a:solidFill>
                <a:ea typeface="Verdana" pitchFamily="-110" charset="0"/>
                <a:cs typeface="Verdana" pitchFamily="-110" charset="0"/>
              </a:rPr>
              <a:t>	</a:t>
            </a:r>
            <a:r>
              <a:rPr lang="nl-NL" sz="2200" dirty="0" err="1" smtClean="0">
                <a:solidFill>
                  <a:schemeClr val="tx2"/>
                </a:solidFill>
                <a:ea typeface="Verdana" pitchFamily="-110" charset="0"/>
                <a:cs typeface="Verdana" pitchFamily="-110" charset="0"/>
              </a:rPr>
              <a:t>b</a:t>
            </a:r>
            <a:r>
              <a:rPr lang="nl-NL" sz="2200" dirty="0" smtClean="0">
                <a:solidFill>
                  <a:schemeClr val="tx2"/>
                </a:solidFill>
                <a:ea typeface="Verdana" pitchFamily="-110" charset="0"/>
                <a:cs typeface="Verdana" pitchFamily="-110" charset="0"/>
              </a:rPr>
              <a:t>. The </a:t>
            </a:r>
            <a:r>
              <a:rPr lang="nl-NL" sz="2200" dirty="0" err="1" smtClean="0">
                <a:solidFill>
                  <a:schemeClr val="tx2"/>
                </a:solidFill>
                <a:ea typeface="Verdana" pitchFamily="-110" charset="0"/>
                <a:cs typeface="Verdana" pitchFamily="-110" charset="0"/>
              </a:rPr>
              <a:t>phonology</a:t>
            </a:r>
            <a:r>
              <a:rPr lang="nl-NL" sz="2200" dirty="0" smtClean="0">
                <a:solidFill>
                  <a:schemeClr val="tx2"/>
                </a:solidFill>
                <a:ea typeface="Verdana" pitchFamily="-110" charset="0"/>
                <a:cs typeface="Verdana" pitchFamily="-110" charset="0"/>
              </a:rPr>
              <a:t> of </a:t>
            </a:r>
            <a:r>
              <a:rPr lang="en-US" sz="2200" dirty="0" smtClean="0">
                <a:solidFill>
                  <a:schemeClr val="tx2"/>
                </a:solidFill>
                <a:ea typeface="Verdana" pitchFamily="-110" charset="0"/>
                <a:cs typeface="Verdana" pitchFamily="-110" charset="0"/>
              </a:rPr>
              <a:t>[E]: φ</a:t>
            </a:r>
            <a:r>
              <a:rPr lang="en-US" sz="2200" baseline="-25000" dirty="0" smtClean="0">
                <a:solidFill>
                  <a:schemeClr val="tx2"/>
                </a:solidFill>
                <a:ea typeface="Verdana" pitchFamily="-110" charset="0"/>
                <a:cs typeface="Verdana" pitchFamily="-110" charset="0"/>
              </a:rPr>
              <a:t>IP</a:t>
            </a:r>
            <a:r>
              <a:rPr lang="en-US" sz="2200" dirty="0" smtClean="0">
                <a:solidFill>
                  <a:schemeClr val="tx2"/>
                </a:solidFill>
                <a:ea typeface="Verdana" pitchFamily="-110" charset="0"/>
                <a:cs typeface="Verdana" pitchFamily="-110" charset="0"/>
              </a:rPr>
              <a:t> </a:t>
            </a:r>
            <a:r>
              <a:rPr lang="nl-NL" sz="2200" dirty="0" smtClean="0">
                <a:solidFill>
                  <a:schemeClr val="tx2"/>
                </a:solidFill>
                <a:ea typeface="Verdana" pitchFamily="-110" charset="0"/>
                <a:cs typeface="Verdana" pitchFamily="-110" charset="0"/>
                <a:sym typeface="Wingdings" pitchFamily="-110" charset="2"/>
              </a:rPr>
              <a:t> Ø / E_</a:t>
            </a:r>
          </a:p>
          <a:p>
            <a:pPr marL="0" indent="0" eaLnBrk="1" hangingPunct="1">
              <a:buFont typeface="Wingdings" pitchFamily="-110" charset="2"/>
              <a:buNone/>
              <a:tabLst>
                <a:tab pos="628650" algn="l"/>
                <a:tab pos="985838" algn="l"/>
                <a:tab pos="1428750" algn="l"/>
              </a:tabLst>
            </a:pPr>
            <a:r>
              <a:rPr lang="nl-NL" sz="2200" dirty="0" smtClean="0">
                <a:solidFill>
                  <a:schemeClr val="tx2"/>
                </a:solidFill>
                <a:ea typeface="Verdana" pitchFamily="-110" charset="0"/>
                <a:cs typeface="Verdana" pitchFamily="-110" charset="0"/>
                <a:sym typeface="Wingdings" pitchFamily="-110" charset="2"/>
              </a:rPr>
              <a:t>	</a:t>
            </a:r>
            <a:r>
              <a:rPr lang="nl-NL" sz="2200" dirty="0" err="1" smtClean="0">
                <a:solidFill>
                  <a:schemeClr val="tx2"/>
                </a:solidFill>
                <a:ea typeface="Verdana" pitchFamily="-110" charset="0"/>
                <a:cs typeface="Verdana" pitchFamily="-110" charset="0"/>
                <a:sym typeface="Wingdings" pitchFamily="-110" charset="2"/>
              </a:rPr>
              <a:t>c</a:t>
            </a:r>
            <a:r>
              <a:rPr lang="nl-NL" sz="2200" dirty="0" smtClean="0">
                <a:solidFill>
                  <a:schemeClr val="tx2"/>
                </a:solidFill>
                <a:ea typeface="Verdana" pitchFamily="-110" charset="0"/>
                <a:cs typeface="Verdana" pitchFamily="-110" charset="0"/>
                <a:sym typeface="Wingdings" pitchFamily="-110" charset="2"/>
              </a:rPr>
              <a:t>. The </a:t>
            </a:r>
            <a:r>
              <a:rPr lang="nl-NL" sz="2200" dirty="0" err="1" smtClean="0">
                <a:solidFill>
                  <a:schemeClr val="tx2"/>
                </a:solidFill>
                <a:ea typeface="Verdana" pitchFamily="-110" charset="0"/>
                <a:cs typeface="Verdana" pitchFamily="-110" charset="0"/>
                <a:sym typeface="Wingdings" pitchFamily="-110" charset="2"/>
              </a:rPr>
              <a:t>semantics</a:t>
            </a:r>
            <a:r>
              <a:rPr lang="nl-NL" sz="2200" dirty="0" smtClean="0">
                <a:solidFill>
                  <a:schemeClr val="tx2"/>
                </a:solidFill>
                <a:ea typeface="Verdana" pitchFamily="-110" charset="0"/>
                <a:cs typeface="Verdana" pitchFamily="-110" charset="0"/>
                <a:sym typeface="Wingdings" pitchFamily="-110" charset="2"/>
              </a:rPr>
              <a:t> of </a:t>
            </a:r>
            <a:r>
              <a:rPr lang="en-US" sz="2200" dirty="0" smtClean="0">
                <a:solidFill>
                  <a:schemeClr val="tx2"/>
                </a:solidFill>
                <a:ea typeface="Verdana" pitchFamily="-110" charset="0"/>
                <a:cs typeface="Verdana" pitchFamily="-110" charset="0"/>
              </a:rPr>
              <a:t>[E]: </a:t>
            </a:r>
            <a:r>
              <a:rPr lang="en-US" sz="2200" spc="-600" dirty="0" smtClean="0">
                <a:solidFill>
                  <a:schemeClr val="tx2"/>
                </a:solidFill>
                <a:ea typeface="Verdana" pitchFamily="-110" charset="0"/>
                <a:cs typeface="Verdana" pitchFamily="-110" charset="0"/>
              </a:rPr>
              <a:t>[[  </a:t>
            </a:r>
            <a:r>
              <a:rPr lang="en-US" sz="2200" dirty="0" smtClean="0">
                <a:solidFill>
                  <a:schemeClr val="tx2"/>
                </a:solidFill>
                <a:ea typeface="Verdana" pitchFamily="-110" charset="0"/>
                <a:cs typeface="Verdana" pitchFamily="-110" charset="0"/>
              </a:rPr>
              <a:t>E</a:t>
            </a:r>
            <a:r>
              <a:rPr lang="en-US" sz="2200" spc="-600" dirty="0" smtClean="0">
                <a:solidFill>
                  <a:schemeClr val="tx2"/>
                </a:solidFill>
                <a:ea typeface="Verdana" pitchFamily="-110" charset="0"/>
                <a:cs typeface="Verdana" pitchFamily="-110" charset="0"/>
              </a:rPr>
              <a:t>]]</a:t>
            </a:r>
            <a:r>
              <a:rPr lang="en-US" sz="2200" dirty="0" smtClean="0">
                <a:solidFill>
                  <a:schemeClr val="tx2"/>
                </a:solidFill>
                <a:ea typeface="Verdana" pitchFamily="-110" charset="0"/>
                <a:cs typeface="Verdana" pitchFamily="-110" charset="0"/>
              </a:rPr>
              <a:t> = </a:t>
            </a:r>
            <a:r>
              <a:rPr lang="en-US" sz="2200" dirty="0" err="1" smtClean="0">
                <a:solidFill>
                  <a:schemeClr val="tx2"/>
                </a:solidFill>
                <a:ea typeface="Verdana" pitchFamily="-110" charset="0"/>
                <a:cs typeface="Verdana" pitchFamily="-110" charset="0"/>
              </a:rPr>
              <a:t>λp</a:t>
            </a:r>
            <a:r>
              <a:rPr lang="en-US" sz="2200" dirty="0" smtClean="0">
                <a:solidFill>
                  <a:schemeClr val="tx2"/>
                </a:solidFill>
                <a:ea typeface="Verdana" pitchFamily="-110" charset="0"/>
                <a:cs typeface="Verdana" pitchFamily="-110" charset="0"/>
              </a:rPr>
              <a:t>: </a:t>
            </a:r>
            <a:r>
              <a:rPr lang="en-US" sz="2200" dirty="0" err="1" smtClean="0">
                <a:solidFill>
                  <a:schemeClr val="tx2"/>
                </a:solidFill>
                <a:ea typeface="Verdana" pitchFamily="-110" charset="0"/>
                <a:cs typeface="Verdana" pitchFamily="-110" charset="0"/>
              </a:rPr>
              <a:t>e-GIVEN(p)[p</a:t>
            </a:r>
            <a:r>
              <a:rPr lang="en-US" sz="2200" dirty="0" smtClean="0">
                <a:solidFill>
                  <a:schemeClr val="tx2"/>
                </a:solidFill>
                <a:ea typeface="Verdana" pitchFamily="-110" charset="0"/>
                <a:cs typeface="Verdana" pitchFamily="-110" charset="0"/>
              </a:rPr>
              <a:t>]</a:t>
            </a:r>
          </a:p>
          <a:p>
            <a:pPr marL="0" indent="0" eaLnBrk="1" hangingPunct="1">
              <a:buFont typeface="Wingdings" pitchFamily="-110" charset="2"/>
              <a:buNone/>
              <a:tabLst>
                <a:tab pos="628650" algn="l"/>
                <a:tab pos="985838" algn="l"/>
                <a:tab pos="1428750" algn="l"/>
              </a:tabLst>
            </a:pPr>
            <a:endParaRPr lang="en-US" sz="1200" dirty="0" smtClean="0">
              <a:solidFill>
                <a:schemeClr val="tx2"/>
              </a:solidFill>
              <a:ea typeface="Verdana" pitchFamily="-110" charset="0"/>
              <a:cs typeface="Verdana" pitchFamily="-110" charset="0"/>
            </a:endParaRPr>
          </a:p>
          <a:p>
            <a:pPr marL="0" indent="0" eaLnBrk="1" hangingPunct="1">
              <a:buFont typeface="Wingdings" pitchFamily="-110" charset="2"/>
              <a:buNone/>
              <a:tabLst>
                <a:tab pos="628650" algn="l"/>
                <a:tab pos="985838" algn="l"/>
                <a:tab pos="1428750" algn="l"/>
              </a:tabLst>
            </a:pPr>
            <a:r>
              <a:rPr lang="nl-NL" sz="2200" dirty="0" smtClean="0">
                <a:solidFill>
                  <a:schemeClr val="tx2"/>
                </a:solidFill>
                <a:ea typeface="Verdana" pitchFamily="-110" charset="0"/>
                <a:cs typeface="Verdana" pitchFamily="-110" charset="0"/>
                <a:sym typeface="Wingdings" pitchFamily="-110" charset="2"/>
              </a:rPr>
              <a:t> 	</a:t>
            </a:r>
            <a:r>
              <a:rPr lang="en-US" sz="2200" dirty="0" smtClean="0">
                <a:solidFill>
                  <a:schemeClr val="tx2"/>
                </a:solidFill>
              </a:rPr>
              <a:t>[E] sits on the licensing head and elides the 	complement.</a:t>
            </a:r>
          </a:p>
          <a:p>
            <a:pPr marL="0" indent="0" eaLnBrk="1" hangingPunct="1">
              <a:buFont typeface="Wingdings" pitchFamily="-110" charset="2"/>
              <a:buNone/>
              <a:tabLst>
                <a:tab pos="628650" algn="l"/>
                <a:tab pos="985838" algn="l"/>
                <a:tab pos="1428750" algn="l"/>
              </a:tabLst>
            </a:pPr>
            <a:endParaRPr lang="nl-BE" sz="1200" dirty="0" smtClean="0">
              <a:solidFill>
                <a:schemeClr val="tx2"/>
              </a:solidFill>
            </a:endParaRPr>
          </a:p>
          <a:p>
            <a:pPr marL="0" indent="0" eaLnBrk="1" hangingPunct="1">
              <a:buFont typeface="Wingdings" pitchFamily="-110" charset="2"/>
              <a:buNone/>
              <a:tabLst>
                <a:tab pos="628650" algn="l"/>
                <a:tab pos="985838" algn="l"/>
                <a:tab pos="1428750" algn="l"/>
              </a:tabLst>
            </a:pP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Consequence</a:t>
            </a:r>
            <a:r>
              <a:rPr lang="nl-NL" sz="2200" dirty="0" smtClean="0">
                <a:solidFill>
                  <a:schemeClr val="tx2"/>
                </a:solidFill>
                <a:sym typeface="Wingdings" pitchFamily="-110" charset="2"/>
              </a:rPr>
              <a:t>: the </a:t>
            </a:r>
            <a:r>
              <a:rPr lang="nl-NL" sz="2200" dirty="0" err="1" smtClean="0">
                <a:solidFill>
                  <a:schemeClr val="tx2"/>
                </a:solidFill>
                <a:sym typeface="Wingdings" pitchFamily="-110" charset="2"/>
              </a:rPr>
              <a:t>licensor</a:t>
            </a:r>
            <a:r>
              <a:rPr lang="nl-NL" sz="2200" dirty="0" smtClean="0">
                <a:solidFill>
                  <a:schemeClr val="tx2"/>
                </a:solidFill>
                <a:sym typeface="Wingdings" pitchFamily="-110" charset="2"/>
              </a:rPr>
              <a:t> and the </a:t>
            </a:r>
            <a:r>
              <a:rPr lang="nl-NL" sz="2200" dirty="0" err="1" smtClean="0">
                <a:solidFill>
                  <a:schemeClr val="tx2"/>
                </a:solidFill>
                <a:sym typeface="Wingdings" pitchFamily="-110" charset="2"/>
              </a:rPr>
              <a:t>ellipsis</a:t>
            </a:r>
            <a:r>
              <a:rPr lang="nl-NL" sz="2200" dirty="0" smtClean="0">
                <a:solidFill>
                  <a:schemeClr val="tx2"/>
                </a:solidFill>
                <a:sym typeface="Wingdings" pitchFamily="-110" charset="2"/>
              </a:rPr>
              <a:t> site 			        		are </a:t>
            </a:r>
            <a:r>
              <a:rPr lang="nl-NL" sz="2200" dirty="0" err="1" smtClean="0">
                <a:solidFill>
                  <a:schemeClr val="tx2"/>
                </a:solidFill>
                <a:sym typeface="Wingdings" pitchFamily="-110" charset="2"/>
              </a:rPr>
              <a:t>necessarily</a:t>
            </a:r>
            <a:r>
              <a:rPr lang="nl-NL" sz="2200" dirty="0" smtClean="0">
                <a:solidFill>
                  <a:schemeClr val="tx2"/>
                </a:solidFill>
                <a:sym typeface="Wingdings" pitchFamily="-110" charset="2"/>
              </a:rPr>
              <a:t> </a:t>
            </a:r>
            <a:r>
              <a:rPr lang="nl-NL" sz="2200" dirty="0" err="1" smtClean="0">
                <a:solidFill>
                  <a:schemeClr val="tx2"/>
                </a:solidFill>
                <a:sym typeface="Wingdings" pitchFamily="-110" charset="2"/>
              </a:rPr>
              <a:t>adjacent</a:t>
            </a:r>
            <a:r>
              <a:rPr lang="nl-NL" sz="2200" dirty="0" smtClean="0">
                <a:solidFill>
                  <a:schemeClr val="tx2"/>
                </a:solidFill>
                <a:sym typeface="Wingdings" pitchFamily="-110" charset="2"/>
              </a:rPr>
              <a:t>.</a:t>
            </a:r>
            <a:endParaRPr lang="nl-BE" sz="2200" dirty="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1" nodeType="clickEffect">
                                  <p:stCondLst>
                                    <p:cond delay="0"/>
                                  </p:stCondLst>
                                  <p:childTnLst>
                                    <p:set>
                                      <p:cBhvr>
                                        <p:cTn id="10" dur="1" fill="hold">
                                          <p:stCondLst>
                                            <p:cond delay="0"/>
                                          </p:stCondLst>
                                        </p:cTn>
                                        <p:tgtEl>
                                          <p:spTgt spid="26627">
                                            <p:txEl>
                                              <p:pRg st="4" end="4"/>
                                            </p:txEl>
                                          </p:spTgt>
                                        </p:tgtEl>
                                        <p:attrNameLst>
                                          <p:attrName>style.visibility</p:attrName>
                                        </p:attrNameLst>
                                      </p:cBhvr>
                                      <p:to>
                                        <p:strVal val="visible"/>
                                      </p:to>
                                    </p:set>
                                    <p:animEffect transition="in" filter="fade">
                                      <p:cBhvr>
                                        <p:cTn id="11" dur="1000"/>
                                        <p:tgtEl>
                                          <p:spTgt spid="26627">
                                            <p:txEl>
                                              <p:pRg st="4" end="4"/>
                                            </p:txEl>
                                          </p:spTgt>
                                        </p:tgtEl>
                                      </p:cBhvr>
                                    </p:animEffect>
                                    <p:anim calcmode="lin" valueType="num">
                                      <p:cBhvr>
                                        <p:cTn id="12" dur="10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26627">
                                            <p:txEl>
                                              <p:pRg st="4" end="4"/>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6627">
                                            <p:txEl>
                                              <p:pRg st="4" end="4"/>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1" nodeType="withEffect">
                                  <p:stCondLst>
                                    <p:cond delay="0"/>
                                  </p:stCondLst>
                                  <p:childTnLst>
                                    <p:set>
                                      <p:cBhvr>
                                        <p:cTn id="16" dur="1" fill="hold">
                                          <p:stCondLst>
                                            <p:cond delay="0"/>
                                          </p:stCondLst>
                                        </p:cTn>
                                        <p:tgtEl>
                                          <p:spTgt spid="26627">
                                            <p:txEl>
                                              <p:pRg st="5" end="5"/>
                                            </p:txEl>
                                          </p:spTgt>
                                        </p:tgtEl>
                                        <p:attrNameLst>
                                          <p:attrName>style.visibility</p:attrName>
                                        </p:attrNameLst>
                                      </p:cBhvr>
                                      <p:to>
                                        <p:strVal val="visible"/>
                                      </p:to>
                                    </p:set>
                                    <p:animEffect transition="in" filter="fade">
                                      <p:cBhvr>
                                        <p:cTn id="17" dur="1000"/>
                                        <p:tgtEl>
                                          <p:spTgt spid="26627">
                                            <p:txEl>
                                              <p:pRg st="5" end="5"/>
                                            </p:txEl>
                                          </p:spTgt>
                                        </p:tgtEl>
                                      </p:cBhvr>
                                    </p:animEffect>
                                    <p:anim calcmode="lin" valueType="num">
                                      <p:cBhvr>
                                        <p:cTn id="18"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26627">
                                            <p:txEl>
                                              <p:pRg st="5" end="5"/>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6627">
                                            <p:txEl>
                                              <p:pRg st="5" end="5"/>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1" nodeType="withEffect">
                                  <p:stCondLst>
                                    <p:cond delay="0"/>
                                  </p:stCondLst>
                                  <p:childTnLst>
                                    <p:set>
                                      <p:cBhvr>
                                        <p:cTn id="22" dur="1" fill="hold">
                                          <p:stCondLst>
                                            <p:cond delay="0"/>
                                          </p:stCondLst>
                                        </p:cTn>
                                        <p:tgtEl>
                                          <p:spTgt spid="26627">
                                            <p:txEl>
                                              <p:pRg st="6" end="6"/>
                                            </p:txEl>
                                          </p:spTgt>
                                        </p:tgtEl>
                                        <p:attrNameLst>
                                          <p:attrName>style.visibility</p:attrName>
                                        </p:attrNameLst>
                                      </p:cBhvr>
                                      <p:to>
                                        <p:strVal val="visible"/>
                                      </p:to>
                                    </p:set>
                                    <p:animEffect transition="in" filter="fade">
                                      <p:cBhvr>
                                        <p:cTn id="23" dur="1000"/>
                                        <p:tgtEl>
                                          <p:spTgt spid="26627">
                                            <p:txEl>
                                              <p:pRg st="6" end="6"/>
                                            </p:txEl>
                                          </p:spTgt>
                                        </p:tgtEl>
                                      </p:cBhvr>
                                    </p:animEffect>
                                    <p:anim calcmode="lin" valueType="num">
                                      <p:cBhvr>
                                        <p:cTn id="24"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6627">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662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2" nodeType="clickEffect">
                                  <p:stCondLst>
                                    <p:cond delay="0"/>
                                  </p:stCondLst>
                                  <p:childTnLst>
                                    <p:set>
                                      <p:cBhvr>
                                        <p:cTn id="30" dur="1" fill="hold">
                                          <p:stCondLst>
                                            <p:cond delay="0"/>
                                          </p:stCondLst>
                                        </p:cTn>
                                        <p:tgtEl>
                                          <p:spTgt spid="26627">
                                            <p:txEl>
                                              <p:pRg st="8" end="8"/>
                                            </p:txEl>
                                          </p:spTgt>
                                        </p:tgtEl>
                                        <p:attrNameLst>
                                          <p:attrName>style.visibility</p:attrName>
                                        </p:attrNameLst>
                                      </p:cBhvr>
                                      <p:to>
                                        <p:strVal val="visible"/>
                                      </p:to>
                                    </p:set>
                                    <p:anim calcmode="lin" valueType="num">
                                      <p:cBhvr>
                                        <p:cTn id="31" dur="1000" fill="hold"/>
                                        <p:tgtEl>
                                          <p:spTgt spid="26627">
                                            <p:txEl>
                                              <p:pRg st="8" end="8"/>
                                            </p:txEl>
                                          </p:spTgt>
                                        </p:tgtEl>
                                        <p:attrNameLst>
                                          <p:attrName>ppt_w</p:attrName>
                                        </p:attrNameLst>
                                      </p:cBhvr>
                                      <p:tavLst>
                                        <p:tav tm="0">
                                          <p:val>
                                            <p:fltVal val="0"/>
                                          </p:val>
                                        </p:tav>
                                        <p:tav tm="100000">
                                          <p:val>
                                            <p:strVal val="#ppt_w"/>
                                          </p:val>
                                        </p:tav>
                                      </p:tavLst>
                                    </p:anim>
                                    <p:anim calcmode="lin" valueType="num">
                                      <p:cBhvr>
                                        <p:cTn id="32" dur="1000" fill="hold"/>
                                        <p:tgtEl>
                                          <p:spTgt spid="26627">
                                            <p:txEl>
                                              <p:pRg st="8" end="8"/>
                                            </p:txEl>
                                          </p:spTgt>
                                        </p:tgtEl>
                                        <p:attrNameLst>
                                          <p:attrName>ppt_h</p:attrName>
                                        </p:attrNameLst>
                                      </p:cBhvr>
                                      <p:tavLst>
                                        <p:tav tm="0">
                                          <p:val>
                                            <p:fltVal val="0"/>
                                          </p:val>
                                        </p:tav>
                                        <p:tav tm="100000">
                                          <p:val>
                                            <p:strVal val="#ppt_h"/>
                                          </p:val>
                                        </p:tav>
                                      </p:tavLst>
                                    </p:anim>
                                    <p:anim calcmode="lin" valueType="num">
                                      <p:cBhvr>
                                        <p:cTn id="33" dur="1000" fill="hold"/>
                                        <p:tgtEl>
                                          <p:spTgt spid="2662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6627">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2" nodeType="clickEffect">
                                  <p:stCondLst>
                                    <p:cond delay="0"/>
                                  </p:stCondLst>
                                  <p:childTnLst>
                                    <p:set>
                                      <p:cBhvr>
                                        <p:cTn id="38" dur="1" fill="hold">
                                          <p:stCondLst>
                                            <p:cond delay="0"/>
                                          </p:stCondLst>
                                        </p:cTn>
                                        <p:tgtEl>
                                          <p:spTgt spid="26627">
                                            <p:txEl>
                                              <p:pRg st="10" end="10"/>
                                            </p:txEl>
                                          </p:spTgt>
                                        </p:tgtEl>
                                        <p:attrNameLst>
                                          <p:attrName>style.visibility</p:attrName>
                                        </p:attrNameLst>
                                      </p:cBhvr>
                                      <p:to>
                                        <p:strVal val="visible"/>
                                      </p:to>
                                    </p:set>
                                    <p:anim calcmode="lin" valueType="num">
                                      <p:cBhvr>
                                        <p:cTn id="39" dur="1000" fill="hold"/>
                                        <p:tgtEl>
                                          <p:spTgt spid="26627">
                                            <p:txEl>
                                              <p:pRg st="10" end="10"/>
                                            </p:txEl>
                                          </p:spTgt>
                                        </p:tgtEl>
                                        <p:attrNameLst>
                                          <p:attrName>ppt_w</p:attrName>
                                        </p:attrNameLst>
                                      </p:cBhvr>
                                      <p:tavLst>
                                        <p:tav tm="0">
                                          <p:val>
                                            <p:fltVal val="0"/>
                                          </p:val>
                                        </p:tav>
                                        <p:tav tm="100000">
                                          <p:val>
                                            <p:strVal val="#ppt_w"/>
                                          </p:val>
                                        </p:tav>
                                      </p:tavLst>
                                    </p:anim>
                                    <p:anim calcmode="lin" valueType="num">
                                      <p:cBhvr>
                                        <p:cTn id="40" dur="1000" fill="hold"/>
                                        <p:tgtEl>
                                          <p:spTgt spid="26627">
                                            <p:txEl>
                                              <p:pRg st="10" end="10"/>
                                            </p:txEl>
                                          </p:spTgt>
                                        </p:tgtEl>
                                        <p:attrNameLst>
                                          <p:attrName>ppt_h</p:attrName>
                                        </p:attrNameLst>
                                      </p:cBhvr>
                                      <p:tavLst>
                                        <p:tav tm="0">
                                          <p:val>
                                            <p:fltVal val="0"/>
                                          </p:val>
                                        </p:tav>
                                        <p:tav tm="100000">
                                          <p:val>
                                            <p:strVal val="#ppt_h"/>
                                          </p:val>
                                        </p:tav>
                                      </p:tavLst>
                                    </p:anim>
                                    <p:anim calcmode="lin" valueType="num">
                                      <p:cBhvr>
                                        <p:cTn id="41" dur="1000" fill="hold"/>
                                        <p:tgtEl>
                                          <p:spTgt spid="26627">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6627">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27" grpId="1" build="p"/>
      <p:bldP spid="26627" grpId="2"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marL="800100" indent="-800100" eaLnBrk="1" hangingPunct="1">
              <a:tabLst>
                <a:tab pos="800100" algn="l"/>
              </a:tabLst>
            </a:pPr>
            <a:r>
              <a:rPr lang="nl-BE" sz="3400" smtClean="0">
                <a:solidFill>
                  <a:schemeClr val="accent1"/>
                </a:solidFill>
              </a:rPr>
              <a:t>3.1 Ellipsis licensing via Agree (6)</a:t>
            </a:r>
            <a:endParaRPr lang="nl-NL" sz="3400" smtClean="0">
              <a:solidFill>
                <a:schemeClr val="accent1"/>
              </a:solidFill>
            </a:endParaRPr>
          </a:p>
        </p:txBody>
      </p:sp>
      <p:sp>
        <p:nvSpPr>
          <p:cNvPr id="26627" name="Rectangle 3"/>
          <p:cNvSpPr>
            <a:spLocks noGrp="1" noChangeArrowheads="1"/>
          </p:cNvSpPr>
          <p:nvPr>
            <p:ph type="body" idx="1"/>
          </p:nvPr>
        </p:nvSpPr>
        <p:spPr>
          <a:xfrm>
            <a:off x="1370013" y="2209799"/>
            <a:ext cx="7313612" cy="3732213"/>
          </a:xfrm>
        </p:spPr>
        <p:txBody>
          <a:bodyPr/>
          <a:lstStyle/>
          <a:p>
            <a:pPr marL="0" indent="0" eaLnBrk="1" hangingPunct="1">
              <a:buFont typeface="Wingdings" pitchFamily="-110" charset="2"/>
              <a:buNone/>
              <a:tabLst>
                <a:tab pos="628650" algn="l"/>
                <a:tab pos="985838" algn="l"/>
                <a:tab pos="1428750" algn="l"/>
              </a:tabLst>
              <a:defRPr/>
            </a:pPr>
            <a:r>
              <a:rPr lang="nl-BE" sz="2200" dirty="0" smtClean="0">
                <a:solidFill>
                  <a:schemeClr val="accent1">
                    <a:lumMod val="75000"/>
                  </a:schemeClr>
                </a:solidFill>
              </a:rPr>
              <a:t>! There </a:t>
            </a:r>
            <a:r>
              <a:rPr lang="nl-BE" sz="2200" dirty="0">
                <a:solidFill>
                  <a:schemeClr val="accent1">
                    <a:lumMod val="75000"/>
                  </a:schemeClr>
                </a:solidFill>
              </a:rPr>
              <a:t>can be material between the licensor </a:t>
            </a:r>
            <a:r>
              <a:rPr lang="nl-BE" sz="2200" dirty="0" smtClean="0">
                <a:solidFill>
                  <a:schemeClr val="accent1">
                    <a:lumMod val="75000"/>
                  </a:schemeClr>
                </a:solidFill>
              </a:rPr>
              <a:t>and</a:t>
            </a:r>
          </a:p>
          <a:p>
            <a:pPr marL="0" indent="0" eaLnBrk="1" hangingPunct="1">
              <a:buFont typeface="Wingdings" pitchFamily="-110" charset="2"/>
              <a:buNone/>
              <a:tabLst>
                <a:tab pos="628650" algn="l"/>
                <a:tab pos="985838" algn="l"/>
                <a:tab pos="1428750" algn="l"/>
              </a:tabLst>
              <a:defRPr/>
            </a:pPr>
            <a:r>
              <a:rPr lang="nl-BE" sz="2200" dirty="0" smtClean="0">
                <a:solidFill>
                  <a:schemeClr val="accent1">
                    <a:lumMod val="75000"/>
                  </a:schemeClr>
                </a:solidFill>
              </a:rPr>
              <a:t>  the </a:t>
            </a:r>
            <a:r>
              <a:rPr lang="nl-BE" sz="2200" dirty="0">
                <a:solidFill>
                  <a:schemeClr val="accent1">
                    <a:lumMod val="75000"/>
                  </a:schemeClr>
                </a:solidFill>
              </a:rPr>
              <a:t>ellipsis site</a:t>
            </a:r>
          </a:p>
          <a:p>
            <a:pPr marL="0" indent="0" eaLnBrk="1" hangingPunct="1">
              <a:buFont typeface="Wingdings" pitchFamily="-110" charset="2"/>
              <a:buNone/>
              <a:tabLst>
                <a:tab pos="628650" algn="l"/>
                <a:tab pos="985838" algn="l"/>
                <a:tab pos="1428750" algn="l"/>
              </a:tabLst>
              <a:defRPr/>
            </a:pPr>
            <a:endParaRPr lang="nl-BE" sz="1200" dirty="0">
              <a:solidFill>
                <a:schemeClr val="tx2"/>
              </a:solidFill>
            </a:endParaRPr>
          </a:p>
          <a:p>
            <a:pPr marL="0" indent="0" eaLnBrk="1" hangingPunct="1">
              <a:buFont typeface="Wingdings" pitchFamily="-110" charset="2"/>
              <a:buNone/>
              <a:tabLst>
                <a:tab pos="628650" algn="l"/>
                <a:tab pos="985838" algn="l"/>
                <a:tab pos="1428750" algn="l"/>
              </a:tabLst>
              <a:defRPr/>
            </a:pPr>
            <a:r>
              <a:rPr lang="nl-BE" sz="2200" dirty="0">
                <a:solidFill>
                  <a:schemeClr val="tx2"/>
                </a:solidFill>
              </a:rPr>
              <a:t>VP ellipsis:</a:t>
            </a:r>
            <a:endParaRPr lang="nl-BE" sz="2200" dirty="0" smtClean="0">
              <a:solidFill>
                <a:schemeClr val="tx2"/>
              </a:solidFill>
            </a:endParaRPr>
          </a:p>
          <a:p>
            <a:pPr marL="0" indent="0" eaLnBrk="1" hangingPunct="1">
              <a:buFont typeface="Wingdings" pitchFamily="-110" charset="2"/>
              <a:buNone/>
              <a:tabLst>
                <a:tab pos="628650" algn="l"/>
                <a:tab pos="985838" algn="l"/>
                <a:tab pos="1428750" algn="l"/>
              </a:tabLst>
              <a:defRPr/>
            </a:pPr>
            <a:endParaRPr lang="nl-BE" sz="1200" dirty="0" smtClean="0">
              <a:solidFill>
                <a:schemeClr val="tx2"/>
              </a:solidFill>
            </a:endParaRPr>
          </a:p>
          <a:p>
            <a:pPr marL="0" indent="0" eaLnBrk="1" hangingPunct="1">
              <a:buFont typeface="Wingdings" pitchFamily="-110" charset="2"/>
              <a:buNone/>
              <a:tabLst>
                <a:tab pos="628650" algn="l"/>
                <a:tab pos="985838" algn="l"/>
                <a:tab pos="1428750" algn="l"/>
              </a:tabLst>
              <a:defRPr/>
            </a:pPr>
            <a:r>
              <a:rPr lang="nl-BE" sz="2200" dirty="0" smtClean="0">
                <a:solidFill>
                  <a:schemeClr val="tx2"/>
                </a:solidFill>
              </a:rPr>
              <a:t>(45)</a:t>
            </a:r>
            <a:r>
              <a:rPr lang="nl-BE" sz="2200" dirty="0">
                <a:solidFill>
                  <a:schemeClr val="tx2"/>
                </a:solidFill>
              </a:rPr>
              <a:t>	A: I hadn’t been thinking about that.</a:t>
            </a:r>
          </a:p>
          <a:p>
            <a:pPr marL="0" indent="0" eaLnBrk="1" hangingPunct="1">
              <a:buFont typeface="Wingdings" pitchFamily="-110" charset="2"/>
              <a:buNone/>
              <a:tabLst>
                <a:tab pos="628650" algn="l"/>
                <a:tab pos="985838" algn="l"/>
                <a:tab pos="1428750" algn="l"/>
              </a:tabLst>
              <a:defRPr/>
            </a:pPr>
            <a:r>
              <a:rPr lang="nl-BE" sz="2200" dirty="0">
                <a:solidFill>
                  <a:schemeClr val="tx2"/>
                </a:solidFill>
              </a:rPr>
              <a:t>	B: Well, you should have been.</a:t>
            </a:r>
            <a:endParaRPr lang="nl-BE" sz="2200" dirty="0" smtClean="0">
              <a:solidFill>
                <a:schemeClr val="tx2"/>
              </a:solidFill>
            </a:endParaRPr>
          </a:p>
          <a:p>
            <a:pPr marL="0" indent="0" eaLnBrk="1" hangingPunct="1">
              <a:buFont typeface="Wingdings" pitchFamily="-110" charset="2"/>
              <a:buNone/>
              <a:tabLst>
                <a:tab pos="628650" algn="l"/>
                <a:tab pos="985838" algn="l"/>
                <a:tab pos="1428750" algn="l"/>
              </a:tabLst>
              <a:defRPr/>
            </a:pPr>
            <a:r>
              <a:rPr lang="nl-BE" sz="1200" dirty="0" smtClean="0">
                <a:solidFill>
                  <a:schemeClr val="tx2"/>
                </a:solidFill>
              </a:rPr>
              <a:t>             </a:t>
            </a:r>
            <a:endParaRPr lang="nl-BE" sz="1200" dirty="0">
              <a:solidFill>
                <a:schemeClr val="tx2"/>
              </a:solidFill>
            </a:endParaRPr>
          </a:p>
          <a:p>
            <a:pPr marL="0" indent="0" eaLnBrk="1" hangingPunct="1">
              <a:buFont typeface="Wingdings" pitchFamily="-110" charset="2"/>
              <a:buNone/>
              <a:tabLst>
                <a:tab pos="628650" algn="l"/>
                <a:tab pos="985838" algn="l"/>
                <a:tab pos="1428750" algn="l"/>
              </a:tabLst>
              <a:defRPr/>
            </a:pPr>
            <a:r>
              <a:rPr lang="nl-BE" sz="2200" dirty="0" smtClean="0">
                <a:solidFill>
                  <a:schemeClr val="tx2"/>
                </a:solidFill>
              </a:rPr>
              <a:t>(45’)You </a:t>
            </a:r>
            <a:r>
              <a:rPr lang="nl-BE" sz="2200" u="sng" dirty="0">
                <a:solidFill>
                  <a:schemeClr val="tx2"/>
                </a:solidFill>
              </a:rPr>
              <a:t>should</a:t>
            </a:r>
            <a:r>
              <a:rPr lang="nl-BE" sz="2200" dirty="0">
                <a:solidFill>
                  <a:schemeClr val="tx2"/>
                </a:solidFill>
              </a:rPr>
              <a:t> </a:t>
            </a:r>
            <a:r>
              <a:rPr lang="nl-BE" sz="2200" b="1" dirty="0">
                <a:solidFill>
                  <a:schemeClr val="tx2"/>
                </a:solidFill>
              </a:rPr>
              <a:t>have been</a:t>
            </a:r>
            <a:r>
              <a:rPr lang="nl-BE" sz="2200" dirty="0">
                <a:solidFill>
                  <a:schemeClr val="tx2"/>
                </a:solidFill>
              </a:rPr>
              <a:t> [</a:t>
            </a:r>
            <a:r>
              <a:rPr lang="nl-BE" sz="2200" strike="sngStrike" dirty="0">
                <a:solidFill>
                  <a:schemeClr val="tx2"/>
                </a:solidFill>
              </a:rPr>
              <a:t>thinking about that</a:t>
            </a:r>
            <a:r>
              <a:rPr lang="nl-BE" sz="2200" dirty="0">
                <a:solidFill>
                  <a:schemeClr val="tx2"/>
                </a:solidFill>
              </a:rPr>
              <a:t>].</a:t>
            </a:r>
          </a:p>
          <a:p>
            <a:pPr marL="0" indent="0" eaLnBrk="1" hangingPunct="1">
              <a:buFont typeface="Wingdings" pitchFamily="-110" charset="2"/>
              <a:buNone/>
              <a:tabLst>
                <a:tab pos="628650" algn="l"/>
                <a:tab pos="985838" algn="l"/>
                <a:tab pos="1428750" algn="l"/>
              </a:tabLst>
              <a:defRPr/>
            </a:pPr>
            <a:r>
              <a:rPr lang="nl-BE" sz="2200" dirty="0">
                <a:solidFill>
                  <a:schemeClr val="tx2"/>
                </a:solidFill>
              </a:rPr>
              <a:t>                   = licensor		= ellipsis </a:t>
            </a:r>
            <a:r>
              <a:rPr lang="nl-BE" sz="2200" dirty="0" smtClean="0">
                <a:solidFill>
                  <a:schemeClr val="tx2"/>
                </a:solidFill>
              </a:rPr>
              <a:t>site</a:t>
            </a:r>
            <a:endParaRPr lang="nl-NL" sz="2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nodeType="clickEffect">
                                  <p:stCondLst>
                                    <p:cond delay="0"/>
                                  </p:stCondLst>
                                  <p:childTnLst>
                                    <p:set>
                                      <p:cBhvr>
                                        <p:cTn id="10" dur="1" fill="hold">
                                          <p:stCondLst>
                                            <p:cond delay="0"/>
                                          </p:stCondLst>
                                        </p:cTn>
                                        <p:tgtEl>
                                          <p:spTgt spid="26627">
                                            <p:txEl>
                                              <p:pRg st="5" end="5"/>
                                            </p:txEl>
                                          </p:spTgt>
                                        </p:tgtEl>
                                        <p:attrNameLst>
                                          <p:attrName>style.visibility</p:attrName>
                                        </p:attrNameLst>
                                      </p:cBhvr>
                                      <p:to>
                                        <p:strVal val="visible"/>
                                      </p:to>
                                    </p:set>
                                    <p:animEffect transition="in" filter="fade">
                                      <p:cBhvr>
                                        <p:cTn id="11" dur="1000"/>
                                        <p:tgtEl>
                                          <p:spTgt spid="26627">
                                            <p:txEl>
                                              <p:pRg st="5" end="5"/>
                                            </p:txEl>
                                          </p:spTgt>
                                        </p:tgtEl>
                                      </p:cBhvr>
                                    </p:animEffect>
                                    <p:anim calcmode="lin" valueType="num">
                                      <p:cBhvr>
                                        <p:cTn id="12" dur="1000" fill="hold"/>
                                        <p:tgtEl>
                                          <p:spTgt spid="26627">
                                            <p:txEl>
                                              <p:pRg st="5" end="5"/>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26627">
                                            <p:txEl>
                                              <p:pRg st="5" end="5"/>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6627">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animEffect transition="in" filter="fade">
                                      <p:cBhvr>
                                        <p:cTn id="19" dur="1000"/>
                                        <p:tgtEl>
                                          <p:spTgt spid="26627">
                                            <p:txEl>
                                              <p:pRg st="6" end="6"/>
                                            </p:txEl>
                                          </p:spTgt>
                                        </p:tgtEl>
                                      </p:cBhvr>
                                    </p:animEffect>
                                    <p:anim calcmode="lin" valueType="num">
                                      <p:cBhvr>
                                        <p:cTn id="20" dur="1000" fill="hold"/>
                                        <p:tgtEl>
                                          <p:spTgt spid="26627">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6627">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6627">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26627">
                                            <p:txEl>
                                              <p:pRg st="8" end="8"/>
                                            </p:txEl>
                                          </p:spTgt>
                                        </p:tgtEl>
                                        <p:attrNameLst>
                                          <p:attrName>style.visibility</p:attrName>
                                        </p:attrNameLst>
                                      </p:cBhvr>
                                      <p:to>
                                        <p:strVal val="visible"/>
                                      </p:to>
                                    </p:set>
                                    <p:animEffect transition="in" filter="fade">
                                      <p:cBhvr>
                                        <p:cTn id="27" dur="1000"/>
                                        <p:tgtEl>
                                          <p:spTgt spid="26627">
                                            <p:txEl>
                                              <p:pRg st="8" end="8"/>
                                            </p:txEl>
                                          </p:spTgt>
                                        </p:tgtEl>
                                      </p:cBhvr>
                                    </p:animEffect>
                                    <p:anim calcmode="lin" valueType="num">
                                      <p:cBhvr>
                                        <p:cTn id="28" dur="1000" fill="hold"/>
                                        <p:tgtEl>
                                          <p:spTgt spid="26627">
                                            <p:txEl>
                                              <p:pRg st="8" end="8"/>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26627">
                                            <p:txEl>
                                              <p:pRg st="8" end="8"/>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6627">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6627">
                                            <p:txEl>
                                              <p:pRg st="9" end="9"/>
                                            </p:txEl>
                                          </p:spTgt>
                                        </p:tgtEl>
                                        <p:attrNameLst>
                                          <p:attrName>style.visibility</p:attrName>
                                        </p:attrNameLst>
                                      </p:cBhvr>
                                      <p:to>
                                        <p:strVal val="visible"/>
                                      </p:to>
                                    </p:set>
                                    <p:anim calcmode="lin" valueType="num">
                                      <p:cBhvr additive="base">
                                        <p:cTn id="35" dur="500" fill="hold"/>
                                        <p:tgtEl>
                                          <p:spTgt spid="2662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62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marL="900113" indent="-900113" defTabSz="900113" eaLnBrk="1" hangingPunct="1"/>
            <a:r>
              <a:rPr lang="nl-BE" sz="3400" smtClean="0">
                <a:solidFill>
                  <a:schemeClr val="accent1"/>
                </a:solidFill>
              </a:rPr>
              <a:t>3.1 Ellipsis licensing via Agree (7)</a:t>
            </a:r>
            <a:endParaRPr lang="nl-NL" sz="3400" smtClean="0">
              <a:solidFill>
                <a:schemeClr val="accent1"/>
              </a:solidFill>
            </a:endParaRPr>
          </a:p>
        </p:txBody>
      </p:sp>
      <p:sp>
        <p:nvSpPr>
          <p:cNvPr id="27651" name="Rectangle 3"/>
          <p:cNvSpPr>
            <a:spLocks noGrp="1" noChangeArrowheads="1"/>
          </p:cNvSpPr>
          <p:nvPr>
            <p:ph type="body" idx="1"/>
          </p:nvPr>
        </p:nvSpPr>
        <p:spPr>
          <a:xfrm>
            <a:off x="1370013" y="2286000"/>
            <a:ext cx="7545387" cy="4038600"/>
          </a:xfrm>
        </p:spPr>
        <p:txBody>
          <a:bodyPr/>
          <a:lstStyle/>
          <a:p>
            <a:pPr marL="800100" indent="-800100" eaLnBrk="1" hangingPunct="1">
              <a:lnSpc>
                <a:spcPct val="80000"/>
              </a:lnSpc>
              <a:buFont typeface="Wingdings" pitchFamily="-110" charset="2"/>
              <a:buNone/>
              <a:tabLst>
                <a:tab pos="271463" algn="l"/>
                <a:tab pos="628650" algn="l"/>
                <a:tab pos="1428750" algn="l"/>
              </a:tabLst>
              <a:defRPr/>
            </a:pPr>
            <a:r>
              <a:rPr lang="nl-BE" sz="2200" dirty="0">
                <a:solidFill>
                  <a:schemeClr val="tx2"/>
                </a:solidFill>
              </a:rPr>
              <a:t>MCE:</a:t>
            </a:r>
          </a:p>
          <a:p>
            <a:pPr marL="800100" indent="-800100" eaLnBrk="1" hangingPunct="1">
              <a:lnSpc>
                <a:spcPct val="80000"/>
              </a:lnSpc>
              <a:buFont typeface="Wingdings" pitchFamily="-110" charset="2"/>
              <a:buNone/>
              <a:tabLst>
                <a:tab pos="271463" algn="l"/>
                <a:tab pos="628650" algn="l"/>
                <a:tab pos="1428750" algn="l"/>
              </a:tabLst>
              <a:defRPr/>
            </a:pPr>
            <a:endParaRPr lang="nl-BE" sz="2200" dirty="0">
              <a:solidFill>
                <a:schemeClr val="tx2"/>
              </a:solidFill>
            </a:endParaRPr>
          </a:p>
          <a:p>
            <a:pPr marL="800100" indent="-800100" eaLnBrk="1" hangingPunct="1">
              <a:lnSpc>
                <a:spcPct val="80000"/>
              </a:lnSpc>
              <a:buFont typeface="Wingdings" pitchFamily="-110" charset="2"/>
              <a:buNone/>
              <a:tabLst>
                <a:tab pos="271463" algn="l"/>
                <a:tab pos="628650" algn="l"/>
                <a:tab pos="1428750" algn="l"/>
              </a:tabLst>
              <a:defRPr/>
            </a:pPr>
            <a:r>
              <a:rPr lang="nl-BE" sz="2200" dirty="0" smtClean="0">
                <a:solidFill>
                  <a:schemeClr val="tx2"/>
                </a:solidFill>
              </a:rPr>
              <a:t>(46)</a:t>
            </a:r>
            <a:r>
              <a:rPr lang="nl-BE" sz="2200" dirty="0">
                <a:solidFill>
                  <a:schemeClr val="tx2"/>
                </a:solidFill>
              </a:rPr>
              <a:t>	</a:t>
            </a:r>
            <a:r>
              <a:rPr lang="nl-BE" sz="2200" dirty="0" smtClean="0">
                <a:solidFill>
                  <a:schemeClr val="tx2"/>
                </a:solidFill>
              </a:rPr>
              <a:t>	</a:t>
            </a:r>
            <a:r>
              <a:rPr lang="nl-BE" sz="2200" dirty="0" smtClean="0">
                <a:solidFill>
                  <a:srgbClr val="269999"/>
                </a:solidFill>
              </a:rPr>
              <a:t>Gisteren   </a:t>
            </a:r>
            <a:r>
              <a:rPr lang="nl-BE" sz="2200" dirty="0">
                <a:solidFill>
                  <a:srgbClr val="269999"/>
                </a:solidFill>
              </a:rPr>
              <a:t>wou      hij volgende week </a:t>
            </a:r>
            <a:r>
              <a:rPr lang="nl-BE" sz="2200" dirty="0" smtClean="0">
                <a:solidFill>
                  <a:srgbClr val="269999"/>
                </a:solidFill>
              </a:rPr>
              <a:t>pas</a:t>
            </a:r>
          </a:p>
          <a:p>
            <a:pPr marL="800100" indent="-800100" eaLnBrk="1" hangingPunct="1">
              <a:lnSpc>
                <a:spcPct val="80000"/>
              </a:lnSpc>
              <a:buFont typeface="Wingdings" pitchFamily="-110" charset="2"/>
              <a:buNone/>
              <a:tabLst>
                <a:tab pos="271463" algn="l"/>
                <a:tab pos="628650" algn="l"/>
                <a:tab pos="1428750" algn="l"/>
              </a:tabLst>
              <a:defRPr/>
            </a:pPr>
            <a:r>
              <a:rPr lang="nl-BE" sz="2200" i="1" dirty="0">
                <a:solidFill>
                  <a:schemeClr val="tx2"/>
                </a:solidFill>
              </a:rPr>
              <a:t>			yesterday wanted he next        week </a:t>
            </a:r>
            <a:r>
              <a:rPr lang="nl-BE" sz="2200" i="1" dirty="0" smtClean="0">
                <a:solidFill>
                  <a:schemeClr val="tx2"/>
                </a:solidFill>
              </a:rPr>
              <a:t>only</a:t>
            </a:r>
          </a:p>
          <a:p>
            <a:pPr marL="800100" indent="-800100" eaLnBrk="1" hangingPunct="1">
              <a:lnSpc>
                <a:spcPct val="80000"/>
              </a:lnSpc>
              <a:buFont typeface="Wingdings" pitchFamily="-110" charset="2"/>
              <a:buNone/>
              <a:tabLst>
                <a:tab pos="271463" algn="l"/>
                <a:tab pos="628650" algn="l"/>
                <a:tab pos="1428750" algn="l"/>
              </a:tabLst>
              <a:defRPr/>
            </a:pPr>
            <a:r>
              <a:rPr lang="nl-BE" sz="2200" dirty="0">
                <a:solidFill>
                  <a:schemeClr val="tx2"/>
                </a:solidFill>
              </a:rPr>
              <a:t>		</a:t>
            </a:r>
            <a:r>
              <a:rPr lang="nl-BE" sz="2200" dirty="0" smtClean="0">
                <a:solidFill>
                  <a:schemeClr val="tx2"/>
                </a:solidFill>
              </a:rPr>
              <a:t>	</a:t>
            </a:r>
            <a:r>
              <a:rPr lang="nl-BE" sz="2200" dirty="0" smtClean="0">
                <a:solidFill>
                  <a:srgbClr val="269999"/>
                </a:solidFill>
              </a:rPr>
              <a:t>verhuizen, en   </a:t>
            </a:r>
            <a:r>
              <a:rPr lang="nl-BE" sz="2200" dirty="0">
                <a:solidFill>
                  <a:srgbClr val="269999"/>
                </a:solidFill>
              </a:rPr>
              <a:t>vandaag wil    </a:t>
            </a:r>
            <a:r>
              <a:rPr lang="nl-BE" sz="2200" dirty="0" smtClean="0">
                <a:solidFill>
                  <a:srgbClr val="269999"/>
                </a:solidFill>
              </a:rPr>
              <a:t> hij plots</a:t>
            </a:r>
          </a:p>
          <a:p>
            <a:pPr marL="800100" indent="-800100" eaLnBrk="1" hangingPunct="1">
              <a:lnSpc>
                <a:spcPct val="80000"/>
              </a:lnSpc>
              <a:buFont typeface="Wingdings" pitchFamily="-110" charset="2"/>
              <a:buNone/>
              <a:tabLst>
                <a:tab pos="271463" algn="l"/>
                <a:tab pos="628650" algn="l"/>
                <a:tab pos="1428750" algn="l"/>
              </a:tabLst>
              <a:defRPr/>
            </a:pPr>
            <a:r>
              <a:rPr lang="nl-BE" sz="2200" i="1" dirty="0">
                <a:solidFill>
                  <a:schemeClr val="tx2"/>
                </a:solidFill>
              </a:rPr>
              <a:t>		</a:t>
            </a:r>
            <a:r>
              <a:rPr lang="nl-BE" sz="2200" i="1" dirty="0" smtClean="0">
                <a:solidFill>
                  <a:schemeClr val="tx2"/>
                </a:solidFill>
              </a:rPr>
              <a:t>	move        and </a:t>
            </a:r>
            <a:r>
              <a:rPr lang="nl-BE" sz="2200" i="1" dirty="0">
                <a:solidFill>
                  <a:schemeClr val="tx2"/>
                </a:solidFill>
              </a:rPr>
              <a:t>today     wants he </a:t>
            </a:r>
            <a:r>
              <a:rPr lang="nl-BE" sz="2200" i="1" dirty="0" smtClean="0">
                <a:solidFill>
                  <a:schemeClr val="tx2"/>
                </a:solidFill>
              </a:rPr>
              <a:t>suddenly</a:t>
            </a:r>
            <a:endParaRPr lang="nl-NL" sz="2200" i="1" dirty="0" smtClean="0">
              <a:solidFill>
                <a:schemeClr val="tx2"/>
              </a:solidFill>
            </a:endParaRPr>
          </a:p>
          <a:p>
            <a:pPr marL="800100" indent="-800100" eaLnBrk="1" hangingPunct="1">
              <a:lnSpc>
                <a:spcPct val="80000"/>
              </a:lnSpc>
              <a:buFont typeface="Wingdings" pitchFamily="-110" charset="2"/>
              <a:buNone/>
              <a:tabLst>
                <a:tab pos="271463" algn="l"/>
                <a:tab pos="628650" algn="l"/>
                <a:tab pos="1428750" algn="l"/>
              </a:tabLst>
              <a:defRPr/>
            </a:pPr>
            <a:r>
              <a:rPr lang="nl-BE" sz="2200" dirty="0">
                <a:solidFill>
                  <a:schemeClr val="tx2"/>
                </a:solidFill>
              </a:rPr>
              <a:t>		</a:t>
            </a:r>
            <a:r>
              <a:rPr lang="nl-BE" sz="2200" dirty="0" smtClean="0">
                <a:solidFill>
                  <a:schemeClr val="tx2"/>
                </a:solidFill>
              </a:rPr>
              <a:t>	</a:t>
            </a:r>
            <a:r>
              <a:rPr lang="nl-BE" sz="2200" b="1" dirty="0" smtClean="0">
                <a:solidFill>
                  <a:srgbClr val="269999"/>
                </a:solidFill>
              </a:rPr>
              <a:t>dit  weekend al        </a:t>
            </a:r>
            <a:r>
              <a:rPr lang="nl-BE" sz="2200" dirty="0" smtClean="0">
                <a:solidFill>
                  <a:srgbClr val="269999"/>
                </a:solidFill>
              </a:rPr>
              <a:t>[</a:t>
            </a:r>
            <a:r>
              <a:rPr lang="nl-BE" sz="2200" strike="sngStrike" dirty="0" smtClean="0">
                <a:solidFill>
                  <a:srgbClr val="269999"/>
                </a:solidFill>
              </a:rPr>
              <a:t>verhuizen</a:t>
            </a:r>
            <a:r>
              <a:rPr lang="nl-BE" sz="2200" dirty="0">
                <a:solidFill>
                  <a:srgbClr val="269999"/>
                </a:solidFill>
              </a:rPr>
              <a:t>].</a:t>
            </a:r>
          </a:p>
          <a:p>
            <a:pPr marL="800100" indent="-800100" eaLnBrk="1" hangingPunct="1">
              <a:lnSpc>
                <a:spcPct val="80000"/>
              </a:lnSpc>
              <a:spcAft>
                <a:spcPts val="600"/>
              </a:spcAft>
              <a:buFont typeface="Wingdings" pitchFamily="-110" charset="2"/>
              <a:buNone/>
              <a:tabLst>
                <a:tab pos="271463" algn="l"/>
                <a:tab pos="628650" algn="l"/>
                <a:tab pos="1428750" algn="l"/>
              </a:tabLst>
              <a:defRPr/>
            </a:pPr>
            <a:r>
              <a:rPr lang="nl-BE" sz="2200" i="1" dirty="0">
                <a:solidFill>
                  <a:schemeClr val="tx2"/>
                </a:solidFill>
              </a:rPr>
              <a:t>		</a:t>
            </a:r>
            <a:r>
              <a:rPr lang="nl-BE" sz="2200" i="1" dirty="0" smtClean="0">
                <a:solidFill>
                  <a:schemeClr val="tx2"/>
                </a:solidFill>
              </a:rPr>
              <a:t>	this weekend   already move</a:t>
            </a:r>
          </a:p>
          <a:p>
            <a:pPr marL="800100" indent="-800100" eaLnBrk="1" hangingPunct="1">
              <a:lnSpc>
                <a:spcPct val="80000"/>
              </a:lnSpc>
              <a:buFont typeface="Wingdings" pitchFamily="-110" charset="2"/>
              <a:buNone/>
              <a:tabLst>
                <a:tab pos="271463" algn="l"/>
                <a:tab pos="628650" algn="l"/>
                <a:tab pos="1428750" algn="l"/>
              </a:tabLst>
              <a:defRPr/>
            </a:pPr>
            <a:r>
              <a:rPr lang="nl-BE" sz="2200" dirty="0" smtClean="0">
                <a:solidFill>
                  <a:schemeClr val="tx2"/>
                </a:solidFill>
              </a:rPr>
              <a:t>			‘Yesterday </a:t>
            </a:r>
            <a:r>
              <a:rPr lang="nl-BE" sz="2200" dirty="0">
                <a:solidFill>
                  <a:schemeClr val="tx2"/>
                </a:solidFill>
              </a:rPr>
              <a:t>he only wanted to move next </a:t>
            </a:r>
            <a:r>
              <a:rPr lang="nl-BE" sz="2200" dirty="0" smtClean="0">
                <a:solidFill>
                  <a:schemeClr val="tx2"/>
                </a:solidFill>
              </a:rPr>
              <a:t>week</a:t>
            </a:r>
          </a:p>
          <a:p>
            <a:pPr marL="800100" indent="-800100" eaLnBrk="1" hangingPunct="1">
              <a:lnSpc>
                <a:spcPct val="80000"/>
              </a:lnSpc>
              <a:buFont typeface="Wingdings" pitchFamily="-110" charset="2"/>
              <a:buNone/>
              <a:tabLst>
                <a:tab pos="271463" algn="l"/>
                <a:tab pos="628650" algn="l"/>
                <a:tab pos="1428750" algn="l"/>
              </a:tabLst>
              <a:defRPr/>
            </a:pPr>
            <a:r>
              <a:rPr lang="nl-BE" sz="2200" dirty="0" smtClean="0">
                <a:solidFill>
                  <a:schemeClr val="tx2"/>
                </a:solidFill>
              </a:rPr>
              <a:t>		 	and </a:t>
            </a:r>
            <a:r>
              <a:rPr lang="nl-BE" sz="2200" dirty="0">
                <a:solidFill>
                  <a:schemeClr val="tx2"/>
                </a:solidFill>
              </a:rPr>
              <a:t>now </a:t>
            </a:r>
            <a:r>
              <a:rPr lang="nl-BE" sz="2200" dirty="0" smtClean="0">
                <a:solidFill>
                  <a:schemeClr val="tx2"/>
                </a:solidFill>
              </a:rPr>
              <a:t>he suddenly </a:t>
            </a:r>
            <a:r>
              <a:rPr lang="nl-BE" sz="2200" dirty="0">
                <a:solidFill>
                  <a:schemeClr val="tx2"/>
                </a:solidFill>
              </a:rPr>
              <a:t>wants to move </a:t>
            </a:r>
            <a:r>
              <a:rPr lang="nl-BE" sz="2200" dirty="0" smtClean="0">
                <a:solidFill>
                  <a:schemeClr val="tx2"/>
                </a:solidFill>
              </a:rPr>
              <a:t>this</a:t>
            </a:r>
          </a:p>
          <a:p>
            <a:pPr marL="800100" indent="-800100" eaLnBrk="1" hangingPunct="1">
              <a:lnSpc>
                <a:spcPct val="80000"/>
              </a:lnSpc>
              <a:buFont typeface="Wingdings" pitchFamily="-110" charset="2"/>
              <a:buNone/>
              <a:tabLst>
                <a:tab pos="271463" algn="l"/>
                <a:tab pos="628650" algn="l"/>
                <a:tab pos="1428750" algn="l"/>
              </a:tabLst>
              <a:defRPr/>
            </a:pPr>
            <a:r>
              <a:rPr lang="nl-BE" sz="2200" dirty="0" smtClean="0">
                <a:solidFill>
                  <a:schemeClr val="tx2"/>
                </a:solidFill>
              </a:rPr>
              <a:t> 			weekend </a:t>
            </a:r>
            <a:r>
              <a:rPr lang="nl-BE" sz="2200" dirty="0">
                <a:solidFill>
                  <a:schemeClr val="tx2"/>
                </a:solidFill>
              </a:rPr>
              <a:t>already</a:t>
            </a:r>
            <a:r>
              <a:rPr lang="nl-BE" sz="2200" dirty="0" smtClean="0">
                <a:solidFill>
                  <a:schemeClr val="tx2"/>
                </a:solidFill>
              </a:rPr>
              <a:t>.’</a:t>
            </a:r>
            <a:endParaRPr lang="nl-BE" sz="22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animEffect transition="in" filter="fade">
                                      <p:cBhvr>
                                        <p:cTn id="7" dur="1000"/>
                                        <p:tgtEl>
                                          <p:spTgt spid="27651">
                                            <p:txEl>
                                              <p:pRg st="2" end="2"/>
                                            </p:txEl>
                                          </p:spTgt>
                                        </p:tgtEl>
                                      </p:cBhvr>
                                    </p:animEffect>
                                    <p:anim calcmode="lin" valueType="num">
                                      <p:cBhvr>
                                        <p:cTn id="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765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7651">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Effect transition="in" filter="fade">
                                      <p:cBhvr>
                                        <p:cTn id="13" dur="1000"/>
                                        <p:tgtEl>
                                          <p:spTgt spid="27651">
                                            <p:txEl>
                                              <p:pRg st="3" end="3"/>
                                            </p:txEl>
                                          </p:spTgt>
                                        </p:tgtEl>
                                      </p:cBhvr>
                                    </p:animEffect>
                                    <p:anim calcmode="lin" valueType="num">
                                      <p:cBhvr>
                                        <p:cTn id="14"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27651">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7651">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Effect transition="in" filter="fade">
                                      <p:cBhvr>
                                        <p:cTn id="19" dur="1000"/>
                                        <p:tgtEl>
                                          <p:spTgt spid="27651">
                                            <p:txEl>
                                              <p:pRg st="4" end="4"/>
                                            </p:txEl>
                                          </p:spTgt>
                                        </p:tgtEl>
                                      </p:cBhvr>
                                    </p:animEffect>
                                    <p:anim calcmode="lin" valueType="num">
                                      <p:cBhvr>
                                        <p:cTn id="20"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27651">
                                            <p:txEl>
                                              <p:pRg st="4" end="4"/>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7651">
                                            <p:txEl>
                                              <p:pRg st="4" end="4"/>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animEffect transition="in" filter="fade">
                                      <p:cBhvr>
                                        <p:cTn id="25" dur="1000"/>
                                        <p:tgtEl>
                                          <p:spTgt spid="27651">
                                            <p:txEl>
                                              <p:pRg st="5" end="5"/>
                                            </p:txEl>
                                          </p:spTgt>
                                        </p:tgtEl>
                                      </p:cBhvr>
                                    </p:animEffect>
                                    <p:anim calcmode="lin" valueType="num">
                                      <p:cBhvr>
                                        <p:cTn id="26" dur="10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27651">
                                            <p:txEl>
                                              <p:pRg st="5" end="5"/>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7651">
                                            <p:txEl>
                                              <p:pRg st="5" end="5"/>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animEffect transition="in" filter="fade">
                                      <p:cBhvr>
                                        <p:cTn id="31" dur="1000"/>
                                        <p:tgtEl>
                                          <p:spTgt spid="27651">
                                            <p:txEl>
                                              <p:pRg st="6" end="6"/>
                                            </p:txEl>
                                          </p:spTgt>
                                        </p:tgtEl>
                                      </p:cBhvr>
                                    </p:animEffect>
                                    <p:anim calcmode="lin" valueType="num">
                                      <p:cBhvr>
                                        <p:cTn id="32" dur="10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7651">
                                            <p:txEl>
                                              <p:pRg st="6" end="6"/>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7651">
                                            <p:txEl>
                                              <p:pRg st="6" end="6"/>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Effect transition="in" filter="fade">
                                      <p:cBhvr>
                                        <p:cTn id="37" dur="1000"/>
                                        <p:tgtEl>
                                          <p:spTgt spid="27651">
                                            <p:txEl>
                                              <p:pRg st="7" end="7"/>
                                            </p:txEl>
                                          </p:spTgt>
                                        </p:tgtEl>
                                      </p:cBhvr>
                                    </p:animEffect>
                                    <p:anim calcmode="lin" valueType="num">
                                      <p:cBhvr>
                                        <p:cTn id="38" dur="10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27651">
                                            <p:txEl>
                                              <p:pRg st="7" end="7"/>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7651">
                                            <p:txEl>
                                              <p:pRg st="7" end="7"/>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27651">
                                            <p:txEl>
                                              <p:pRg st="8" end="8"/>
                                            </p:txEl>
                                          </p:spTgt>
                                        </p:tgtEl>
                                        <p:attrNameLst>
                                          <p:attrName>style.visibility</p:attrName>
                                        </p:attrNameLst>
                                      </p:cBhvr>
                                      <p:to>
                                        <p:strVal val="visible"/>
                                      </p:to>
                                    </p:set>
                                    <p:animEffect transition="in" filter="fade">
                                      <p:cBhvr>
                                        <p:cTn id="43" dur="1000"/>
                                        <p:tgtEl>
                                          <p:spTgt spid="27651">
                                            <p:txEl>
                                              <p:pRg st="8" end="8"/>
                                            </p:txEl>
                                          </p:spTgt>
                                        </p:tgtEl>
                                      </p:cBhvr>
                                    </p:animEffect>
                                    <p:anim calcmode="lin" valueType="num">
                                      <p:cBhvr>
                                        <p:cTn id="44" dur="1000" fill="hold"/>
                                        <p:tgtEl>
                                          <p:spTgt spid="27651">
                                            <p:txEl>
                                              <p:pRg st="8" end="8"/>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27651">
                                            <p:txEl>
                                              <p:pRg st="8" end="8"/>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7651">
                                            <p:txEl>
                                              <p:pRg st="8" end="8"/>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7651">
                                            <p:txEl>
                                              <p:pRg st="9" end="9"/>
                                            </p:txEl>
                                          </p:spTgt>
                                        </p:tgtEl>
                                        <p:attrNameLst>
                                          <p:attrName>style.visibility</p:attrName>
                                        </p:attrNameLst>
                                      </p:cBhvr>
                                      <p:to>
                                        <p:strVal val="visible"/>
                                      </p:to>
                                    </p:set>
                                    <p:animEffect transition="in" filter="fade">
                                      <p:cBhvr>
                                        <p:cTn id="49" dur="1000"/>
                                        <p:tgtEl>
                                          <p:spTgt spid="27651">
                                            <p:txEl>
                                              <p:pRg st="9" end="9"/>
                                            </p:txEl>
                                          </p:spTgt>
                                        </p:tgtEl>
                                      </p:cBhvr>
                                    </p:animEffect>
                                    <p:anim calcmode="lin" valueType="num">
                                      <p:cBhvr>
                                        <p:cTn id="50" dur="1000" fill="hold"/>
                                        <p:tgtEl>
                                          <p:spTgt spid="27651">
                                            <p:txEl>
                                              <p:pRg st="9" end="9"/>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27651">
                                            <p:txEl>
                                              <p:pRg st="9" end="9"/>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7651">
                                            <p:txEl>
                                              <p:pRg st="9" end="9"/>
                                            </p:txEl>
                                          </p:spTgt>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27651">
                                            <p:txEl>
                                              <p:pRg st="10" end="10"/>
                                            </p:txEl>
                                          </p:spTgt>
                                        </p:tgtEl>
                                        <p:attrNameLst>
                                          <p:attrName>style.visibility</p:attrName>
                                        </p:attrNameLst>
                                      </p:cBhvr>
                                      <p:to>
                                        <p:strVal val="visible"/>
                                      </p:to>
                                    </p:set>
                                    <p:animEffect transition="in" filter="fade">
                                      <p:cBhvr>
                                        <p:cTn id="55" dur="1000"/>
                                        <p:tgtEl>
                                          <p:spTgt spid="27651">
                                            <p:txEl>
                                              <p:pRg st="10" end="10"/>
                                            </p:txEl>
                                          </p:spTgt>
                                        </p:tgtEl>
                                      </p:cBhvr>
                                    </p:animEffect>
                                    <p:anim calcmode="lin" valueType="num">
                                      <p:cBhvr>
                                        <p:cTn id="56" dur="1000" fill="hold"/>
                                        <p:tgtEl>
                                          <p:spTgt spid="27651">
                                            <p:txEl>
                                              <p:pRg st="10" end="10"/>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7651">
                                            <p:txEl>
                                              <p:pRg st="10" end="10"/>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7651">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nl-BE" sz="3400">
                <a:solidFill>
                  <a:schemeClr val="accent1"/>
                </a:solidFill>
              </a:rPr>
              <a:t>1. Deletion or proform? A puzzle (2)</a:t>
            </a:r>
            <a:endParaRPr lang="nl-NL" sz="3400">
              <a:solidFill>
                <a:schemeClr val="accent1"/>
              </a:solidFill>
            </a:endParaRPr>
          </a:p>
        </p:txBody>
      </p:sp>
      <p:sp>
        <p:nvSpPr>
          <p:cNvPr id="158723" name="Rectangle 3"/>
          <p:cNvSpPr>
            <a:spLocks noGrp="1" noChangeArrowheads="1"/>
          </p:cNvSpPr>
          <p:nvPr>
            <p:ph type="body" idx="1"/>
          </p:nvPr>
        </p:nvSpPr>
        <p:spPr>
          <a:xfrm>
            <a:off x="1370013" y="2438400"/>
            <a:ext cx="7316787" cy="3733800"/>
          </a:xfrm>
        </p:spPr>
        <p:txBody>
          <a:bodyPr/>
          <a:lstStyle/>
          <a:p>
            <a:pPr marL="0" indent="0" eaLnBrk="1" hangingPunct="1">
              <a:lnSpc>
                <a:spcPct val="80000"/>
              </a:lnSpc>
              <a:spcAft>
                <a:spcPts val="600"/>
              </a:spcAft>
              <a:buFontTx/>
              <a:buNone/>
              <a:tabLst>
                <a:tab pos="357188" algn="l"/>
                <a:tab pos="536575" algn="l"/>
                <a:tab pos="714375" algn="l"/>
                <a:tab pos="898525" algn="l"/>
                <a:tab pos="1082675" algn="l"/>
                <a:tab pos="1528763" algn="l"/>
                <a:tab pos="1885950" algn="l"/>
              </a:tabLst>
            </a:pPr>
            <a:r>
              <a:rPr lang="nl-BE" sz="2200" smtClean="0">
                <a:solidFill>
                  <a:schemeClr val="tx2"/>
                </a:solidFill>
                <a:sym typeface="Wingdings" pitchFamily="-110" charset="2"/>
              </a:rPr>
              <a:t>In the literature it has been claimed that language</a:t>
            </a:r>
          </a:p>
          <a:p>
            <a:pPr marL="0" indent="0" eaLnBrk="1" hangingPunct="1">
              <a:lnSpc>
                <a:spcPct val="80000"/>
              </a:lnSpc>
              <a:spcAft>
                <a:spcPts val="600"/>
              </a:spcAft>
              <a:buFontTx/>
              <a:buNone/>
              <a:tabLst>
                <a:tab pos="357188" algn="l"/>
                <a:tab pos="536575" algn="l"/>
                <a:tab pos="714375" algn="l"/>
                <a:tab pos="898525" algn="l"/>
                <a:tab pos="1082675" algn="l"/>
                <a:tab pos="1528763" algn="l"/>
                <a:tab pos="1885950" algn="l"/>
              </a:tabLst>
            </a:pPr>
            <a:r>
              <a:rPr lang="nl-BE" sz="2200" smtClean="0">
                <a:solidFill>
                  <a:schemeClr val="tx2"/>
                </a:solidFill>
                <a:sym typeface="Wingdings" pitchFamily="-110" charset="2"/>
              </a:rPr>
              <a:t>uses both strategies to elide redundant material</a:t>
            </a:r>
          </a:p>
          <a:p>
            <a:pPr marL="0" indent="0" eaLnBrk="1" hangingPunct="1">
              <a:lnSpc>
                <a:spcPct val="80000"/>
              </a:lnSpc>
              <a:buFontTx/>
              <a:buNone/>
              <a:tabLst>
                <a:tab pos="357188" algn="l"/>
                <a:tab pos="536575" algn="l"/>
                <a:tab pos="714375" algn="l"/>
                <a:tab pos="898525" algn="l"/>
                <a:tab pos="1082675" algn="l"/>
                <a:tab pos="1528763" algn="l"/>
                <a:tab pos="1885950" algn="l"/>
              </a:tabLst>
            </a:pPr>
            <a:r>
              <a:rPr lang="nl-BE" sz="2200" smtClean="0">
                <a:solidFill>
                  <a:schemeClr val="tx2"/>
                </a:solidFill>
                <a:sym typeface="Wingdings" pitchFamily="-110" charset="2"/>
              </a:rPr>
              <a:t>(Depiante 2000; van Craenenbroeck 2005, 2010)</a:t>
            </a:r>
          </a:p>
          <a:p>
            <a:pPr marL="0" indent="0" eaLnBrk="1" hangingPunct="1">
              <a:lnSpc>
                <a:spcPct val="80000"/>
              </a:lnSpc>
              <a:buFontTx/>
              <a:buNone/>
              <a:tabLst>
                <a:tab pos="357188" algn="l"/>
                <a:tab pos="536575" algn="l"/>
                <a:tab pos="714375" algn="l"/>
                <a:tab pos="898525" algn="l"/>
                <a:tab pos="1082675" algn="l"/>
                <a:tab pos="1528763" algn="l"/>
                <a:tab pos="1885950" algn="l"/>
              </a:tabLst>
            </a:pPr>
            <a:endParaRPr lang="nl-BE" sz="2200" smtClean="0">
              <a:solidFill>
                <a:schemeClr val="tx2"/>
              </a:solidFill>
              <a:sym typeface="Wingdings" pitchFamily="-110" charset="2"/>
            </a:endParaRPr>
          </a:p>
          <a:p>
            <a:pPr marL="0" indent="0" eaLnBrk="1" hangingPunct="1">
              <a:lnSpc>
                <a:spcPct val="80000"/>
              </a:lnSpc>
              <a:buFontTx/>
              <a:buNone/>
              <a:tabLst>
                <a:tab pos="357188" algn="l"/>
                <a:tab pos="536575" algn="l"/>
                <a:tab pos="714375" algn="l"/>
                <a:tab pos="898525" algn="l"/>
                <a:tab pos="1082675" algn="l"/>
                <a:tab pos="1528763" algn="l"/>
                <a:tab pos="1885950" algn="l"/>
              </a:tabLst>
            </a:pPr>
            <a:endParaRPr lang="nl-BE" sz="2200" smtClean="0">
              <a:solidFill>
                <a:schemeClr val="tx2"/>
              </a:solidFill>
              <a:sym typeface="Wingdings" pitchFamily="-110" charset="2"/>
            </a:endParaRPr>
          </a:p>
          <a:p>
            <a:pPr marL="0" indent="0" eaLnBrk="1" hangingPunct="1">
              <a:lnSpc>
                <a:spcPct val="80000"/>
              </a:lnSpc>
              <a:buFontTx/>
              <a:buNone/>
              <a:tabLst>
                <a:tab pos="357188" algn="l"/>
                <a:tab pos="536575" algn="l"/>
                <a:tab pos="714375" algn="l"/>
                <a:tab pos="898525" algn="l"/>
                <a:tab pos="1082675" algn="l"/>
                <a:tab pos="1528763" algn="l"/>
                <a:tab pos="1885950" algn="l"/>
              </a:tabLst>
            </a:pPr>
            <a:r>
              <a:rPr lang="nl-NL" sz="2200" smtClean="0">
                <a:solidFill>
                  <a:schemeClr val="tx2"/>
                </a:solidFill>
                <a:sym typeface="Wingdings" pitchFamily="-110" charset="2"/>
              </a:rPr>
              <a:t> test: extraction out of the ellipsis site</a:t>
            </a:r>
            <a:endParaRPr lang="nl-BE" sz="2200" smtClean="0">
              <a:solidFill>
                <a:schemeClr val="tx2"/>
              </a:solidFill>
              <a:sym typeface="Wingdings" pitchFamily="-110" charset="2"/>
            </a:endParaRPr>
          </a:p>
          <a:p>
            <a:pPr marL="0" indent="0" eaLnBrk="1" hangingPunct="1">
              <a:lnSpc>
                <a:spcPct val="80000"/>
              </a:lnSpc>
              <a:buFontTx/>
              <a:buNone/>
              <a:tabLst>
                <a:tab pos="357188" algn="l"/>
                <a:tab pos="536575" algn="l"/>
                <a:tab pos="714375" algn="l"/>
                <a:tab pos="898525" algn="l"/>
                <a:tab pos="1082675" algn="l"/>
                <a:tab pos="1528763" algn="l"/>
                <a:tab pos="1885950" algn="l"/>
              </a:tabLst>
            </a:pPr>
            <a:endParaRPr lang="nl-BE" sz="2200" smtClean="0">
              <a:solidFill>
                <a:schemeClr val="tx2"/>
              </a:solidFill>
              <a:sym typeface="Wingdings" pitchFamily="-110" charset="2"/>
            </a:endParaRPr>
          </a:p>
          <a:p>
            <a:pPr marL="0" indent="0" eaLnBrk="1" hangingPunct="1">
              <a:lnSpc>
                <a:spcPct val="80000"/>
              </a:lnSpc>
              <a:buFontTx/>
              <a:buNone/>
              <a:tabLst>
                <a:tab pos="357188" algn="l"/>
                <a:tab pos="536575" algn="l"/>
                <a:tab pos="714375" algn="l"/>
                <a:tab pos="898525" algn="l"/>
                <a:tab pos="1082675" algn="l"/>
                <a:tab pos="1528763" algn="l"/>
                <a:tab pos="1885950" algn="l"/>
              </a:tabLst>
            </a:pPr>
            <a:endParaRPr lang="nl-BE" sz="2000" b="1">
              <a:solidFill>
                <a:schemeClr val="tx2"/>
              </a:solidFill>
              <a:sym typeface="Wingdings" pitchFamily="-110"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8723">
                                            <p:txEl>
                                              <p:pRg st="5" end="5"/>
                                            </p:txEl>
                                          </p:spTgt>
                                        </p:tgtEl>
                                        <p:attrNameLst>
                                          <p:attrName>style.visibility</p:attrName>
                                        </p:attrNameLst>
                                      </p:cBhvr>
                                      <p:to>
                                        <p:strVal val="visible"/>
                                      </p:to>
                                    </p:set>
                                    <p:anim calcmode="lin" valueType="num">
                                      <p:cBhvr>
                                        <p:cTn id="7" dur="1000" fill="hold"/>
                                        <p:tgtEl>
                                          <p:spTgt spid="158723">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158723">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15872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872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marL="900113" indent="-900113" defTabSz="900113" eaLnBrk="1" hangingPunct="1"/>
            <a:r>
              <a:rPr lang="nl-BE" sz="3400" smtClean="0">
                <a:solidFill>
                  <a:schemeClr val="accent1"/>
                </a:solidFill>
              </a:rPr>
              <a:t>3.1 Ellipsis licensing via Agree (8)</a:t>
            </a:r>
            <a:endParaRPr lang="nl-NL" sz="3400" smtClean="0">
              <a:solidFill>
                <a:schemeClr val="accent1"/>
              </a:solidFill>
            </a:endParaRPr>
          </a:p>
        </p:txBody>
      </p:sp>
      <p:sp>
        <p:nvSpPr>
          <p:cNvPr id="241667" name="Rectangle 3"/>
          <p:cNvSpPr>
            <a:spLocks noGrp="1" noChangeArrowheads="1"/>
          </p:cNvSpPr>
          <p:nvPr>
            <p:ph type="body" idx="1"/>
          </p:nvPr>
        </p:nvSpPr>
        <p:spPr>
          <a:xfrm>
            <a:off x="1295400" y="2286000"/>
            <a:ext cx="7467600" cy="3886200"/>
          </a:xfrm>
        </p:spPr>
        <p:txBody>
          <a:bodyPr/>
          <a:lstStyle/>
          <a:p>
            <a:pPr marL="800100" indent="-800100" eaLnBrk="1" hangingPunct="1">
              <a:lnSpc>
                <a:spcPct val="80000"/>
              </a:lnSpc>
              <a:buFont typeface="Wingdings" pitchFamily="-110" charset="2"/>
              <a:buNone/>
              <a:tabLst>
                <a:tab pos="271463" algn="l"/>
                <a:tab pos="628650" algn="l"/>
                <a:tab pos="1428750" algn="l"/>
              </a:tabLst>
            </a:pPr>
            <a:r>
              <a:rPr lang="nl-BE" sz="2200" smtClean="0">
                <a:solidFill>
                  <a:schemeClr val="tx2"/>
                </a:solidFill>
                <a:sym typeface="Wingdings" pitchFamily="-110" charset="2"/>
              </a:rPr>
              <a:t> 	Ellipsis does not elide the entire complement</a:t>
            </a:r>
          </a:p>
          <a:p>
            <a:pPr marL="800100" indent="-800100" eaLnBrk="1" hangingPunct="1">
              <a:lnSpc>
                <a:spcPct val="80000"/>
              </a:lnSpc>
              <a:buFont typeface="Wingdings" pitchFamily="-110" charset="2"/>
              <a:buNone/>
              <a:tabLst>
                <a:tab pos="271463" algn="l"/>
                <a:tab pos="628650" algn="l"/>
                <a:tab pos="1428750" algn="l"/>
              </a:tabLst>
            </a:pPr>
            <a:r>
              <a:rPr lang="nl-BE" sz="2200" smtClean="0">
                <a:solidFill>
                  <a:schemeClr val="tx2"/>
                </a:solidFill>
                <a:sym typeface="Wingdings" pitchFamily="-110" charset="2"/>
              </a:rPr>
              <a:t> 		of the modal</a:t>
            </a:r>
          </a:p>
          <a:p>
            <a:pPr marL="800100" indent="-800100" eaLnBrk="1" hangingPunct="1">
              <a:lnSpc>
                <a:spcPct val="80000"/>
              </a:lnSpc>
              <a:buFont typeface="Wingdings" pitchFamily="-110" charset="2"/>
              <a:buNone/>
              <a:tabLst>
                <a:tab pos="271463" algn="l"/>
                <a:tab pos="628650" algn="l"/>
                <a:tab pos="1428750" algn="l"/>
              </a:tabLst>
            </a:pPr>
            <a:endParaRPr lang="nl-BE" sz="2200" smtClean="0">
              <a:solidFill>
                <a:schemeClr val="tx2"/>
              </a:solidFill>
              <a:sym typeface="Wingdings" pitchFamily="-110" charset="2"/>
            </a:endParaRPr>
          </a:p>
          <a:p>
            <a:pPr marL="800100" indent="-800100" eaLnBrk="1" hangingPunct="1">
              <a:lnSpc>
                <a:spcPct val="80000"/>
              </a:lnSpc>
              <a:buFont typeface="Wingdings" pitchFamily="-110" charset="2"/>
              <a:buNone/>
              <a:tabLst>
                <a:tab pos="271463" algn="l"/>
                <a:tab pos="628650" algn="l"/>
                <a:tab pos="1428750" algn="l"/>
              </a:tabLst>
            </a:pPr>
            <a:r>
              <a:rPr lang="nl-BE" sz="2200" smtClean="0">
                <a:solidFill>
                  <a:schemeClr val="tx2"/>
                </a:solidFill>
              </a:rPr>
              <a:t>infinitival clause: [</a:t>
            </a:r>
            <a:r>
              <a:rPr lang="nl-BE" sz="2200" smtClean="0">
                <a:solidFill>
                  <a:srgbClr val="269999"/>
                </a:solidFill>
              </a:rPr>
              <a:t>dit   weekend al         verhuizen</a:t>
            </a:r>
            <a:r>
              <a:rPr lang="nl-BE" sz="2200" smtClean="0">
                <a:solidFill>
                  <a:schemeClr val="tx2"/>
                </a:solidFill>
              </a:rPr>
              <a:t>]</a:t>
            </a:r>
          </a:p>
          <a:p>
            <a:pPr marL="800100" indent="-800100" eaLnBrk="1" hangingPunct="1">
              <a:lnSpc>
                <a:spcPct val="80000"/>
              </a:lnSpc>
              <a:buFont typeface="Wingdings" pitchFamily="-110" charset="2"/>
              <a:buNone/>
              <a:tabLst>
                <a:tab pos="271463" algn="l"/>
                <a:tab pos="628650" algn="l"/>
                <a:tab pos="1428750" algn="l"/>
              </a:tabLst>
            </a:pPr>
            <a:r>
              <a:rPr lang="nl-BE" sz="2200" smtClean="0">
                <a:solidFill>
                  <a:schemeClr val="tx2"/>
                </a:solidFill>
              </a:rPr>
              <a:t>					        </a:t>
            </a:r>
            <a:r>
              <a:rPr lang="nl-BE" sz="2200" i="1" smtClean="0">
                <a:solidFill>
                  <a:schemeClr val="tx2"/>
                </a:solidFill>
              </a:rPr>
              <a:t>this weekend already move</a:t>
            </a:r>
          </a:p>
          <a:p>
            <a:pPr marL="800100" indent="-800100" eaLnBrk="1" hangingPunct="1">
              <a:lnSpc>
                <a:spcPct val="80000"/>
              </a:lnSpc>
              <a:buFont typeface="Wingdings" pitchFamily="-110" charset="2"/>
              <a:buNone/>
              <a:tabLst>
                <a:tab pos="271463" algn="l"/>
                <a:tab pos="628650" algn="l"/>
                <a:tab pos="1428750" algn="l"/>
              </a:tabLst>
            </a:pPr>
            <a:endParaRPr lang="nl-BE" sz="2200" smtClean="0">
              <a:solidFill>
                <a:schemeClr val="tx2"/>
              </a:solidFill>
            </a:endParaRPr>
          </a:p>
          <a:p>
            <a:pPr marL="800100" indent="-800100" eaLnBrk="1" hangingPunct="1">
              <a:lnSpc>
                <a:spcPct val="80000"/>
              </a:lnSpc>
              <a:buFont typeface="Wingdings" pitchFamily="-110" charset="2"/>
              <a:buNone/>
              <a:tabLst>
                <a:tab pos="271463" algn="l"/>
                <a:tab pos="628650" algn="l"/>
                <a:tab pos="1428750" algn="l"/>
              </a:tabLst>
            </a:pPr>
            <a:r>
              <a:rPr lang="nl-BE" sz="2200" smtClean="0">
                <a:solidFill>
                  <a:schemeClr val="tx2"/>
                </a:solidFill>
              </a:rPr>
              <a:t>ellipsis site: 	      [</a:t>
            </a:r>
            <a:r>
              <a:rPr lang="nl-BE" sz="2200" smtClean="0">
                <a:solidFill>
                  <a:srgbClr val="269999"/>
                </a:solidFill>
              </a:rPr>
              <a:t>verhuizen</a:t>
            </a:r>
            <a:r>
              <a:rPr lang="nl-BE" sz="2200" smtClean="0">
                <a:solidFill>
                  <a:schemeClr val="tx2"/>
                </a:solidFill>
              </a:rPr>
              <a:t>]</a:t>
            </a:r>
          </a:p>
          <a:p>
            <a:pPr marL="800100" indent="-800100" eaLnBrk="1" hangingPunct="1">
              <a:lnSpc>
                <a:spcPct val="80000"/>
              </a:lnSpc>
              <a:buFont typeface="Wingdings" pitchFamily="-110" charset="2"/>
              <a:buNone/>
              <a:tabLst>
                <a:tab pos="271463" algn="l"/>
                <a:tab pos="628650" algn="l"/>
                <a:tab pos="1428750" algn="l"/>
              </a:tabLst>
            </a:pPr>
            <a:r>
              <a:rPr lang="nl-BE" sz="2200" smtClean="0">
                <a:solidFill>
                  <a:schemeClr val="tx2"/>
                </a:solidFill>
              </a:rPr>
              <a:t>                          </a:t>
            </a:r>
            <a:r>
              <a:rPr lang="nl-BE" sz="2200" i="1" smtClean="0">
                <a:solidFill>
                  <a:schemeClr val="tx2"/>
                </a:solidFill>
              </a:rPr>
              <a:t>move</a:t>
            </a:r>
          </a:p>
          <a:p>
            <a:pPr marL="800100" indent="-800100" eaLnBrk="1" hangingPunct="1">
              <a:lnSpc>
                <a:spcPct val="80000"/>
              </a:lnSpc>
              <a:buFont typeface="Wingdings" pitchFamily="-110" charset="2"/>
              <a:buNone/>
              <a:tabLst>
                <a:tab pos="271463" algn="l"/>
                <a:tab pos="628650" algn="l"/>
                <a:tab pos="1428750" algn="l"/>
              </a:tabLst>
            </a:pPr>
            <a:endParaRPr lang="nl-BE" sz="2200" smtClean="0">
              <a:solidFill>
                <a:schemeClr val="tx2"/>
              </a:solidFill>
            </a:endParaRPr>
          </a:p>
          <a:p>
            <a:pPr marL="800100" indent="-800100" eaLnBrk="1" hangingPunct="1">
              <a:lnSpc>
                <a:spcPct val="80000"/>
              </a:lnSpc>
              <a:buFont typeface="Wingdings" pitchFamily="-110" charset="2"/>
              <a:buNone/>
              <a:tabLst>
                <a:tab pos="271463" algn="l"/>
                <a:tab pos="628650" algn="l"/>
                <a:tab pos="1428750" algn="l"/>
              </a:tabLst>
            </a:pPr>
            <a:r>
              <a:rPr lang="nl-NL" sz="2200" smtClean="0">
                <a:solidFill>
                  <a:schemeClr val="tx2"/>
                </a:solidFill>
                <a:sym typeface="Wingdings" pitchFamily="-110" charset="2"/>
              </a:rPr>
              <a:t> 	</a:t>
            </a:r>
            <a:r>
              <a:rPr lang="nl-BE" sz="2200" i="1" smtClean="0">
                <a:solidFill>
                  <a:srgbClr val="269999"/>
                </a:solidFill>
                <a:sym typeface="Wingdings" pitchFamily="-110" charset="2"/>
              </a:rPr>
              <a:t>dit weekend al</a:t>
            </a:r>
            <a:r>
              <a:rPr lang="nl-BE" sz="2200" smtClean="0">
                <a:solidFill>
                  <a:srgbClr val="269999"/>
                </a:solidFill>
                <a:sym typeface="Wingdings" pitchFamily="-110" charset="2"/>
              </a:rPr>
              <a:t> </a:t>
            </a:r>
            <a:r>
              <a:rPr lang="nl-BE" sz="2200" smtClean="0">
                <a:solidFill>
                  <a:schemeClr val="tx2"/>
                </a:solidFill>
                <a:sym typeface="Wingdings" pitchFamily="-110" charset="2"/>
              </a:rPr>
              <a:t>intervenes between the licensor</a:t>
            </a:r>
          </a:p>
          <a:p>
            <a:pPr marL="800100" indent="-800100" eaLnBrk="1" hangingPunct="1">
              <a:lnSpc>
                <a:spcPct val="80000"/>
              </a:lnSpc>
              <a:buFont typeface="Wingdings" pitchFamily="-110" charset="2"/>
              <a:buNone/>
              <a:tabLst>
                <a:tab pos="271463" algn="l"/>
                <a:tab pos="628650" algn="l"/>
                <a:tab pos="1428750" algn="l"/>
              </a:tabLst>
            </a:pPr>
            <a:r>
              <a:rPr lang="nl-BE" sz="2200" smtClean="0">
                <a:solidFill>
                  <a:schemeClr val="tx2"/>
                </a:solidFill>
                <a:sym typeface="Wingdings" pitchFamily="-110" charset="2"/>
              </a:rPr>
              <a:t> 		and the ellipsis site</a:t>
            </a:r>
            <a:endParaRPr lang="nl-BE" sz="2200" smtClean="0">
              <a:solidFill>
                <a:schemeClr val="tx2"/>
              </a:solidFill>
            </a:endParaRPr>
          </a:p>
          <a:p>
            <a:pPr marL="800100" indent="-800100" eaLnBrk="1" hangingPunct="1">
              <a:lnSpc>
                <a:spcPct val="80000"/>
              </a:lnSpc>
              <a:buFont typeface="Wingdings" pitchFamily="-110" charset="2"/>
              <a:buNone/>
              <a:tabLst>
                <a:tab pos="271463" algn="l"/>
                <a:tab pos="628650" algn="l"/>
                <a:tab pos="1428750" algn="l"/>
              </a:tabLst>
            </a:pPr>
            <a:endParaRPr lang="nl-BE" sz="180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1667">
                                            <p:txEl>
                                              <p:pRg st="3" end="3"/>
                                            </p:txEl>
                                          </p:spTgt>
                                        </p:tgtEl>
                                        <p:attrNameLst>
                                          <p:attrName>style.visibility</p:attrName>
                                        </p:attrNameLst>
                                      </p:cBhvr>
                                      <p:to>
                                        <p:strVal val="visible"/>
                                      </p:to>
                                    </p:set>
                                    <p:animEffect transition="in" filter="fade">
                                      <p:cBhvr>
                                        <p:cTn id="7" dur="500"/>
                                        <p:tgtEl>
                                          <p:spTgt spid="241667">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1667">
                                            <p:txEl>
                                              <p:pRg st="4" end="4"/>
                                            </p:txEl>
                                          </p:spTgt>
                                        </p:tgtEl>
                                        <p:attrNameLst>
                                          <p:attrName>style.visibility</p:attrName>
                                        </p:attrNameLst>
                                      </p:cBhvr>
                                      <p:to>
                                        <p:strVal val="visible"/>
                                      </p:to>
                                    </p:set>
                                    <p:animEffect transition="in" filter="fade">
                                      <p:cBhvr>
                                        <p:cTn id="10" dur="500"/>
                                        <p:tgtEl>
                                          <p:spTgt spid="241667">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1667">
                                            <p:txEl>
                                              <p:pRg st="6" end="6"/>
                                            </p:txEl>
                                          </p:spTgt>
                                        </p:tgtEl>
                                        <p:attrNameLst>
                                          <p:attrName>style.visibility</p:attrName>
                                        </p:attrNameLst>
                                      </p:cBhvr>
                                      <p:to>
                                        <p:strVal val="visible"/>
                                      </p:to>
                                    </p:set>
                                    <p:animEffect transition="in" filter="fade">
                                      <p:cBhvr>
                                        <p:cTn id="15" dur="500"/>
                                        <p:tgtEl>
                                          <p:spTgt spid="241667">
                                            <p:txEl>
                                              <p:pRg st="6" end="6"/>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1667">
                                            <p:txEl>
                                              <p:pRg st="7" end="7"/>
                                            </p:txEl>
                                          </p:spTgt>
                                        </p:tgtEl>
                                        <p:attrNameLst>
                                          <p:attrName>style.visibility</p:attrName>
                                        </p:attrNameLst>
                                      </p:cBhvr>
                                      <p:to>
                                        <p:strVal val="visible"/>
                                      </p:to>
                                    </p:set>
                                    <p:animEffect transition="in" filter="fade">
                                      <p:cBhvr>
                                        <p:cTn id="18" dur="500"/>
                                        <p:tgtEl>
                                          <p:spTgt spid="241667">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1" nodeType="clickEffect">
                                  <p:stCondLst>
                                    <p:cond delay="0"/>
                                  </p:stCondLst>
                                  <p:childTnLst>
                                    <p:set>
                                      <p:cBhvr>
                                        <p:cTn id="22" dur="1" fill="hold">
                                          <p:stCondLst>
                                            <p:cond delay="0"/>
                                          </p:stCondLst>
                                        </p:cTn>
                                        <p:tgtEl>
                                          <p:spTgt spid="241667">
                                            <p:txEl>
                                              <p:pRg st="9" end="9"/>
                                            </p:txEl>
                                          </p:spTgt>
                                        </p:tgtEl>
                                        <p:attrNameLst>
                                          <p:attrName>style.visibility</p:attrName>
                                        </p:attrNameLst>
                                      </p:cBhvr>
                                      <p:to>
                                        <p:strVal val="visible"/>
                                      </p:to>
                                    </p:set>
                                    <p:anim calcmode="lin" valueType="num">
                                      <p:cBhvr>
                                        <p:cTn id="23" dur="1000" fill="hold"/>
                                        <p:tgtEl>
                                          <p:spTgt spid="241667">
                                            <p:txEl>
                                              <p:pRg st="9" end="9"/>
                                            </p:txEl>
                                          </p:spTgt>
                                        </p:tgtEl>
                                        <p:attrNameLst>
                                          <p:attrName>ppt_w</p:attrName>
                                        </p:attrNameLst>
                                      </p:cBhvr>
                                      <p:tavLst>
                                        <p:tav tm="0">
                                          <p:val>
                                            <p:fltVal val="0"/>
                                          </p:val>
                                        </p:tav>
                                        <p:tav tm="100000">
                                          <p:val>
                                            <p:strVal val="#ppt_w"/>
                                          </p:val>
                                        </p:tav>
                                      </p:tavLst>
                                    </p:anim>
                                    <p:anim calcmode="lin" valueType="num">
                                      <p:cBhvr>
                                        <p:cTn id="24" dur="1000" fill="hold"/>
                                        <p:tgtEl>
                                          <p:spTgt spid="241667">
                                            <p:txEl>
                                              <p:pRg st="9" end="9"/>
                                            </p:txEl>
                                          </p:spTgt>
                                        </p:tgtEl>
                                        <p:attrNameLst>
                                          <p:attrName>ppt_h</p:attrName>
                                        </p:attrNameLst>
                                      </p:cBhvr>
                                      <p:tavLst>
                                        <p:tav tm="0">
                                          <p:val>
                                            <p:fltVal val="0"/>
                                          </p:val>
                                        </p:tav>
                                        <p:tav tm="100000">
                                          <p:val>
                                            <p:strVal val="#ppt_h"/>
                                          </p:val>
                                        </p:tav>
                                      </p:tavLst>
                                    </p:anim>
                                    <p:anim calcmode="lin" valueType="num">
                                      <p:cBhvr>
                                        <p:cTn id="25" dur="1000" fill="hold"/>
                                        <p:tgtEl>
                                          <p:spTgt spid="241667">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41667">
                                            <p:txEl>
                                              <p:pRg st="9" end="9"/>
                                            </p:tx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1" nodeType="withEffect">
                                  <p:stCondLst>
                                    <p:cond delay="0"/>
                                  </p:stCondLst>
                                  <p:childTnLst>
                                    <p:set>
                                      <p:cBhvr>
                                        <p:cTn id="28" dur="1" fill="hold">
                                          <p:stCondLst>
                                            <p:cond delay="0"/>
                                          </p:stCondLst>
                                        </p:cTn>
                                        <p:tgtEl>
                                          <p:spTgt spid="241667">
                                            <p:txEl>
                                              <p:pRg st="10" end="10"/>
                                            </p:txEl>
                                          </p:spTgt>
                                        </p:tgtEl>
                                        <p:attrNameLst>
                                          <p:attrName>style.visibility</p:attrName>
                                        </p:attrNameLst>
                                      </p:cBhvr>
                                      <p:to>
                                        <p:strVal val="visible"/>
                                      </p:to>
                                    </p:set>
                                    <p:anim calcmode="lin" valueType="num">
                                      <p:cBhvr>
                                        <p:cTn id="29" dur="1000" fill="hold"/>
                                        <p:tgtEl>
                                          <p:spTgt spid="241667">
                                            <p:txEl>
                                              <p:pRg st="10" end="10"/>
                                            </p:txEl>
                                          </p:spTgt>
                                        </p:tgtEl>
                                        <p:attrNameLst>
                                          <p:attrName>ppt_w</p:attrName>
                                        </p:attrNameLst>
                                      </p:cBhvr>
                                      <p:tavLst>
                                        <p:tav tm="0">
                                          <p:val>
                                            <p:fltVal val="0"/>
                                          </p:val>
                                        </p:tav>
                                        <p:tav tm="100000">
                                          <p:val>
                                            <p:strVal val="#ppt_w"/>
                                          </p:val>
                                        </p:tav>
                                      </p:tavLst>
                                    </p:anim>
                                    <p:anim calcmode="lin" valueType="num">
                                      <p:cBhvr>
                                        <p:cTn id="30" dur="1000" fill="hold"/>
                                        <p:tgtEl>
                                          <p:spTgt spid="241667">
                                            <p:txEl>
                                              <p:pRg st="10" end="10"/>
                                            </p:txEl>
                                          </p:spTgt>
                                        </p:tgtEl>
                                        <p:attrNameLst>
                                          <p:attrName>ppt_h</p:attrName>
                                        </p:attrNameLst>
                                      </p:cBhvr>
                                      <p:tavLst>
                                        <p:tav tm="0">
                                          <p:val>
                                            <p:fltVal val="0"/>
                                          </p:val>
                                        </p:tav>
                                        <p:tav tm="100000">
                                          <p:val>
                                            <p:strVal val="#ppt_h"/>
                                          </p:val>
                                        </p:tav>
                                      </p:tavLst>
                                    </p:anim>
                                    <p:anim calcmode="lin" valueType="num">
                                      <p:cBhvr>
                                        <p:cTn id="31" dur="1000" fill="hold"/>
                                        <p:tgtEl>
                                          <p:spTgt spid="241667">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241667">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p:bldP spid="241667" grpId="1" build="p"/>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marL="900113" indent="-900113" defTabSz="900113" eaLnBrk="1" hangingPunct="1"/>
            <a:r>
              <a:rPr lang="nl-BE" sz="3400" smtClean="0">
                <a:solidFill>
                  <a:schemeClr val="accent1"/>
                </a:solidFill>
              </a:rPr>
              <a:t>3.1 Ellipsis licensing via Agree (9)</a:t>
            </a:r>
            <a:endParaRPr lang="nl-NL" sz="3400" smtClean="0">
              <a:solidFill>
                <a:schemeClr val="accent1"/>
              </a:solidFill>
            </a:endParaRPr>
          </a:p>
        </p:txBody>
      </p:sp>
      <p:sp>
        <p:nvSpPr>
          <p:cNvPr id="241667" name="Rectangle 3"/>
          <p:cNvSpPr>
            <a:spLocks noGrp="1" noChangeArrowheads="1"/>
          </p:cNvSpPr>
          <p:nvPr>
            <p:ph type="body" idx="1"/>
          </p:nvPr>
        </p:nvSpPr>
        <p:spPr>
          <a:xfrm>
            <a:off x="1295400" y="2590800"/>
            <a:ext cx="7620000" cy="3581400"/>
          </a:xfrm>
        </p:spPr>
        <p:txBody>
          <a:bodyPr/>
          <a:lstStyle/>
          <a:p>
            <a:pPr marL="800100" indent="-800100" eaLnBrk="1" hangingPunct="1">
              <a:lnSpc>
                <a:spcPct val="80000"/>
              </a:lnSpc>
              <a:buFont typeface="Wingdings" pitchFamily="-110" charset="2"/>
              <a:buNone/>
              <a:tabLst>
                <a:tab pos="271463" algn="l"/>
                <a:tab pos="628650" algn="l"/>
                <a:tab pos="1428750" algn="l"/>
              </a:tabLst>
            </a:pPr>
            <a:r>
              <a:rPr lang="nl-BE" sz="2200" smtClean="0">
                <a:solidFill>
                  <a:srgbClr val="269999"/>
                </a:solidFill>
                <a:sym typeface="Wingdings" pitchFamily="-110" charset="2"/>
              </a:rPr>
              <a:t>Consequence:</a:t>
            </a:r>
          </a:p>
          <a:p>
            <a:pPr marL="800100" indent="-800100" eaLnBrk="1" hangingPunct="1">
              <a:lnSpc>
                <a:spcPct val="80000"/>
              </a:lnSpc>
              <a:buFont typeface="Wingdings" pitchFamily="-110" charset="2"/>
              <a:buNone/>
              <a:tabLst>
                <a:tab pos="271463" algn="l"/>
                <a:tab pos="628650" algn="l"/>
                <a:tab pos="1428750" algn="l"/>
              </a:tabLst>
            </a:pPr>
            <a:endParaRPr lang="nl-BE" sz="2200" smtClean="0">
              <a:solidFill>
                <a:schemeClr val="tx2"/>
              </a:solidFill>
              <a:sym typeface="Wingdings" pitchFamily="-110" charset="2"/>
            </a:endParaRPr>
          </a:p>
          <a:p>
            <a:pPr marL="800100" indent="-800100" eaLnBrk="1" hangingPunct="1">
              <a:lnSpc>
                <a:spcPct val="80000"/>
              </a:lnSpc>
              <a:spcAft>
                <a:spcPts val="600"/>
              </a:spcAft>
              <a:buFont typeface="Wingdings" pitchFamily="-110" charset="2"/>
              <a:buNone/>
              <a:tabLst>
                <a:tab pos="271463" algn="l"/>
                <a:tab pos="628650" algn="l"/>
                <a:tab pos="1428750" algn="l"/>
              </a:tabLst>
            </a:pPr>
            <a:r>
              <a:rPr lang="nl-BE" sz="2200" smtClean="0">
                <a:solidFill>
                  <a:schemeClr val="tx2"/>
                </a:solidFill>
                <a:sym typeface="Wingdings" pitchFamily="-110" charset="2"/>
              </a:rPr>
              <a:t>Merchant’s ellipsis feature cannot identify both the</a:t>
            </a:r>
          </a:p>
          <a:p>
            <a:pPr marL="800100" indent="-800100" eaLnBrk="1" hangingPunct="1">
              <a:lnSpc>
                <a:spcPct val="80000"/>
              </a:lnSpc>
              <a:buFont typeface="Wingdings" pitchFamily="-110" charset="2"/>
              <a:buNone/>
              <a:tabLst>
                <a:tab pos="271463" algn="l"/>
                <a:tab pos="628650" algn="l"/>
                <a:tab pos="1428750" algn="l"/>
              </a:tabLst>
            </a:pPr>
            <a:r>
              <a:rPr lang="nl-BE" sz="2200" smtClean="0">
                <a:solidFill>
                  <a:schemeClr val="tx2"/>
                </a:solidFill>
                <a:sym typeface="Wingdings" pitchFamily="-110" charset="2"/>
              </a:rPr>
              <a:t>licensor and the ellipsis site if they are not adjacent.</a:t>
            </a:r>
          </a:p>
          <a:p>
            <a:pPr marL="800100" indent="-800100" eaLnBrk="1" hangingPunct="1">
              <a:lnSpc>
                <a:spcPct val="80000"/>
              </a:lnSpc>
              <a:buFont typeface="Wingdings" pitchFamily="-110" charset="2"/>
              <a:buNone/>
              <a:tabLst>
                <a:tab pos="271463" algn="l"/>
                <a:tab pos="628650" algn="l"/>
                <a:tab pos="1428750" algn="l"/>
              </a:tabLst>
            </a:pPr>
            <a:endParaRPr lang="nl-BE" sz="2200" smtClean="0">
              <a:solidFill>
                <a:schemeClr val="tx2"/>
              </a:solidFill>
              <a:sym typeface="Wingdings" pitchFamily="-110" charset="2"/>
            </a:endParaRPr>
          </a:p>
          <a:p>
            <a:pPr marL="800100" indent="-800100" eaLnBrk="1" hangingPunct="1">
              <a:lnSpc>
                <a:spcPct val="80000"/>
              </a:lnSpc>
              <a:buFont typeface="Wingdings" pitchFamily="-110" charset="2"/>
              <a:buNone/>
              <a:tabLst>
                <a:tab pos="271463" algn="l"/>
                <a:tab pos="628650" algn="l"/>
                <a:tab pos="1428750" algn="l"/>
              </a:tabLst>
            </a:pPr>
            <a:r>
              <a:rPr lang="nl-NL" sz="2200" smtClean="0">
                <a:solidFill>
                  <a:schemeClr val="tx2"/>
                </a:solidFill>
                <a:sym typeface="Wingdings" pitchFamily="-110" charset="2"/>
              </a:rPr>
              <a:t> We need a more complex </a:t>
            </a:r>
            <a:r>
              <a:rPr lang="en-US" sz="2200" smtClean="0">
                <a:solidFill>
                  <a:schemeClr val="tx2"/>
                </a:solidFill>
              </a:rPr>
              <a:t>[E]-feature</a:t>
            </a:r>
            <a:endParaRPr lang="nl-BE" sz="2200" smtClean="0">
              <a:solidFill>
                <a:schemeClr val="tx2"/>
              </a:solidFill>
            </a:endParaRPr>
          </a:p>
          <a:p>
            <a:pPr marL="800100" indent="-800100" eaLnBrk="1" hangingPunct="1">
              <a:lnSpc>
                <a:spcPct val="80000"/>
              </a:lnSpc>
              <a:buFont typeface="Wingdings" pitchFamily="-110" charset="2"/>
              <a:buNone/>
              <a:tabLst>
                <a:tab pos="271463" algn="l"/>
                <a:tab pos="628650" algn="l"/>
                <a:tab pos="1428750" algn="l"/>
              </a:tabLst>
            </a:pPr>
            <a:endParaRPr lang="nl-BE" sz="180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1667">
                                            <p:txEl>
                                              <p:pRg st="2" end="2"/>
                                            </p:txEl>
                                          </p:spTgt>
                                        </p:tgtEl>
                                        <p:attrNameLst>
                                          <p:attrName>style.visibility</p:attrName>
                                        </p:attrNameLst>
                                      </p:cBhvr>
                                      <p:to>
                                        <p:strVal val="visible"/>
                                      </p:to>
                                    </p:set>
                                    <p:anim calcmode="lin" valueType="num">
                                      <p:cBhvr>
                                        <p:cTn id="7" dur="1000" fill="hold"/>
                                        <p:tgtEl>
                                          <p:spTgt spid="241667">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241667">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2416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1667">
                                            <p:txEl>
                                              <p:pRg st="2" end="2"/>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41667">
                                            <p:txEl>
                                              <p:pRg st="3" end="3"/>
                                            </p:txEl>
                                          </p:spTgt>
                                        </p:tgtEl>
                                        <p:attrNameLst>
                                          <p:attrName>style.visibility</p:attrName>
                                        </p:attrNameLst>
                                      </p:cBhvr>
                                      <p:to>
                                        <p:strVal val="visible"/>
                                      </p:to>
                                    </p:set>
                                    <p:anim calcmode="lin" valueType="num">
                                      <p:cBhvr>
                                        <p:cTn id="13" dur="1000" fill="hold"/>
                                        <p:tgtEl>
                                          <p:spTgt spid="241667">
                                            <p:txEl>
                                              <p:pRg st="3" end="3"/>
                                            </p:txEl>
                                          </p:spTgt>
                                        </p:tgtEl>
                                        <p:attrNameLst>
                                          <p:attrName>ppt_w</p:attrName>
                                        </p:attrNameLst>
                                      </p:cBhvr>
                                      <p:tavLst>
                                        <p:tav tm="0">
                                          <p:val>
                                            <p:fltVal val="0"/>
                                          </p:val>
                                        </p:tav>
                                        <p:tav tm="100000">
                                          <p:val>
                                            <p:strVal val="#ppt_w"/>
                                          </p:val>
                                        </p:tav>
                                      </p:tavLst>
                                    </p:anim>
                                    <p:anim calcmode="lin" valueType="num">
                                      <p:cBhvr>
                                        <p:cTn id="14" dur="1000" fill="hold"/>
                                        <p:tgtEl>
                                          <p:spTgt spid="241667">
                                            <p:txEl>
                                              <p:pRg st="3" end="3"/>
                                            </p:txEl>
                                          </p:spTgt>
                                        </p:tgtEl>
                                        <p:attrNameLst>
                                          <p:attrName>ppt_h</p:attrName>
                                        </p:attrNameLst>
                                      </p:cBhvr>
                                      <p:tavLst>
                                        <p:tav tm="0">
                                          <p:val>
                                            <p:fltVal val="0"/>
                                          </p:val>
                                        </p:tav>
                                        <p:tav tm="100000">
                                          <p:val>
                                            <p:strVal val="#ppt_h"/>
                                          </p:val>
                                        </p:tav>
                                      </p:tavLst>
                                    </p:anim>
                                    <p:anim calcmode="lin" valueType="num">
                                      <p:cBhvr>
                                        <p:cTn id="15" dur="1000" fill="hold"/>
                                        <p:tgtEl>
                                          <p:spTgt spid="24166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166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41667">
                                            <p:txEl>
                                              <p:pRg st="5" end="5"/>
                                            </p:txEl>
                                          </p:spTgt>
                                        </p:tgtEl>
                                        <p:attrNameLst>
                                          <p:attrName>style.visibility</p:attrName>
                                        </p:attrNameLst>
                                      </p:cBhvr>
                                      <p:to>
                                        <p:strVal val="visible"/>
                                      </p:to>
                                    </p:set>
                                    <p:anim calcmode="lin" valueType="num">
                                      <p:cBhvr>
                                        <p:cTn id="21" dur="1000" fill="hold"/>
                                        <p:tgtEl>
                                          <p:spTgt spid="241667">
                                            <p:txEl>
                                              <p:pRg st="5" end="5"/>
                                            </p:txEl>
                                          </p:spTgt>
                                        </p:tgtEl>
                                        <p:attrNameLst>
                                          <p:attrName>ppt_w</p:attrName>
                                        </p:attrNameLst>
                                      </p:cBhvr>
                                      <p:tavLst>
                                        <p:tav tm="0">
                                          <p:val>
                                            <p:fltVal val="0"/>
                                          </p:val>
                                        </p:tav>
                                        <p:tav tm="100000">
                                          <p:val>
                                            <p:strVal val="#ppt_w"/>
                                          </p:val>
                                        </p:tav>
                                      </p:tavLst>
                                    </p:anim>
                                    <p:anim calcmode="lin" valueType="num">
                                      <p:cBhvr>
                                        <p:cTn id="22" dur="1000" fill="hold"/>
                                        <p:tgtEl>
                                          <p:spTgt spid="241667">
                                            <p:txEl>
                                              <p:pRg st="5" end="5"/>
                                            </p:txEl>
                                          </p:spTgt>
                                        </p:tgtEl>
                                        <p:attrNameLst>
                                          <p:attrName>ppt_h</p:attrName>
                                        </p:attrNameLst>
                                      </p:cBhvr>
                                      <p:tavLst>
                                        <p:tav tm="0">
                                          <p:val>
                                            <p:fltVal val="0"/>
                                          </p:val>
                                        </p:tav>
                                        <p:tav tm="100000">
                                          <p:val>
                                            <p:strVal val="#ppt_h"/>
                                          </p:val>
                                        </p:tav>
                                      </p:tavLst>
                                    </p:anim>
                                    <p:anim calcmode="lin" valueType="num">
                                      <p:cBhvr>
                                        <p:cTn id="23" dur="1000" fill="hold"/>
                                        <p:tgtEl>
                                          <p:spTgt spid="24166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4166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3.1 Ellipsis licensing via Agree (10)</a:t>
            </a:r>
            <a:endParaRPr lang="nl-NL" sz="3400" smtClean="0">
              <a:solidFill>
                <a:schemeClr val="accent1"/>
              </a:solidFill>
            </a:endParaRPr>
          </a:p>
        </p:txBody>
      </p:sp>
      <p:sp>
        <p:nvSpPr>
          <p:cNvPr id="139267" name="Rectangle 3"/>
          <p:cNvSpPr>
            <a:spLocks noGrp="1" noChangeArrowheads="1"/>
          </p:cNvSpPr>
          <p:nvPr>
            <p:ph type="body" idx="1"/>
          </p:nvPr>
        </p:nvSpPr>
        <p:spPr>
          <a:xfrm>
            <a:off x="1370013" y="2209800"/>
            <a:ext cx="7392987" cy="3732213"/>
          </a:xfrm>
        </p:spPr>
        <p:txBody>
          <a:bodyPr/>
          <a:lstStyle/>
          <a:p>
            <a:pPr marL="609600" indent="-609600" eaLnBrk="1" hangingPunct="1">
              <a:buFont typeface="Wingdings" pitchFamily="-110" charset="2"/>
              <a:buNone/>
            </a:pPr>
            <a:r>
              <a:rPr lang="nl-BE" sz="2200" dirty="0" smtClean="0">
                <a:solidFill>
                  <a:schemeClr val="tx2"/>
                </a:solidFill>
                <a:sym typeface="Wingdings" pitchFamily="-110" charset="2"/>
              </a:rPr>
              <a:t></a:t>
            </a:r>
            <a:r>
              <a:rPr lang="en-GB" sz="2200" dirty="0" smtClean="0">
                <a:solidFill>
                  <a:schemeClr val="tx2"/>
                </a:solidFill>
              </a:rPr>
              <a:t> 	Ellipsis licensing via Agree</a:t>
            </a:r>
          </a:p>
          <a:p>
            <a:pPr marL="609600" indent="-609600" eaLnBrk="1" hangingPunct="1">
              <a:buFont typeface="Wingdings" pitchFamily="-110" charset="2"/>
              <a:buNone/>
            </a:pPr>
            <a:endParaRPr lang="nl-BE" sz="1200" dirty="0" smtClean="0">
              <a:solidFill>
                <a:schemeClr val="tx2"/>
              </a:solidFill>
            </a:endParaRPr>
          </a:p>
          <a:p>
            <a:pPr marL="609600" indent="-609600" eaLnBrk="1" hangingPunct="1">
              <a:buFontTx/>
              <a:buNone/>
            </a:pPr>
            <a:r>
              <a:rPr lang="nl-BE" sz="2200" dirty="0" smtClean="0">
                <a:solidFill>
                  <a:schemeClr val="tx2"/>
                </a:solidFill>
              </a:rPr>
              <a:t>1.		The </a:t>
            </a:r>
            <a:r>
              <a:rPr lang="nl-BE" sz="2200" dirty="0">
                <a:solidFill>
                  <a:schemeClr val="tx2"/>
                </a:solidFill>
              </a:rPr>
              <a:t>ellipsis licensing head</a:t>
            </a:r>
            <a:endParaRPr lang="nl-BE" sz="2200" dirty="0" smtClean="0">
              <a:solidFill>
                <a:schemeClr val="tx2"/>
              </a:solidFill>
            </a:endParaRPr>
          </a:p>
          <a:p>
            <a:pPr marL="609600" indent="-609600" eaLnBrk="1" hangingPunct="1">
              <a:buFontTx/>
              <a:buNone/>
            </a:pPr>
            <a:r>
              <a:rPr lang="nl-BE" sz="2200" dirty="0" smtClean="0">
                <a:solidFill>
                  <a:schemeClr val="tx2"/>
                </a:solidFill>
              </a:rPr>
              <a:t>2.		Material </a:t>
            </a:r>
            <a:r>
              <a:rPr lang="nl-BE" sz="2200" dirty="0">
                <a:solidFill>
                  <a:schemeClr val="tx2"/>
                </a:solidFill>
              </a:rPr>
              <a:t>between</a:t>
            </a:r>
            <a:r>
              <a:rPr lang="nl-BE" sz="2200" dirty="0" smtClean="0">
                <a:solidFill>
                  <a:schemeClr val="tx2"/>
                </a:solidFill>
              </a:rPr>
              <a:t> licensor </a:t>
            </a:r>
            <a:r>
              <a:rPr lang="nl-BE" sz="2200" dirty="0">
                <a:solidFill>
                  <a:schemeClr val="tx2"/>
                </a:solidFill>
              </a:rPr>
              <a:t>and</a:t>
            </a:r>
            <a:r>
              <a:rPr lang="nl-BE" sz="2200" dirty="0" smtClean="0">
                <a:solidFill>
                  <a:schemeClr val="tx2"/>
                </a:solidFill>
              </a:rPr>
              <a:t> ellipsis </a:t>
            </a:r>
            <a:r>
              <a:rPr lang="nl-BE" sz="2200" dirty="0">
                <a:solidFill>
                  <a:schemeClr val="tx2"/>
                </a:solidFill>
              </a:rPr>
              <a:t>site</a:t>
            </a:r>
            <a:endParaRPr lang="nl-BE" sz="2200" dirty="0" smtClean="0">
              <a:solidFill>
                <a:schemeClr val="tx2"/>
              </a:solidFill>
            </a:endParaRPr>
          </a:p>
          <a:p>
            <a:pPr marL="609600" indent="-609600" eaLnBrk="1" hangingPunct="1">
              <a:buFontTx/>
              <a:buNone/>
            </a:pPr>
            <a:r>
              <a:rPr lang="nl-BE" sz="2200" dirty="0" smtClean="0">
                <a:solidFill>
                  <a:schemeClr val="tx2"/>
                </a:solidFill>
              </a:rPr>
              <a:t>3.		A complex ellipsis feature</a:t>
            </a:r>
          </a:p>
          <a:p>
            <a:pPr marL="609600" indent="-609600" eaLnBrk="1" hangingPunct="1">
              <a:buFontTx/>
              <a:buNone/>
            </a:pPr>
            <a:endParaRPr lang="nl-BE" sz="2200" dirty="0" smtClean="0">
              <a:solidFill>
                <a:schemeClr val="tx2"/>
              </a:solidFill>
            </a:endParaRPr>
          </a:p>
          <a:p>
            <a:pPr marL="609600" indent="-609600" eaLnBrk="1" hangingPunct="1">
              <a:buFont typeface="Wingdings" pitchFamily="-110" charset="2"/>
              <a:buNone/>
            </a:pPr>
            <a:r>
              <a:rPr lang="nl-BE" sz="2200" dirty="0" smtClean="0">
                <a:solidFill>
                  <a:schemeClr val="tx2"/>
                </a:solidFill>
                <a:sym typeface="Wingdings" pitchFamily="-110" charset="2"/>
              </a:rPr>
              <a:t>	</a:t>
            </a:r>
            <a:r>
              <a:rPr lang="en-GB" sz="2200" dirty="0" smtClean="0">
                <a:solidFill>
                  <a:schemeClr val="tx2"/>
                </a:solidFill>
              </a:rPr>
              <a:t>Derivational ellipsis</a:t>
            </a:r>
            <a:endParaRPr lang="nl-NL" sz="2200" dirty="0" smtClean="0">
              <a:solidFill>
                <a:schemeClr val="tx2"/>
              </a:solidFill>
            </a:endParaRPr>
          </a:p>
          <a:p>
            <a:pPr marL="609600" indent="-609600" eaLnBrk="1" hangingPunct="1">
              <a:buFontTx/>
              <a:buNone/>
            </a:pPr>
            <a:endParaRPr lang="nl-BE" sz="1200" dirty="0" smtClean="0">
              <a:solidFill>
                <a:schemeClr val="tx2"/>
              </a:solidFill>
            </a:endParaRPr>
          </a:p>
          <a:p>
            <a:pPr marL="609600" indent="-609600" eaLnBrk="1" hangingPunct="1">
              <a:buFontTx/>
              <a:buNone/>
            </a:pPr>
            <a:r>
              <a:rPr lang="nl-BE" sz="2200" dirty="0" smtClean="0">
                <a:solidFill>
                  <a:schemeClr val="tx2"/>
                </a:solidFill>
              </a:rPr>
              <a:t>1.		The timing of ellipsis</a:t>
            </a:r>
          </a:p>
          <a:p>
            <a:pPr marL="609600" indent="-609600" eaLnBrk="1" hangingPunct="1">
              <a:buFontTx/>
              <a:buNone/>
            </a:pPr>
            <a:r>
              <a:rPr lang="nl-BE" sz="2200" dirty="0" smtClean="0">
                <a:solidFill>
                  <a:schemeClr val="tx2"/>
                </a:solidFill>
              </a:rPr>
              <a:t>2.		Consequences for extraction</a:t>
            </a:r>
          </a:p>
          <a:p>
            <a:pPr marL="609600" indent="-609600" eaLnBrk="1" hangingPunct="1">
              <a:buFont typeface="Wingdings" pitchFamily="-110" charset="2"/>
              <a:buNone/>
            </a:pPr>
            <a:endParaRPr lang="nl-NL" sz="24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39267">
                                            <p:txEl>
                                              <p:pRg st="4" end="4"/>
                                            </p:txEl>
                                          </p:spTgt>
                                        </p:tgtEl>
                                      </p:cBhvr>
                                    </p:animEffect>
                                    <p:animScale>
                                      <p:cBhvr>
                                        <p:cTn id="7" dur="250" autoRev="1" fill="hold"/>
                                        <p:tgtEl>
                                          <p:spTgt spid="139267">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3.1 Ellipsis licensing via Agree (11)</a:t>
            </a:r>
            <a:endParaRPr lang="nl-NL" sz="3400" smtClean="0">
              <a:solidFill>
                <a:schemeClr val="accent1"/>
              </a:solidFill>
            </a:endParaRPr>
          </a:p>
        </p:txBody>
      </p:sp>
      <p:sp>
        <p:nvSpPr>
          <p:cNvPr id="139267" name="Rectangle 3"/>
          <p:cNvSpPr>
            <a:spLocks noGrp="1" noChangeArrowheads="1"/>
          </p:cNvSpPr>
          <p:nvPr>
            <p:ph type="body" idx="1"/>
          </p:nvPr>
        </p:nvSpPr>
        <p:spPr>
          <a:xfrm>
            <a:off x="1371600" y="2209800"/>
            <a:ext cx="7392988" cy="3732213"/>
          </a:xfrm>
        </p:spPr>
        <p:txBody>
          <a:bodyPr/>
          <a:lstStyle/>
          <a:p>
            <a:pPr marL="609600" indent="-609600" eaLnBrk="1" hangingPunct="1">
              <a:buFont typeface="Wingdings" pitchFamily="-110" charset="2"/>
              <a:buNone/>
              <a:defRPr/>
            </a:pPr>
            <a:r>
              <a:rPr lang="nl-BE" sz="2200" dirty="0" smtClean="0">
                <a:solidFill>
                  <a:srgbClr val="269999"/>
                </a:solidFill>
                <a:sym typeface="Wingdings" pitchFamily="-110" charset="2"/>
              </a:rPr>
              <a:t>A complex </a:t>
            </a:r>
            <a:r>
              <a:rPr lang="en-US" sz="2200" dirty="0" smtClean="0">
                <a:solidFill>
                  <a:srgbClr val="269999"/>
                </a:solidFill>
              </a:rPr>
              <a:t>[E]-feature</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Suppose: Each head is a feature bundle with the 	     following feature structure (Merchant)</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(47)		  </a:t>
            </a:r>
            <a:r>
              <a:rPr lang="en-US" sz="2200" cap="small" dirty="0" smtClean="0">
                <a:solidFill>
                  <a:schemeClr val="tx2"/>
                </a:solidFill>
              </a:rPr>
              <a:t>cat</a:t>
            </a:r>
            <a:r>
              <a:rPr lang="en-US" sz="2200" dirty="0" smtClean="0">
                <a:solidFill>
                  <a:schemeClr val="tx2"/>
                </a:solidFill>
              </a:rPr>
              <a:t> 	[…]</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rPr>
              <a:t>[…]</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sel</a:t>
            </a:r>
            <a:r>
              <a:rPr lang="en-US" sz="2200" cap="small" dirty="0" smtClean="0">
                <a:solidFill>
                  <a:schemeClr val="tx2"/>
                </a:solidFill>
              </a:rPr>
              <a:t>	</a:t>
            </a:r>
            <a:r>
              <a:rPr lang="en-US" sz="2200" dirty="0" smtClean="0">
                <a:solidFill>
                  <a:schemeClr val="tx2"/>
                </a:solidFill>
              </a:rPr>
              <a:t>[…]</a:t>
            </a:r>
          </a:p>
          <a:p>
            <a:pPr marL="609600" indent="-609600" eaLnBrk="1" hangingPunct="1">
              <a:buFont typeface="Wingdings" pitchFamily="-110" charset="2"/>
              <a:buNone/>
              <a:defRPr/>
            </a:pPr>
            <a:endParaRPr lang="nl-BE" sz="2200" dirty="0" smtClean="0">
              <a:solidFill>
                <a:schemeClr val="tx2"/>
              </a:solidFill>
            </a:endParaRPr>
          </a:p>
          <a:p>
            <a:pPr marL="609600" indent="-609600" eaLnBrk="1" hangingPunct="1">
              <a:buFont typeface="Wingdings" pitchFamily="-110" charset="2"/>
              <a:buNone/>
              <a:defRPr/>
            </a:pPr>
            <a:endParaRPr lang="nl-NL" sz="2400" dirty="0">
              <a:solidFill>
                <a:schemeClr val="tx2"/>
              </a:solidFill>
            </a:endParaRPr>
          </a:p>
        </p:txBody>
      </p:sp>
      <p:sp>
        <p:nvSpPr>
          <p:cNvPr id="4" name="Vierkante haak links 3"/>
          <p:cNvSpPr/>
          <p:nvPr/>
        </p:nvSpPr>
        <p:spPr>
          <a:xfrm>
            <a:off x="2286000" y="4191000"/>
            <a:ext cx="152400" cy="12192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5" name="Vierkante haak rechts 4"/>
          <p:cNvSpPr/>
          <p:nvPr/>
        </p:nvSpPr>
        <p:spPr>
          <a:xfrm>
            <a:off x="3810000" y="4191000"/>
            <a:ext cx="152400" cy="12192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7" presetClass="entr" presetSubtype="0" fill="hold" grpId="1" nodeType="clickEffect">
                                  <p:stCondLst>
                                    <p:cond delay="0"/>
                                  </p:stCondLst>
                                  <p:childTnLst>
                                    <p:set>
                                      <p:cBhvr>
                                        <p:cTn id="10" dur="1" fill="hold">
                                          <p:stCondLst>
                                            <p:cond delay="0"/>
                                          </p:stCondLst>
                                        </p:cTn>
                                        <p:tgtEl>
                                          <p:spTgt spid="139267">
                                            <p:txEl>
                                              <p:pRg st="4" end="4"/>
                                            </p:txEl>
                                          </p:spTgt>
                                        </p:tgtEl>
                                        <p:attrNameLst>
                                          <p:attrName>style.visibility</p:attrName>
                                        </p:attrNameLst>
                                      </p:cBhvr>
                                      <p:to>
                                        <p:strVal val="visible"/>
                                      </p:to>
                                    </p:set>
                                    <p:animEffect transition="in" filter="fade">
                                      <p:cBhvr>
                                        <p:cTn id="11" dur="1000"/>
                                        <p:tgtEl>
                                          <p:spTgt spid="139267">
                                            <p:txEl>
                                              <p:pRg st="4" end="4"/>
                                            </p:txEl>
                                          </p:spTgt>
                                        </p:tgtEl>
                                      </p:cBhvr>
                                    </p:animEffect>
                                    <p:anim calcmode="lin" valueType="num">
                                      <p:cBhvr>
                                        <p:cTn id="12" dur="1000" fill="hold"/>
                                        <p:tgtEl>
                                          <p:spTgt spid="139267">
                                            <p:txEl>
                                              <p:pRg st="4" end="4"/>
                                            </p:txEl>
                                          </p:spTgt>
                                        </p:tgtEl>
                                        <p:attrNameLst>
                                          <p:attrName>ppt_x</p:attrName>
                                        </p:attrNameLst>
                                      </p:cBhvr>
                                      <p:tavLst>
                                        <p:tav tm="0">
                                          <p:val>
                                            <p:strVal val="#ppt_x"/>
                                          </p:val>
                                        </p:tav>
                                        <p:tav tm="100000">
                                          <p:val>
                                            <p:strVal val="#ppt_x"/>
                                          </p:val>
                                        </p:tav>
                                      </p:tavLst>
                                    </p:anim>
                                    <p:anim calcmode="lin" valueType="num">
                                      <p:cBhvr>
                                        <p:cTn id="13" dur="900" decel="100000" fill="hold"/>
                                        <p:tgtEl>
                                          <p:spTgt spid="139267">
                                            <p:txEl>
                                              <p:pRg st="4" end="4"/>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9267">
                                            <p:txEl>
                                              <p:pRg st="4" end="4"/>
                                            </p:txEl>
                                          </p:spTgt>
                                        </p:tgtEl>
                                        <p:attrNameLst>
                                          <p:attrName>ppt_y</p:attrName>
                                        </p:attrNameLst>
                                      </p:cBhvr>
                                      <p:tavLst>
                                        <p:tav tm="0">
                                          <p:val>
                                            <p:strVal val="#ppt_y-.03"/>
                                          </p:val>
                                        </p:tav>
                                        <p:tav tm="100000">
                                          <p:val>
                                            <p:strVal val="#ppt_y"/>
                                          </p:val>
                                        </p:tav>
                                      </p:tavLst>
                                    </p:anim>
                                  </p:childTnLst>
                                </p:cTn>
                              </p:par>
                              <p:par>
                                <p:cTn id="15" presetID="37" presetClass="entr" presetSubtype="0" fill="hold" grpId="1" nodeType="withEffect">
                                  <p:stCondLst>
                                    <p:cond delay="0"/>
                                  </p:stCondLst>
                                  <p:childTnLst>
                                    <p:set>
                                      <p:cBhvr>
                                        <p:cTn id="16" dur="1" fill="hold">
                                          <p:stCondLst>
                                            <p:cond delay="0"/>
                                          </p:stCondLst>
                                        </p:cTn>
                                        <p:tgtEl>
                                          <p:spTgt spid="139267">
                                            <p:txEl>
                                              <p:pRg st="5" end="5"/>
                                            </p:txEl>
                                          </p:spTgt>
                                        </p:tgtEl>
                                        <p:attrNameLst>
                                          <p:attrName>style.visibility</p:attrName>
                                        </p:attrNameLst>
                                      </p:cBhvr>
                                      <p:to>
                                        <p:strVal val="visible"/>
                                      </p:to>
                                    </p:set>
                                    <p:animEffect transition="in" filter="fade">
                                      <p:cBhvr>
                                        <p:cTn id="17" dur="1000"/>
                                        <p:tgtEl>
                                          <p:spTgt spid="139267">
                                            <p:txEl>
                                              <p:pRg st="5" end="5"/>
                                            </p:txEl>
                                          </p:spTgt>
                                        </p:tgtEl>
                                      </p:cBhvr>
                                    </p:animEffect>
                                    <p:anim calcmode="lin" valueType="num">
                                      <p:cBhvr>
                                        <p:cTn id="18" dur="10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39267">
                                            <p:txEl>
                                              <p:pRg st="5" end="5"/>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39267">
                                            <p:txEl>
                                              <p:pRg st="5" end="5"/>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1" nodeType="withEffect">
                                  <p:stCondLst>
                                    <p:cond delay="0"/>
                                  </p:stCondLst>
                                  <p:childTnLst>
                                    <p:set>
                                      <p:cBhvr>
                                        <p:cTn id="22" dur="1" fill="hold">
                                          <p:stCondLst>
                                            <p:cond delay="0"/>
                                          </p:stCondLst>
                                        </p:cTn>
                                        <p:tgtEl>
                                          <p:spTgt spid="139267">
                                            <p:txEl>
                                              <p:pRg st="6" end="6"/>
                                            </p:txEl>
                                          </p:spTgt>
                                        </p:tgtEl>
                                        <p:attrNameLst>
                                          <p:attrName>style.visibility</p:attrName>
                                        </p:attrNameLst>
                                      </p:cBhvr>
                                      <p:to>
                                        <p:strVal val="visible"/>
                                      </p:to>
                                    </p:set>
                                    <p:animEffect transition="in" filter="fade">
                                      <p:cBhvr>
                                        <p:cTn id="23" dur="1000"/>
                                        <p:tgtEl>
                                          <p:spTgt spid="139267">
                                            <p:txEl>
                                              <p:pRg st="6" end="6"/>
                                            </p:txEl>
                                          </p:spTgt>
                                        </p:tgtEl>
                                      </p:cBhvr>
                                    </p:animEffect>
                                    <p:anim calcmode="lin" valueType="num">
                                      <p:cBhvr>
                                        <p:cTn id="24" dur="1000" fill="hold"/>
                                        <p:tgtEl>
                                          <p:spTgt spid="139267">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39267">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9267">
                                            <p:txEl>
                                              <p:pRg st="6" end="6"/>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900" decel="100000" fill="hold"/>
                                        <p:tgtEl>
                                          <p:spTgt spid="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7" grpId="1" build="p"/>
      <p:bldP spid="4" grpId="0" animBg="1"/>
      <p:bldP spid="5" grpId="0" animBg="1"/>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3.1 Ellipsis licensing via Agree (12)</a:t>
            </a:r>
            <a:endParaRPr lang="nl-NL" sz="3400" smtClean="0">
              <a:solidFill>
                <a:schemeClr val="accent1"/>
              </a:solidFill>
            </a:endParaRPr>
          </a:p>
        </p:txBody>
      </p:sp>
      <p:sp>
        <p:nvSpPr>
          <p:cNvPr id="139267" name="Rectangle 3"/>
          <p:cNvSpPr>
            <a:spLocks noGrp="1" noChangeArrowheads="1"/>
          </p:cNvSpPr>
          <p:nvPr>
            <p:ph type="body" idx="1"/>
          </p:nvPr>
        </p:nvSpPr>
        <p:spPr>
          <a:xfrm>
            <a:off x="1219200" y="2362200"/>
            <a:ext cx="7772400" cy="3579813"/>
          </a:xfrm>
        </p:spPr>
        <p:txBody>
          <a:bodyPr/>
          <a:lstStyle/>
          <a:p>
            <a:pPr marL="609600" indent="-609600" eaLnBrk="1" hangingPunct="1">
              <a:buFont typeface="Wingdings" pitchFamily="-110" charset="2"/>
              <a:buNone/>
              <a:defRPr/>
            </a:pPr>
            <a:r>
              <a:rPr lang="en-US" sz="2200" cap="small" dirty="0" smtClean="0">
                <a:solidFill>
                  <a:schemeClr val="tx2"/>
                </a:solidFill>
              </a:rPr>
              <a:t>cat</a:t>
            </a:r>
            <a:r>
              <a:rPr lang="en-US" sz="2200" dirty="0" smtClean="0">
                <a:solidFill>
                  <a:schemeClr val="tx2"/>
                </a:solidFill>
              </a:rPr>
              <a:t> 	[…]: specifies </a:t>
            </a:r>
            <a:r>
              <a:rPr lang="en-US" sz="2200" dirty="0" err="1" smtClean="0">
                <a:solidFill>
                  <a:schemeClr val="tx2"/>
                </a:solidFill>
              </a:rPr>
              <a:t>categorial</a:t>
            </a:r>
            <a:r>
              <a:rPr lang="en-US" sz="2200" dirty="0" smtClean="0">
                <a:solidFill>
                  <a:schemeClr val="tx2"/>
                </a:solidFill>
              </a:rPr>
              <a:t> features (N [</a:t>
            </a:r>
            <a:r>
              <a:rPr lang="en-US" sz="2200" dirty="0" err="1" smtClean="0">
                <a:solidFill>
                  <a:schemeClr val="tx2"/>
                </a:solidFill>
              </a:rPr>
              <a:t>sg</a:t>
            </a:r>
            <a:r>
              <a:rPr lang="en-US" sz="2200" dirty="0" smtClean="0">
                <a:solidFill>
                  <a:schemeClr val="tx2"/>
                </a:solidFill>
              </a:rPr>
              <a:t>], V,…)</a:t>
            </a:r>
          </a:p>
          <a:p>
            <a:pPr marL="609600" indent="-609600" eaLnBrk="1" hangingPunct="1">
              <a:buFont typeface="Wingdings" pitchFamily="-110" charset="2"/>
              <a:buNone/>
              <a:defRPr/>
            </a:pPr>
            <a:r>
              <a:rPr lang="en-US" sz="2200" dirty="0" smtClean="0">
                <a:solidFill>
                  <a:schemeClr val="tx2"/>
                </a:solidFill>
              </a:rPr>
              <a:t>	</a:t>
            </a:r>
          </a:p>
          <a:p>
            <a:pPr marL="609600" indent="-609600" eaLnBrk="1" hangingPunct="1">
              <a:buFont typeface="Wingdings" pitchFamily="-110" charset="2"/>
              <a:buNone/>
              <a:defRPr/>
            </a:pP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rPr>
              <a:t>[…]: specifies inflectional features, which can 	    	    be checked against the category features 	   	    of another head if they are </a:t>
            </a:r>
            <a:r>
              <a:rPr lang="en-US" sz="2200" dirty="0" err="1" smtClean="0">
                <a:solidFill>
                  <a:schemeClr val="tx2"/>
                </a:solidFill>
              </a:rPr>
              <a:t>uninterpretable</a:t>
            </a:r>
            <a:r>
              <a:rPr lang="en-US" sz="2200" dirty="0" smtClean="0">
                <a:solidFill>
                  <a:schemeClr val="tx2"/>
                </a:solidFill>
              </a:rPr>
              <a:t>.</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cap="small" dirty="0" err="1" smtClean="0">
                <a:solidFill>
                  <a:schemeClr val="tx2"/>
                </a:solidFill>
              </a:rPr>
              <a:t>sel</a:t>
            </a:r>
            <a:r>
              <a:rPr lang="en-US" sz="2200" cap="small" dirty="0" smtClean="0">
                <a:solidFill>
                  <a:schemeClr val="tx2"/>
                </a:solidFill>
              </a:rPr>
              <a:t>	</a:t>
            </a:r>
            <a:r>
              <a:rPr lang="en-US" sz="2200" dirty="0" smtClean="0">
                <a:solidFill>
                  <a:schemeClr val="tx2"/>
                </a:solidFill>
              </a:rPr>
              <a:t>[…]: specifies </a:t>
            </a:r>
            <a:r>
              <a:rPr lang="en-US" sz="2200" dirty="0" err="1" smtClean="0">
                <a:solidFill>
                  <a:schemeClr val="tx2"/>
                </a:solidFill>
              </a:rPr>
              <a:t>selectional</a:t>
            </a:r>
            <a:r>
              <a:rPr lang="en-US" sz="2200" dirty="0" smtClean="0">
                <a:solidFill>
                  <a:schemeClr val="tx2"/>
                </a:solidFill>
              </a:rPr>
              <a:t> features (DP object,…)</a:t>
            </a:r>
          </a:p>
          <a:p>
            <a:pPr marL="609600" indent="-609600" eaLnBrk="1" hangingPunct="1">
              <a:buFont typeface="Wingdings" pitchFamily="-110" charset="2"/>
              <a:buNone/>
              <a:defRPr/>
            </a:pPr>
            <a:endParaRPr lang="nl-BE" sz="2200" dirty="0" smtClean="0">
              <a:solidFill>
                <a:schemeClr val="tx2"/>
              </a:solidFill>
            </a:endParaRPr>
          </a:p>
          <a:p>
            <a:pPr marL="609600" indent="-609600" eaLnBrk="1" hangingPunct="1">
              <a:buFont typeface="Wingdings" pitchFamily="-110" charset="2"/>
              <a:buNone/>
              <a:defRPr/>
            </a:pPr>
            <a:endParaRPr lang="nl-NL" sz="24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7">
                                            <p:txEl>
                                              <p:pRg st="2" end="2"/>
                                            </p:txEl>
                                          </p:spTgt>
                                        </p:tgtEl>
                                        <p:attrNameLst>
                                          <p:attrName>style.visibility</p:attrName>
                                        </p:attrNameLst>
                                      </p:cBhvr>
                                      <p:to>
                                        <p:strVal val="visible"/>
                                      </p:to>
                                    </p:set>
                                    <p:animEffect transition="in" filter="fade">
                                      <p:cBhvr>
                                        <p:cTn id="7" dur="500"/>
                                        <p:tgtEl>
                                          <p:spTgt spid="1392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9267">
                                            <p:txEl>
                                              <p:pRg st="4" end="4"/>
                                            </p:txEl>
                                          </p:spTgt>
                                        </p:tgtEl>
                                        <p:attrNameLst>
                                          <p:attrName>style.visibility</p:attrName>
                                        </p:attrNameLst>
                                      </p:cBhvr>
                                      <p:to>
                                        <p:strVal val="visible"/>
                                      </p:to>
                                    </p:set>
                                    <p:animEffect transition="in" filter="fade">
                                      <p:cBhvr>
                                        <p:cTn id="12" dur="500"/>
                                        <p:tgtEl>
                                          <p:spTgt spid="139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3.1 Ellipsis licensing via Agree (13)</a:t>
            </a:r>
            <a:endParaRPr lang="nl-NL" sz="3400" smtClean="0">
              <a:solidFill>
                <a:schemeClr val="accent1"/>
              </a:solidFill>
            </a:endParaRPr>
          </a:p>
        </p:txBody>
      </p:sp>
      <p:sp>
        <p:nvSpPr>
          <p:cNvPr id="139267" name="Rectangle 3"/>
          <p:cNvSpPr>
            <a:spLocks noGrp="1" noChangeArrowheads="1"/>
          </p:cNvSpPr>
          <p:nvPr>
            <p:ph type="body" idx="1"/>
          </p:nvPr>
        </p:nvSpPr>
        <p:spPr>
          <a:xfrm>
            <a:off x="1371600" y="2209800"/>
            <a:ext cx="7392988" cy="4191000"/>
          </a:xfrm>
        </p:spPr>
        <p:txBody>
          <a:bodyPr/>
          <a:lstStyle/>
          <a:p>
            <a:pPr marL="609600" indent="-609600" eaLnBrk="1" hangingPunct="1">
              <a:buFont typeface="Wingdings" pitchFamily="-110" charset="2"/>
              <a:buNone/>
              <a:defRPr/>
            </a:pPr>
            <a:r>
              <a:rPr lang="en-US" sz="2200" dirty="0" smtClean="0">
                <a:solidFill>
                  <a:schemeClr val="tx2"/>
                </a:solidFill>
              </a:rPr>
              <a:t>(48)	a.	Ryan is smart.</a:t>
            </a:r>
          </a:p>
          <a:p>
            <a:pPr marL="609600" indent="-609600" eaLnBrk="1" hangingPunct="1">
              <a:buFont typeface="Wingdings" pitchFamily="-110" charset="2"/>
              <a:buNone/>
              <a:defRPr/>
            </a:pPr>
            <a:r>
              <a:rPr lang="en-US" sz="2200" dirty="0" smtClean="0">
                <a:solidFill>
                  <a:schemeClr val="tx2"/>
                </a:solidFill>
              </a:rPr>
              <a:t>	</a:t>
            </a:r>
            <a:r>
              <a:rPr lang="en-US" sz="2200" dirty="0" err="1" smtClean="0">
                <a:solidFill>
                  <a:schemeClr val="tx2"/>
                </a:solidFill>
              </a:rPr>
              <a:t>b</a:t>
            </a:r>
            <a:r>
              <a:rPr lang="en-US" sz="2200" dirty="0" smtClean="0">
                <a:solidFill>
                  <a:schemeClr val="tx2"/>
                </a:solidFill>
              </a:rPr>
              <a:t>.                          </a:t>
            </a:r>
            <a:r>
              <a:rPr lang="en-US" sz="2000" dirty="0" smtClean="0">
                <a:solidFill>
                  <a:schemeClr val="tx2"/>
                </a:solidFill>
              </a:rPr>
              <a:t>TP</a:t>
            </a:r>
          </a:p>
          <a:p>
            <a:pPr marL="609600" indent="-609600" eaLnBrk="1" hangingPunct="1">
              <a:buFont typeface="Wingdings" pitchFamily="-110" charset="2"/>
              <a:buNone/>
              <a:defRPr/>
            </a:pPr>
            <a:endParaRPr lang="en-US" sz="2000" dirty="0" smtClean="0">
              <a:solidFill>
                <a:schemeClr val="tx2"/>
              </a:solidFill>
            </a:endParaRPr>
          </a:p>
          <a:p>
            <a:pPr marL="609600" indent="-609600" eaLnBrk="1" hangingPunct="1">
              <a:buFont typeface="Wingdings" pitchFamily="-110" charset="2"/>
              <a:buNone/>
              <a:defRPr/>
            </a:pPr>
            <a:r>
              <a:rPr lang="en-US" sz="2000" dirty="0" smtClean="0">
                <a:solidFill>
                  <a:schemeClr val="tx2"/>
                </a:solidFill>
              </a:rPr>
              <a:t>                DP                                        T’</a:t>
            </a:r>
          </a:p>
          <a:p>
            <a:pPr marL="609600" indent="-609600" eaLnBrk="1" hangingPunct="1">
              <a:buFont typeface="Wingdings" pitchFamily="-110" charset="2"/>
              <a:buNone/>
              <a:defRPr/>
            </a:pPr>
            <a:r>
              <a:rPr lang="en-US" sz="2000" dirty="0" smtClean="0">
                <a:solidFill>
                  <a:schemeClr val="tx2"/>
                </a:solidFill>
              </a:rPr>
              <a:t>               Ryan            </a:t>
            </a:r>
          </a:p>
          <a:p>
            <a:pPr marL="609600" indent="-609600" eaLnBrk="1" hangingPunct="1">
              <a:buFont typeface="Wingdings" pitchFamily="-110" charset="2"/>
              <a:buNone/>
              <a:defRPr/>
            </a:pPr>
            <a:r>
              <a:rPr lang="en-US" sz="2200" dirty="0" smtClean="0">
                <a:solidFill>
                  <a:schemeClr val="tx2"/>
                </a:solidFill>
              </a:rPr>
              <a:t>		</a:t>
            </a:r>
            <a:r>
              <a:rPr lang="en-US" sz="1800" cap="small" dirty="0" smtClean="0">
                <a:solidFill>
                  <a:schemeClr val="tx2"/>
                </a:solidFill>
              </a:rPr>
              <a:t>cat</a:t>
            </a:r>
            <a:r>
              <a:rPr lang="en-US" sz="1800" dirty="0" smtClean="0">
                <a:solidFill>
                  <a:schemeClr val="tx2"/>
                </a:solidFill>
              </a:rPr>
              <a:t>  [N [</a:t>
            </a:r>
            <a:r>
              <a:rPr lang="en-US" sz="1800" dirty="0" err="1" smtClean="0">
                <a:solidFill>
                  <a:schemeClr val="tx2"/>
                </a:solidFill>
                <a:latin typeface="Lucida Grande"/>
                <a:ea typeface="Lucida Grande"/>
                <a:cs typeface="Lucida Grande"/>
              </a:rPr>
              <a:t>ϕ</a:t>
            </a:r>
            <a:r>
              <a:rPr lang="en-US" sz="1800" dirty="0" smtClean="0">
                <a:solidFill>
                  <a:schemeClr val="tx2"/>
                </a:solidFill>
              </a:rPr>
              <a:t>: 3sg]]         </a:t>
            </a:r>
            <a:r>
              <a:rPr lang="en-US" sz="2000" dirty="0" smtClean="0">
                <a:solidFill>
                  <a:schemeClr val="tx2"/>
                </a:solidFill>
              </a:rPr>
              <a:t>     T                         VP</a:t>
            </a:r>
            <a:endParaRPr lang="en-US" sz="1800" dirty="0" smtClean="0">
              <a:solidFill>
                <a:schemeClr val="tx2"/>
              </a:solidFill>
            </a:endParaRPr>
          </a:p>
          <a:p>
            <a:pPr marL="609600" indent="-609600" eaLnBrk="1" hangingPunct="1">
              <a:buFont typeface="Wingdings" pitchFamily="-110" charset="2"/>
              <a:buNone/>
              <a:defRPr/>
            </a:pPr>
            <a:r>
              <a:rPr lang="en-US" sz="1800" dirty="0" smtClean="0">
                <a:solidFill>
                  <a:schemeClr val="tx2"/>
                </a:solidFill>
              </a:rPr>
              <a:t>		</a:t>
            </a:r>
            <a:r>
              <a:rPr lang="en-US" sz="1800" cap="small" dirty="0" err="1" smtClean="0">
                <a:solidFill>
                  <a:schemeClr val="tx2"/>
                </a:solidFill>
              </a:rPr>
              <a:t>infl</a:t>
            </a:r>
            <a:r>
              <a:rPr lang="en-US" sz="1800" cap="small" dirty="0" smtClean="0">
                <a:solidFill>
                  <a:schemeClr val="tx2"/>
                </a:solidFill>
              </a:rPr>
              <a:t> </a:t>
            </a:r>
            <a:r>
              <a:rPr lang="en-US" sz="1800" dirty="0" smtClean="0">
                <a:solidFill>
                  <a:schemeClr val="tx2"/>
                </a:solidFill>
              </a:rPr>
              <a:t>[…]      </a:t>
            </a:r>
            <a:r>
              <a:rPr lang="en-US" sz="2000" dirty="0" smtClean="0">
                <a:solidFill>
                  <a:schemeClr val="tx2"/>
                </a:solidFill>
              </a:rPr>
              <a:t>                   is</a:t>
            </a:r>
            <a:endParaRPr lang="en-US" sz="1800" dirty="0" smtClean="0">
              <a:solidFill>
                <a:schemeClr val="tx2"/>
              </a:solidFill>
            </a:endParaRPr>
          </a:p>
          <a:p>
            <a:pPr marL="609600" indent="-609600" eaLnBrk="1" hangingPunct="1">
              <a:buFont typeface="Wingdings" pitchFamily="-110" charset="2"/>
              <a:buNone/>
              <a:defRPr/>
            </a:pPr>
            <a:r>
              <a:rPr lang="en-US" sz="1800" dirty="0" smtClean="0">
                <a:solidFill>
                  <a:schemeClr val="tx2"/>
                </a:solidFill>
              </a:rPr>
              <a:t>		</a:t>
            </a:r>
            <a:r>
              <a:rPr lang="en-US" sz="1800" cap="small" dirty="0" err="1" smtClean="0">
                <a:solidFill>
                  <a:schemeClr val="tx2"/>
                </a:solidFill>
              </a:rPr>
              <a:t>sel</a:t>
            </a:r>
            <a:r>
              <a:rPr lang="en-US" sz="1800" cap="small" dirty="0" smtClean="0">
                <a:solidFill>
                  <a:schemeClr val="tx2"/>
                </a:solidFill>
              </a:rPr>
              <a:t>  </a:t>
            </a:r>
            <a:r>
              <a:rPr lang="en-US" sz="1800" dirty="0" smtClean="0">
                <a:solidFill>
                  <a:schemeClr val="tx2"/>
                </a:solidFill>
              </a:rPr>
              <a:t>[ ]                    </a:t>
            </a:r>
            <a:r>
              <a:rPr lang="en-US" sz="1800" cap="small" dirty="0" smtClean="0">
                <a:solidFill>
                  <a:schemeClr val="tx2"/>
                </a:solidFill>
              </a:rPr>
              <a:t>cat</a:t>
            </a:r>
            <a:r>
              <a:rPr lang="en-US" sz="1800" dirty="0" smtClean="0">
                <a:solidFill>
                  <a:schemeClr val="tx2"/>
                </a:solidFill>
              </a:rPr>
              <a:t>  [T [</a:t>
            </a:r>
            <a:r>
              <a:rPr lang="en-US" sz="1800" i="1" dirty="0" smtClean="0">
                <a:solidFill>
                  <a:schemeClr val="tx2"/>
                </a:solidFill>
              </a:rPr>
              <a:t>pres</a:t>
            </a:r>
            <a:r>
              <a:rPr lang="en-US" sz="1800" dirty="0" smtClean="0">
                <a:solidFill>
                  <a:schemeClr val="tx2"/>
                </a:solidFill>
              </a:rPr>
              <a:t>]]  </a:t>
            </a:r>
            <a:r>
              <a:rPr lang="en-US" sz="2000" dirty="0" smtClean="0">
                <a:solidFill>
                  <a:schemeClr val="tx2"/>
                </a:solidFill>
              </a:rPr>
              <a:t>            smart</a:t>
            </a:r>
          </a:p>
          <a:p>
            <a:pPr marL="609600" indent="-609600" eaLnBrk="1" hangingPunct="1">
              <a:buFont typeface="Wingdings" pitchFamily="-110" charset="2"/>
              <a:buNone/>
              <a:defRPr/>
            </a:pPr>
            <a:r>
              <a:rPr lang="en-US" sz="2000" dirty="0" smtClean="0">
                <a:solidFill>
                  <a:schemeClr val="tx2"/>
                </a:solidFill>
              </a:rPr>
              <a:t>				      </a:t>
            </a:r>
            <a:r>
              <a:rPr lang="en-US" sz="1800" cap="small" dirty="0" err="1" smtClean="0">
                <a:solidFill>
                  <a:schemeClr val="tx2"/>
                </a:solidFill>
              </a:rPr>
              <a:t>infl</a:t>
            </a:r>
            <a:r>
              <a:rPr lang="en-US" sz="1800" cap="small" dirty="0" smtClean="0">
                <a:solidFill>
                  <a:schemeClr val="tx2"/>
                </a:solidFill>
              </a:rPr>
              <a:t>  </a:t>
            </a:r>
            <a:r>
              <a:rPr lang="en-US" sz="1800" dirty="0" smtClean="0">
                <a:solidFill>
                  <a:schemeClr val="tx2"/>
                </a:solidFill>
              </a:rPr>
              <a:t>[</a:t>
            </a:r>
            <a:r>
              <a:rPr lang="en-US" sz="1800" i="1" dirty="0" err="1" smtClean="0">
                <a:solidFill>
                  <a:schemeClr val="tx2"/>
                </a:solidFill>
              </a:rPr>
              <a:t>u</a:t>
            </a:r>
            <a:r>
              <a:rPr lang="en-US" sz="1800" dirty="0" err="1" smtClean="0">
                <a:solidFill>
                  <a:schemeClr val="tx2"/>
                </a:solidFill>
                <a:latin typeface="Lucida Grande"/>
                <a:ea typeface="Lucida Grande"/>
                <a:cs typeface="Lucida Grande"/>
              </a:rPr>
              <a:t>ϕ</a:t>
            </a:r>
            <a:r>
              <a:rPr lang="en-US" sz="1800" dirty="0" smtClean="0">
                <a:solidFill>
                  <a:schemeClr val="tx2"/>
                </a:solidFill>
                <a:latin typeface="Lucida Grande"/>
                <a:ea typeface="Lucida Grande"/>
                <a:cs typeface="Lucida Grande"/>
              </a:rPr>
              <a:t>:_</a:t>
            </a:r>
            <a:r>
              <a:rPr lang="en-US" sz="1800" dirty="0" smtClean="0">
                <a:solidFill>
                  <a:schemeClr val="tx2"/>
                </a:solidFill>
              </a:rPr>
              <a:t>]</a:t>
            </a:r>
          </a:p>
          <a:p>
            <a:pPr marL="609600" indent="-609600" eaLnBrk="1" hangingPunct="1">
              <a:buFont typeface="Wingdings" pitchFamily="-110" charset="2"/>
              <a:buNone/>
              <a:defRPr/>
            </a:pPr>
            <a:r>
              <a:rPr lang="en-US" sz="1800" cap="small" dirty="0" smtClean="0">
                <a:solidFill>
                  <a:schemeClr val="tx2"/>
                </a:solidFill>
              </a:rPr>
              <a:t>				       </a:t>
            </a:r>
            <a:r>
              <a:rPr lang="en-US" sz="1800" cap="small" dirty="0" err="1" smtClean="0">
                <a:solidFill>
                  <a:schemeClr val="tx2"/>
                </a:solidFill>
              </a:rPr>
              <a:t>sel</a:t>
            </a:r>
            <a:r>
              <a:rPr lang="en-US" sz="1800" cap="small" dirty="0" smtClean="0">
                <a:solidFill>
                  <a:schemeClr val="tx2"/>
                </a:solidFill>
              </a:rPr>
              <a:t>   </a:t>
            </a:r>
            <a:r>
              <a:rPr lang="en-US" sz="1800" dirty="0" smtClean="0">
                <a:solidFill>
                  <a:schemeClr val="tx2"/>
                </a:solidFill>
              </a:rPr>
              <a:t>[…]</a:t>
            </a:r>
          </a:p>
          <a:p>
            <a:pPr marL="609600" indent="-609600" eaLnBrk="1" hangingPunct="1">
              <a:buFont typeface="Wingdings" pitchFamily="-110" charset="2"/>
              <a:buNone/>
              <a:defRPr/>
            </a:pPr>
            <a:endParaRPr lang="nl-BE" sz="2200" dirty="0" smtClean="0">
              <a:solidFill>
                <a:schemeClr val="tx2"/>
              </a:solidFill>
            </a:endParaRPr>
          </a:p>
          <a:p>
            <a:pPr marL="609600" indent="-609600" eaLnBrk="1" hangingPunct="1">
              <a:buFont typeface="Wingdings" pitchFamily="-110" charset="2"/>
              <a:buNone/>
              <a:defRPr/>
            </a:pPr>
            <a:endParaRPr lang="nl-NL" sz="2400" dirty="0">
              <a:solidFill>
                <a:schemeClr val="tx2"/>
              </a:solidFill>
            </a:endParaRPr>
          </a:p>
        </p:txBody>
      </p:sp>
      <p:sp>
        <p:nvSpPr>
          <p:cNvPr id="4" name="Vierkante haak links 3"/>
          <p:cNvSpPr/>
          <p:nvPr/>
        </p:nvSpPr>
        <p:spPr>
          <a:xfrm>
            <a:off x="2286000" y="4191000"/>
            <a:ext cx="152400" cy="10668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5" name="Vierkante haak rechts 4"/>
          <p:cNvSpPr/>
          <p:nvPr/>
        </p:nvSpPr>
        <p:spPr>
          <a:xfrm>
            <a:off x="4267200" y="4191000"/>
            <a:ext cx="152400" cy="10668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8" name="Vierkante haak links 7"/>
          <p:cNvSpPr/>
          <p:nvPr/>
        </p:nvSpPr>
        <p:spPr>
          <a:xfrm>
            <a:off x="4648200" y="4953000"/>
            <a:ext cx="152400" cy="10668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9" name="Vierkante haak rechts 8"/>
          <p:cNvSpPr/>
          <p:nvPr/>
        </p:nvSpPr>
        <p:spPr>
          <a:xfrm>
            <a:off x="6324600" y="4953000"/>
            <a:ext cx="152400" cy="10668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grpSp>
        <p:nvGrpSpPr>
          <p:cNvPr id="2" name="Groeperen 16"/>
          <p:cNvGrpSpPr>
            <a:grpSpLocks/>
          </p:cNvGrpSpPr>
          <p:nvPr/>
        </p:nvGrpSpPr>
        <p:grpSpPr bwMode="auto">
          <a:xfrm>
            <a:off x="3276600" y="3048000"/>
            <a:ext cx="3429000" cy="381000"/>
            <a:chOff x="3276600" y="3048000"/>
            <a:chExt cx="3429000" cy="381000"/>
          </a:xfrm>
        </p:grpSpPr>
        <p:cxnSp>
          <p:nvCxnSpPr>
            <p:cNvPr id="11" name="Rechte verbindingslijn 10"/>
            <p:cNvCxnSpPr/>
            <p:nvPr/>
          </p:nvCxnSpPr>
          <p:spPr>
            <a:xfrm>
              <a:off x="5029200" y="3048000"/>
              <a:ext cx="1676400" cy="3810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Rechte verbindingslijn 13"/>
            <p:cNvCxnSpPr/>
            <p:nvPr/>
          </p:nvCxnSpPr>
          <p:spPr>
            <a:xfrm rot="10800000" flipV="1">
              <a:off x="3276600" y="3048000"/>
              <a:ext cx="1752600" cy="3810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3" name="Groeperen 23"/>
          <p:cNvGrpSpPr>
            <a:grpSpLocks/>
          </p:cNvGrpSpPr>
          <p:nvPr/>
        </p:nvGrpSpPr>
        <p:grpSpPr bwMode="auto">
          <a:xfrm>
            <a:off x="5867400" y="3810000"/>
            <a:ext cx="1981200" cy="381000"/>
            <a:chOff x="5867400" y="3810000"/>
            <a:chExt cx="1981200" cy="381000"/>
          </a:xfrm>
        </p:grpSpPr>
        <p:cxnSp>
          <p:nvCxnSpPr>
            <p:cNvPr id="19" name="Rechte verbindingslijn 18"/>
            <p:cNvCxnSpPr/>
            <p:nvPr/>
          </p:nvCxnSpPr>
          <p:spPr>
            <a:xfrm>
              <a:off x="6858000" y="3810000"/>
              <a:ext cx="990600" cy="3810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2" name="Rechte verbindingslijn 21"/>
            <p:cNvCxnSpPr/>
            <p:nvPr/>
          </p:nvCxnSpPr>
          <p:spPr>
            <a:xfrm rot="10800000" flipV="1">
              <a:off x="5867400" y="3810000"/>
              <a:ext cx="990600" cy="3810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25" name="Gelijkbenige driehoek 24"/>
          <p:cNvSpPr/>
          <p:nvPr/>
        </p:nvSpPr>
        <p:spPr>
          <a:xfrm>
            <a:off x="7620000" y="4572000"/>
            <a:ext cx="914400" cy="304800"/>
          </a:xfrm>
          <a:prstGeom prst="triangle">
            <a:avLst/>
          </a:prstGeom>
          <a:noFill/>
          <a:ln w="25400">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grpSp>
        <p:nvGrpSpPr>
          <p:cNvPr id="6" name="Groeperen 31"/>
          <p:cNvGrpSpPr>
            <a:grpSpLocks/>
          </p:cNvGrpSpPr>
          <p:nvPr/>
        </p:nvGrpSpPr>
        <p:grpSpPr bwMode="auto">
          <a:xfrm>
            <a:off x="3808413" y="4573588"/>
            <a:ext cx="763587" cy="914400"/>
            <a:chOff x="3809206" y="4572794"/>
            <a:chExt cx="762794" cy="915194"/>
          </a:xfrm>
        </p:grpSpPr>
        <p:cxnSp>
          <p:nvCxnSpPr>
            <p:cNvPr id="27" name="Rechte verbindingslijn 26"/>
            <p:cNvCxnSpPr/>
            <p:nvPr/>
          </p:nvCxnSpPr>
          <p:spPr>
            <a:xfrm rot="5400000">
              <a:off x="3352402" y="5029598"/>
              <a:ext cx="915194" cy="1585"/>
            </a:xfrm>
            <a:prstGeom prst="line">
              <a:avLst/>
            </a:prstGeom>
            <a:ln>
              <a:solidFill>
                <a:schemeClr val="accent1">
                  <a:lumMod val="75000"/>
                </a:schemeClr>
              </a:solidFill>
              <a:headEnd type="oval" w="lg" len="lg"/>
            </a:ln>
          </p:spPr>
          <p:style>
            <a:lnRef idx="2">
              <a:schemeClr val="accent1"/>
            </a:lnRef>
            <a:fillRef idx="0">
              <a:schemeClr val="accent1"/>
            </a:fillRef>
            <a:effectRef idx="1">
              <a:schemeClr val="accent1"/>
            </a:effectRef>
            <a:fontRef idx="minor">
              <a:schemeClr val="tx1"/>
            </a:fontRef>
          </p:style>
        </p:cxnSp>
        <p:cxnSp>
          <p:nvCxnSpPr>
            <p:cNvPr id="30" name="Rechte verbindingslijn 29"/>
            <p:cNvCxnSpPr/>
            <p:nvPr/>
          </p:nvCxnSpPr>
          <p:spPr>
            <a:xfrm>
              <a:off x="3810791" y="5486399"/>
              <a:ext cx="761209" cy="1589"/>
            </a:xfrm>
            <a:prstGeom prst="line">
              <a:avLst/>
            </a:prstGeom>
            <a:ln>
              <a:solidFill>
                <a:schemeClr val="accent1">
                  <a:lumMod val="75000"/>
                </a:schemeClr>
              </a:solidFill>
              <a:tailEnd type="oval" w="lg" len="lg"/>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6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67">
                                            <p:txEl>
                                              <p:pRg st="4" end="4"/>
                                            </p:txEl>
                                          </p:spTgt>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9267">
                                            <p:txEl>
                                              <p:pRg st="5" end="5"/>
                                            </p:txEl>
                                          </p:spTgt>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39267">
                                            <p:txEl>
                                              <p:pRg st="6" end="6"/>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39267">
                                            <p:txEl>
                                              <p:pRg st="7" end="7"/>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139267">
                                            <p:txEl>
                                              <p:pRg st="8" end="8"/>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39267">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7" grpId="1" build="p"/>
      <p:bldP spid="25" grpId="0" animBg="1"/>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3.1 Ellipsis licensing via Agree (14)</a:t>
            </a:r>
            <a:endParaRPr lang="nl-NL" sz="3400" smtClean="0">
              <a:solidFill>
                <a:schemeClr val="accent1"/>
              </a:solidFill>
            </a:endParaRPr>
          </a:p>
        </p:txBody>
      </p:sp>
      <p:sp>
        <p:nvSpPr>
          <p:cNvPr id="139267" name="Rectangle 3"/>
          <p:cNvSpPr>
            <a:spLocks noGrp="1" noChangeArrowheads="1"/>
          </p:cNvSpPr>
          <p:nvPr>
            <p:ph type="body" idx="1"/>
          </p:nvPr>
        </p:nvSpPr>
        <p:spPr>
          <a:xfrm>
            <a:off x="1371600" y="2209800"/>
            <a:ext cx="7392988" cy="3732213"/>
          </a:xfrm>
        </p:spPr>
        <p:txBody>
          <a:bodyPr/>
          <a:lstStyle/>
          <a:p>
            <a:pPr marL="609600" indent="-609600" eaLnBrk="1" hangingPunct="1">
              <a:buFont typeface="Wingdings" pitchFamily="-110" charset="2"/>
              <a:buNone/>
              <a:defRPr/>
            </a:pPr>
            <a:r>
              <a:rPr lang="nl-BE" sz="2200" dirty="0" smtClean="0">
                <a:solidFill>
                  <a:srgbClr val="269999"/>
                </a:solidFill>
                <a:sym typeface="Wingdings" pitchFamily="-110" charset="2"/>
              </a:rPr>
              <a:t>The </a:t>
            </a:r>
            <a:r>
              <a:rPr lang="en-US" sz="2200" dirty="0" smtClean="0">
                <a:solidFill>
                  <a:srgbClr val="269999"/>
                </a:solidFill>
              </a:rPr>
              <a:t>[E]-feature:</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Occurs optionally on certain heads: </a:t>
            </a:r>
            <a:r>
              <a:rPr lang="en-US" sz="2200" cap="small" dirty="0" err="1" smtClean="0">
                <a:solidFill>
                  <a:schemeClr val="tx2"/>
                </a:solidFill>
              </a:rPr>
              <a:t>sel</a:t>
            </a:r>
            <a:endParaRPr lang="en-US" sz="2200" cap="small"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Requires a licensor: </a:t>
            </a:r>
            <a:r>
              <a:rPr lang="en-US" sz="2200" dirty="0" err="1" smtClean="0">
                <a:solidFill>
                  <a:schemeClr val="tx2"/>
                </a:solidFill>
              </a:rPr>
              <a:t>uninterpretable</a:t>
            </a:r>
            <a:r>
              <a:rPr lang="en-US" sz="2200" dirty="0" smtClean="0">
                <a:solidFill>
                  <a:schemeClr val="tx2"/>
                </a:solidFill>
              </a:rPr>
              <a:t> </a:t>
            </a:r>
            <a:r>
              <a:rPr lang="en-US" sz="2200" cap="small" dirty="0" err="1" smtClean="0">
                <a:solidFill>
                  <a:schemeClr val="tx2"/>
                </a:solidFill>
              </a:rPr>
              <a:t>infl</a:t>
            </a:r>
            <a:r>
              <a:rPr lang="en-US" sz="2200" dirty="0" smtClean="0">
                <a:solidFill>
                  <a:schemeClr val="tx2"/>
                </a:solidFill>
              </a:rPr>
              <a:t> is checked 			 against the licensor via Agree</a:t>
            </a:r>
            <a:endParaRPr lang="en-US" sz="2200" cap="small" dirty="0" smtClean="0">
              <a:solidFill>
                <a:schemeClr val="tx2"/>
              </a:solidFill>
            </a:endParaRP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(49)		  </a:t>
            </a:r>
            <a:r>
              <a:rPr lang="en-US" sz="2200" cap="small" dirty="0" smtClean="0">
                <a:solidFill>
                  <a:schemeClr val="tx2"/>
                </a:solidFill>
              </a:rPr>
              <a:t>cat</a:t>
            </a:r>
            <a:r>
              <a:rPr lang="en-US" sz="2200" dirty="0" smtClean="0">
                <a:solidFill>
                  <a:schemeClr val="tx2"/>
                </a:solidFill>
              </a:rPr>
              <a:t> 	[X/E]</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rPr>
              <a:t>[</a:t>
            </a:r>
            <a:r>
              <a:rPr lang="en-US" sz="2200" i="1" dirty="0" err="1" smtClean="0">
                <a:solidFill>
                  <a:schemeClr val="tx2"/>
                </a:solidFill>
              </a:rPr>
              <a:t>u</a:t>
            </a:r>
            <a:r>
              <a:rPr lang="en-US" sz="2200" dirty="0" err="1" smtClean="0">
                <a:solidFill>
                  <a:schemeClr val="tx2"/>
                </a:solidFill>
              </a:rPr>
              <a:t>F</a:t>
            </a:r>
            <a:r>
              <a:rPr lang="en-US" sz="2200" dirty="0" smtClean="0">
                <a:solidFill>
                  <a:schemeClr val="tx2"/>
                </a:solidFill>
              </a:rPr>
              <a:t>]</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sel</a:t>
            </a:r>
            <a:r>
              <a:rPr lang="en-US" sz="2200" cap="small" dirty="0" smtClean="0">
                <a:solidFill>
                  <a:schemeClr val="tx2"/>
                </a:solidFill>
              </a:rPr>
              <a:t>	</a:t>
            </a:r>
            <a:r>
              <a:rPr lang="en-US" sz="2200" dirty="0" smtClean="0">
                <a:solidFill>
                  <a:schemeClr val="tx2"/>
                </a:solidFill>
              </a:rPr>
              <a:t>[X]</a:t>
            </a:r>
          </a:p>
          <a:p>
            <a:pPr marL="609600" indent="-609600" eaLnBrk="1" hangingPunct="1">
              <a:buFont typeface="Wingdings" pitchFamily="-110" charset="2"/>
              <a:buNone/>
              <a:defRPr/>
            </a:pPr>
            <a:endParaRPr lang="nl-BE" sz="2200" dirty="0" smtClean="0">
              <a:solidFill>
                <a:schemeClr val="tx2"/>
              </a:solidFill>
            </a:endParaRPr>
          </a:p>
          <a:p>
            <a:pPr marL="609600" indent="-609600" eaLnBrk="1" hangingPunct="1">
              <a:buFont typeface="Wingdings" pitchFamily="-110" charset="2"/>
              <a:buNone/>
              <a:defRPr/>
            </a:pPr>
            <a:endParaRPr lang="nl-NL" sz="2400" dirty="0">
              <a:solidFill>
                <a:schemeClr val="tx2"/>
              </a:solidFill>
            </a:endParaRPr>
          </a:p>
        </p:txBody>
      </p:sp>
      <p:sp>
        <p:nvSpPr>
          <p:cNvPr id="4" name="Vierkante haak links 3"/>
          <p:cNvSpPr/>
          <p:nvPr/>
        </p:nvSpPr>
        <p:spPr>
          <a:xfrm>
            <a:off x="2362200" y="4572000"/>
            <a:ext cx="152400" cy="12192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5" name="Vierkante haak rechts 4"/>
          <p:cNvSpPr/>
          <p:nvPr/>
        </p:nvSpPr>
        <p:spPr>
          <a:xfrm>
            <a:off x="3962400" y="4572000"/>
            <a:ext cx="152400" cy="12192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39267">
                                            <p:txEl>
                                              <p:pRg st="2" end="2"/>
                                            </p:txEl>
                                          </p:spTgt>
                                        </p:tgtEl>
                                        <p:attrNameLst>
                                          <p:attrName>style.visibility</p:attrName>
                                        </p:attrNameLst>
                                      </p:cBhvr>
                                      <p:to>
                                        <p:strVal val="visible"/>
                                      </p:to>
                                    </p:set>
                                    <p:animEffect transition="in" filter="dissolve">
                                      <p:cBhvr>
                                        <p:cTn id="7" dur="500"/>
                                        <p:tgtEl>
                                          <p:spTgt spid="1392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39267">
                                            <p:txEl>
                                              <p:pRg st="3" end="3"/>
                                            </p:txEl>
                                          </p:spTgt>
                                        </p:tgtEl>
                                        <p:attrNameLst>
                                          <p:attrName>style.visibility</p:attrName>
                                        </p:attrNameLst>
                                      </p:cBhvr>
                                      <p:to>
                                        <p:strVal val="visible"/>
                                      </p:to>
                                    </p:set>
                                    <p:animEffect transition="in" filter="dissolve">
                                      <p:cBhvr>
                                        <p:cTn id="12" dur="500"/>
                                        <p:tgtEl>
                                          <p:spTgt spid="13926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139267">
                                            <p:txEl>
                                              <p:pRg st="5" end="5"/>
                                            </p:txEl>
                                          </p:spTgt>
                                        </p:tgtEl>
                                        <p:attrNameLst>
                                          <p:attrName>style.visibility</p:attrName>
                                        </p:attrNameLst>
                                      </p:cBhvr>
                                      <p:to>
                                        <p:strVal val="visible"/>
                                      </p:to>
                                    </p:set>
                                    <p:animEffect transition="in" filter="fade">
                                      <p:cBhvr>
                                        <p:cTn id="17" dur="1000"/>
                                        <p:tgtEl>
                                          <p:spTgt spid="139267">
                                            <p:txEl>
                                              <p:pRg st="5" end="5"/>
                                            </p:txEl>
                                          </p:spTgt>
                                        </p:tgtEl>
                                      </p:cBhvr>
                                    </p:animEffect>
                                    <p:anim calcmode="lin" valueType="num">
                                      <p:cBhvr>
                                        <p:cTn id="18" dur="1000" fill="hold"/>
                                        <p:tgtEl>
                                          <p:spTgt spid="139267">
                                            <p:txEl>
                                              <p:pRg st="5" end="5"/>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39267">
                                            <p:txEl>
                                              <p:pRg st="5" end="5"/>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39267">
                                            <p:txEl>
                                              <p:pRg st="5" end="5"/>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39267">
                                            <p:txEl>
                                              <p:pRg st="6" end="6"/>
                                            </p:txEl>
                                          </p:spTgt>
                                        </p:tgtEl>
                                        <p:attrNameLst>
                                          <p:attrName>style.visibility</p:attrName>
                                        </p:attrNameLst>
                                      </p:cBhvr>
                                      <p:to>
                                        <p:strVal val="visible"/>
                                      </p:to>
                                    </p:set>
                                    <p:animEffect transition="in" filter="fade">
                                      <p:cBhvr>
                                        <p:cTn id="23" dur="1000"/>
                                        <p:tgtEl>
                                          <p:spTgt spid="139267">
                                            <p:txEl>
                                              <p:pRg st="6" end="6"/>
                                            </p:txEl>
                                          </p:spTgt>
                                        </p:tgtEl>
                                      </p:cBhvr>
                                    </p:animEffect>
                                    <p:anim calcmode="lin" valueType="num">
                                      <p:cBhvr>
                                        <p:cTn id="24" dur="1000" fill="hold"/>
                                        <p:tgtEl>
                                          <p:spTgt spid="139267">
                                            <p:txEl>
                                              <p:pRg st="6" end="6"/>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39267">
                                            <p:txEl>
                                              <p:pRg st="6" end="6"/>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9267">
                                            <p:txEl>
                                              <p:pRg st="6" end="6"/>
                                            </p:tx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39267">
                                            <p:txEl>
                                              <p:pRg st="7" end="7"/>
                                            </p:txEl>
                                          </p:spTgt>
                                        </p:tgtEl>
                                        <p:attrNameLst>
                                          <p:attrName>style.visibility</p:attrName>
                                        </p:attrNameLst>
                                      </p:cBhvr>
                                      <p:to>
                                        <p:strVal val="visible"/>
                                      </p:to>
                                    </p:set>
                                    <p:animEffect transition="in" filter="fade">
                                      <p:cBhvr>
                                        <p:cTn id="29" dur="1000"/>
                                        <p:tgtEl>
                                          <p:spTgt spid="139267">
                                            <p:txEl>
                                              <p:pRg st="7" end="7"/>
                                            </p:txEl>
                                          </p:spTgt>
                                        </p:tgtEl>
                                      </p:cBhvr>
                                    </p:animEffect>
                                    <p:anim calcmode="lin" valueType="num">
                                      <p:cBhvr>
                                        <p:cTn id="30" dur="1000" fill="hold"/>
                                        <p:tgtEl>
                                          <p:spTgt spid="139267">
                                            <p:txEl>
                                              <p:pRg st="7" end="7"/>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139267">
                                            <p:txEl>
                                              <p:pRg st="7" end="7"/>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39267">
                                            <p:txEl>
                                              <p:pRg st="7" end="7"/>
                                            </p:tx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900" decel="100000" fill="hold"/>
                                        <p:tgtEl>
                                          <p:spTgt spid="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900" decel="100000" fill="hold"/>
                                        <p:tgtEl>
                                          <p:spTgt spid="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7" grpId="1" build="p"/>
      <p:bldP spid="4" grpId="0" animBg="1"/>
      <p:bldP spid="5" grpId="0" animBg="1"/>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3.1 Ellipsis licensing via Agree (15)</a:t>
            </a:r>
            <a:endParaRPr lang="nl-NL" sz="3400" smtClean="0">
              <a:solidFill>
                <a:schemeClr val="accent1"/>
              </a:solidFill>
            </a:endParaRPr>
          </a:p>
        </p:txBody>
      </p:sp>
      <p:sp>
        <p:nvSpPr>
          <p:cNvPr id="139267" name="Rectangle 3"/>
          <p:cNvSpPr>
            <a:spLocks noGrp="1" noChangeArrowheads="1"/>
          </p:cNvSpPr>
          <p:nvPr>
            <p:ph type="body" idx="1"/>
          </p:nvPr>
        </p:nvSpPr>
        <p:spPr>
          <a:xfrm>
            <a:off x="1371600" y="1905000"/>
            <a:ext cx="7392988" cy="4419600"/>
          </a:xfrm>
        </p:spPr>
        <p:txBody>
          <a:bodyPr/>
          <a:lstStyle/>
          <a:p>
            <a:pPr marL="609600" indent="-609600" eaLnBrk="1" hangingPunct="1">
              <a:buFont typeface="Wingdings" pitchFamily="-110" charset="2"/>
              <a:buNone/>
              <a:defRPr/>
            </a:pPr>
            <a:r>
              <a:rPr lang="en-US" sz="2000" dirty="0" smtClean="0">
                <a:solidFill>
                  <a:schemeClr val="tx2"/>
                </a:solidFill>
              </a:rPr>
              <a:t>(50)		   LP</a:t>
            </a:r>
          </a:p>
          <a:p>
            <a:pPr marL="609600" indent="-609600" eaLnBrk="1" hangingPunct="1">
              <a:buFont typeface="Wingdings" pitchFamily="-110" charset="2"/>
              <a:buNone/>
              <a:defRPr/>
            </a:pPr>
            <a:endParaRPr lang="en-US" sz="1200" dirty="0" smtClean="0">
              <a:solidFill>
                <a:schemeClr val="tx2"/>
              </a:solidFill>
            </a:endParaRPr>
          </a:p>
          <a:p>
            <a:pPr marL="609600" indent="-609600" eaLnBrk="1" hangingPunct="1">
              <a:buFont typeface="Wingdings" pitchFamily="-110" charset="2"/>
              <a:buNone/>
              <a:defRPr/>
            </a:pPr>
            <a:r>
              <a:rPr lang="en-US" sz="2000" dirty="0" smtClean="0">
                <a:solidFill>
                  <a:schemeClr val="tx2"/>
                </a:solidFill>
              </a:rPr>
              <a:t>                  L’</a:t>
            </a:r>
          </a:p>
          <a:p>
            <a:pPr marL="609600" indent="-609600" eaLnBrk="1" hangingPunct="1">
              <a:buFont typeface="Wingdings" pitchFamily="-110" charset="2"/>
              <a:buNone/>
              <a:defRPr/>
            </a:pPr>
            <a:endParaRPr lang="en-US" sz="1200" dirty="0" smtClean="0">
              <a:solidFill>
                <a:schemeClr val="tx2"/>
              </a:solidFill>
            </a:endParaRPr>
          </a:p>
          <a:p>
            <a:pPr marL="609600" indent="-609600" eaLnBrk="1" hangingPunct="1">
              <a:buFont typeface="Wingdings" pitchFamily="-110" charset="2"/>
              <a:buNone/>
              <a:defRPr/>
            </a:pPr>
            <a:r>
              <a:rPr lang="en-US" sz="2200" cap="small" dirty="0" smtClean="0">
                <a:solidFill>
                  <a:schemeClr val="tx2"/>
                </a:solidFill>
              </a:rPr>
              <a:t>           L        …</a:t>
            </a:r>
          </a:p>
          <a:p>
            <a:pPr marL="609600" indent="-609600" eaLnBrk="1" hangingPunct="1">
              <a:buFont typeface="Wingdings" pitchFamily="-110" charset="2"/>
              <a:buNone/>
              <a:defRPr/>
            </a:pPr>
            <a:r>
              <a:rPr lang="en-US" sz="1800" dirty="0" smtClean="0">
                <a:solidFill>
                  <a:schemeClr val="tx2"/>
                </a:solidFill>
              </a:rPr>
              <a:t>       [</a:t>
            </a:r>
            <a:r>
              <a:rPr lang="en-US" sz="1800" cap="small" dirty="0" smtClean="0">
                <a:solidFill>
                  <a:schemeClr val="tx2"/>
                </a:solidFill>
              </a:rPr>
              <a:t>cat</a:t>
            </a:r>
            <a:r>
              <a:rPr lang="en-US" sz="1800" dirty="0" smtClean="0">
                <a:solidFill>
                  <a:schemeClr val="tx2"/>
                </a:solidFill>
              </a:rPr>
              <a:t> [F]]</a:t>
            </a:r>
            <a:endParaRPr lang="nl-NL" sz="1800" dirty="0" smtClean="0">
              <a:latin typeface="Arial" pitchFamily="-110" charset="0"/>
            </a:endParaRPr>
          </a:p>
          <a:p>
            <a:pPr marL="609600" indent="-609600" eaLnBrk="1" hangingPunct="1">
              <a:buFont typeface="Wingdings" pitchFamily="-110" charset="2"/>
              <a:buNone/>
              <a:defRPr/>
            </a:pPr>
            <a:r>
              <a:rPr lang="en-US" sz="2200" cap="small" dirty="0" smtClean="0">
                <a:solidFill>
                  <a:schemeClr val="tx2"/>
                </a:solidFill>
              </a:rPr>
              <a:t>                         XP</a:t>
            </a:r>
          </a:p>
          <a:p>
            <a:pPr marL="609600" indent="-609600" eaLnBrk="1" hangingPunct="1">
              <a:buFont typeface="Wingdings" pitchFamily="-110" charset="2"/>
              <a:buNone/>
              <a:defRPr/>
            </a:pPr>
            <a:endParaRPr lang="en-US" sz="1200" cap="small" dirty="0" smtClean="0">
              <a:solidFill>
                <a:schemeClr val="tx2"/>
              </a:solidFill>
            </a:endParaRPr>
          </a:p>
          <a:p>
            <a:pPr marL="609600" indent="-609600" eaLnBrk="1" hangingPunct="1">
              <a:buFont typeface="Wingdings" pitchFamily="-110" charset="2"/>
              <a:buNone/>
              <a:defRPr/>
            </a:pPr>
            <a:r>
              <a:rPr lang="en-US" sz="1800" dirty="0" smtClean="0">
                <a:solidFill>
                  <a:schemeClr val="tx2"/>
                </a:solidFill>
              </a:rPr>
              <a:t>		  		</a:t>
            </a:r>
            <a:r>
              <a:rPr lang="en-US" sz="2000" dirty="0" smtClean="0">
                <a:solidFill>
                  <a:schemeClr val="tx2"/>
                </a:solidFill>
              </a:rPr>
              <a:t>   X’</a:t>
            </a:r>
            <a:endParaRPr lang="en-US" sz="2000" dirty="0" smtClean="0">
              <a:solidFill>
                <a:srgbClr val="269999"/>
              </a:solidFill>
            </a:endParaRPr>
          </a:p>
          <a:p>
            <a:pPr marL="609600" indent="-609600" eaLnBrk="1" hangingPunct="1">
              <a:buFont typeface="Wingdings" pitchFamily="-110" charset="2"/>
              <a:buNone/>
              <a:defRPr/>
            </a:pPr>
            <a:endParaRPr lang="en-US" sz="1200" dirty="0" smtClean="0">
              <a:solidFill>
                <a:schemeClr val="tx2"/>
              </a:solidFill>
            </a:endParaRPr>
          </a:p>
          <a:p>
            <a:pPr marL="609600" indent="-609600" eaLnBrk="1" hangingPunct="1">
              <a:buFont typeface="Wingdings" pitchFamily="-110" charset="2"/>
              <a:buNone/>
              <a:defRPr/>
            </a:pPr>
            <a:r>
              <a:rPr lang="en-US" sz="2000" dirty="0" smtClean="0">
                <a:solidFill>
                  <a:schemeClr val="tx2"/>
                </a:solidFill>
              </a:rPr>
              <a:t>			       X          YP</a:t>
            </a:r>
          </a:p>
          <a:p>
            <a:pPr marL="609600" indent="-609600" eaLnBrk="1" hangingPunct="1">
              <a:buFont typeface="Wingdings" pitchFamily="-110" charset="2"/>
              <a:buNone/>
              <a:defRPr/>
            </a:pPr>
            <a:r>
              <a:rPr lang="en-US" sz="1800" cap="small" dirty="0" smtClean="0">
                <a:solidFill>
                  <a:schemeClr val="tx2"/>
                </a:solidFill>
              </a:rPr>
              <a:t>                      E  </a:t>
            </a:r>
            <a:r>
              <a:rPr lang="en-US" sz="1800" cap="small" dirty="0" err="1" smtClean="0">
                <a:solidFill>
                  <a:schemeClr val="tx2"/>
                </a:solidFill>
              </a:rPr>
              <a:t>infl</a:t>
            </a:r>
            <a:r>
              <a:rPr lang="en-US" sz="1800" dirty="0" err="1" smtClean="0">
                <a:solidFill>
                  <a:schemeClr val="tx2"/>
                </a:solidFill>
              </a:rPr>
              <a:t>[</a:t>
            </a:r>
            <a:r>
              <a:rPr lang="en-US" sz="1800" i="1" dirty="0" err="1" smtClean="0">
                <a:solidFill>
                  <a:schemeClr val="tx2"/>
                </a:solidFill>
              </a:rPr>
              <a:t>u</a:t>
            </a:r>
            <a:r>
              <a:rPr lang="en-US" sz="1800" dirty="0" err="1" smtClean="0">
                <a:solidFill>
                  <a:schemeClr val="tx2"/>
                </a:solidFill>
              </a:rPr>
              <a:t>F</a:t>
            </a:r>
            <a:r>
              <a:rPr lang="en-US" sz="1800" dirty="0" smtClean="0">
                <a:solidFill>
                  <a:schemeClr val="tx2"/>
                </a:solidFill>
              </a:rPr>
              <a:t>]</a:t>
            </a:r>
          </a:p>
          <a:p>
            <a:pPr marL="609600" indent="-609600" eaLnBrk="1" hangingPunct="1">
              <a:buFont typeface="Wingdings" pitchFamily="-110" charset="2"/>
              <a:buNone/>
              <a:defRPr/>
            </a:pPr>
            <a:r>
              <a:rPr lang="en-US" sz="1800" dirty="0" smtClean="0">
                <a:solidFill>
                  <a:schemeClr val="tx2"/>
                </a:solidFill>
              </a:rPr>
              <a:t>		              </a:t>
            </a:r>
            <a:r>
              <a:rPr lang="en-US" sz="1800" cap="small" dirty="0" err="1" smtClean="0">
                <a:solidFill>
                  <a:schemeClr val="tx2"/>
                </a:solidFill>
              </a:rPr>
              <a:t>sel</a:t>
            </a:r>
            <a:r>
              <a:rPr lang="en-US" sz="1800" cap="small" dirty="0" smtClean="0">
                <a:solidFill>
                  <a:schemeClr val="tx2"/>
                </a:solidFill>
              </a:rPr>
              <a:t> </a:t>
            </a:r>
            <a:r>
              <a:rPr lang="en-US" sz="1800" dirty="0" smtClean="0">
                <a:solidFill>
                  <a:schemeClr val="tx2"/>
                </a:solidFill>
              </a:rPr>
              <a:t>[X]</a:t>
            </a:r>
          </a:p>
          <a:p>
            <a:pPr marL="609600" indent="-609600" eaLnBrk="1" hangingPunct="1">
              <a:buFont typeface="Wingdings" pitchFamily="-110" charset="2"/>
              <a:buNone/>
              <a:defRPr/>
            </a:pPr>
            <a:endParaRPr lang="nl-BE" sz="2200" dirty="0" smtClean="0">
              <a:solidFill>
                <a:schemeClr val="tx2"/>
              </a:solidFill>
            </a:endParaRPr>
          </a:p>
          <a:p>
            <a:pPr marL="609600" indent="-609600" eaLnBrk="1" hangingPunct="1">
              <a:buFont typeface="Wingdings" pitchFamily="-110" charset="2"/>
              <a:buNone/>
              <a:defRPr/>
            </a:pPr>
            <a:endParaRPr lang="nl-NL" sz="2400" dirty="0">
              <a:solidFill>
                <a:schemeClr val="tx2"/>
              </a:solidFill>
            </a:endParaRPr>
          </a:p>
        </p:txBody>
      </p:sp>
      <p:sp>
        <p:nvSpPr>
          <p:cNvPr id="4" name="Vierkante haak links 3"/>
          <p:cNvSpPr/>
          <p:nvPr/>
        </p:nvSpPr>
        <p:spPr>
          <a:xfrm>
            <a:off x="3124200" y="5410200"/>
            <a:ext cx="46038" cy="6858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5" name="Vierkante haak rechts 4"/>
          <p:cNvSpPr/>
          <p:nvPr/>
        </p:nvSpPr>
        <p:spPr>
          <a:xfrm>
            <a:off x="4495800" y="5486400"/>
            <a:ext cx="76200" cy="5334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grpSp>
        <p:nvGrpSpPr>
          <p:cNvPr id="2" name="Groeperen 9"/>
          <p:cNvGrpSpPr>
            <a:grpSpLocks/>
          </p:cNvGrpSpPr>
          <p:nvPr/>
        </p:nvGrpSpPr>
        <p:grpSpPr bwMode="auto">
          <a:xfrm>
            <a:off x="2362200" y="2362200"/>
            <a:ext cx="762000" cy="152400"/>
            <a:chOff x="2362200" y="2286000"/>
            <a:chExt cx="762000" cy="152400"/>
          </a:xfrm>
        </p:grpSpPr>
        <p:cxnSp>
          <p:nvCxnSpPr>
            <p:cNvPr id="7" name="Rechte verbindingslijn 6"/>
            <p:cNvCxnSpPr/>
            <p:nvPr/>
          </p:nvCxnSpPr>
          <p:spPr>
            <a:xfrm>
              <a:off x="2743200" y="2286000"/>
              <a:ext cx="381000" cy="1524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Rechte verbindingslijn 8"/>
            <p:cNvCxnSpPr/>
            <p:nvPr/>
          </p:nvCxnSpPr>
          <p:spPr>
            <a:xfrm rot="10800000" flipV="1">
              <a:off x="2362200" y="2286000"/>
              <a:ext cx="381000" cy="1524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3" name="Groeperen 10"/>
          <p:cNvGrpSpPr>
            <a:grpSpLocks/>
          </p:cNvGrpSpPr>
          <p:nvPr/>
        </p:nvGrpSpPr>
        <p:grpSpPr bwMode="auto">
          <a:xfrm>
            <a:off x="2743200" y="2895600"/>
            <a:ext cx="762000" cy="152400"/>
            <a:chOff x="2362200" y="2286000"/>
            <a:chExt cx="762000" cy="152400"/>
          </a:xfrm>
        </p:grpSpPr>
        <p:cxnSp>
          <p:nvCxnSpPr>
            <p:cNvPr id="12" name="Rechte verbindingslijn 11"/>
            <p:cNvCxnSpPr/>
            <p:nvPr/>
          </p:nvCxnSpPr>
          <p:spPr>
            <a:xfrm>
              <a:off x="2743200" y="2286000"/>
              <a:ext cx="381000" cy="1524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Rechte verbindingslijn 12"/>
            <p:cNvCxnSpPr/>
            <p:nvPr/>
          </p:nvCxnSpPr>
          <p:spPr>
            <a:xfrm rot="10800000" flipV="1">
              <a:off x="2362200" y="2286000"/>
              <a:ext cx="381000" cy="1524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6" name="Groeperen 13"/>
          <p:cNvGrpSpPr>
            <a:grpSpLocks/>
          </p:cNvGrpSpPr>
          <p:nvPr/>
        </p:nvGrpSpPr>
        <p:grpSpPr bwMode="auto">
          <a:xfrm>
            <a:off x="3200400" y="3581400"/>
            <a:ext cx="762000" cy="152400"/>
            <a:chOff x="2362200" y="2286000"/>
            <a:chExt cx="762000" cy="152400"/>
          </a:xfrm>
        </p:grpSpPr>
        <p:cxnSp>
          <p:nvCxnSpPr>
            <p:cNvPr id="15" name="Rechte verbindingslijn 14"/>
            <p:cNvCxnSpPr/>
            <p:nvPr/>
          </p:nvCxnSpPr>
          <p:spPr>
            <a:xfrm>
              <a:off x="2743200" y="2286000"/>
              <a:ext cx="381000" cy="1524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Rechte verbindingslijn 15"/>
            <p:cNvCxnSpPr/>
            <p:nvPr/>
          </p:nvCxnSpPr>
          <p:spPr>
            <a:xfrm rot="10800000" flipV="1">
              <a:off x="2362200" y="2286000"/>
              <a:ext cx="381000" cy="1524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8" name="Groeperen 16"/>
          <p:cNvGrpSpPr>
            <a:grpSpLocks/>
          </p:cNvGrpSpPr>
          <p:nvPr/>
        </p:nvGrpSpPr>
        <p:grpSpPr bwMode="auto">
          <a:xfrm>
            <a:off x="3657600" y="4267200"/>
            <a:ext cx="762000" cy="152400"/>
            <a:chOff x="2362200" y="2286000"/>
            <a:chExt cx="762000" cy="152400"/>
          </a:xfrm>
        </p:grpSpPr>
        <p:cxnSp>
          <p:nvCxnSpPr>
            <p:cNvPr id="18" name="Rechte verbindingslijn 17"/>
            <p:cNvCxnSpPr/>
            <p:nvPr/>
          </p:nvCxnSpPr>
          <p:spPr>
            <a:xfrm>
              <a:off x="2743200" y="2286000"/>
              <a:ext cx="381000" cy="1524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9" name="Rechte verbindingslijn 18"/>
            <p:cNvCxnSpPr/>
            <p:nvPr/>
          </p:nvCxnSpPr>
          <p:spPr>
            <a:xfrm rot="10800000" flipV="1">
              <a:off x="2362200" y="2286000"/>
              <a:ext cx="381000" cy="1524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grpSp>
        <p:nvGrpSpPr>
          <p:cNvPr id="10" name="Groeperen 19"/>
          <p:cNvGrpSpPr>
            <a:grpSpLocks/>
          </p:cNvGrpSpPr>
          <p:nvPr/>
        </p:nvGrpSpPr>
        <p:grpSpPr bwMode="auto">
          <a:xfrm>
            <a:off x="4191000" y="4876800"/>
            <a:ext cx="762000" cy="152400"/>
            <a:chOff x="2362200" y="2286000"/>
            <a:chExt cx="762000" cy="152400"/>
          </a:xfrm>
        </p:grpSpPr>
        <p:cxnSp>
          <p:nvCxnSpPr>
            <p:cNvPr id="21" name="Rechte verbindingslijn 20"/>
            <p:cNvCxnSpPr/>
            <p:nvPr/>
          </p:nvCxnSpPr>
          <p:spPr>
            <a:xfrm>
              <a:off x="2743200" y="2286000"/>
              <a:ext cx="381000" cy="1524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2" name="Rechte verbindingslijn 21"/>
            <p:cNvCxnSpPr/>
            <p:nvPr/>
          </p:nvCxnSpPr>
          <p:spPr>
            <a:xfrm rot="10800000" flipV="1">
              <a:off x="2362200" y="2286000"/>
              <a:ext cx="381000" cy="15240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23" name="Vierkante haak rechts 22"/>
          <p:cNvSpPr/>
          <p:nvPr/>
        </p:nvSpPr>
        <p:spPr>
          <a:xfrm>
            <a:off x="4572000" y="5410200"/>
            <a:ext cx="46038" cy="6858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24" name="Vierkante haak links 23"/>
          <p:cNvSpPr/>
          <p:nvPr/>
        </p:nvSpPr>
        <p:spPr>
          <a:xfrm>
            <a:off x="3429000" y="5486400"/>
            <a:ext cx="46038" cy="5334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grpSp>
        <p:nvGrpSpPr>
          <p:cNvPr id="11" name="Groeperen 30"/>
          <p:cNvGrpSpPr>
            <a:grpSpLocks/>
          </p:cNvGrpSpPr>
          <p:nvPr/>
        </p:nvGrpSpPr>
        <p:grpSpPr bwMode="auto">
          <a:xfrm>
            <a:off x="2741613" y="3887788"/>
            <a:ext cx="306387" cy="1676400"/>
            <a:chOff x="2742406" y="3886994"/>
            <a:chExt cx="305594" cy="1677194"/>
          </a:xfrm>
        </p:grpSpPr>
        <p:cxnSp>
          <p:nvCxnSpPr>
            <p:cNvPr id="26" name="Rechte verbindingslijn 25"/>
            <p:cNvCxnSpPr/>
            <p:nvPr/>
          </p:nvCxnSpPr>
          <p:spPr>
            <a:xfrm rot="5400000">
              <a:off x="1904601" y="4724799"/>
              <a:ext cx="1677194" cy="1583"/>
            </a:xfrm>
            <a:prstGeom prst="line">
              <a:avLst/>
            </a:prstGeom>
            <a:ln>
              <a:solidFill>
                <a:schemeClr val="accent1">
                  <a:lumMod val="75000"/>
                </a:schemeClr>
              </a:solidFill>
              <a:headEnd type="oval" w="lg" len="lg"/>
              <a:tailEnd type="none" w="lg" len="lg"/>
            </a:ln>
          </p:spPr>
          <p:style>
            <a:lnRef idx="2">
              <a:schemeClr val="accent1"/>
            </a:lnRef>
            <a:fillRef idx="0">
              <a:schemeClr val="accent1"/>
            </a:fillRef>
            <a:effectRef idx="1">
              <a:schemeClr val="accent1"/>
            </a:effectRef>
            <a:fontRef idx="minor">
              <a:schemeClr val="tx1"/>
            </a:fontRef>
          </p:style>
        </p:cxnSp>
        <p:cxnSp>
          <p:nvCxnSpPr>
            <p:cNvPr id="29" name="Rechte verbindingslijn 28"/>
            <p:cNvCxnSpPr/>
            <p:nvPr/>
          </p:nvCxnSpPr>
          <p:spPr>
            <a:xfrm>
              <a:off x="2743989" y="5562599"/>
              <a:ext cx="304011" cy="1589"/>
            </a:xfrm>
            <a:prstGeom prst="line">
              <a:avLst/>
            </a:prstGeom>
            <a:ln>
              <a:solidFill>
                <a:schemeClr val="accent1">
                  <a:lumMod val="75000"/>
                </a:schemeClr>
              </a:solidFill>
              <a:headEnd type="none" w="lg" len="lg"/>
              <a:tailEnd type="oval" w="lg" len="lg"/>
            </a:ln>
          </p:spPr>
          <p:style>
            <a:lnRef idx="2">
              <a:schemeClr val="accent1"/>
            </a:lnRef>
            <a:fillRef idx="0">
              <a:schemeClr val="accent1"/>
            </a:fillRef>
            <a:effectRef idx="1">
              <a:schemeClr val="accent1"/>
            </a:effectRef>
            <a:fontRef idx="minor">
              <a:schemeClr val="tx1"/>
            </a:fontRef>
          </p:style>
        </p:cxnSp>
      </p:grpSp>
      <p:sp>
        <p:nvSpPr>
          <p:cNvPr id="32" name="Vrije vorm 31"/>
          <p:cNvSpPr/>
          <p:nvPr/>
        </p:nvSpPr>
        <p:spPr>
          <a:xfrm>
            <a:off x="4684713" y="4527550"/>
            <a:ext cx="693737" cy="1598613"/>
          </a:xfrm>
          <a:custGeom>
            <a:avLst/>
            <a:gdLst>
              <a:gd name="connsiteX0" fmla="*/ 649942 w 694766"/>
              <a:gd name="connsiteY0" fmla="*/ 0 h 1598706"/>
              <a:gd name="connsiteX1" fmla="*/ 7471 w 694766"/>
              <a:gd name="connsiteY1" fmla="*/ 687295 h 1598706"/>
              <a:gd name="connsiteX2" fmla="*/ 694766 w 694766"/>
              <a:gd name="connsiteY2" fmla="*/ 1598706 h 1598706"/>
            </a:gdLst>
            <a:ahLst/>
            <a:cxnLst>
              <a:cxn ang="0">
                <a:pos x="connsiteX0" y="connsiteY0"/>
              </a:cxn>
              <a:cxn ang="0">
                <a:pos x="connsiteX1" y="connsiteY1"/>
              </a:cxn>
              <a:cxn ang="0">
                <a:pos x="connsiteX2" y="connsiteY2"/>
              </a:cxn>
            </a:cxnLst>
            <a:rect l="l" t="t" r="r" b="b"/>
            <a:pathLst>
              <a:path w="694766" h="1598706">
                <a:moveTo>
                  <a:pt x="649942" y="0"/>
                </a:moveTo>
                <a:cubicBezTo>
                  <a:pt x="324971" y="210422"/>
                  <a:pt x="0" y="420844"/>
                  <a:pt x="7471" y="687295"/>
                </a:cubicBezTo>
                <a:cubicBezTo>
                  <a:pt x="14942" y="953746"/>
                  <a:pt x="354854" y="1276226"/>
                  <a:pt x="694766" y="1598706"/>
                </a:cubicBezTo>
              </a:path>
            </a:pathLst>
          </a:custGeom>
          <a:ln w="31750">
            <a:solidFill>
              <a:schemeClr val="accent1">
                <a:lumMod val="75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3.1 Ellipsis licensing via Agree (16)</a:t>
            </a:r>
            <a:endParaRPr lang="nl-NL" sz="3400" smtClean="0">
              <a:solidFill>
                <a:schemeClr val="accent1"/>
              </a:solidFill>
            </a:endParaRPr>
          </a:p>
        </p:txBody>
      </p:sp>
      <p:sp>
        <p:nvSpPr>
          <p:cNvPr id="139267" name="Rectangle 3"/>
          <p:cNvSpPr>
            <a:spLocks noGrp="1" noChangeArrowheads="1"/>
          </p:cNvSpPr>
          <p:nvPr>
            <p:ph type="body" idx="1"/>
          </p:nvPr>
        </p:nvSpPr>
        <p:spPr>
          <a:xfrm>
            <a:off x="1219200" y="2209800"/>
            <a:ext cx="7543800" cy="4191000"/>
          </a:xfrm>
        </p:spPr>
        <p:txBody>
          <a:bodyPr/>
          <a:lstStyle/>
          <a:p>
            <a:pPr marL="609600" indent="-609600" eaLnBrk="1" hangingPunct="1">
              <a:buFont typeface="Wingdings" pitchFamily="-110" charset="2"/>
              <a:buNone/>
              <a:defRPr/>
            </a:pPr>
            <a:r>
              <a:rPr lang="en-US" sz="2200" dirty="0" smtClean="0">
                <a:solidFill>
                  <a:srgbClr val="269999"/>
                </a:solidFill>
              </a:rPr>
              <a:t>[E]-feature</a:t>
            </a:r>
          </a:p>
          <a:p>
            <a:pPr marL="609600" indent="-609600" eaLnBrk="1" hangingPunct="1">
              <a:buFont typeface="Wingdings" pitchFamily="-110" charset="2"/>
              <a:buNone/>
              <a:defRPr/>
            </a:pPr>
            <a:endParaRPr lang="en-US" sz="1200" dirty="0" smtClean="0">
              <a:solidFill>
                <a:schemeClr val="tx2"/>
              </a:solidFill>
              <a:sym typeface="Wingdings"/>
            </a:endParaRPr>
          </a:p>
          <a:p>
            <a:pPr marL="609600" indent="-609600" eaLnBrk="1" hangingPunct="1">
              <a:buFont typeface="Wingdings" pitchFamily="-110" charset="2"/>
              <a:buNone/>
              <a:defRPr/>
            </a:pPr>
            <a:r>
              <a:rPr lang="en-US" sz="2200" dirty="0" smtClean="0">
                <a:solidFill>
                  <a:schemeClr val="tx2"/>
                </a:solidFill>
                <a:sym typeface="Wingdings"/>
              </a:rPr>
              <a:t>(51)	a. The syntax of </a:t>
            </a:r>
            <a:r>
              <a:rPr lang="en-US" sz="2200" dirty="0" smtClean="0">
                <a:solidFill>
                  <a:schemeClr val="tx2"/>
                </a:solidFill>
              </a:rPr>
              <a:t>[E]:  </a:t>
            </a:r>
            <a:r>
              <a:rPr lang="nl-NL" sz="2200" dirty="0" smtClean="0">
                <a:solidFill>
                  <a:schemeClr val="tx2"/>
                </a:solidFill>
                <a:cs typeface="Verdana"/>
              </a:rPr>
              <a:t>  </a:t>
            </a:r>
            <a:r>
              <a:rPr lang="en-US" sz="2200" cap="small" dirty="0" smtClean="0">
                <a:solidFill>
                  <a:schemeClr val="tx2"/>
                </a:solidFill>
              </a:rPr>
              <a:t>cat</a:t>
            </a:r>
            <a:r>
              <a:rPr lang="en-US" sz="2200" dirty="0" smtClean="0">
                <a:solidFill>
                  <a:schemeClr val="tx2"/>
                </a:solidFill>
              </a:rPr>
              <a:t> 	[X/E]</a:t>
            </a:r>
          </a:p>
          <a:p>
            <a:pPr marL="609600" indent="-609600" eaLnBrk="1" hangingPunct="1">
              <a:buFont typeface="Wingdings" pitchFamily="-110" charset="2"/>
              <a:buNone/>
              <a:defRPr/>
            </a:pPr>
            <a:r>
              <a:rPr lang="en-US" sz="2200" dirty="0" smtClean="0">
                <a:solidFill>
                  <a:schemeClr val="tx2"/>
                </a:solidFill>
              </a:rPr>
              <a:t>		 	 		   </a:t>
            </a:r>
            <a:r>
              <a:rPr lang="en-US" sz="2200" cap="small" dirty="0" err="1" smtClean="0">
                <a:solidFill>
                  <a:schemeClr val="tx2"/>
                </a:solidFill>
              </a:rPr>
              <a:t>infl</a:t>
            </a:r>
            <a:r>
              <a:rPr lang="en-US" sz="2200" cap="small" dirty="0" smtClean="0">
                <a:solidFill>
                  <a:schemeClr val="tx2"/>
                </a:solidFill>
              </a:rPr>
              <a:t> 	</a:t>
            </a:r>
            <a:r>
              <a:rPr lang="en-US" sz="2200" dirty="0" smtClean="0">
                <a:solidFill>
                  <a:schemeClr val="tx2"/>
                </a:solidFill>
              </a:rPr>
              <a:t>[</a:t>
            </a:r>
            <a:r>
              <a:rPr lang="en-US" sz="2200" i="1" dirty="0" err="1" smtClean="0">
                <a:solidFill>
                  <a:schemeClr val="tx2"/>
                </a:solidFill>
              </a:rPr>
              <a:t>u</a:t>
            </a:r>
            <a:r>
              <a:rPr lang="en-US" sz="2200" dirty="0" err="1" smtClean="0">
                <a:solidFill>
                  <a:schemeClr val="tx2"/>
                </a:solidFill>
              </a:rPr>
              <a:t>F</a:t>
            </a:r>
            <a:r>
              <a:rPr lang="en-US" sz="2200" dirty="0" smtClean="0">
                <a:solidFill>
                  <a:schemeClr val="tx2"/>
                </a:solidFill>
              </a:rPr>
              <a:t>]</a:t>
            </a:r>
          </a:p>
          <a:p>
            <a:pPr marL="609600" indent="-609600" eaLnBrk="1" hangingPunct="1">
              <a:spcAft>
                <a:spcPts val="600"/>
              </a:spcAft>
              <a:buFont typeface="Wingdings" pitchFamily="-110" charset="2"/>
              <a:buNone/>
              <a:defRPr/>
            </a:pPr>
            <a:r>
              <a:rPr lang="en-US" sz="2200" dirty="0" smtClean="0">
                <a:solidFill>
                  <a:schemeClr val="tx2"/>
                </a:solidFill>
              </a:rPr>
              <a:t>		  			   </a:t>
            </a:r>
            <a:r>
              <a:rPr lang="en-US" sz="2200" cap="small" dirty="0" err="1" smtClean="0">
                <a:solidFill>
                  <a:schemeClr val="tx2"/>
                </a:solidFill>
              </a:rPr>
              <a:t>sel</a:t>
            </a:r>
            <a:r>
              <a:rPr lang="en-US" sz="2200" cap="small" dirty="0" smtClean="0">
                <a:solidFill>
                  <a:schemeClr val="tx2"/>
                </a:solidFill>
              </a:rPr>
              <a:t>	</a:t>
            </a:r>
            <a:r>
              <a:rPr lang="en-US" sz="2200" dirty="0" smtClean="0">
                <a:solidFill>
                  <a:schemeClr val="tx2"/>
                </a:solidFill>
              </a:rPr>
              <a:t>[X]</a:t>
            </a:r>
            <a:endParaRPr lang="nl-NL" sz="2200" baseline="-25000" dirty="0" smtClean="0">
              <a:cs typeface="Verdana"/>
            </a:endParaRPr>
          </a:p>
          <a:p>
            <a:pPr marL="609600" indent="-609600" eaLnBrk="1" hangingPunct="1">
              <a:spcAft>
                <a:spcPts val="600"/>
              </a:spcAft>
              <a:buFont typeface="Wingdings" pitchFamily="-110" charset="2"/>
              <a:buNone/>
              <a:defRPr/>
            </a:pPr>
            <a:r>
              <a:rPr lang="nl-NL" sz="2200" dirty="0" smtClean="0">
                <a:solidFill>
                  <a:schemeClr val="tx2"/>
                </a:solidFill>
                <a:cs typeface="Verdana"/>
              </a:rPr>
              <a:t>	</a:t>
            </a:r>
            <a:r>
              <a:rPr lang="nl-NL" sz="2200" dirty="0" err="1" smtClean="0">
                <a:solidFill>
                  <a:schemeClr val="tx2"/>
                </a:solidFill>
                <a:cs typeface="Verdana"/>
              </a:rPr>
              <a:t>b</a:t>
            </a:r>
            <a:r>
              <a:rPr lang="nl-NL" sz="2200" dirty="0" smtClean="0">
                <a:solidFill>
                  <a:schemeClr val="tx2"/>
                </a:solidFill>
                <a:cs typeface="Verdana"/>
              </a:rPr>
              <a:t>. The </a:t>
            </a:r>
            <a:r>
              <a:rPr lang="nl-NL" sz="2200" dirty="0" err="1" smtClean="0">
                <a:solidFill>
                  <a:schemeClr val="tx2"/>
                </a:solidFill>
                <a:cs typeface="Verdana"/>
              </a:rPr>
              <a:t>phonology</a:t>
            </a:r>
            <a:r>
              <a:rPr lang="nl-NL" sz="2200" dirty="0" smtClean="0">
                <a:solidFill>
                  <a:schemeClr val="tx2"/>
                </a:solidFill>
                <a:cs typeface="Verdana"/>
              </a:rPr>
              <a:t> of </a:t>
            </a:r>
            <a:r>
              <a:rPr lang="en-US" sz="2200" dirty="0" smtClean="0">
                <a:solidFill>
                  <a:schemeClr val="tx2"/>
                </a:solidFill>
                <a:cs typeface="Verdana"/>
              </a:rPr>
              <a:t>[E]: </a:t>
            </a:r>
            <a:r>
              <a:rPr lang="en-US" sz="2200" dirty="0" err="1" smtClean="0">
                <a:solidFill>
                  <a:schemeClr val="tx2"/>
                </a:solidFill>
                <a:cs typeface="Verdana"/>
              </a:rPr>
              <a:t>φ</a:t>
            </a:r>
            <a:r>
              <a:rPr lang="en-US" sz="2200" dirty="0" smtClean="0">
                <a:solidFill>
                  <a:schemeClr val="tx2"/>
                </a:solidFill>
                <a:cs typeface="Verdana"/>
              </a:rPr>
              <a:t> </a:t>
            </a:r>
            <a:r>
              <a:rPr lang="nl-NL" sz="2200" dirty="0" smtClean="0">
                <a:solidFill>
                  <a:schemeClr val="tx2"/>
                </a:solidFill>
                <a:cs typeface="Verdana"/>
                <a:sym typeface="Wingdings"/>
              </a:rPr>
              <a:t> Ø / E_</a:t>
            </a:r>
          </a:p>
          <a:p>
            <a:pPr marL="609600" indent="-609600" eaLnBrk="1" hangingPunct="1">
              <a:buFont typeface="Wingdings" pitchFamily="-110" charset="2"/>
              <a:buNone/>
              <a:defRPr/>
            </a:pPr>
            <a:r>
              <a:rPr lang="nl-NL" sz="2200" dirty="0" smtClean="0">
                <a:solidFill>
                  <a:schemeClr val="tx2"/>
                </a:solidFill>
                <a:cs typeface="Verdana"/>
                <a:sym typeface="Wingdings"/>
              </a:rPr>
              <a:t>	</a:t>
            </a:r>
            <a:r>
              <a:rPr lang="nl-NL" sz="2200" dirty="0" err="1" smtClean="0">
                <a:solidFill>
                  <a:schemeClr val="tx2"/>
                </a:solidFill>
                <a:cs typeface="Verdana"/>
                <a:sym typeface="Wingdings"/>
              </a:rPr>
              <a:t>c</a:t>
            </a:r>
            <a:r>
              <a:rPr lang="nl-NL" sz="2200" dirty="0" smtClean="0">
                <a:solidFill>
                  <a:schemeClr val="tx2"/>
                </a:solidFill>
                <a:cs typeface="Verdana"/>
                <a:sym typeface="Wingdings"/>
              </a:rPr>
              <a:t>. The </a:t>
            </a:r>
            <a:r>
              <a:rPr lang="nl-NL" sz="2200" dirty="0" err="1" smtClean="0">
                <a:solidFill>
                  <a:schemeClr val="tx2"/>
                </a:solidFill>
                <a:cs typeface="Verdana"/>
                <a:sym typeface="Wingdings"/>
              </a:rPr>
              <a:t>semantics</a:t>
            </a:r>
            <a:r>
              <a:rPr lang="nl-NL" sz="2200" dirty="0" smtClean="0">
                <a:solidFill>
                  <a:schemeClr val="tx2"/>
                </a:solidFill>
                <a:cs typeface="Verdana"/>
                <a:sym typeface="Wingdings"/>
              </a:rPr>
              <a:t> of </a:t>
            </a:r>
            <a:r>
              <a:rPr lang="en-US" sz="2200" dirty="0" smtClean="0">
                <a:solidFill>
                  <a:schemeClr val="tx2"/>
                </a:solidFill>
                <a:cs typeface="Verdana"/>
              </a:rPr>
              <a:t>[E]: </a:t>
            </a:r>
            <a:r>
              <a:rPr lang="en-US" sz="2200" spc="-600" dirty="0" smtClean="0">
                <a:solidFill>
                  <a:schemeClr val="tx2"/>
                </a:solidFill>
                <a:cs typeface="Verdana"/>
              </a:rPr>
              <a:t>[[ </a:t>
            </a:r>
            <a:r>
              <a:rPr lang="en-US" sz="2200" dirty="0" smtClean="0">
                <a:solidFill>
                  <a:schemeClr val="tx2"/>
                </a:solidFill>
                <a:cs typeface="Verdana"/>
              </a:rPr>
              <a:t>E</a:t>
            </a:r>
            <a:r>
              <a:rPr lang="en-US" sz="2200" spc="-600" dirty="0" smtClean="0">
                <a:solidFill>
                  <a:schemeClr val="tx2"/>
                </a:solidFill>
                <a:cs typeface="Verdana"/>
              </a:rPr>
              <a:t>]]</a:t>
            </a:r>
            <a:r>
              <a:rPr lang="en-US" sz="2200" dirty="0" smtClean="0">
                <a:solidFill>
                  <a:schemeClr val="tx2"/>
                </a:solidFill>
                <a:cs typeface="Verdana"/>
              </a:rPr>
              <a:t> = </a:t>
            </a:r>
            <a:r>
              <a:rPr lang="en-US" sz="2200" dirty="0" err="1" smtClean="0">
                <a:solidFill>
                  <a:schemeClr val="tx2"/>
                </a:solidFill>
                <a:cs typeface="Verdana"/>
              </a:rPr>
              <a:t>λp</a:t>
            </a:r>
            <a:r>
              <a:rPr lang="en-US" sz="2200" dirty="0" smtClean="0">
                <a:solidFill>
                  <a:schemeClr val="tx2"/>
                </a:solidFill>
                <a:cs typeface="Verdana"/>
              </a:rPr>
              <a:t>: </a:t>
            </a:r>
            <a:r>
              <a:rPr lang="en-US" sz="2200" dirty="0" err="1" smtClean="0">
                <a:solidFill>
                  <a:schemeClr val="tx2"/>
                </a:solidFill>
                <a:cs typeface="Verdana"/>
              </a:rPr>
              <a:t>e-</a:t>
            </a:r>
            <a:r>
              <a:rPr lang="en-US" sz="2200" cap="small" dirty="0" err="1" smtClean="0">
                <a:solidFill>
                  <a:schemeClr val="tx2"/>
                </a:solidFill>
                <a:cs typeface="Verdana"/>
              </a:rPr>
              <a:t>given</a:t>
            </a:r>
            <a:r>
              <a:rPr lang="en-US" sz="2200" dirty="0" err="1" smtClean="0">
                <a:solidFill>
                  <a:schemeClr val="tx2"/>
                </a:solidFill>
                <a:cs typeface="Verdana"/>
              </a:rPr>
              <a:t>(p)[p</a:t>
            </a:r>
            <a:r>
              <a:rPr lang="en-US" sz="2200" dirty="0" smtClean="0">
                <a:solidFill>
                  <a:schemeClr val="tx2"/>
                </a:solidFill>
                <a:cs typeface="Verdana"/>
              </a:rPr>
              <a:t>]</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spcAft>
                <a:spcPts val="600"/>
              </a:spcAft>
              <a:buFont typeface="Wingdings" pitchFamily="-110" charset="2"/>
              <a:buNone/>
              <a:defRPr/>
            </a:pPr>
            <a:r>
              <a:rPr lang="en-US" sz="2200" dirty="0" smtClean="0">
                <a:solidFill>
                  <a:schemeClr val="tx2"/>
                </a:solidFill>
              </a:rPr>
              <a:t>         </a:t>
            </a:r>
          </a:p>
          <a:p>
            <a:pPr marL="609600" indent="-609600" eaLnBrk="1" hangingPunct="1">
              <a:buFont typeface="Wingdings" pitchFamily="-110" charset="2"/>
              <a:buNone/>
              <a:defRPr/>
            </a:pPr>
            <a:r>
              <a:rPr lang="en-US" sz="2200" dirty="0" smtClean="0">
                <a:solidFill>
                  <a:schemeClr val="tx2"/>
                </a:solidFill>
              </a:rPr>
              <a:t>	</a:t>
            </a:r>
            <a:endParaRPr lang="nl-BE" sz="2200" dirty="0" smtClean="0">
              <a:solidFill>
                <a:schemeClr val="tx2"/>
              </a:solidFill>
            </a:endParaRPr>
          </a:p>
          <a:p>
            <a:pPr marL="609600" indent="-609600" eaLnBrk="1" hangingPunct="1">
              <a:buFont typeface="Wingdings" pitchFamily="-110" charset="2"/>
              <a:buNone/>
              <a:defRPr/>
            </a:pPr>
            <a:endParaRPr lang="nl-NL" sz="2400" dirty="0">
              <a:solidFill>
                <a:schemeClr val="tx2"/>
              </a:solidFill>
            </a:endParaRPr>
          </a:p>
        </p:txBody>
      </p:sp>
      <p:sp>
        <p:nvSpPr>
          <p:cNvPr id="8" name="Vierkante haak links 7"/>
          <p:cNvSpPr/>
          <p:nvPr/>
        </p:nvSpPr>
        <p:spPr>
          <a:xfrm>
            <a:off x="5105400" y="2895600"/>
            <a:ext cx="76200" cy="1219200"/>
          </a:xfrm>
          <a:prstGeom prst="lef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9" name="Vierkante haak rechts 8"/>
          <p:cNvSpPr/>
          <p:nvPr/>
        </p:nvSpPr>
        <p:spPr>
          <a:xfrm>
            <a:off x="6629400" y="2895600"/>
            <a:ext cx="76200" cy="1219200"/>
          </a:xfrm>
          <a:prstGeom prst="rightBracket">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7">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9267">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9267">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26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9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8" grpId="0" animBg="1"/>
      <p:bldP spid="9" grpId="0" animBg="1"/>
    </p:bld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3.1 Ellipsis licensing via Agree (17)</a:t>
            </a:r>
            <a:endParaRPr lang="nl-NL" sz="3400" smtClean="0">
              <a:solidFill>
                <a:schemeClr val="accent1"/>
              </a:solidFill>
            </a:endParaRPr>
          </a:p>
        </p:txBody>
      </p:sp>
      <p:sp>
        <p:nvSpPr>
          <p:cNvPr id="139267" name="Rectangle 3"/>
          <p:cNvSpPr>
            <a:spLocks noGrp="1" noChangeArrowheads="1"/>
          </p:cNvSpPr>
          <p:nvPr>
            <p:ph type="body" idx="1"/>
          </p:nvPr>
        </p:nvSpPr>
        <p:spPr>
          <a:xfrm>
            <a:off x="1371600" y="1905000"/>
            <a:ext cx="7392988" cy="4648200"/>
          </a:xfrm>
        </p:spPr>
        <p:txBody>
          <a:bodyPr/>
          <a:lstStyle/>
          <a:p>
            <a:pPr marL="609600" indent="-609600" eaLnBrk="1" hangingPunct="1">
              <a:buFont typeface="Wingdings" pitchFamily="-110" charset="2"/>
              <a:buNone/>
              <a:defRPr/>
            </a:pPr>
            <a:r>
              <a:rPr lang="nl-NL" sz="2200" dirty="0" smtClean="0">
                <a:solidFill>
                  <a:schemeClr val="tx2"/>
                </a:solidFill>
                <a:sym typeface="Wingdings"/>
              </a:rPr>
              <a:t></a:t>
            </a:r>
            <a:r>
              <a:rPr lang="en-US" sz="2200" dirty="0" smtClean="0">
                <a:solidFill>
                  <a:schemeClr val="tx2"/>
                </a:solidFill>
                <a:sym typeface="Wingdings"/>
              </a:rPr>
              <a:t>	Phonology: same as Merchant’s</a:t>
            </a:r>
          </a:p>
          <a:p>
            <a:pPr marL="609600" indent="-609600" eaLnBrk="1" hangingPunct="1">
              <a:buFont typeface="Wingdings" pitchFamily="-110" charset="2"/>
              <a:buNone/>
              <a:defRPr/>
            </a:pPr>
            <a:r>
              <a:rPr lang="en-US" sz="2200" dirty="0" smtClean="0">
                <a:solidFill>
                  <a:schemeClr val="tx2"/>
                </a:solidFill>
                <a:sym typeface="Wingdings"/>
              </a:rPr>
              <a:t>			non-spell-out of its complement</a:t>
            </a:r>
          </a:p>
          <a:p>
            <a:pPr marL="609600" indent="-609600" eaLnBrk="1" hangingPunct="1">
              <a:buFont typeface="Wingdings" pitchFamily="-110" charset="2"/>
              <a:buNone/>
              <a:defRPr/>
            </a:pPr>
            <a:r>
              <a:rPr lang="nl-NL" sz="2200" dirty="0" smtClean="0">
                <a:solidFill>
                  <a:schemeClr val="tx2"/>
                </a:solidFill>
                <a:sym typeface="Wingdings"/>
              </a:rPr>
              <a:t>	</a:t>
            </a:r>
            <a:r>
              <a:rPr lang="nl-NL" sz="2200" dirty="0" err="1" smtClean="0">
                <a:solidFill>
                  <a:schemeClr val="tx2"/>
                </a:solidFill>
                <a:sym typeface="Wingdings"/>
              </a:rPr>
              <a:t>Semantics</a:t>
            </a:r>
            <a:r>
              <a:rPr lang="nl-NL" sz="2200" dirty="0" smtClean="0">
                <a:solidFill>
                  <a:schemeClr val="tx2"/>
                </a:solidFill>
                <a:sym typeface="Wingdings"/>
              </a:rPr>
              <a:t>: </a:t>
            </a:r>
            <a:r>
              <a:rPr lang="nl-NL" sz="2200" dirty="0" err="1" smtClean="0">
                <a:solidFill>
                  <a:schemeClr val="tx2"/>
                </a:solidFill>
                <a:sym typeface="Wingdings"/>
              </a:rPr>
              <a:t>same</a:t>
            </a:r>
            <a:r>
              <a:rPr lang="nl-NL" sz="2200" dirty="0" smtClean="0">
                <a:solidFill>
                  <a:schemeClr val="tx2"/>
                </a:solidFill>
                <a:sym typeface="Wingdings"/>
              </a:rPr>
              <a:t> as </a:t>
            </a:r>
            <a:r>
              <a:rPr lang="nl-NL" sz="2200" dirty="0" err="1" smtClean="0">
                <a:solidFill>
                  <a:schemeClr val="tx2"/>
                </a:solidFill>
                <a:sym typeface="Wingdings"/>
              </a:rPr>
              <a:t>Merchant’s</a:t>
            </a:r>
            <a:endParaRPr lang="nl-NL" sz="2200" dirty="0" smtClean="0">
              <a:solidFill>
                <a:schemeClr val="tx2"/>
              </a:solidFill>
              <a:sym typeface="Wingdings"/>
            </a:endParaRPr>
          </a:p>
          <a:p>
            <a:pPr marL="609600" indent="-609600" eaLnBrk="1" hangingPunct="1">
              <a:buFont typeface="Wingdings" pitchFamily="-110" charset="2"/>
              <a:buNone/>
              <a:defRPr/>
            </a:pPr>
            <a:r>
              <a:rPr lang="en-US" sz="2200" dirty="0" smtClean="0">
                <a:solidFill>
                  <a:schemeClr val="tx2"/>
                </a:solidFill>
                <a:sym typeface="Wingdings"/>
              </a:rPr>
              <a:t>			</a:t>
            </a:r>
            <a:r>
              <a:rPr lang="en-US" sz="2200" dirty="0" err="1" smtClean="0">
                <a:solidFill>
                  <a:schemeClr val="tx2"/>
                </a:solidFill>
                <a:sym typeface="Wingdings"/>
              </a:rPr>
              <a:t>e-</a:t>
            </a:r>
            <a:r>
              <a:rPr lang="en-US" sz="2200" cap="small" dirty="0" err="1" smtClean="0">
                <a:solidFill>
                  <a:schemeClr val="tx2"/>
                </a:solidFill>
                <a:sym typeface="Wingdings"/>
              </a:rPr>
              <a:t>given</a:t>
            </a:r>
            <a:r>
              <a:rPr lang="en-US" sz="2200" dirty="0" err="1" smtClean="0">
                <a:solidFill>
                  <a:schemeClr val="tx2"/>
                </a:solidFill>
                <a:sym typeface="Wingdings"/>
              </a:rPr>
              <a:t>ness</a:t>
            </a:r>
            <a:endParaRPr lang="en-US" sz="2200" dirty="0" smtClean="0">
              <a:solidFill>
                <a:schemeClr val="tx2"/>
              </a:solidFill>
              <a:sym typeface="Wingdings"/>
            </a:endParaRPr>
          </a:p>
          <a:p>
            <a:pPr marL="609600" indent="-609600" eaLnBrk="1" hangingPunct="1">
              <a:buFont typeface="Wingdings" pitchFamily="-110" charset="2"/>
              <a:buNone/>
              <a:defRPr/>
            </a:pPr>
            <a:r>
              <a:rPr lang="nl-NL" sz="2200" dirty="0" smtClean="0">
                <a:solidFill>
                  <a:schemeClr val="tx2"/>
                </a:solidFill>
                <a:sym typeface="Wingdings"/>
              </a:rPr>
              <a:t>	</a:t>
            </a:r>
            <a:r>
              <a:rPr lang="nl-NL" sz="2200" dirty="0" err="1" smtClean="0">
                <a:solidFill>
                  <a:schemeClr val="tx2"/>
                </a:solidFill>
                <a:sym typeface="Wingdings"/>
              </a:rPr>
              <a:t>Syntax</a:t>
            </a:r>
            <a:r>
              <a:rPr lang="nl-NL" sz="2200" dirty="0" smtClean="0">
                <a:solidFill>
                  <a:schemeClr val="tx2"/>
                </a:solidFill>
                <a:sym typeface="Wingdings"/>
              </a:rPr>
              <a:t>:</a:t>
            </a:r>
          </a:p>
          <a:p>
            <a:pPr marL="609600" indent="-609600" eaLnBrk="1" hangingPunct="1">
              <a:buFont typeface="Wingdings" pitchFamily="-110" charset="2"/>
              <a:buNone/>
              <a:defRPr/>
            </a:pPr>
            <a:r>
              <a:rPr lang="nl-NL" sz="2200" dirty="0" smtClean="0">
                <a:solidFill>
                  <a:schemeClr val="tx2"/>
                </a:solidFill>
                <a:sym typeface="Wingdings"/>
              </a:rPr>
              <a:t>	</a:t>
            </a:r>
            <a:r>
              <a:rPr lang="nl-NL" sz="2200" dirty="0" err="1" smtClean="0">
                <a:solidFill>
                  <a:schemeClr val="tx2"/>
                </a:solidFill>
                <a:sym typeface="Wingdings"/>
              </a:rPr>
              <a:t>Identifies</a:t>
            </a:r>
            <a:r>
              <a:rPr lang="nl-NL" sz="2200" dirty="0" smtClean="0">
                <a:solidFill>
                  <a:schemeClr val="tx2"/>
                </a:solidFill>
                <a:sym typeface="Wingdings"/>
              </a:rPr>
              <a:t> </a:t>
            </a:r>
            <a:r>
              <a:rPr lang="nl-NL" sz="2200" dirty="0" err="1" smtClean="0">
                <a:solidFill>
                  <a:schemeClr val="tx2"/>
                </a:solidFill>
                <a:sym typeface="Wingdings"/>
              </a:rPr>
              <a:t>ellipsis</a:t>
            </a:r>
            <a:r>
              <a:rPr lang="nl-NL" sz="2200" dirty="0" smtClean="0">
                <a:solidFill>
                  <a:schemeClr val="tx2"/>
                </a:solidFill>
                <a:sym typeface="Wingdings"/>
              </a:rPr>
              <a:t> site </a:t>
            </a:r>
            <a:r>
              <a:rPr lang="nl-NL" sz="2200" dirty="0" err="1" smtClean="0">
                <a:solidFill>
                  <a:schemeClr val="tx2"/>
                </a:solidFill>
                <a:sym typeface="Wingdings"/>
              </a:rPr>
              <a:t>with</a:t>
            </a:r>
            <a:r>
              <a:rPr lang="nl-NL" sz="2200" dirty="0" smtClean="0">
                <a:solidFill>
                  <a:schemeClr val="tx2"/>
                </a:solidFill>
                <a:sym typeface="Wingdings"/>
              </a:rPr>
              <a:t> </a:t>
            </a:r>
            <a:r>
              <a:rPr lang="nl-NL" sz="2200" cap="small" dirty="0" err="1" smtClean="0">
                <a:solidFill>
                  <a:schemeClr val="tx2"/>
                </a:solidFill>
                <a:sym typeface="Wingdings"/>
              </a:rPr>
              <a:t>sel</a:t>
            </a:r>
            <a:endParaRPr lang="nl-NL" sz="2200" cap="small" dirty="0" smtClean="0">
              <a:solidFill>
                <a:schemeClr val="tx2"/>
              </a:solidFill>
              <a:sym typeface="Wingdings"/>
            </a:endParaRPr>
          </a:p>
          <a:p>
            <a:pPr marL="609600" indent="-609600" eaLnBrk="1" hangingPunct="1">
              <a:buFont typeface="Wingdings" pitchFamily="-110" charset="2"/>
              <a:buNone/>
              <a:defRPr/>
            </a:pPr>
            <a:r>
              <a:rPr lang="en-US" sz="2200" dirty="0" smtClean="0">
                <a:solidFill>
                  <a:schemeClr val="tx2"/>
                </a:solidFill>
              </a:rPr>
              <a:t>	Identifies licensor with </a:t>
            </a:r>
            <a:r>
              <a:rPr lang="en-US" sz="2200" dirty="0" err="1" smtClean="0">
                <a:solidFill>
                  <a:schemeClr val="tx2"/>
                </a:solidFill>
              </a:rPr>
              <a:t>uninterpretable</a:t>
            </a:r>
            <a:r>
              <a:rPr lang="en-US" sz="2200" dirty="0" smtClean="0">
                <a:solidFill>
                  <a:schemeClr val="tx2"/>
                </a:solidFill>
              </a:rPr>
              <a:t> </a:t>
            </a:r>
            <a:r>
              <a:rPr lang="en-US" sz="2200" cap="small" dirty="0" err="1" smtClean="0">
                <a:solidFill>
                  <a:schemeClr val="tx2"/>
                </a:solidFill>
              </a:rPr>
              <a:t>infl</a:t>
            </a:r>
            <a:endParaRPr lang="en-US" sz="2200" cap="small" dirty="0" smtClean="0">
              <a:solidFill>
                <a:schemeClr val="tx2"/>
              </a:solidFill>
            </a:endParaRP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spcAft>
                <a:spcPts val="600"/>
              </a:spcAft>
              <a:buFont typeface="Wingdings" pitchFamily="-110" charset="2"/>
              <a:buNone/>
              <a:defRPr/>
            </a:pPr>
            <a:r>
              <a:rPr lang="en-US" sz="2200" dirty="0" smtClean="0">
                <a:solidFill>
                  <a:schemeClr val="tx2"/>
                </a:solidFill>
              </a:rPr>
              <a:t>         Licensor and ellipsis site do not have to be 	adjacent.</a:t>
            </a:r>
          </a:p>
          <a:p>
            <a:pPr marL="609600" indent="-609600" eaLnBrk="1" hangingPunct="1">
              <a:buFont typeface="Wingdings" pitchFamily="-110" charset="2"/>
              <a:buNone/>
              <a:defRPr/>
            </a:pPr>
            <a:r>
              <a:rPr lang="en-US" sz="2200" dirty="0" smtClean="0">
                <a:solidFill>
                  <a:schemeClr val="tx2"/>
                </a:solidFill>
              </a:rPr>
              <a:t>       	Ellipsis is licensed via Agree.</a:t>
            </a:r>
          </a:p>
          <a:p>
            <a:pPr marL="609600" indent="-609600" eaLnBrk="1" hangingPunct="1">
              <a:buFont typeface="Wingdings" pitchFamily="-110" charset="2"/>
              <a:buNone/>
              <a:defRPr/>
            </a:pPr>
            <a:endParaRPr lang="en-US" sz="2200" dirty="0" smtClean="0">
              <a:solidFill>
                <a:schemeClr val="tx2"/>
              </a:solidFill>
            </a:endParaRPr>
          </a:p>
          <a:p>
            <a:pPr marL="609600" indent="-609600" eaLnBrk="1" hangingPunct="1">
              <a:buFont typeface="Wingdings" pitchFamily="-110" charset="2"/>
              <a:buNone/>
              <a:defRPr/>
            </a:pPr>
            <a:r>
              <a:rPr lang="en-US" sz="2200" dirty="0" smtClean="0">
                <a:solidFill>
                  <a:schemeClr val="tx2"/>
                </a:solidFill>
              </a:rPr>
              <a:t>	</a:t>
            </a:r>
            <a:endParaRPr lang="nl-BE" sz="2200" dirty="0" smtClean="0">
              <a:solidFill>
                <a:schemeClr val="tx2"/>
              </a:solidFill>
            </a:endParaRPr>
          </a:p>
          <a:p>
            <a:pPr marL="609600" indent="-609600" eaLnBrk="1" hangingPunct="1">
              <a:buFont typeface="Wingdings" pitchFamily="-110" charset="2"/>
              <a:buNone/>
              <a:defRPr/>
            </a:pPr>
            <a:endParaRPr lang="nl-NL" sz="2400" dirty="0">
              <a:solidFill>
                <a:schemeClr val="tx2"/>
              </a:solidFill>
            </a:endParaRPr>
          </a:p>
        </p:txBody>
      </p:sp>
      <p:sp>
        <p:nvSpPr>
          <p:cNvPr id="6" name="Pijl links 5"/>
          <p:cNvSpPr/>
          <p:nvPr/>
        </p:nvSpPr>
        <p:spPr>
          <a:xfrm>
            <a:off x="1371600" y="5181600"/>
            <a:ext cx="838200" cy="304800"/>
          </a:xfrm>
          <a:prstGeom prst="righ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
        <p:nvSpPr>
          <p:cNvPr id="7" name="Pijl links 6"/>
          <p:cNvSpPr/>
          <p:nvPr/>
        </p:nvSpPr>
        <p:spPr>
          <a:xfrm>
            <a:off x="1371600" y="6019800"/>
            <a:ext cx="838200" cy="304800"/>
          </a:xfrm>
          <a:prstGeom prst="righ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267">
                                            <p:txEl>
                                              <p:pRg st="1" end="1"/>
                                            </p:txEl>
                                          </p:spTgt>
                                        </p:tgtEl>
                                        <p:attrNameLst>
                                          <p:attrName>style.visibility</p:attrName>
                                        </p:attrNameLst>
                                      </p:cBhvr>
                                      <p:to>
                                        <p:strVal val="visible"/>
                                      </p:to>
                                    </p:set>
                                    <p:animEffect transition="in" filter="dissolve">
                                      <p:cBhvr>
                                        <p:cTn id="7" dur="500"/>
                                        <p:tgtEl>
                                          <p:spTgt spid="139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39267">
                                            <p:txEl>
                                              <p:pRg st="2" end="2"/>
                                            </p:txEl>
                                          </p:spTgt>
                                        </p:tgtEl>
                                        <p:attrNameLst>
                                          <p:attrName>style.visibility</p:attrName>
                                        </p:attrNameLst>
                                      </p:cBhvr>
                                      <p:to>
                                        <p:strVal val="visible"/>
                                      </p:to>
                                    </p:set>
                                    <p:anim calcmode="lin" valueType="num">
                                      <p:cBhvr>
                                        <p:cTn id="12" dur="1000" fill="hold"/>
                                        <p:tgtEl>
                                          <p:spTgt spid="139267">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139267">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13926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926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9267">
                                            <p:txEl>
                                              <p:pRg st="3" end="3"/>
                                            </p:txEl>
                                          </p:spTgt>
                                        </p:tgtEl>
                                        <p:attrNameLst>
                                          <p:attrName>style.visibility</p:attrName>
                                        </p:attrNameLst>
                                      </p:cBhvr>
                                      <p:to>
                                        <p:strVal val="visible"/>
                                      </p:to>
                                    </p:set>
                                    <p:animEffect transition="in" filter="dissolve">
                                      <p:cBhvr>
                                        <p:cTn id="20" dur="500"/>
                                        <p:tgtEl>
                                          <p:spTgt spid="13926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139267">
                                            <p:txEl>
                                              <p:pRg st="4" end="4"/>
                                            </p:txEl>
                                          </p:spTgt>
                                        </p:tgtEl>
                                        <p:attrNameLst>
                                          <p:attrName>style.visibility</p:attrName>
                                        </p:attrNameLst>
                                      </p:cBhvr>
                                      <p:to>
                                        <p:strVal val="visible"/>
                                      </p:to>
                                    </p:set>
                                    <p:anim calcmode="lin" valueType="num">
                                      <p:cBhvr>
                                        <p:cTn id="25" dur="1000" fill="hold"/>
                                        <p:tgtEl>
                                          <p:spTgt spid="139267">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139267">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13926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3926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9267">
                                            <p:txEl>
                                              <p:pRg st="5" end="5"/>
                                            </p:txEl>
                                          </p:spTgt>
                                        </p:tgtEl>
                                        <p:attrNameLst>
                                          <p:attrName>style.visibility</p:attrName>
                                        </p:attrNameLst>
                                      </p:cBhvr>
                                      <p:to>
                                        <p:strVal val="visible"/>
                                      </p:to>
                                    </p:set>
                                    <p:animEffect transition="in" filter="dissolve">
                                      <p:cBhvr>
                                        <p:cTn id="33" dur="500"/>
                                        <p:tgtEl>
                                          <p:spTgt spid="139267">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39267">
                                            <p:txEl>
                                              <p:pRg st="6" end="6"/>
                                            </p:txEl>
                                          </p:spTgt>
                                        </p:tgtEl>
                                        <p:attrNameLst>
                                          <p:attrName>style.visibility</p:attrName>
                                        </p:attrNameLst>
                                      </p:cBhvr>
                                      <p:to>
                                        <p:strVal val="visible"/>
                                      </p:to>
                                    </p:set>
                                    <p:animEffect transition="in" filter="dissolve">
                                      <p:cBhvr>
                                        <p:cTn id="38" dur="500"/>
                                        <p:tgtEl>
                                          <p:spTgt spid="13926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9267">
                                            <p:txEl>
                                              <p:pRg st="8" end="8"/>
                                            </p:txEl>
                                          </p:spTgt>
                                        </p:tgtEl>
                                        <p:attrNameLst>
                                          <p:attrName>style.visibility</p:attrName>
                                        </p:attrNameLst>
                                      </p:cBhvr>
                                      <p:to>
                                        <p:strVal val="visible"/>
                                      </p:to>
                                    </p:set>
                                    <p:anim calcmode="lin" valueType="num">
                                      <p:cBhvr additive="base">
                                        <p:cTn id="43" dur="500" fill="hold"/>
                                        <p:tgtEl>
                                          <p:spTgt spid="139267">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9267">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accel="50000" decel="5000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39267">
                                            <p:txEl>
                                              <p:pRg st="9" end="9"/>
                                            </p:txEl>
                                          </p:spTgt>
                                        </p:tgtEl>
                                        <p:attrNameLst>
                                          <p:attrName>style.visibility</p:attrName>
                                        </p:attrNameLst>
                                      </p:cBhvr>
                                      <p:to>
                                        <p:strVal val="visible"/>
                                      </p:to>
                                    </p:set>
                                    <p:anim calcmode="lin" valueType="num">
                                      <p:cBhvr additive="base">
                                        <p:cTn id="53" dur="500" fill="hold"/>
                                        <p:tgtEl>
                                          <p:spTgt spid="139267">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9267">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accel="50000" decel="5000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6" grpId="0" animBg="1"/>
      <p:bldP spid="7"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nl-BE" sz="3400" smtClean="0">
                <a:solidFill>
                  <a:schemeClr val="accent1"/>
                </a:solidFill>
              </a:rPr>
              <a:t>1. Deletion or proform? A puzzle (3)</a:t>
            </a:r>
            <a:endParaRPr lang="nl-NL" sz="3400" smtClean="0">
              <a:solidFill>
                <a:schemeClr val="accent1"/>
              </a:solidFill>
            </a:endParaRPr>
          </a:p>
        </p:txBody>
      </p:sp>
      <p:sp>
        <p:nvSpPr>
          <p:cNvPr id="163843" name="Rectangle 3"/>
          <p:cNvSpPr>
            <a:spLocks noGrp="1" noChangeArrowheads="1"/>
          </p:cNvSpPr>
          <p:nvPr>
            <p:ph type="body" idx="1"/>
          </p:nvPr>
        </p:nvSpPr>
        <p:spPr>
          <a:xfrm>
            <a:off x="1371600" y="2209800"/>
            <a:ext cx="7316788" cy="4191000"/>
          </a:xfrm>
        </p:spPr>
        <p:txBody>
          <a:bodyPr/>
          <a:lstStyle/>
          <a:p>
            <a:pPr marL="0" indent="0" eaLnBrk="1" hangingPunct="1">
              <a:spcBef>
                <a:spcPct val="0"/>
              </a:spcBef>
              <a:buClrTx/>
              <a:buSzTx/>
              <a:buFontTx/>
              <a:buNone/>
              <a:tabLst>
                <a:tab pos="357188" algn="l"/>
                <a:tab pos="628650" algn="l"/>
                <a:tab pos="714375" algn="l"/>
                <a:tab pos="898525" algn="l"/>
                <a:tab pos="1082675" algn="l"/>
                <a:tab pos="1171575" algn="l"/>
                <a:tab pos="1528763" algn="l"/>
                <a:tab pos="1885950" algn="l"/>
              </a:tabLst>
            </a:pPr>
            <a:r>
              <a:rPr lang="en-US" sz="2200" smtClean="0">
                <a:solidFill>
                  <a:srgbClr val="269999"/>
                </a:solidFill>
              </a:rPr>
              <a:t>Extraction is </a:t>
            </a:r>
            <a:r>
              <a:rPr lang="en-US" sz="2200">
                <a:solidFill>
                  <a:srgbClr val="269999"/>
                </a:solidFill>
              </a:rPr>
              <a:t>possible. </a:t>
            </a:r>
            <a:endParaRPr lang="en-US" sz="2200" smtClean="0">
              <a:solidFill>
                <a:srgbClr val="269999"/>
              </a:solidFill>
            </a:endParaRPr>
          </a:p>
          <a:p>
            <a:pPr marL="0" indent="0" eaLnBrk="1" hangingPunct="1">
              <a:spcBef>
                <a:spcPct val="0"/>
              </a:spcBef>
              <a:buClrTx/>
              <a:buSzTx/>
              <a:buFontTx/>
              <a:buNone/>
              <a:tabLst>
                <a:tab pos="357188" algn="l"/>
                <a:tab pos="628650" algn="l"/>
                <a:tab pos="714375" algn="l"/>
                <a:tab pos="898525" algn="l"/>
                <a:tab pos="1082675" algn="l"/>
                <a:tab pos="1171575" algn="l"/>
                <a:tab pos="1528763" algn="l"/>
                <a:tab pos="1885950" algn="l"/>
              </a:tabLst>
            </a:pPr>
            <a:r>
              <a:rPr lang="en-US" sz="2200" b="1" smtClean="0">
                <a:solidFill>
                  <a:schemeClr val="tx2"/>
                </a:solidFill>
                <a:sym typeface="Wingdings" pitchFamily="-110" charset="2"/>
              </a:rPr>
              <a:t> deletion analysis</a:t>
            </a:r>
          </a:p>
          <a:p>
            <a:pPr marL="0" indent="0" eaLnBrk="1" hangingPunct="1">
              <a:spcBef>
                <a:spcPct val="0"/>
              </a:spcBef>
              <a:buClrTx/>
              <a:buSzTx/>
              <a:buFontTx/>
              <a:buNone/>
              <a:tabLst>
                <a:tab pos="357188" algn="l"/>
                <a:tab pos="628650" algn="l"/>
                <a:tab pos="714375" algn="l"/>
                <a:tab pos="898525" algn="l"/>
                <a:tab pos="1082675" algn="l"/>
                <a:tab pos="1171575" algn="l"/>
                <a:tab pos="1528763" algn="l"/>
                <a:tab pos="1885950" algn="l"/>
              </a:tabLst>
            </a:pPr>
            <a:endParaRPr lang="en-US" sz="2200" b="1" smtClean="0">
              <a:solidFill>
                <a:schemeClr val="tx2"/>
              </a:solidFill>
              <a:sym typeface="Wingdings" pitchFamily="-110" charset="2"/>
            </a:endParaRPr>
          </a:p>
          <a:p>
            <a:pPr marL="0" indent="0" eaLnBrk="1" hangingPunct="1">
              <a:spcBef>
                <a:spcPct val="0"/>
              </a:spcBef>
              <a:buClrTx/>
              <a:buSzTx/>
              <a:buFontTx/>
              <a:buNone/>
              <a:tabLst>
                <a:tab pos="357188" algn="l"/>
                <a:tab pos="628650" algn="l"/>
                <a:tab pos="714375" algn="l"/>
                <a:tab pos="898525" algn="l"/>
                <a:tab pos="1082675" algn="l"/>
                <a:tab pos="1171575" algn="l"/>
                <a:tab pos="1528763" algn="l"/>
                <a:tab pos="1885950" algn="l"/>
              </a:tabLst>
            </a:pPr>
            <a:r>
              <a:rPr lang="en-US" sz="2200" smtClean="0">
                <a:solidFill>
                  <a:schemeClr val="tx2"/>
                </a:solidFill>
              </a:rPr>
              <a:t>The </a:t>
            </a:r>
            <a:r>
              <a:rPr lang="en-US" sz="2200">
                <a:solidFill>
                  <a:schemeClr val="tx2"/>
                </a:solidFill>
              </a:rPr>
              <a:t>moved constituent can only be connected to </a:t>
            </a:r>
            <a:r>
              <a:rPr lang="en-US" sz="2200" smtClean="0">
                <a:solidFill>
                  <a:schemeClr val="tx2"/>
                </a:solidFill>
              </a:rPr>
              <a:t>its base </a:t>
            </a:r>
            <a:r>
              <a:rPr lang="en-US" sz="2200">
                <a:solidFill>
                  <a:schemeClr val="tx2"/>
                </a:solidFill>
              </a:rPr>
              <a:t>position if there is internal structure in </a:t>
            </a:r>
            <a:r>
              <a:rPr lang="en-US" sz="2200" smtClean="0">
                <a:solidFill>
                  <a:schemeClr val="tx2"/>
                </a:solidFill>
              </a:rPr>
              <a:t>the ellipsis </a:t>
            </a:r>
            <a:r>
              <a:rPr lang="en-US" sz="2200">
                <a:solidFill>
                  <a:schemeClr val="tx2"/>
                </a:solidFill>
              </a:rPr>
              <a:t>site. </a:t>
            </a:r>
          </a:p>
          <a:p>
            <a:pPr marL="0" indent="0" eaLnBrk="1" hangingPunct="1">
              <a:spcBef>
                <a:spcPct val="0"/>
              </a:spcBef>
              <a:buClrTx/>
              <a:buSzTx/>
              <a:buFontTx/>
              <a:buNone/>
              <a:tabLst>
                <a:tab pos="357188" algn="l"/>
                <a:tab pos="628650" algn="l"/>
                <a:tab pos="714375" algn="l"/>
                <a:tab pos="898525" algn="l"/>
                <a:tab pos="1082675" algn="l"/>
                <a:tab pos="1171575" algn="l"/>
                <a:tab pos="1528763" algn="l"/>
                <a:tab pos="1885950" algn="l"/>
              </a:tabLst>
            </a:pPr>
            <a:endParaRPr lang="en-US" sz="2200" smtClean="0">
              <a:solidFill>
                <a:schemeClr val="tx2"/>
              </a:solidFill>
            </a:endParaRPr>
          </a:p>
          <a:p>
            <a:pPr marL="0" indent="0" eaLnBrk="1" hangingPunct="1">
              <a:spcBef>
                <a:spcPct val="0"/>
              </a:spcBef>
              <a:buClrTx/>
              <a:buSzTx/>
              <a:buFontTx/>
              <a:buNone/>
              <a:tabLst>
                <a:tab pos="357188" algn="l"/>
                <a:tab pos="628650" algn="l"/>
                <a:tab pos="714375" algn="l"/>
                <a:tab pos="898525" algn="l"/>
                <a:tab pos="1082675" algn="l"/>
                <a:tab pos="1171575" algn="l"/>
                <a:tab pos="1528763" algn="l"/>
                <a:tab pos="1885950" algn="l"/>
              </a:tabLst>
            </a:pPr>
            <a:r>
              <a:rPr lang="en-US" sz="2200" smtClean="0">
                <a:solidFill>
                  <a:srgbClr val="269999"/>
                </a:solidFill>
              </a:rPr>
              <a:t>Extraction is </a:t>
            </a:r>
            <a:r>
              <a:rPr lang="en-US" sz="2200">
                <a:solidFill>
                  <a:srgbClr val="269999"/>
                </a:solidFill>
              </a:rPr>
              <a:t>impossible.</a:t>
            </a:r>
            <a:endParaRPr lang="en-US" sz="2200" smtClean="0">
              <a:solidFill>
                <a:srgbClr val="269999"/>
              </a:solidFill>
            </a:endParaRPr>
          </a:p>
          <a:p>
            <a:pPr marL="0" indent="0" eaLnBrk="1" hangingPunct="1">
              <a:spcBef>
                <a:spcPct val="0"/>
              </a:spcBef>
              <a:buClrTx/>
              <a:buSzTx/>
              <a:buFontTx/>
              <a:buNone/>
              <a:tabLst>
                <a:tab pos="357188" algn="l"/>
                <a:tab pos="628650" algn="l"/>
                <a:tab pos="714375" algn="l"/>
                <a:tab pos="898525" algn="l"/>
                <a:tab pos="1082675" algn="l"/>
                <a:tab pos="1171575" algn="l"/>
                <a:tab pos="1528763" algn="l"/>
                <a:tab pos="1885950" algn="l"/>
              </a:tabLst>
            </a:pPr>
            <a:r>
              <a:rPr lang="en-US" sz="2200" b="1" smtClean="0">
                <a:solidFill>
                  <a:schemeClr val="tx2"/>
                </a:solidFill>
                <a:sym typeface="Wingdings" pitchFamily="-110" charset="2"/>
              </a:rPr>
              <a:t> proform analysis</a:t>
            </a:r>
          </a:p>
          <a:p>
            <a:pPr marL="0" indent="0" eaLnBrk="1" hangingPunct="1">
              <a:spcBef>
                <a:spcPct val="0"/>
              </a:spcBef>
              <a:buClrTx/>
              <a:buSzTx/>
              <a:buFontTx/>
              <a:buNone/>
              <a:tabLst>
                <a:tab pos="357188" algn="l"/>
                <a:tab pos="628650" algn="l"/>
                <a:tab pos="714375" algn="l"/>
                <a:tab pos="898525" algn="l"/>
                <a:tab pos="1082675" algn="l"/>
                <a:tab pos="1171575" algn="l"/>
                <a:tab pos="1528763" algn="l"/>
                <a:tab pos="1885950" algn="l"/>
              </a:tabLst>
            </a:pPr>
            <a:endParaRPr lang="en-US" sz="2200" b="1" smtClean="0">
              <a:solidFill>
                <a:schemeClr val="tx2"/>
              </a:solidFill>
            </a:endParaRPr>
          </a:p>
          <a:p>
            <a:pPr marL="0" indent="0" eaLnBrk="1" hangingPunct="1">
              <a:spcBef>
                <a:spcPct val="0"/>
              </a:spcBef>
              <a:buClrTx/>
              <a:buSzTx/>
              <a:buFontTx/>
              <a:buNone/>
              <a:tabLst>
                <a:tab pos="357188" algn="l"/>
                <a:tab pos="628650" algn="l"/>
                <a:tab pos="714375" algn="l"/>
                <a:tab pos="898525" algn="l"/>
                <a:tab pos="1082675" algn="l"/>
                <a:tab pos="1171575" algn="l"/>
                <a:tab pos="1528763" algn="l"/>
                <a:tab pos="1885950" algn="l"/>
              </a:tabLst>
            </a:pPr>
            <a:r>
              <a:rPr lang="en-US" sz="2200" smtClean="0">
                <a:solidFill>
                  <a:schemeClr val="tx2"/>
                </a:solidFill>
              </a:rPr>
              <a:t>When </a:t>
            </a:r>
            <a:r>
              <a:rPr lang="en-US" sz="2200">
                <a:solidFill>
                  <a:schemeClr val="tx2"/>
                </a:solidFill>
              </a:rPr>
              <a:t>there is no internal structure, there is nothing</a:t>
            </a:r>
            <a:r>
              <a:rPr lang="en-US" sz="2200" smtClean="0">
                <a:solidFill>
                  <a:schemeClr val="tx2"/>
                </a:solidFill>
              </a:rPr>
              <a:t> to move </a:t>
            </a:r>
            <a:r>
              <a:rPr lang="en-US" sz="2200">
                <a:solidFill>
                  <a:schemeClr val="tx2"/>
                </a:solidFill>
              </a:rPr>
              <a:t>or to move out from.</a:t>
            </a:r>
            <a:endParaRPr lang="nl-BE" sz="22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63843">
                                            <p:txEl>
                                              <p:pRg st="1" end="1"/>
                                            </p:txEl>
                                          </p:spTgt>
                                        </p:tgtEl>
                                        <p:attrNameLst>
                                          <p:attrName>style.visibility</p:attrName>
                                        </p:attrNameLst>
                                      </p:cBhvr>
                                      <p:to>
                                        <p:strVal val="visible"/>
                                      </p:to>
                                    </p:set>
                                    <p:anim calcmode="lin" valueType="num">
                                      <p:cBhvr>
                                        <p:cTn id="7" dur="1000" fill="hold"/>
                                        <p:tgtEl>
                                          <p:spTgt spid="16384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6384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6384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384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3843">
                                            <p:txEl>
                                              <p:pRg st="3" end="3"/>
                                            </p:txEl>
                                          </p:spTgt>
                                        </p:tgtEl>
                                        <p:attrNameLst>
                                          <p:attrName>style.visibility</p:attrName>
                                        </p:attrNameLst>
                                      </p:cBhvr>
                                      <p:to>
                                        <p:strVal val="visible"/>
                                      </p:to>
                                    </p:set>
                                    <p:animEffect transition="in" filter="dissolve">
                                      <p:cBhvr>
                                        <p:cTn id="15" dur="500"/>
                                        <p:tgtEl>
                                          <p:spTgt spid="16384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63843">
                                            <p:txEl>
                                              <p:pRg st="5" end="5"/>
                                            </p:txEl>
                                          </p:spTgt>
                                        </p:tgtEl>
                                        <p:attrNameLst>
                                          <p:attrName>style.visibility</p:attrName>
                                        </p:attrNameLst>
                                      </p:cBhvr>
                                      <p:to>
                                        <p:strVal val="visible"/>
                                      </p:to>
                                    </p:set>
                                    <p:animEffect transition="in" filter="dissolve">
                                      <p:cBhvr>
                                        <p:cTn id="20" dur="500"/>
                                        <p:tgtEl>
                                          <p:spTgt spid="16384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163843">
                                            <p:txEl>
                                              <p:pRg st="6" end="6"/>
                                            </p:txEl>
                                          </p:spTgt>
                                        </p:tgtEl>
                                        <p:attrNameLst>
                                          <p:attrName>style.visibility</p:attrName>
                                        </p:attrNameLst>
                                      </p:cBhvr>
                                      <p:to>
                                        <p:strVal val="visible"/>
                                      </p:to>
                                    </p:set>
                                    <p:anim calcmode="lin" valueType="num">
                                      <p:cBhvr>
                                        <p:cTn id="25" dur="1000" fill="hold"/>
                                        <p:tgtEl>
                                          <p:spTgt spid="16384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16384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16384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6384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63843">
                                            <p:txEl>
                                              <p:pRg st="8" end="8"/>
                                            </p:txEl>
                                          </p:spTgt>
                                        </p:tgtEl>
                                        <p:attrNameLst>
                                          <p:attrName>style.visibility</p:attrName>
                                        </p:attrNameLst>
                                      </p:cBhvr>
                                      <p:to>
                                        <p:strVal val="visible"/>
                                      </p:to>
                                    </p:set>
                                    <p:animEffect transition="in" filter="dissolve">
                                      <p:cBhvr>
                                        <p:cTn id="33" dur="500"/>
                                        <p:tgtEl>
                                          <p:spTgt spid="1638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 Licensing ellipsis (3)</a:t>
            </a:r>
            <a:endParaRPr lang="nl-NL" sz="3400" smtClean="0">
              <a:solidFill>
                <a:schemeClr val="accent1"/>
              </a:solidFill>
            </a:endParaRPr>
          </a:p>
        </p:txBody>
      </p:sp>
      <p:sp>
        <p:nvSpPr>
          <p:cNvPr id="139267" name="Rectangle 3"/>
          <p:cNvSpPr>
            <a:spLocks noGrp="1" noChangeArrowheads="1"/>
          </p:cNvSpPr>
          <p:nvPr>
            <p:ph type="body" idx="1"/>
          </p:nvPr>
        </p:nvSpPr>
        <p:spPr>
          <a:xfrm>
            <a:off x="1370013" y="2209800"/>
            <a:ext cx="7392987" cy="3732213"/>
          </a:xfrm>
        </p:spPr>
        <p:txBody>
          <a:bodyPr/>
          <a:lstStyle/>
          <a:p>
            <a:pPr marL="609600" indent="-609600" eaLnBrk="1" hangingPunct="1">
              <a:buFont typeface="Wingdings" pitchFamily="-110" charset="2"/>
              <a:buNone/>
            </a:pPr>
            <a:r>
              <a:rPr lang="nl-BE" sz="2200" dirty="0" smtClean="0">
                <a:solidFill>
                  <a:schemeClr val="tx2"/>
                </a:solidFill>
                <a:sym typeface="Wingdings" pitchFamily="-110" charset="2"/>
              </a:rPr>
              <a:t></a:t>
            </a:r>
            <a:r>
              <a:rPr lang="en-GB" sz="2200" dirty="0" smtClean="0">
                <a:solidFill>
                  <a:schemeClr val="tx2"/>
                </a:solidFill>
              </a:rPr>
              <a:t> 	Ellipsis licensing via Agree</a:t>
            </a:r>
          </a:p>
          <a:p>
            <a:pPr marL="609600" indent="-609600" eaLnBrk="1" hangingPunct="1">
              <a:buFont typeface="Wingdings" pitchFamily="-110" charset="2"/>
              <a:buNone/>
            </a:pPr>
            <a:endParaRPr lang="nl-BE" sz="1200" dirty="0" smtClean="0">
              <a:solidFill>
                <a:schemeClr val="tx2"/>
              </a:solidFill>
            </a:endParaRPr>
          </a:p>
          <a:p>
            <a:pPr marL="609600" indent="-609600" eaLnBrk="1" hangingPunct="1">
              <a:buFontTx/>
              <a:buNone/>
            </a:pPr>
            <a:r>
              <a:rPr lang="nl-BE" sz="2200" dirty="0" smtClean="0">
                <a:solidFill>
                  <a:schemeClr val="tx2"/>
                </a:solidFill>
              </a:rPr>
              <a:t>1.		The </a:t>
            </a:r>
            <a:r>
              <a:rPr lang="nl-BE" sz="2200" dirty="0">
                <a:solidFill>
                  <a:schemeClr val="tx2"/>
                </a:solidFill>
              </a:rPr>
              <a:t>ellipsis licensing head</a:t>
            </a:r>
            <a:endParaRPr lang="nl-BE" sz="2200" dirty="0" smtClean="0">
              <a:solidFill>
                <a:schemeClr val="tx2"/>
              </a:solidFill>
            </a:endParaRPr>
          </a:p>
          <a:p>
            <a:pPr marL="609600" indent="-609600" eaLnBrk="1" hangingPunct="1">
              <a:buFontTx/>
              <a:buNone/>
            </a:pPr>
            <a:r>
              <a:rPr lang="nl-BE" sz="2200" dirty="0" smtClean="0">
                <a:solidFill>
                  <a:schemeClr val="tx2"/>
                </a:solidFill>
              </a:rPr>
              <a:t>2.		Material </a:t>
            </a:r>
            <a:r>
              <a:rPr lang="nl-BE" sz="2200" dirty="0">
                <a:solidFill>
                  <a:schemeClr val="tx2"/>
                </a:solidFill>
              </a:rPr>
              <a:t>between</a:t>
            </a:r>
            <a:r>
              <a:rPr lang="nl-BE" sz="2200" dirty="0" smtClean="0">
                <a:solidFill>
                  <a:schemeClr val="tx2"/>
                </a:solidFill>
              </a:rPr>
              <a:t> licensor </a:t>
            </a:r>
            <a:r>
              <a:rPr lang="nl-BE" sz="2200" dirty="0">
                <a:solidFill>
                  <a:schemeClr val="tx2"/>
                </a:solidFill>
              </a:rPr>
              <a:t>and</a:t>
            </a:r>
            <a:r>
              <a:rPr lang="nl-BE" sz="2200" dirty="0" smtClean="0">
                <a:solidFill>
                  <a:schemeClr val="tx2"/>
                </a:solidFill>
              </a:rPr>
              <a:t> ellipsis </a:t>
            </a:r>
            <a:r>
              <a:rPr lang="nl-BE" sz="2200" dirty="0">
                <a:solidFill>
                  <a:schemeClr val="tx2"/>
                </a:solidFill>
              </a:rPr>
              <a:t>site</a:t>
            </a:r>
            <a:endParaRPr lang="nl-BE" sz="2200" dirty="0" smtClean="0">
              <a:solidFill>
                <a:schemeClr val="tx2"/>
              </a:solidFill>
            </a:endParaRPr>
          </a:p>
          <a:p>
            <a:pPr marL="609600" indent="-609600" eaLnBrk="1" hangingPunct="1">
              <a:buFontTx/>
              <a:buNone/>
            </a:pPr>
            <a:r>
              <a:rPr lang="nl-BE" sz="2200" dirty="0" smtClean="0">
                <a:solidFill>
                  <a:schemeClr val="tx2"/>
                </a:solidFill>
              </a:rPr>
              <a:t>3.		A complex ellipsis feature</a:t>
            </a:r>
          </a:p>
          <a:p>
            <a:pPr marL="609600" indent="-609600" eaLnBrk="1" hangingPunct="1">
              <a:buFontTx/>
              <a:buNone/>
            </a:pPr>
            <a:endParaRPr lang="nl-BE" sz="2200" dirty="0" smtClean="0">
              <a:solidFill>
                <a:schemeClr val="tx2"/>
              </a:solidFill>
            </a:endParaRPr>
          </a:p>
          <a:p>
            <a:pPr marL="609600" indent="-609600" eaLnBrk="1" hangingPunct="1">
              <a:buFont typeface="Wingdings" pitchFamily="-110" charset="2"/>
              <a:buNone/>
            </a:pPr>
            <a:r>
              <a:rPr lang="nl-BE" sz="2200" dirty="0" smtClean="0">
                <a:solidFill>
                  <a:schemeClr val="tx2"/>
                </a:solidFill>
                <a:sym typeface="Wingdings" pitchFamily="-110" charset="2"/>
              </a:rPr>
              <a:t>	</a:t>
            </a:r>
            <a:r>
              <a:rPr lang="en-GB" sz="2200" dirty="0" smtClean="0">
                <a:solidFill>
                  <a:schemeClr val="tx2"/>
                </a:solidFill>
              </a:rPr>
              <a:t>Derivational ellipsis</a:t>
            </a:r>
            <a:endParaRPr lang="nl-NL" sz="2200" dirty="0" smtClean="0">
              <a:solidFill>
                <a:schemeClr val="tx2"/>
              </a:solidFill>
            </a:endParaRPr>
          </a:p>
          <a:p>
            <a:pPr marL="609600" indent="-609600" eaLnBrk="1" hangingPunct="1">
              <a:buFontTx/>
              <a:buNone/>
            </a:pPr>
            <a:endParaRPr lang="nl-BE" sz="1200" dirty="0" smtClean="0">
              <a:solidFill>
                <a:schemeClr val="tx2"/>
              </a:solidFill>
            </a:endParaRPr>
          </a:p>
          <a:p>
            <a:pPr marL="609600" indent="-609600" eaLnBrk="1" hangingPunct="1">
              <a:buFontTx/>
              <a:buNone/>
            </a:pPr>
            <a:r>
              <a:rPr lang="nl-BE" sz="2200" dirty="0" smtClean="0">
                <a:solidFill>
                  <a:schemeClr val="tx2"/>
                </a:solidFill>
              </a:rPr>
              <a:t>1.		The timing of ellipsis</a:t>
            </a:r>
          </a:p>
          <a:p>
            <a:pPr marL="609600" indent="-609600" eaLnBrk="1" hangingPunct="1">
              <a:buFontTx/>
              <a:buNone/>
            </a:pPr>
            <a:r>
              <a:rPr lang="nl-BE" sz="2200" dirty="0" smtClean="0">
                <a:solidFill>
                  <a:schemeClr val="tx2"/>
                </a:solidFill>
              </a:rPr>
              <a:t>2.		Consequences for extraction</a:t>
            </a:r>
          </a:p>
          <a:p>
            <a:pPr marL="609600" indent="-609600" eaLnBrk="1" hangingPunct="1">
              <a:buFont typeface="Wingdings" pitchFamily="-110" charset="2"/>
              <a:buNone/>
            </a:pPr>
            <a:endParaRPr lang="nl-NL" sz="24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139267">
                                            <p:txEl>
                                              <p:pRg st="0" end="0"/>
                                            </p:txEl>
                                          </p:spTgt>
                                        </p:tgtEl>
                                        <p:attrNameLst>
                                          <p:attrName>style.opacity</p:attrName>
                                        </p:attrNameLst>
                                      </p:cBhvr>
                                      <p:to>
                                        <p:strVal val="0.5"/>
                                      </p:to>
                                    </p:set>
                                    <p:animEffect filter="image" prLst="opacity: 0.5">
                                      <p:cBhvr rctx="IE">
                                        <p:cTn id="7" dur="indefinite"/>
                                        <p:tgtEl>
                                          <p:spTgt spid="139267">
                                            <p:txEl>
                                              <p:pRg st="0" end="0"/>
                                            </p:txEl>
                                          </p:spTgt>
                                        </p:tgtEl>
                                      </p:cBhvr>
                                    </p:animEffect>
                                  </p:childTnLst>
                                </p:cTn>
                              </p:par>
                              <p:par>
                                <p:cTn id="8" presetID="9" presetClass="emph" presetSubtype="0" grpId="0" nodeType="withEffect">
                                  <p:stCondLst>
                                    <p:cond delay="0"/>
                                  </p:stCondLst>
                                  <p:childTnLst>
                                    <p:set>
                                      <p:cBhvr rctx="PPT">
                                        <p:cTn id="9" dur="indefinite"/>
                                        <p:tgtEl>
                                          <p:spTgt spid="139267">
                                            <p:txEl>
                                              <p:pRg st="2" end="2"/>
                                            </p:txEl>
                                          </p:spTgt>
                                        </p:tgtEl>
                                        <p:attrNameLst>
                                          <p:attrName>style.opacity</p:attrName>
                                        </p:attrNameLst>
                                      </p:cBhvr>
                                      <p:to>
                                        <p:strVal val="0.5"/>
                                      </p:to>
                                    </p:set>
                                    <p:animEffect filter="image" prLst="opacity: 0.5">
                                      <p:cBhvr rctx="IE">
                                        <p:cTn id="10" dur="indefinite"/>
                                        <p:tgtEl>
                                          <p:spTgt spid="139267">
                                            <p:txEl>
                                              <p:pRg st="2" end="2"/>
                                            </p:txEl>
                                          </p:spTgt>
                                        </p:tgtEl>
                                      </p:cBhvr>
                                    </p:animEffect>
                                  </p:childTnLst>
                                </p:cTn>
                              </p:par>
                              <p:par>
                                <p:cTn id="11" presetID="9" presetClass="emph" presetSubtype="0" grpId="0" nodeType="withEffect">
                                  <p:stCondLst>
                                    <p:cond delay="0"/>
                                  </p:stCondLst>
                                  <p:childTnLst>
                                    <p:set>
                                      <p:cBhvr rctx="PPT">
                                        <p:cTn id="12" dur="indefinite"/>
                                        <p:tgtEl>
                                          <p:spTgt spid="139267">
                                            <p:txEl>
                                              <p:pRg st="3" end="3"/>
                                            </p:txEl>
                                          </p:spTgt>
                                        </p:tgtEl>
                                        <p:attrNameLst>
                                          <p:attrName>style.opacity</p:attrName>
                                        </p:attrNameLst>
                                      </p:cBhvr>
                                      <p:to>
                                        <p:strVal val="0.5"/>
                                      </p:to>
                                    </p:set>
                                    <p:animEffect filter="image" prLst="opacity: 0.5">
                                      <p:cBhvr rctx="IE">
                                        <p:cTn id="13" dur="indefinite"/>
                                        <p:tgtEl>
                                          <p:spTgt spid="139267">
                                            <p:txEl>
                                              <p:pRg st="3" end="3"/>
                                            </p:txEl>
                                          </p:spTgt>
                                        </p:tgtEl>
                                      </p:cBhvr>
                                    </p:animEffect>
                                  </p:childTnLst>
                                </p:cTn>
                              </p:par>
                              <p:par>
                                <p:cTn id="14" presetID="9" presetClass="emph" presetSubtype="0" grpId="0" nodeType="withEffect">
                                  <p:stCondLst>
                                    <p:cond delay="0"/>
                                  </p:stCondLst>
                                  <p:childTnLst>
                                    <p:set>
                                      <p:cBhvr rctx="PPT">
                                        <p:cTn id="15" dur="indefinite"/>
                                        <p:tgtEl>
                                          <p:spTgt spid="139267">
                                            <p:txEl>
                                              <p:pRg st="4" end="4"/>
                                            </p:txEl>
                                          </p:spTgt>
                                        </p:tgtEl>
                                        <p:attrNameLst>
                                          <p:attrName>style.opacity</p:attrName>
                                        </p:attrNameLst>
                                      </p:cBhvr>
                                      <p:to>
                                        <p:strVal val="0.5"/>
                                      </p:to>
                                    </p:set>
                                    <p:animEffect filter="image" prLst="opacity: 0.5">
                                      <p:cBhvr rctx="IE">
                                        <p:cTn id="16" dur="indefinite"/>
                                        <p:tgtEl>
                                          <p:spTgt spid="13926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1" nodeType="clickEffect">
                                  <p:stCondLst>
                                    <p:cond delay="0"/>
                                  </p:stCondLst>
                                  <p:childTnLst>
                                    <p:animEffect transition="out" filter="fade">
                                      <p:cBhvr>
                                        <p:cTn id="20" dur="500" tmFilter="0, 0; .2, .5; .8, .5; 1, 0"/>
                                        <p:tgtEl>
                                          <p:spTgt spid="139267">
                                            <p:txEl>
                                              <p:pRg st="8" end="8"/>
                                            </p:txEl>
                                          </p:spTgt>
                                        </p:tgtEl>
                                      </p:cBhvr>
                                    </p:animEffect>
                                    <p:animScale>
                                      <p:cBhvr>
                                        <p:cTn id="21" dur="250" autoRev="1" fill="hold"/>
                                        <p:tgtEl>
                                          <p:spTgt spid="139267">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7" grpId="1" build="p"/>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(1)</a:t>
            </a:r>
            <a:endParaRPr lang="nl-NL" sz="3400" smtClean="0">
              <a:solidFill>
                <a:schemeClr val="accent1"/>
              </a:solidFill>
            </a:endParaRPr>
          </a:p>
        </p:txBody>
      </p:sp>
      <p:sp>
        <p:nvSpPr>
          <p:cNvPr id="40963" name="Rectangle 3"/>
          <p:cNvSpPr>
            <a:spLocks noGrp="1" noChangeArrowheads="1"/>
          </p:cNvSpPr>
          <p:nvPr>
            <p:ph type="body" idx="1"/>
          </p:nvPr>
        </p:nvSpPr>
        <p:spPr/>
        <p:txBody>
          <a:bodyPr/>
          <a:lstStyle/>
          <a:p>
            <a:pPr marL="0" indent="0" eaLnBrk="1" hangingPunct="1">
              <a:lnSpc>
                <a:spcPct val="90000"/>
              </a:lnSpc>
              <a:buFontTx/>
              <a:buNone/>
              <a:defRPr/>
            </a:pPr>
            <a:r>
              <a:rPr lang="nl-BE" sz="2200" dirty="0">
                <a:solidFill>
                  <a:schemeClr val="tx2"/>
                </a:solidFill>
                <a:cs typeface="Verdana"/>
                <a:sym typeface="Wingdings" pitchFamily="-110" charset="2"/>
              </a:rPr>
              <a:t>When does ellipsis occur? </a:t>
            </a:r>
          </a:p>
          <a:p>
            <a:pPr marL="0" indent="0" eaLnBrk="1" hangingPunct="1">
              <a:lnSpc>
                <a:spcPct val="90000"/>
              </a:lnSpc>
              <a:buFontTx/>
              <a:buNone/>
              <a:defRPr/>
            </a:pPr>
            <a:endParaRPr lang="nl-BE" sz="1200" dirty="0">
              <a:solidFill>
                <a:schemeClr val="tx2"/>
              </a:solidFill>
              <a:cs typeface="Verdana"/>
              <a:sym typeface="Wingdings" pitchFamily="-110" charset="2"/>
            </a:endParaRPr>
          </a:p>
          <a:p>
            <a:pPr marL="0" indent="0" eaLnBrk="1" hangingPunct="1">
              <a:lnSpc>
                <a:spcPct val="90000"/>
              </a:lnSpc>
              <a:buFontTx/>
              <a:buNone/>
              <a:defRPr/>
            </a:pPr>
            <a:r>
              <a:rPr lang="nl-BE" sz="2200" dirty="0">
                <a:solidFill>
                  <a:schemeClr val="tx2"/>
                </a:solidFill>
                <a:cs typeface="Verdana"/>
                <a:sym typeface="Wingdings" pitchFamily="-110" charset="2"/>
              </a:rPr>
              <a:t>Three options:</a:t>
            </a:r>
          </a:p>
          <a:p>
            <a:pPr marL="0" indent="0" eaLnBrk="1" hangingPunct="1">
              <a:lnSpc>
                <a:spcPct val="90000"/>
              </a:lnSpc>
              <a:buFontTx/>
              <a:buNone/>
              <a:defRPr/>
            </a:pPr>
            <a:endParaRPr lang="nl-BE" sz="1200" dirty="0" smtClean="0">
              <a:solidFill>
                <a:schemeClr val="tx2"/>
              </a:solidFill>
              <a:cs typeface="Verdana"/>
              <a:sym typeface="Wingdings" pitchFamily="-110" charset="2"/>
            </a:endParaRPr>
          </a:p>
          <a:p>
            <a:pPr marL="0" indent="0" eaLnBrk="1" hangingPunct="1">
              <a:lnSpc>
                <a:spcPct val="90000"/>
              </a:lnSpc>
              <a:buFontTx/>
              <a:buNone/>
              <a:defRPr/>
            </a:pPr>
            <a:r>
              <a:rPr lang="nl-BE" sz="2200" dirty="0" smtClean="0">
                <a:solidFill>
                  <a:schemeClr val="tx2"/>
                </a:solidFill>
                <a:cs typeface="Verdana"/>
                <a:sym typeface="Wingdings" pitchFamily="-110" charset="2"/>
              </a:rPr>
              <a:t> </a:t>
            </a:r>
            <a:r>
              <a:rPr lang="nl-BE" sz="2200" dirty="0" smtClean="0">
                <a:solidFill>
                  <a:schemeClr val="accent1">
                    <a:lumMod val="75000"/>
                  </a:schemeClr>
                </a:solidFill>
                <a:cs typeface="Verdana"/>
                <a:sym typeface="Wingdings" pitchFamily="-110" charset="2"/>
              </a:rPr>
              <a:t>When </a:t>
            </a:r>
            <a:r>
              <a:rPr lang="nl-BE" sz="2200" dirty="0">
                <a:solidFill>
                  <a:schemeClr val="accent1">
                    <a:lumMod val="75000"/>
                  </a:schemeClr>
                </a:solidFill>
                <a:cs typeface="Verdana"/>
                <a:sym typeface="Wingdings" pitchFamily="-110" charset="2"/>
              </a:rPr>
              <a:t>the ellipsis site is </a:t>
            </a:r>
            <a:r>
              <a:rPr lang="nl-BE" sz="2200" dirty="0" smtClean="0">
                <a:solidFill>
                  <a:schemeClr val="accent1">
                    <a:lumMod val="75000"/>
                  </a:schemeClr>
                </a:solidFill>
                <a:cs typeface="Verdana"/>
                <a:sym typeface="Wingdings" pitchFamily="-110" charset="2"/>
              </a:rPr>
              <a:t>completed</a:t>
            </a:r>
          </a:p>
          <a:p>
            <a:pPr marL="0" indent="0" eaLnBrk="1" hangingPunct="1">
              <a:lnSpc>
                <a:spcPct val="90000"/>
              </a:lnSpc>
              <a:buFont typeface="Wingdings" pitchFamily="-110" charset="2"/>
              <a:buNone/>
              <a:defRPr/>
            </a:pPr>
            <a:r>
              <a:rPr lang="nl-BE" sz="2200" dirty="0" smtClean="0">
                <a:solidFill>
                  <a:schemeClr val="tx2"/>
                </a:solidFill>
                <a:cs typeface="Verdana"/>
                <a:sym typeface="Wingdings" pitchFamily="-110" charset="2"/>
              </a:rPr>
              <a:t>	</a:t>
            </a:r>
            <a:r>
              <a:rPr lang="nl-NL" sz="2200" dirty="0" smtClean="0">
                <a:solidFill>
                  <a:schemeClr val="tx2"/>
                </a:solidFill>
                <a:cs typeface="Verdana"/>
                <a:sym typeface="Wingdings"/>
              </a:rPr>
              <a:t> </a:t>
            </a:r>
            <a:r>
              <a:rPr lang="en-US" sz="2200" dirty="0" smtClean="0">
                <a:solidFill>
                  <a:schemeClr val="tx2"/>
                </a:solidFill>
                <a:cs typeface="Verdana"/>
              </a:rPr>
              <a:t>[E]</a:t>
            </a:r>
            <a:r>
              <a:rPr lang="nl-NL" sz="2200" dirty="0" smtClean="0">
                <a:solidFill>
                  <a:schemeClr val="tx2"/>
                </a:solidFill>
                <a:cs typeface="Verdana"/>
              </a:rPr>
              <a:t> is </a:t>
            </a:r>
            <a:r>
              <a:rPr lang="nl-NL" sz="2200" dirty="0" err="1" smtClean="0">
                <a:solidFill>
                  <a:schemeClr val="tx2"/>
                </a:solidFill>
                <a:cs typeface="Verdana"/>
              </a:rPr>
              <a:t>not</a:t>
            </a:r>
            <a:r>
              <a:rPr lang="nl-NL" sz="2200" dirty="0" smtClean="0">
                <a:solidFill>
                  <a:schemeClr val="tx2"/>
                </a:solidFill>
                <a:cs typeface="Verdana"/>
              </a:rPr>
              <a:t> </a:t>
            </a:r>
            <a:r>
              <a:rPr lang="nl-NL" sz="2200" dirty="0" err="1" smtClean="0">
                <a:solidFill>
                  <a:schemeClr val="tx2"/>
                </a:solidFill>
                <a:cs typeface="Verdana"/>
              </a:rPr>
              <a:t>yet</a:t>
            </a:r>
            <a:r>
              <a:rPr lang="nl-NL" sz="2200" dirty="0" smtClean="0">
                <a:solidFill>
                  <a:schemeClr val="tx2"/>
                </a:solidFill>
                <a:cs typeface="Verdana"/>
              </a:rPr>
              <a:t> in the </a:t>
            </a:r>
            <a:r>
              <a:rPr lang="nl-NL" sz="2200" dirty="0" err="1" smtClean="0">
                <a:solidFill>
                  <a:schemeClr val="tx2"/>
                </a:solidFill>
                <a:cs typeface="Verdana"/>
              </a:rPr>
              <a:t>structure</a:t>
            </a:r>
            <a:r>
              <a:rPr lang="nl-NL" sz="2200" dirty="0" smtClean="0">
                <a:solidFill>
                  <a:schemeClr val="tx2"/>
                </a:solidFill>
                <a:cs typeface="Verdana"/>
              </a:rPr>
              <a:t>.</a:t>
            </a:r>
            <a:endParaRPr lang="nl-BE" sz="2200" dirty="0" smtClean="0">
              <a:solidFill>
                <a:schemeClr val="tx2"/>
              </a:solidFill>
              <a:cs typeface="Verdana"/>
              <a:sym typeface="Wingdings" pitchFamily="-110" charset="2"/>
            </a:endParaRPr>
          </a:p>
          <a:p>
            <a:pPr marL="0" indent="0" eaLnBrk="1" hangingPunct="1">
              <a:lnSpc>
                <a:spcPct val="90000"/>
              </a:lnSpc>
              <a:buFontTx/>
              <a:buNone/>
              <a:defRPr/>
            </a:pPr>
            <a:r>
              <a:rPr lang="nl-BE" sz="2200" dirty="0" smtClean="0">
                <a:solidFill>
                  <a:schemeClr val="tx2"/>
                </a:solidFill>
                <a:cs typeface="Verdana"/>
                <a:sym typeface="Wingdings" pitchFamily="-110" charset="2"/>
              </a:rPr>
              <a:t> </a:t>
            </a:r>
            <a:r>
              <a:rPr lang="nl-BE" sz="2200" dirty="0" smtClean="0">
                <a:solidFill>
                  <a:srgbClr val="269999"/>
                </a:solidFill>
                <a:cs typeface="Verdana"/>
                <a:sym typeface="Wingdings" pitchFamily="-110" charset="2"/>
              </a:rPr>
              <a:t>When </a:t>
            </a:r>
            <a:r>
              <a:rPr lang="nl-BE" sz="2200" dirty="0">
                <a:solidFill>
                  <a:srgbClr val="269999"/>
                </a:solidFill>
                <a:cs typeface="Verdana"/>
                <a:sym typeface="Wingdings" pitchFamily="-110" charset="2"/>
              </a:rPr>
              <a:t>the whole sentence is </a:t>
            </a:r>
            <a:r>
              <a:rPr lang="nl-BE" sz="2200" dirty="0" smtClean="0">
                <a:solidFill>
                  <a:srgbClr val="269999"/>
                </a:solidFill>
                <a:cs typeface="Verdana"/>
                <a:sym typeface="Wingdings" pitchFamily="-110" charset="2"/>
              </a:rPr>
              <a:t>finished</a:t>
            </a:r>
          </a:p>
          <a:p>
            <a:pPr marL="0" indent="0" eaLnBrk="1" hangingPunct="1">
              <a:lnSpc>
                <a:spcPct val="90000"/>
              </a:lnSpc>
              <a:buFontTx/>
              <a:buNone/>
              <a:defRPr/>
            </a:pPr>
            <a:r>
              <a:rPr lang="nl-BE" sz="2200" dirty="0" smtClean="0">
                <a:solidFill>
                  <a:schemeClr val="tx2"/>
                </a:solidFill>
                <a:cs typeface="Verdana"/>
                <a:sym typeface="Wingdings" pitchFamily="-110" charset="2"/>
              </a:rPr>
              <a:t>	</a:t>
            </a:r>
            <a:r>
              <a:rPr lang="nl-NL" sz="2200" dirty="0" smtClean="0">
                <a:solidFill>
                  <a:schemeClr val="tx2"/>
                </a:solidFill>
                <a:cs typeface="Verdana"/>
                <a:sym typeface="Wingdings"/>
              </a:rPr>
              <a:t> </a:t>
            </a:r>
            <a:r>
              <a:rPr lang="en-US" sz="2200" dirty="0" smtClean="0">
                <a:solidFill>
                  <a:schemeClr val="tx2"/>
                </a:solidFill>
              </a:rPr>
              <a:t>[</a:t>
            </a:r>
            <a:r>
              <a:rPr lang="en-US" sz="2200" i="1" dirty="0" err="1" smtClean="0">
                <a:solidFill>
                  <a:schemeClr val="tx2"/>
                </a:solidFill>
              </a:rPr>
              <a:t>u</a:t>
            </a:r>
            <a:r>
              <a:rPr lang="en-US" sz="2200" dirty="0" err="1" smtClean="0">
                <a:solidFill>
                  <a:schemeClr val="tx2"/>
                </a:solidFill>
              </a:rPr>
              <a:t>F</a:t>
            </a:r>
            <a:r>
              <a:rPr lang="en-US" sz="2200" dirty="0" smtClean="0">
                <a:solidFill>
                  <a:schemeClr val="tx2"/>
                </a:solidFill>
              </a:rPr>
              <a:t>] has been checked and the derivation is 	    finished.</a:t>
            </a:r>
            <a:endParaRPr lang="nl-BE" sz="2200" dirty="0" smtClean="0">
              <a:solidFill>
                <a:schemeClr val="tx2"/>
              </a:solidFill>
              <a:cs typeface="Verdana"/>
              <a:sym typeface="Wingdings" pitchFamily="-110" charset="2"/>
            </a:endParaRPr>
          </a:p>
          <a:p>
            <a:pPr marL="0" indent="0" eaLnBrk="1" hangingPunct="1">
              <a:lnSpc>
                <a:spcPct val="90000"/>
              </a:lnSpc>
              <a:buFontTx/>
              <a:buNone/>
              <a:defRPr/>
            </a:pPr>
            <a:r>
              <a:rPr lang="nl-BE" sz="2200" dirty="0" smtClean="0">
                <a:solidFill>
                  <a:schemeClr val="tx2"/>
                </a:solidFill>
                <a:cs typeface="Verdana"/>
                <a:sym typeface="Wingdings" pitchFamily="-110" charset="2"/>
              </a:rPr>
              <a:t> </a:t>
            </a:r>
            <a:r>
              <a:rPr lang="nl-BE" sz="2200" dirty="0" smtClean="0">
                <a:solidFill>
                  <a:srgbClr val="269999"/>
                </a:solidFill>
                <a:cs typeface="Verdana"/>
                <a:sym typeface="Wingdings" pitchFamily="-110" charset="2"/>
              </a:rPr>
              <a:t>When </a:t>
            </a:r>
            <a:r>
              <a:rPr lang="nl-BE" sz="2200" dirty="0">
                <a:solidFill>
                  <a:srgbClr val="269999"/>
                </a:solidFill>
                <a:cs typeface="Verdana"/>
                <a:sym typeface="Wingdings" pitchFamily="-110" charset="2"/>
              </a:rPr>
              <a:t>the licensor enters the </a:t>
            </a:r>
            <a:r>
              <a:rPr lang="nl-BE" sz="2200" dirty="0" smtClean="0">
                <a:solidFill>
                  <a:srgbClr val="269999"/>
                </a:solidFill>
                <a:cs typeface="Verdana"/>
                <a:sym typeface="Wingdings" pitchFamily="-110" charset="2"/>
              </a:rPr>
              <a:t>derivation</a:t>
            </a:r>
          </a:p>
          <a:p>
            <a:pPr marL="0" indent="0" eaLnBrk="1" hangingPunct="1">
              <a:lnSpc>
                <a:spcPct val="90000"/>
              </a:lnSpc>
              <a:buFontTx/>
              <a:buNone/>
              <a:defRPr/>
            </a:pPr>
            <a:r>
              <a:rPr lang="nl-BE" sz="2200" dirty="0" smtClean="0">
                <a:solidFill>
                  <a:schemeClr val="tx2"/>
                </a:solidFill>
                <a:cs typeface="Verdana"/>
                <a:sym typeface="Wingdings" pitchFamily="-110" charset="2"/>
              </a:rPr>
              <a:t>	</a:t>
            </a:r>
            <a:r>
              <a:rPr lang="nl-NL" sz="2200" dirty="0" smtClean="0">
                <a:solidFill>
                  <a:schemeClr val="tx2"/>
                </a:solidFill>
                <a:cs typeface="Verdana"/>
                <a:sym typeface="Wingdings"/>
              </a:rPr>
              <a:t> </a:t>
            </a:r>
            <a:r>
              <a:rPr lang="en-US" sz="2200" dirty="0" smtClean="0">
                <a:solidFill>
                  <a:schemeClr val="tx2"/>
                </a:solidFill>
              </a:rPr>
              <a:t>[</a:t>
            </a:r>
            <a:r>
              <a:rPr lang="en-US" sz="2200" i="1" dirty="0" err="1" smtClean="0">
                <a:solidFill>
                  <a:schemeClr val="tx2"/>
                </a:solidFill>
              </a:rPr>
              <a:t>u</a:t>
            </a:r>
            <a:r>
              <a:rPr lang="en-US" sz="2200" dirty="0" err="1" smtClean="0">
                <a:solidFill>
                  <a:schemeClr val="tx2"/>
                </a:solidFill>
              </a:rPr>
              <a:t>F</a:t>
            </a:r>
            <a:r>
              <a:rPr lang="en-US" sz="2200" dirty="0" smtClean="0">
                <a:solidFill>
                  <a:schemeClr val="tx2"/>
                </a:solidFill>
              </a:rPr>
              <a:t>] is checked. </a:t>
            </a:r>
            <a:endParaRPr lang="nl-BE" sz="2200" dirty="0" smtClean="0">
              <a:solidFill>
                <a:schemeClr val="tx2"/>
              </a:solidFill>
              <a:cs typeface="Verdana"/>
              <a:sym typeface="Wingdings" pitchFamily="-110" charset="2"/>
            </a:endParaRPr>
          </a:p>
          <a:p>
            <a:pPr marL="0" indent="0" eaLnBrk="1" hangingPunct="1">
              <a:lnSpc>
                <a:spcPct val="90000"/>
              </a:lnSpc>
              <a:buFontTx/>
              <a:buNone/>
              <a:defRPr/>
            </a:pPr>
            <a:endParaRPr lang="nl-NL" sz="24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63">
                                            <p:txEl>
                                              <p:pRg st="2" end="2"/>
                                            </p:txEl>
                                          </p:spTgt>
                                        </p:tgtEl>
                                        <p:attrNameLst>
                                          <p:attrName>style.visibility</p:attrName>
                                        </p:attrNameLst>
                                      </p:cBhvr>
                                      <p:to>
                                        <p:strVal val="visible"/>
                                      </p:to>
                                    </p:set>
                                    <p:animEffect transition="in" filter="dissolve">
                                      <p:cBhvr>
                                        <p:cTn id="7" dur="500"/>
                                        <p:tgtEl>
                                          <p:spTgt spid="4096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0963">
                                            <p:txEl>
                                              <p:pRg st="4" end="4"/>
                                            </p:txEl>
                                          </p:spTgt>
                                        </p:tgtEl>
                                        <p:attrNameLst>
                                          <p:attrName>style.visibility</p:attrName>
                                        </p:attrNameLst>
                                      </p:cBhvr>
                                      <p:to>
                                        <p:strVal val="visible"/>
                                      </p:to>
                                    </p:set>
                                    <p:anim calcmode="lin" valueType="num">
                                      <p:cBhvr>
                                        <p:cTn id="12" dur="1000" fill="hold"/>
                                        <p:tgtEl>
                                          <p:spTgt spid="40963">
                                            <p:txEl>
                                              <p:pRg st="4" end="4"/>
                                            </p:txEl>
                                          </p:spTgt>
                                        </p:tgtEl>
                                        <p:attrNameLst>
                                          <p:attrName>ppt_w</p:attrName>
                                        </p:attrNameLst>
                                      </p:cBhvr>
                                      <p:tavLst>
                                        <p:tav tm="0">
                                          <p:val>
                                            <p:fltVal val="0"/>
                                          </p:val>
                                        </p:tav>
                                        <p:tav tm="100000">
                                          <p:val>
                                            <p:strVal val="#ppt_w"/>
                                          </p:val>
                                        </p:tav>
                                      </p:tavLst>
                                    </p:anim>
                                    <p:anim calcmode="lin" valueType="num">
                                      <p:cBhvr>
                                        <p:cTn id="13" dur="1000" fill="hold"/>
                                        <p:tgtEl>
                                          <p:spTgt spid="40963">
                                            <p:txEl>
                                              <p:pRg st="4" end="4"/>
                                            </p:txEl>
                                          </p:spTgt>
                                        </p:tgtEl>
                                        <p:attrNameLst>
                                          <p:attrName>ppt_h</p:attrName>
                                        </p:attrNameLst>
                                      </p:cBhvr>
                                      <p:tavLst>
                                        <p:tav tm="0">
                                          <p:val>
                                            <p:fltVal val="0"/>
                                          </p:val>
                                        </p:tav>
                                        <p:tav tm="100000">
                                          <p:val>
                                            <p:strVal val="#ppt_h"/>
                                          </p:val>
                                        </p:tav>
                                      </p:tavLst>
                                    </p:anim>
                                    <p:anim calcmode="lin" valueType="num">
                                      <p:cBhvr>
                                        <p:cTn id="14" dur="1000" fill="hold"/>
                                        <p:tgtEl>
                                          <p:spTgt spid="4096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096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40963">
                                            <p:txEl>
                                              <p:pRg st="6" end="6"/>
                                            </p:txEl>
                                          </p:spTgt>
                                        </p:tgtEl>
                                        <p:attrNameLst>
                                          <p:attrName>style.visibility</p:attrName>
                                        </p:attrNameLst>
                                      </p:cBhvr>
                                      <p:to>
                                        <p:strVal val="visible"/>
                                      </p:to>
                                    </p:set>
                                    <p:anim calcmode="lin" valueType="num">
                                      <p:cBhvr>
                                        <p:cTn id="20" dur="1000" fill="hold"/>
                                        <p:tgtEl>
                                          <p:spTgt spid="40963">
                                            <p:txEl>
                                              <p:pRg st="6" end="6"/>
                                            </p:txEl>
                                          </p:spTgt>
                                        </p:tgtEl>
                                        <p:attrNameLst>
                                          <p:attrName>ppt_w</p:attrName>
                                        </p:attrNameLst>
                                      </p:cBhvr>
                                      <p:tavLst>
                                        <p:tav tm="0">
                                          <p:val>
                                            <p:fltVal val="0"/>
                                          </p:val>
                                        </p:tav>
                                        <p:tav tm="100000">
                                          <p:val>
                                            <p:strVal val="#ppt_w"/>
                                          </p:val>
                                        </p:tav>
                                      </p:tavLst>
                                    </p:anim>
                                    <p:anim calcmode="lin" valueType="num">
                                      <p:cBhvr>
                                        <p:cTn id="21" dur="1000" fill="hold"/>
                                        <p:tgtEl>
                                          <p:spTgt spid="40963">
                                            <p:txEl>
                                              <p:pRg st="6" end="6"/>
                                            </p:txEl>
                                          </p:spTgt>
                                        </p:tgtEl>
                                        <p:attrNameLst>
                                          <p:attrName>ppt_h</p:attrName>
                                        </p:attrNameLst>
                                      </p:cBhvr>
                                      <p:tavLst>
                                        <p:tav tm="0">
                                          <p:val>
                                            <p:fltVal val="0"/>
                                          </p:val>
                                        </p:tav>
                                        <p:tav tm="100000">
                                          <p:val>
                                            <p:strVal val="#ppt_h"/>
                                          </p:val>
                                        </p:tav>
                                      </p:tavLst>
                                    </p:anim>
                                    <p:anim calcmode="lin" valueType="num">
                                      <p:cBhvr>
                                        <p:cTn id="22" dur="1000" fill="hold"/>
                                        <p:tgtEl>
                                          <p:spTgt spid="4096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096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40963">
                                            <p:txEl>
                                              <p:pRg st="8" end="8"/>
                                            </p:txEl>
                                          </p:spTgt>
                                        </p:tgtEl>
                                        <p:attrNameLst>
                                          <p:attrName>style.visibility</p:attrName>
                                        </p:attrNameLst>
                                      </p:cBhvr>
                                      <p:to>
                                        <p:strVal val="visible"/>
                                      </p:to>
                                    </p:set>
                                    <p:anim calcmode="lin" valueType="num">
                                      <p:cBhvr>
                                        <p:cTn id="28" dur="1000" fill="hold"/>
                                        <p:tgtEl>
                                          <p:spTgt spid="40963">
                                            <p:txEl>
                                              <p:pRg st="8" end="8"/>
                                            </p:txEl>
                                          </p:spTgt>
                                        </p:tgtEl>
                                        <p:attrNameLst>
                                          <p:attrName>ppt_w</p:attrName>
                                        </p:attrNameLst>
                                      </p:cBhvr>
                                      <p:tavLst>
                                        <p:tav tm="0">
                                          <p:val>
                                            <p:fltVal val="0"/>
                                          </p:val>
                                        </p:tav>
                                        <p:tav tm="100000">
                                          <p:val>
                                            <p:strVal val="#ppt_w"/>
                                          </p:val>
                                        </p:tav>
                                      </p:tavLst>
                                    </p:anim>
                                    <p:anim calcmode="lin" valueType="num">
                                      <p:cBhvr>
                                        <p:cTn id="29" dur="1000" fill="hold"/>
                                        <p:tgtEl>
                                          <p:spTgt spid="40963">
                                            <p:txEl>
                                              <p:pRg st="8" end="8"/>
                                            </p:txEl>
                                          </p:spTgt>
                                        </p:tgtEl>
                                        <p:attrNameLst>
                                          <p:attrName>ppt_h</p:attrName>
                                        </p:attrNameLst>
                                      </p:cBhvr>
                                      <p:tavLst>
                                        <p:tav tm="0">
                                          <p:val>
                                            <p:fltVal val="0"/>
                                          </p:val>
                                        </p:tav>
                                        <p:tav tm="100000">
                                          <p:val>
                                            <p:strVal val="#ppt_h"/>
                                          </p:val>
                                        </p:tav>
                                      </p:tavLst>
                                    </p:anim>
                                    <p:anim calcmode="lin" valueType="num">
                                      <p:cBhvr>
                                        <p:cTn id="30" dur="1000" fill="hold"/>
                                        <p:tgtEl>
                                          <p:spTgt spid="4096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096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40963">
                                            <p:txEl>
                                              <p:pRg st="5" end="5"/>
                                            </p:txEl>
                                          </p:spTgt>
                                        </p:tgtEl>
                                        <p:attrNameLst>
                                          <p:attrName>style.visibility</p:attrName>
                                        </p:attrNameLst>
                                      </p:cBhvr>
                                      <p:to>
                                        <p:strVal val="visible"/>
                                      </p:to>
                                    </p:set>
                                    <p:animEffect transition="in" filter="dissolve">
                                      <p:cBhvr>
                                        <p:cTn id="36" dur="500"/>
                                        <p:tgtEl>
                                          <p:spTgt spid="4096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0963">
                                            <p:txEl>
                                              <p:pRg st="7" end="7"/>
                                            </p:txEl>
                                          </p:spTgt>
                                        </p:tgtEl>
                                        <p:attrNameLst>
                                          <p:attrName>style.visibility</p:attrName>
                                        </p:attrNameLst>
                                      </p:cBhvr>
                                      <p:to>
                                        <p:strVal val="visible"/>
                                      </p:to>
                                    </p:set>
                                    <p:animEffect transition="in" filter="dissolve">
                                      <p:cBhvr>
                                        <p:cTn id="41" dur="500"/>
                                        <p:tgtEl>
                                          <p:spTgt spid="4096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40963">
                                            <p:txEl>
                                              <p:pRg st="9" end="9"/>
                                            </p:txEl>
                                          </p:spTgt>
                                        </p:tgtEl>
                                        <p:attrNameLst>
                                          <p:attrName>style.visibility</p:attrName>
                                        </p:attrNameLst>
                                      </p:cBhvr>
                                      <p:to>
                                        <p:strVal val="visible"/>
                                      </p:to>
                                    </p:set>
                                    <p:animEffect transition="in" filter="dissolve">
                                      <p:cBhvr>
                                        <p:cTn id="46" dur="500"/>
                                        <p:tgtEl>
                                          <p:spTgt spid="40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(2)</a:t>
            </a:r>
            <a:endParaRPr lang="nl-NL" sz="3400" smtClean="0">
              <a:solidFill>
                <a:schemeClr val="accent1"/>
              </a:solidFill>
            </a:endParaRPr>
          </a:p>
        </p:txBody>
      </p:sp>
      <p:sp>
        <p:nvSpPr>
          <p:cNvPr id="43011" name="Rectangle 3"/>
          <p:cNvSpPr>
            <a:spLocks noGrp="1" noChangeArrowheads="1"/>
          </p:cNvSpPr>
          <p:nvPr>
            <p:ph type="body" idx="1"/>
          </p:nvPr>
        </p:nvSpPr>
        <p:spPr>
          <a:xfrm>
            <a:off x="1371600" y="2286000"/>
            <a:ext cx="7313612" cy="1530350"/>
          </a:xfrm>
        </p:spPr>
        <p:txBody>
          <a:bodyPr/>
          <a:lstStyle/>
          <a:p>
            <a:pPr marL="714375" indent="-714375" eaLnBrk="1" hangingPunct="1">
              <a:spcBef>
                <a:spcPct val="0"/>
              </a:spcBef>
              <a:buClrTx/>
              <a:buSzTx/>
              <a:buFontTx/>
              <a:buNone/>
              <a:tabLst>
                <a:tab pos="714375" algn="l"/>
                <a:tab pos="1257300" algn="l"/>
              </a:tabLst>
              <a:defRPr/>
            </a:pPr>
            <a:r>
              <a:rPr lang="nl-BE" sz="2200" dirty="0">
                <a:solidFill>
                  <a:srgbClr val="269999"/>
                </a:solidFill>
                <a:sym typeface="Wingdings" pitchFamily="-110" charset="2"/>
              </a:rPr>
              <a:t> When the ellipsis site is completed</a:t>
            </a:r>
          </a:p>
          <a:p>
            <a:pPr marL="714375" indent="-714375" eaLnBrk="1" hangingPunct="1">
              <a:spcBef>
                <a:spcPct val="0"/>
              </a:spcBef>
              <a:buClrTx/>
              <a:buSzTx/>
              <a:buFontTx/>
              <a:buNone/>
              <a:tabLst>
                <a:tab pos="714375" algn="l"/>
                <a:tab pos="1257300" algn="l"/>
              </a:tabLst>
              <a:defRPr/>
            </a:pPr>
            <a:endParaRPr lang="nl-BE" sz="2000" dirty="0">
              <a:solidFill>
                <a:schemeClr val="tx2"/>
              </a:solidFill>
            </a:endParaRPr>
          </a:p>
          <a:p>
            <a:pPr marL="714375" indent="-714375" eaLnBrk="1" hangingPunct="1">
              <a:spcBef>
                <a:spcPct val="0"/>
              </a:spcBef>
              <a:buClrTx/>
              <a:buSzTx/>
              <a:buFontTx/>
              <a:buNone/>
              <a:tabLst>
                <a:tab pos="714375" algn="l"/>
                <a:tab pos="1257300" algn="l"/>
              </a:tabLst>
              <a:defRPr/>
            </a:pPr>
            <a:r>
              <a:rPr lang="nl-BE" sz="2200" dirty="0" smtClean="0">
                <a:solidFill>
                  <a:schemeClr val="tx2"/>
                </a:solidFill>
              </a:rPr>
              <a:t>(52)</a:t>
            </a:r>
            <a:r>
              <a:rPr lang="nl-BE" sz="2200" dirty="0">
                <a:solidFill>
                  <a:schemeClr val="tx2"/>
                </a:solidFill>
              </a:rPr>
              <a:t>	Ryan made a cocktail and Jasmin did [</a:t>
            </a:r>
            <a:r>
              <a:rPr lang="nl-BE" sz="2200" strike="sngStrike" dirty="0">
                <a:solidFill>
                  <a:schemeClr val="tx2"/>
                </a:solidFill>
              </a:rPr>
              <a:t>make a cocktail</a:t>
            </a:r>
            <a:r>
              <a:rPr lang="nl-BE" sz="2200" dirty="0">
                <a:solidFill>
                  <a:schemeClr val="tx2"/>
                </a:solidFill>
              </a:rPr>
              <a:t>], too.</a:t>
            </a:r>
          </a:p>
          <a:p>
            <a:pPr marL="714375" indent="-714375" eaLnBrk="1" hangingPunct="1">
              <a:spcBef>
                <a:spcPct val="0"/>
              </a:spcBef>
              <a:buClrTx/>
              <a:buSzTx/>
              <a:buFontTx/>
              <a:buNone/>
              <a:tabLst>
                <a:tab pos="714375" algn="l"/>
                <a:tab pos="1257300" algn="l"/>
              </a:tabLst>
              <a:defRPr/>
            </a:pPr>
            <a:endParaRPr lang="nl-NL" sz="2000" dirty="0">
              <a:solidFill>
                <a:schemeClr val="tx2"/>
              </a:solidFill>
            </a:endParaRPr>
          </a:p>
        </p:txBody>
      </p:sp>
      <p:sp>
        <p:nvSpPr>
          <p:cNvPr id="43012" name="Text Box 4"/>
          <p:cNvSpPr txBox="1">
            <a:spLocks noChangeArrowheads="1"/>
          </p:cNvSpPr>
          <p:nvPr/>
        </p:nvSpPr>
        <p:spPr bwMode="auto">
          <a:xfrm>
            <a:off x="1371600" y="4038600"/>
            <a:ext cx="3429000" cy="1446213"/>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200" dirty="0" smtClean="0">
                <a:solidFill>
                  <a:schemeClr val="tx2"/>
                </a:solidFill>
              </a:rPr>
              <a:t>(53)           </a:t>
            </a:r>
            <a:r>
              <a:rPr lang="nl-BE" sz="2200" dirty="0">
                <a:solidFill>
                  <a:schemeClr val="tx2"/>
                </a:solidFill>
              </a:rPr>
              <a:t>VP</a:t>
            </a:r>
          </a:p>
          <a:p>
            <a:pPr marL="342900" indent="-342900">
              <a:spcBef>
                <a:spcPct val="50000"/>
              </a:spcBef>
            </a:pPr>
            <a:r>
              <a:rPr lang="nl-BE" sz="2200" dirty="0">
                <a:solidFill>
                  <a:schemeClr val="tx2"/>
                </a:solidFill>
              </a:rPr>
              <a:t>            V         DP       </a:t>
            </a:r>
          </a:p>
          <a:p>
            <a:pPr marL="342900" indent="-342900">
              <a:spcBef>
                <a:spcPct val="50000"/>
              </a:spcBef>
            </a:pPr>
            <a:r>
              <a:rPr lang="nl-BE" sz="2200" dirty="0">
                <a:solidFill>
                  <a:schemeClr val="tx2"/>
                </a:solidFill>
              </a:rPr>
              <a:t>        make   a cocktail</a:t>
            </a:r>
            <a:endParaRPr lang="nl-NL" sz="2200" dirty="0">
              <a:solidFill>
                <a:schemeClr val="tx2"/>
              </a:solidFill>
            </a:endParaRPr>
          </a:p>
        </p:txBody>
      </p:sp>
      <p:sp>
        <p:nvSpPr>
          <p:cNvPr id="43014" name="Text Box 6"/>
          <p:cNvSpPr txBox="1">
            <a:spLocks noChangeArrowheads="1"/>
          </p:cNvSpPr>
          <p:nvPr/>
        </p:nvSpPr>
        <p:spPr bwMode="auto">
          <a:xfrm>
            <a:off x="4648200" y="4267200"/>
            <a:ext cx="503238" cy="457200"/>
          </a:xfrm>
          <a:prstGeom prst="rect">
            <a:avLst/>
          </a:prstGeom>
          <a:noFill/>
          <a:ln w="9525">
            <a:noFill/>
            <a:miter lim="800000"/>
            <a:headEnd/>
            <a:tailEnd/>
          </a:ln>
        </p:spPr>
        <p:txBody>
          <a:bodyPr>
            <a:prstTxWarp prst="textNoShape">
              <a:avLst/>
            </a:prstTxWarp>
            <a:spAutoFit/>
          </a:bodyPr>
          <a:lstStyle/>
          <a:p>
            <a:pPr>
              <a:spcBef>
                <a:spcPct val="50000"/>
              </a:spcBef>
            </a:pPr>
            <a:r>
              <a:rPr lang="nl-BE" sz="2400">
                <a:solidFill>
                  <a:schemeClr val="tx2"/>
                </a:solidFill>
                <a:sym typeface="Wingdings" pitchFamily="-110" charset="2"/>
              </a:rPr>
              <a:t></a:t>
            </a:r>
            <a:endParaRPr lang="nl-NL" sz="2400">
              <a:solidFill>
                <a:schemeClr val="tx2"/>
              </a:solidFill>
            </a:endParaRPr>
          </a:p>
        </p:txBody>
      </p:sp>
      <p:sp>
        <p:nvSpPr>
          <p:cNvPr id="43015" name="Text Box 7"/>
          <p:cNvSpPr txBox="1">
            <a:spLocks noChangeArrowheads="1"/>
          </p:cNvSpPr>
          <p:nvPr/>
        </p:nvSpPr>
        <p:spPr bwMode="auto">
          <a:xfrm>
            <a:off x="5029200" y="4038600"/>
            <a:ext cx="3352800" cy="1446213"/>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200">
                <a:solidFill>
                  <a:schemeClr val="tx2"/>
                </a:solidFill>
              </a:rPr>
              <a:t>              VP</a:t>
            </a:r>
          </a:p>
          <a:p>
            <a:pPr marL="342900" indent="-342900">
              <a:spcBef>
                <a:spcPct val="50000"/>
              </a:spcBef>
            </a:pPr>
            <a:r>
              <a:rPr lang="nl-BE" sz="2200">
                <a:solidFill>
                  <a:schemeClr val="tx2"/>
                </a:solidFill>
              </a:rPr>
              <a:t>          V        DP</a:t>
            </a:r>
          </a:p>
          <a:p>
            <a:pPr marL="342900" indent="-342900">
              <a:spcBef>
                <a:spcPct val="50000"/>
              </a:spcBef>
            </a:pPr>
            <a:r>
              <a:rPr lang="nl-BE" sz="2200">
                <a:solidFill>
                  <a:schemeClr val="tx2"/>
                </a:solidFill>
              </a:rPr>
              <a:t>      make   a cocktail</a:t>
            </a:r>
            <a:endParaRPr lang="nl-NL" sz="2200">
              <a:solidFill>
                <a:schemeClr val="tx2"/>
              </a:solidFill>
            </a:endParaRPr>
          </a:p>
        </p:txBody>
      </p:sp>
      <p:grpSp>
        <p:nvGrpSpPr>
          <p:cNvPr id="2" name="Group 13"/>
          <p:cNvGrpSpPr>
            <a:grpSpLocks/>
          </p:cNvGrpSpPr>
          <p:nvPr/>
        </p:nvGrpSpPr>
        <p:grpSpPr bwMode="auto">
          <a:xfrm>
            <a:off x="2895600" y="4419600"/>
            <a:ext cx="792163" cy="144463"/>
            <a:chOff x="2064" y="2160"/>
            <a:chExt cx="635" cy="91"/>
          </a:xfrm>
        </p:grpSpPr>
        <p:sp>
          <p:nvSpPr>
            <p:cNvPr id="173067" name="Line 14"/>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73068" name="Line 15"/>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16"/>
          <p:cNvGrpSpPr>
            <a:grpSpLocks/>
          </p:cNvGrpSpPr>
          <p:nvPr/>
        </p:nvGrpSpPr>
        <p:grpSpPr bwMode="auto">
          <a:xfrm>
            <a:off x="6248400" y="4419600"/>
            <a:ext cx="792163" cy="144463"/>
            <a:chOff x="2064" y="2160"/>
            <a:chExt cx="635" cy="91"/>
          </a:xfrm>
        </p:grpSpPr>
        <p:sp>
          <p:nvSpPr>
            <p:cNvPr id="173065" name="Line 17"/>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73066" name="Line 18"/>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3011">
                                            <p:txEl>
                                              <p:pRg st="2" end="2"/>
                                            </p:txEl>
                                          </p:spTgt>
                                        </p:tgtEl>
                                        <p:attrNameLst>
                                          <p:attrName>style.visibility</p:attrName>
                                        </p:attrNameLst>
                                      </p:cBhvr>
                                      <p:to>
                                        <p:strVal val="visible"/>
                                      </p:to>
                                    </p:set>
                                    <p:animEffect transition="in" filter="fade">
                                      <p:cBhvr>
                                        <p:cTn id="7" dur="1000"/>
                                        <p:tgtEl>
                                          <p:spTgt spid="43011">
                                            <p:txEl>
                                              <p:pRg st="2" end="2"/>
                                            </p:txEl>
                                          </p:spTgt>
                                        </p:tgtEl>
                                      </p:cBhvr>
                                    </p:animEffect>
                                    <p:anim calcmode="lin" valueType="num">
                                      <p:cBhvr>
                                        <p:cTn id="8"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3011">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0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301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015">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015">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015">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000"/>
                                        <p:tgtEl>
                                          <p:spTgt spid="43015">
                                            <p:txEl>
                                              <p:pRg st="1" end="1"/>
                                            </p:txEl>
                                          </p:spTgt>
                                        </p:tgtEl>
                                      </p:cBhvr>
                                    </p:animEffect>
                                    <p:set>
                                      <p:cBhvr>
                                        <p:cTn id="39" dur="1" fill="hold">
                                          <p:stCondLst>
                                            <p:cond delay="1999"/>
                                          </p:stCondLst>
                                        </p:cTn>
                                        <p:tgtEl>
                                          <p:spTgt spid="43015">
                                            <p:txEl>
                                              <p:pRg st="1" end="1"/>
                                            </p:txEl>
                                          </p:spTgt>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43015">
                                            <p:txEl>
                                              <p:pRg st="2" end="2"/>
                                            </p:txEl>
                                          </p:spTgt>
                                        </p:tgtEl>
                                      </p:cBhvr>
                                    </p:animEffect>
                                    <p:set>
                                      <p:cBhvr>
                                        <p:cTn id="42" dur="1" fill="hold">
                                          <p:stCondLst>
                                            <p:cond delay="1999"/>
                                          </p:stCondLst>
                                        </p:cTn>
                                        <p:tgtEl>
                                          <p:spTgt spid="43015">
                                            <p:txEl>
                                              <p:pRg st="2" end="2"/>
                                            </p:txEl>
                                          </p:spTgt>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3"/>
                                        </p:tgtEl>
                                      </p:cBhvr>
                                    </p:animEffect>
                                    <p:set>
                                      <p:cBhvr>
                                        <p:cTn id="45" dur="1" fill="hold">
                                          <p:stCondLst>
                                            <p:cond delay="1999"/>
                                          </p:stCondLst>
                                        </p:cTn>
                                        <p:tgtEl>
                                          <p:spTgt spid="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43015">
                                            <p:txEl>
                                              <p:pRg st="0" end="0"/>
                                            </p:txEl>
                                          </p:spTgt>
                                        </p:tgtEl>
                                      </p:cBhvr>
                                    </p:animEffect>
                                    <p:set>
                                      <p:cBhvr>
                                        <p:cTn id="48" dur="1" fill="hold">
                                          <p:stCondLst>
                                            <p:cond delay="1999"/>
                                          </p:stCondLst>
                                        </p:cTn>
                                        <p:tgtEl>
                                          <p:spTgt spid="43015">
                                            <p:txEl>
                                              <p:pRg st="0" end="0"/>
                                            </p:txEl>
                                          </p:spTgt>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000"/>
                                        <p:tgtEl>
                                          <p:spTgt spid="43015">
                                            <p:txEl>
                                              <p:pRg st="1" end="1"/>
                                            </p:txEl>
                                          </p:spTgt>
                                        </p:tgtEl>
                                      </p:cBhvr>
                                    </p:animEffect>
                                    <p:set>
                                      <p:cBhvr>
                                        <p:cTn id="51" dur="1" fill="hold">
                                          <p:stCondLst>
                                            <p:cond delay="1999"/>
                                          </p:stCondLst>
                                        </p:cTn>
                                        <p:tgtEl>
                                          <p:spTgt spid="43015">
                                            <p:txEl>
                                              <p:pRg st="1" end="1"/>
                                            </p:txEl>
                                          </p:spTgt>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000"/>
                                        <p:tgtEl>
                                          <p:spTgt spid="43015">
                                            <p:txEl>
                                              <p:pRg st="2" end="2"/>
                                            </p:txEl>
                                          </p:spTgt>
                                        </p:tgtEl>
                                      </p:cBhvr>
                                    </p:animEffect>
                                    <p:set>
                                      <p:cBhvr>
                                        <p:cTn id="54" dur="1" fill="hold">
                                          <p:stCondLst>
                                            <p:cond delay="1999"/>
                                          </p:stCondLst>
                                        </p:cTn>
                                        <p:tgtEl>
                                          <p:spTgt spid="4301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build="allAtOnce"/>
      <p:bldP spid="43015" grpId="1" build="allAtOnce"/>
    </p:bld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(3)</a:t>
            </a:r>
            <a:endParaRPr lang="nl-NL" sz="3400" smtClean="0">
              <a:solidFill>
                <a:schemeClr val="accent1"/>
              </a:solidFill>
            </a:endParaRPr>
          </a:p>
        </p:txBody>
      </p:sp>
      <p:sp>
        <p:nvSpPr>
          <p:cNvPr id="145411" name="Rectangle 3"/>
          <p:cNvSpPr>
            <a:spLocks noGrp="1" noChangeArrowheads="1"/>
          </p:cNvSpPr>
          <p:nvPr>
            <p:ph type="body" idx="1"/>
          </p:nvPr>
        </p:nvSpPr>
        <p:spPr>
          <a:xfrm>
            <a:off x="1295400" y="2057400"/>
            <a:ext cx="7543800" cy="4343400"/>
          </a:xfrm>
        </p:spPr>
        <p:txBody>
          <a:bodyPr/>
          <a:lstStyle/>
          <a:p>
            <a:pPr marL="357188" indent="-357188" eaLnBrk="1" hangingPunct="1">
              <a:spcBef>
                <a:spcPct val="0"/>
              </a:spcBef>
              <a:buClrTx/>
              <a:buSzTx/>
              <a:buFont typeface="Wingdings" pitchFamily="-110" charset="2"/>
              <a:buNone/>
              <a:tabLst>
                <a:tab pos="357188" algn="l"/>
                <a:tab pos="714375" algn="l"/>
                <a:tab pos="1257300" algn="l"/>
              </a:tabLst>
              <a:defRPr/>
            </a:pPr>
            <a:r>
              <a:rPr lang="nl-BE" sz="2200" dirty="0" smtClean="0">
                <a:solidFill>
                  <a:schemeClr val="accent1">
                    <a:lumMod val="75000"/>
                  </a:schemeClr>
                </a:solidFill>
              </a:rPr>
              <a:t>Problems:</a:t>
            </a:r>
          </a:p>
          <a:p>
            <a:pPr marL="357188" indent="-357188" eaLnBrk="1" hangingPunct="1">
              <a:spcBef>
                <a:spcPct val="0"/>
              </a:spcBef>
              <a:buClrTx/>
              <a:buSzTx/>
              <a:buFont typeface="Wingdings" pitchFamily="-110" charset="2"/>
              <a:buNone/>
              <a:tabLst>
                <a:tab pos="357188" algn="l"/>
                <a:tab pos="714375" algn="l"/>
                <a:tab pos="1257300" algn="l"/>
              </a:tabLst>
              <a:defRPr/>
            </a:pPr>
            <a:endParaRPr lang="nl-BE" sz="2200" dirty="0" smtClean="0">
              <a:solidFill>
                <a:schemeClr val="accent1">
                  <a:lumMod val="75000"/>
                </a:schemeClr>
              </a:solidFill>
            </a:endParaRPr>
          </a:p>
          <a:p>
            <a:pPr marL="357188" indent="-357188" eaLnBrk="1" hangingPunct="1">
              <a:spcBef>
                <a:spcPct val="0"/>
              </a:spcBef>
              <a:buClrTx/>
              <a:buSzTx/>
              <a:buFont typeface="Wingdings" pitchFamily="-110" charset="2"/>
              <a:buNone/>
              <a:tabLst>
                <a:tab pos="357188" algn="l"/>
                <a:tab pos="714375" algn="l"/>
                <a:tab pos="1257300" algn="l"/>
              </a:tabLst>
              <a:defRPr/>
            </a:pPr>
            <a:r>
              <a:rPr lang="nl-BE" sz="2200" dirty="0" smtClean="0">
                <a:solidFill>
                  <a:schemeClr val="accent1">
                    <a:lumMod val="75000"/>
                  </a:schemeClr>
                </a:solidFill>
              </a:rPr>
              <a:t>Prediction: </a:t>
            </a:r>
            <a:r>
              <a:rPr lang="nl-BE" sz="2200" dirty="0" smtClean="0">
                <a:solidFill>
                  <a:schemeClr val="tx2"/>
                </a:solidFill>
              </a:rPr>
              <a:t>if the ellipsis site is deleted immediately,	 	   nothing can move out of it anymore.</a:t>
            </a:r>
            <a:endParaRPr lang="nl-NL" sz="2200" dirty="0" smtClean="0">
              <a:solidFill>
                <a:schemeClr val="tx2"/>
              </a:solidFill>
            </a:endParaRPr>
          </a:p>
          <a:p>
            <a:pPr marL="357188" indent="-357188" eaLnBrk="1" hangingPunct="1">
              <a:spcBef>
                <a:spcPct val="0"/>
              </a:spcBef>
              <a:buClrTx/>
              <a:buSzTx/>
              <a:buFontTx/>
              <a:buNone/>
              <a:tabLst>
                <a:tab pos="357188" algn="l"/>
                <a:tab pos="714375" algn="l"/>
                <a:tab pos="1257300" algn="l"/>
              </a:tabLst>
              <a:defRPr/>
            </a:pPr>
            <a:endParaRPr lang="nl-BE" sz="2200" dirty="0" smtClean="0">
              <a:solidFill>
                <a:schemeClr val="tx2"/>
              </a:solidFill>
            </a:endParaRPr>
          </a:p>
          <a:p>
            <a:pPr marL="357188" indent="-357188" eaLnBrk="1" hangingPunct="1">
              <a:spcBef>
                <a:spcPct val="0"/>
              </a:spcBef>
              <a:buClrTx/>
              <a:buSzTx/>
              <a:buFontTx/>
              <a:buNone/>
              <a:tabLst>
                <a:tab pos="357188" algn="l"/>
                <a:tab pos="714375" algn="l"/>
                <a:tab pos="1257300" algn="l"/>
              </a:tabLst>
              <a:defRPr/>
            </a:pPr>
            <a:r>
              <a:rPr lang="nl-BE" sz="2200" dirty="0" smtClean="0">
                <a:solidFill>
                  <a:schemeClr val="tx2"/>
                </a:solidFill>
              </a:rPr>
              <a:t>This </a:t>
            </a:r>
            <a:r>
              <a:rPr lang="nl-BE" sz="2200" dirty="0">
                <a:solidFill>
                  <a:schemeClr val="tx2"/>
                </a:solidFill>
              </a:rPr>
              <a:t>prediction is not borne out</a:t>
            </a:r>
            <a:r>
              <a:rPr lang="nl-BE" sz="2200" dirty="0" smtClean="0">
                <a:solidFill>
                  <a:schemeClr val="tx2"/>
                </a:solidFill>
              </a:rPr>
              <a:t>:</a:t>
            </a:r>
            <a:endParaRPr lang="nl-BE" sz="2200" dirty="0" smtClean="0">
              <a:solidFill>
                <a:schemeClr val="tx2"/>
              </a:solidFill>
              <a:sym typeface="Wingdings" pitchFamily="-110" charset="2"/>
            </a:endParaRPr>
          </a:p>
          <a:p>
            <a:pPr marL="357188" indent="-357188" eaLnBrk="1" hangingPunct="1">
              <a:spcBef>
                <a:spcPct val="0"/>
              </a:spcBef>
              <a:buClrTx/>
              <a:buSzTx/>
              <a:buFontTx/>
              <a:buNone/>
              <a:tabLst>
                <a:tab pos="357188" algn="l"/>
                <a:tab pos="714375" algn="l"/>
                <a:tab pos="1257300" algn="l"/>
              </a:tabLst>
              <a:defRPr/>
            </a:pPr>
            <a:r>
              <a:rPr lang="nl-BE" sz="2200" dirty="0" smtClean="0">
                <a:solidFill>
                  <a:schemeClr val="tx2"/>
                </a:solidFill>
                <a:sym typeface="Wingdings" pitchFamily="-110" charset="2"/>
              </a:rPr>
              <a:t>The object can move out of the ellipsis site in VP</a:t>
            </a:r>
          </a:p>
          <a:p>
            <a:pPr marL="357188" indent="-357188" eaLnBrk="1" hangingPunct="1">
              <a:spcBef>
                <a:spcPct val="0"/>
              </a:spcBef>
              <a:buClrTx/>
              <a:buSzTx/>
              <a:buFontTx/>
              <a:buNone/>
              <a:tabLst>
                <a:tab pos="357188" algn="l"/>
                <a:tab pos="714375" algn="l"/>
                <a:tab pos="1257300" algn="l"/>
              </a:tabLst>
              <a:defRPr/>
            </a:pPr>
            <a:r>
              <a:rPr lang="nl-BE" sz="2200" dirty="0" smtClean="0">
                <a:solidFill>
                  <a:schemeClr val="tx2"/>
                </a:solidFill>
                <a:sym typeface="Wingdings" pitchFamily="-110" charset="2"/>
              </a:rPr>
              <a:t>Ellipsis.</a:t>
            </a:r>
          </a:p>
          <a:p>
            <a:pPr marL="357188" indent="-357188" eaLnBrk="1" hangingPunct="1">
              <a:spcBef>
                <a:spcPct val="0"/>
              </a:spcBef>
              <a:buClrTx/>
              <a:buSzTx/>
              <a:buFontTx/>
              <a:buNone/>
              <a:tabLst>
                <a:tab pos="357188" algn="l"/>
                <a:tab pos="714375" algn="l"/>
                <a:tab pos="1257300" algn="l"/>
              </a:tabLst>
              <a:defRPr/>
            </a:pPr>
            <a:endParaRPr lang="nl-BE" sz="2200" dirty="0" smtClean="0">
              <a:solidFill>
                <a:schemeClr val="tx2"/>
              </a:solidFill>
            </a:endParaRPr>
          </a:p>
          <a:p>
            <a:pPr marL="457200" indent="-457200" eaLnBrk="1" hangingPunct="1">
              <a:spcBef>
                <a:spcPct val="0"/>
              </a:spcBef>
              <a:buClrTx/>
              <a:buSzTx/>
              <a:buFont typeface="Wingdings" pitchFamily="-110" charset="2"/>
              <a:buNone/>
              <a:tabLst>
                <a:tab pos="357188" algn="l"/>
                <a:tab pos="714375" algn="l"/>
                <a:tab pos="1257300" algn="l"/>
              </a:tabLst>
              <a:defRPr/>
            </a:pPr>
            <a:r>
              <a:rPr lang="nl-BE" sz="2200" dirty="0" smtClean="0">
                <a:solidFill>
                  <a:schemeClr val="tx2"/>
                </a:solidFill>
              </a:rPr>
              <a:t>(54)	I </a:t>
            </a:r>
            <a:r>
              <a:rPr lang="nl-BE" sz="2200" dirty="0">
                <a:solidFill>
                  <a:schemeClr val="tx2"/>
                </a:solidFill>
              </a:rPr>
              <a:t>know which cocktail Ryan made, but I don’t 	remember which cocktail Jasmin did [</a:t>
            </a:r>
            <a:r>
              <a:rPr lang="nl-BE" sz="2200" strike="sngStrike" dirty="0">
                <a:solidFill>
                  <a:schemeClr val="tx2"/>
                </a:solidFill>
              </a:rPr>
              <a:t>make</a:t>
            </a:r>
            <a:r>
              <a:rPr lang="nl-BE" sz="2200" strike="sngStrike" dirty="0" smtClean="0">
                <a:solidFill>
                  <a:schemeClr val="tx2"/>
                </a:solidFill>
              </a:rPr>
              <a:t> </a:t>
            </a:r>
            <a:r>
              <a:rPr lang="nl-BE" sz="2200" dirty="0" smtClean="0">
                <a:solidFill>
                  <a:schemeClr val="tx2"/>
                </a:solidFill>
              </a:rPr>
              <a:t>	</a:t>
            </a:r>
            <a:r>
              <a:rPr lang="nl-BE" sz="2200" strike="sngStrike" dirty="0" smtClean="0">
                <a:solidFill>
                  <a:schemeClr val="tx2"/>
                </a:solidFill>
              </a:rPr>
              <a:t>t</a:t>
            </a:r>
            <a:r>
              <a:rPr lang="nl-BE" sz="2200" strike="sngStrike" baseline="-14000" dirty="0" smtClean="0">
                <a:solidFill>
                  <a:schemeClr val="tx2"/>
                </a:solidFill>
              </a:rPr>
              <a:t>which</a:t>
            </a:r>
            <a:r>
              <a:rPr lang="nl-BE" sz="2200" strike="sngStrike" dirty="0" smtClean="0">
                <a:solidFill>
                  <a:schemeClr val="tx2"/>
                </a:solidFill>
              </a:rPr>
              <a:t> cocktail</a:t>
            </a:r>
            <a:r>
              <a:rPr lang="nl-BE" sz="2200" dirty="0">
                <a:solidFill>
                  <a:schemeClr val="tx2"/>
                </a:solidFill>
              </a:rPr>
              <a:t>]</a:t>
            </a:r>
            <a:r>
              <a:rPr lang="nl-BE" sz="2200" dirty="0" smtClean="0">
                <a:solidFill>
                  <a:schemeClr val="tx2"/>
                </a:solidFill>
              </a:rPr>
              <a:t>.</a:t>
            </a:r>
          </a:p>
          <a:p>
            <a:pPr marL="357188" indent="-357188" eaLnBrk="1" hangingPunct="1">
              <a:spcBef>
                <a:spcPct val="0"/>
              </a:spcBef>
              <a:buClrTx/>
              <a:buSzTx/>
              <a:buFontTx/>
              <a:buNone/>
              <a:tabLst>
                <a:tab pos="357188" algn="l"/>
                <a:tab pos="714375" algn="l"/>
                <a:tab pos="1257300" algn="l"/>
              </a:tabLst>
              <a:defRPr/>
            </a:pPr>
            <a:endParaRPr lang="nl-BE" sz="2200" dirty="0" smtClean="0">
              <a:solidFill>
                <a:schemeClr val="tx2"/>
              </a:solidFill>
            </a:endParaRPr>
          </a:p>
          <a:p>
            <a:pPr marL="357188" indent="-357188" eaLnBrk="1" hangingPunct="1">
              <a:spcBef>
                <a:spcPct val="0"/>
              </a:spcBef>
              <a:buClrTx/>
              <a:buSzTx/>
              <a:buFontTx/>
              <a:buNone/>
              <a:tabLst>
                <a:tab pos="357188" algn="l"/>
                <a:tab pos="714375" algn="l"/>
                <a:tab pos="1257300" algn="l"/>
              </a:tabLst>
              <a:defRPr/>
            </a:pPr>
            <a:endParaRPr lang="nl-BE" sz="2200" dirty="0" smtClean="0">
              <a:solidFill>
                <a:schemeClr val="tx2"/>
              </a:solidFill>
            </a:endParaRPr>
          </a:p>
          <a:p>
            <a:pPr marL="357188" indent="-357188" eaLnBrk="1" hangingPunct="1">
              <a:spcBef>
                <a:spcPct val="0"/>
              </a:spcBef>
              <a:buClrTx/>
              <a:buSzTx/>
              <a:buFontTx/>
              <a:buNone/>
              <a:tabLst>
                <a:tab pos="357188" algn="l"/>
                <a:tab pos="714375" algn="l"/>
                <a:tab pos="1257300" algn="l"/>
              </a:tabLst>
              <a:defRPr/>
            </a:pPr>
            <a:endParaRPr lang="nl-NL" sz="20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45411">
                                            <p:txEl>
                                              <p:pRg st="2" end="2"/>
                                            </p:txEl>
                                          </p:spTgt>
                                        </p:tgtEl>
                                        <p:attrNameLst>
                                          <p:attrName>style.visibility</p:attrName>
                                        </p:attrNameLst>
                                      </p:cBhvr>
                                      <p:to>
                                        <p:strVal val="visible"/>
                                      </p:to>
                                    </p:set>
                                    <p:animEffect transition="in" filter="dissolve">
                                      <p:cBhvr>
                                        <p:cTn id="7" dur="500"/>
                                        <p:tgtEl>
                                          <p:spTgt spid="1454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1" nodeType="clickEffect">
                                  <p:stCondLst>
                                    <p:cond delay="0"/>
                                  </p:stCondLst>
                                  <p:childTnLst>
                                    <p:set>
                                      <p:cBhvr>
                                        <p:cTn id="11" dur="1" fill="hold">
                                          <p:stCondLst>
                                            <p:cond delay="0"/>
                                          </p:stCondLst>
                                        </p:cTn>
                                        <p:tgtEl>
                                          <p:spTgt spid="145411">
                                            <p:txEl>
                                              <p:pRg st="4" end="4"/>
                                            </p:txEl>
                                          </p:spTgt>
                                        </p:tgtEl>
                                        <p:attrNameLst>
                                          <p:attrName>style.visibility</p:attrName>
                                        </p:attrNameLst>
                                      </p:cBhvr>
                                      <p:to>
                                        <p:strVal val="visible"/>
                                      </p:to>
                                    </p:set>
                                    <p:animEffect transition="in" filter="dissolve">
                                      <p:cBhvr>
                                        <p:cTn id="12" dur="500"/>
                                        <p:tgtEl>
                                          <p:spTgt spid="1454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1" nodeType="clickEffect">
                                  <p:stCondLst>
                                    <p:cond delay="0"/>
                                  </p:stCondLst>
                                  <p:childTnLst>
                                    <p:set>
                                      <p:cBhvr>
                                        <p:cTn id="16" dur="1" fill="hold">
                                          <p:stCondLst>
                                            <p:cond delay="0"/>
                                          </p:stCondLst>
                                        </p:cTn>
                                        <p:tgtEl>
                                          <p:spTgt spid="145411">
                                            <p:txEl>
                                              <p:pRg st="5" end="5"/>
                                            </p:txEl>
                                          </p:spTgt>
                                        </p:tgtEl>
                                        <p:attrNameLst>
                                          <p:attrName>style.visibility</p:attrName>
                                        </p:attrNameLst>
                                      </p:cBhvr>
                                      <p:to>
                                        <p:strVal val="visible"/>
                                      </p:to>
                                    </p:set>
                                    <p:animEffect transition="in" filter="dissolve">
                                      <p:cBhvr>
                                        <p:cTn id="17" dur="500"/>
                                        <p:tgtEl>
                                          <p:spTgt spid="145411">
                                            <p:txEl>
                                              <p:pRg st="5" end="5"/>
                                            </p:txEl>
                                          </p:spTgt>
                                        </p:tgtEl>
                                      </p:cBhvr>
                                    </p:animEffect>
                                  </p:childTnLst>
                                </p:cTn>
                              </p:par>
                              <p:par>
                                <p:cTn id="18" presetID="9" presetClass="entr" presetSubtype="0" fill="hold" grpId="1" nodeType="withEffect">
                                  <p:stCondLst>
                                    <p:cond delay="0"/>
                                  </p:stCondLst>
                                  <p:childTnLst>
                                    <p:set>
                                      <p:cBhvr>
                                        <p:cTn id="19" dur="1" fill="hold">
                                          <p:stCondLst>
                                            <p:cond delay="0"/>
                                          </p:stCondLst>
                                        </p:cTn>
                                        <p:tgtEl>
                                          <p:spTgt spid="145411">
                                            <p:txEl>
                                              <p:pRg st="6" end="6"/>
                                            </p:txEl>
                                          </p:spTgt>
                                        </p:tgtEl>
                                        <p:attrNameLst>
                                          <p:attrName>style.visibility</p:attrName>
                                        </p:attrNameLst>
                                      </p:cBhvr>
                                      <p:to>
                                        <p:strVal val="visible"/>
                                      </p:to>
                                    </p:set>
                                    <p:animEffect transition="in" filter="dissolve">
                                      <p:cBhvr>
                                        <p:cTn id="20" dur="500"/>
                                        <p:tgtEl>
                                          <p:spTgt spid="145411">
                                            <p:txEl>
                                              <p:pRg st="6" end="6"/>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5411">
                                            <p:txEl>
                                              <p:pRg st="6" end="6"/>
                                            </p:txEl>
                                          </p:spTgt>
                                        </p:tgtEl>
                                        <p:attrNameLst>
                                          <p:attrName>style.visibility</p:attrName>
                                        </p:attrNameLst>
                                      </p:cBhvr>
                                      <p:to>
                                        <p:strVal val="visible"/>
                                      </p:to>
                                    </p:set>
                                    <p:animEffect transition="in" filter="dissolve">
                                      <p:cBhvr>
                                        <p:cTn id="23" dur="500"/>
                                        <p:tgtEl>
                                          <p:spTgt spid="145411">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nodeType="clickEffect">
                                  <p:stCondLst>
                                    <p:cond delay="0"/>
                                  </p:stCondLst>
                                  <p:childTnLst>
                                    <p:set>
                                      <p:cBhvr>
                                        <p:cTn id="27" dur="1" fill="hold">
                                          <p:stCondLst>
                                            <p:cond delay="0"/>
                                          </p:stCondLst>
                                        </p:cTn>
                                        <p:tgtEl>
                                          <p:spTgt spid="145411">
                                            <p:txEl>
                                              <p:pRg st="8" end="8"/>
                                            </p:txEl>
                                          </p:spTgt>
                                        </p:tgtEl>
                                        <p:attrNameLst>
                                          <p:attrName>style.visibility</p:attrName>
                                        </p:attrNameLst>
                                      </p:cBhvr>
                                      <p:to>
                                        <p:strVal val="visible"/>
                                      </p:to>
                                    </p:set>
                                    <p:animEffect transition="in" filter="fade">
                                      <p:cBhvr>
                                        <p:cTn id="28" dur="1000"/>
                                        <p:tgtEl>
                                          <p:spTgt spid="145411">
                                            <p:txEl>
                                              <p:pRg st="8" end="8"/>
                                            </p:txEl>
                                          </p:spTgt>
                                        </p:tgtEl>
                                      </p:cBhvr>
                                    </p:animEffect>
                                    <p:anim calcmode="lin" valueType="num">
                                      <p:cBhvr>
                                        <p:cTn id="29" dur="1000" fill="hold"/>
                                        <p:tgtEl>
                                          <p:spTgt spid="145411">
                                            <p:txEl>
                                              <p:pRg st="8" end="8"/>
                                            </p:txEl>
                                          </p:spTgt>
                                        </p:tgtEl>
                                        <p:attrNameLst>
                                          <p:attrName>ppt_x</p:attrName>
                                        </p:attrNameLst>
                                      </p:cBhvr>
                                      <p:tavLst>
                                        <p:tav tm="0">
                                          <p:val>
                                            <p:strVal val="#ppt_x"/>
                                          </p:val>
                                        </p:tav>
                                        <p:tav tm="100000">
                                          <p:val>
                                            <p:strVal val="#ppt_x"/>
                                          </p:val>
                                        </p:tav>
                                      </p:tavLst>
                                    </p:anim>
                                    <p:anim calcmode="lin" valueType="num">
                                      <p:cBhvr>
                                        <p:cTn id="30" dur="900" decel="100000" fill="hold"/>
                                        <p:tgtEl>
                                          <p:spTgt spid="145411">
                                            <p:txEl>
                                              <p:pRg st="8" end="8"/>
                                            </p:txEl>
                                          </p:spTgt>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45411">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build="p"/>
      <p:bldP spid="145411" grpId="1" build="p"/>
    </p:bld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(4)</a:t>
            </a:r>
            <a:endParaRPr lang="nl-NL" sz="3400" smtClean="0">
              <a:solidFill>
                <a:schemeClr val="accent1"/>
              </a:solidFill>
            </a:endParaRPr>
          </a:p>
        </p:txBody>
      </p:sp>
      <p:sp>
        <p:nvSpPr>
          <p:cNvPr id="145411" name="Rectangle 3"/>
          <p:cNvSpPr>
            <a:spLocks noGrp="1" noChangeArrowheads="1"/>
          </p:cNvSpPr>
          <p:nvPr>
            <p:ph type="body" idx="1"/>
          </p:nvPr>
        </p:nvSpPr>
        <p:spPr>
          <a:xfrm>
            <a:off x="1331913" y="2438400"/>
            <a:ext cx="7354887" cy="3438525"/>
          </a:xfrm>
        </p:spPr>
        <p:txBody>
          <a:bodyPr/>
          <a:lstStyle/>
          <a:p>
            <a:pPr marL="357188" indent="-357188" eaLnBrk="1" hangingPunct="1">
              <a:spcBef>
                <a:spcPct val="0"/>
              </a:spcBef>
              <a:buClrTx/>
              <a:buSzTx/>
              <a:buFontTx/>
              <a:buNone/>
              <a:tabLst>
                <a:tab pos="357188" algn="l"/>
                <a:tab pos="714375" algn="l"/>
                <a:tab pos="1257300" algn="l"/>
              </a:tabLst>
              <a:defRPr/>
            </a:pPr>
            <a:r>
              <a:rPr lang="en-US" sz="2200" dirty="0" smtClean="0">
                <a:solidFill>
                  <a:schemeClr val="accent1">
                    <a:lumMod val="75000"/>
                  </a:schemeClr>
                </a:solidFill>
                <a:cs typeface="Verdana"/>
              </a:rPr>
              <a:t>[E]</a:t>
            </a:r>
            <a:r>
              <a:rPr lang="nl-BE" sz="2200" dirty="0" smtClean="0">
                <a:solidFill>
                  <a:schemeClr val="accent1">
                    <a:lumMod val="75000"/>
                  </a:schemeClr>
                </a:solidFill>
              </a:rPr>
              <a:t>-feature </a:t>
            </a:r>
            <a:r>
              <a:rPr lang="nl-BE" sz="2200" dirty="0" smtClean="0">
                <a:solidFill>
                  <a:schemeClr val="tx2"/>
                </a:solidFill>
              </a:rPr>
              <a:t>has not been introduced into the</a:t>
            </a:r>
          </a:p>
          <a:p>
            <a:pPr marL="357188" indent="-357188" eaLnBrk="1" hangingPunct="1">
              <a:spcBef>
                <a:spcPct val="0"/>
              </a:spcBef>
              <a:buClrTx/>
              <a:buSzTx/>
              <a:buFontTx/>
              <a:buNone/>
              <a:tabLst>
                <a:tab pos="357188" algn="l"/>
                <a:tab pos="714375" algn="l"/>
                <a:tab pos="1257300" algn="l"/>
              </a:tabLst>
              <a:defRPr/>
            </a:pPr>
            <a:r>
              <a:rPr lang="nl-BE" sz="2200" dirty="0" smtClean="0">
                <a:solidFill>
                  <a:schemeClr val="tx2"/>
                </a:solidFill>
              </a:rPr>
              <a:t>structure yet when the ellipsis site is finished:</a:t>
            </a:r>
          </a:p>
          <a:p>
            <a:pPr marL="357188" indent="-357188" eaLnBrk="1" hangingPunct="1">
              <a:spcBef>
                <a:spcPct val="0"/>
              </a:spcBef>
              <a:buClrTx/>
              <a:buSzTx/>
              <a:buFontTx/>
              <a:buNone/>
              <a:tabLst>
                <a:tab pos="357188" algn="l"/>
                <a:tab pos="714375" algn="l"/>
                <a:tab pos="1257300" algn="l"/>
              </a:tabLst>
              <a:defRPr/>
            </a:pPr>
            <a:endParaRPr lang="nl-BE" sz="2200" dirty="0" smtClean="0">
              <a:solidFill>
                <a:schemeClr val="tx2"/>
              </a:solidFill>
            </a:endParaRPr>
          </a:p>
          <a:p>
            <a:pPr marL="357188" indent="-357188" eaLnBrk="1" hangingPunct="1">
              <a:spcBef>
                <a:spcPct val="0"/>
              </a:spcBef>
              <a:buClrTx/>
              <a:buSzTx/>
              <a:buFontTx/>
              <a:buNone/>
              <a:tabLst>
                <a:tab pos="357188" algn="l"/>
                <a:tab pos="714375" algn="l"/>
                <a:tab pos="1257300" algn="l"/>
              </a:tabLst>
              <a:defRPr/>
            </a:pPr>
            <a:r>
              <a:rPr lang="en-US" sz="2200" dirty="0" smtClean="0">
                <a:solidFill>
                  <a:schemeClr val="tx2"/>
                </a:solidFill>
                <a:cs typeface="Verdana"/>
              </a:rPr>
              <a:t>[E] occurs on the head selecting the ellipsis site.</a:t>
            </a:r>
            <a:endParaRPr lang="nl-BE" sz="2200" dirty="0" smtClean="0">
              <a:solidFill>
                <a:schemeClr val="tx2"/>
              </a:solidFill>
            </a:endParaRPr>
          </a:p>
          <a:p>
            <a:pPr marL="357188" indent="-357188" eaLnBrk="1" hangingPunct="1">
              <a:spcBef>
                <a:spcPct val="0"/>
              </a:spcBef>
              <a:buClrTx/>
              <a:buSzTx/>
              <a:buFontTx/>
              <a:buNone/>
              <a:tabLst>
                <a:tab pos="357188" algn="l"/>
                <a:tab pos="714375" algn="l"/>
                <a:tab pos="1257300" algn="l"/>
              </a:tabLst>
              <a:defRPr/>
            </a:pPr>
            <a:endParaRPr lang="nl-BE" sz="2200" dirty="0" smtClean="0">
              <a:solidFill>
                <a:schemeClr val="tx2"/>
              </a:solidFill>
            </a:endParaRPr>
          </a:p>
          <a:p>
            <a:pPr marL="357188" indent="-357188" eaLnBrk="1" hangingPunct="1">
              <a:spcBef>
                <a:spcPct val="0"/>
              </a:spcBef>
              <a:buClrTx/>
              <a:buSzTx/>
              <a:buFontTx/>
              <a:buNone/>
              <a:tabLst>
                <a:tab pos="357188" algn="l"/>
                <a:tab pos="714375" algn="l"/>
                <a:tab pos="1257300" algn="l"/>
              </a:tabLst>
              <a:defRPr/>
            </a:pPr>
            <a:endParaRPr lang="nl-BE" sz="2200" dirty="0" smtClean="0">
              <a:solidFill>
                <a:schemeClr val="tx2"/>
              </a:solidFill>
            </a:endParaRPr>
          </a:p>
          <a:p>
            <a:pPr marL="357188" indent="-357188" eaLnBrk="1" hangingPunct="1">
              <a:spcBef>
                <a:spcPct val="0"/>
              </a:spcBef>
              <a:buClrTx/>
              <a:buSzTx/>
              <a:buFont typeface="Wingdings" pitchFamily="-110" charset="2"/>
              <a:buNone/>
              <a:tabLst>
                <a:tab pos="357188" algn="l"/>
                <a:tab pos="714375" algn="l"/>
                <a:tab pos="1257300" algn="l"/>
              </a:tabLst>
              <a:defRPr/>
            </a:pPr>
            <a:r>
              <a:rPr lang="nl-BE" sz="2200" dirty="0" smtClean="0">
                <a:solidFill>
                  <a:schemeClr val="tx2"/>
                </a:solidFill>
                <a:sym typeface="Wingdings" pitchFamily="-110" charset="2"/>
              </a:rPr>
              <a:t>		Ellipsis </a:t>
            </a:r>
            <a:r>
              <a:rPr lang="nl-BE" sz="2200" dirty="0">
                <a:solidFill>
                  <a:schemeClr val="tx2"/>
                </a:solidFill>
                <a:sym typeface="Wingdings" pitchFamily="-110" charset="2"/>
              </a:rPr>
              <a:t>does not happen immediately after the</a:t>
            </a:r>
            <a:endParaRPr lang="nl-BE" sz="2200" dirty="0" smtClean="0">
              <a:solidFill>
                <a:schemeClr val="tx2"/>
              </a:solidFill>
              <a:sym typeface="Wingdings" pitchFamily="-110" charset="2"/>
            </a:endParaRPr>
          </a:p>
          <a:p>
            <a:pPr marL="357188" indent="-357188" eaLnBrk="1" hangingPunct="1">
              <a:spcBef>
                <a:spcPct val="0"/>
              </a:spcBef>
              <a:buClrTx/>
              <a:buSzTx/>
              <a:buFont typeface="Wingdings" pitchFamily="-110" charset="2"/>
              <a:buNone/>
              <a:tabLst>
                <a:tab pos="357188" algn="l"/>
                <a:tab pos="714375" algn="l"/>
                <a:tab pos="1257300" algn="l"/>
              </a:tabLst>
              <a:defRPr/>
            </a:pPr>
            <a:r>
              <a:rPr lang="nl-BE" sz="2200" dirty="0" smtClean="0">
                <a:solidFill>
                  <a:schemeClr val="tx2"/>
                </a:solidFill>
                <a:sym typeface="Wingdings" pitchFamily="-110" charset="2"/>
              </a:rPr>
              <a:t>		ellipsis </a:t>
            </a:r>
            <a:r>
              <a:rPr lang="nl-BE" sz="2200" dirty="0">
                <a:solidFill>
                  <a:schemeClr val="tx2"/>
                </a:solidFill>
                <a:sym typeface="Wingdings" pitchFamily="-110" charset="2"/>
              </a:rPr>
              <a:t>site is </a:t>
            </a:r>
            <a:r>
              <a:rPr lang="nl-BE" sz="2200" dirty="0" smtClean="0">
                <a:solidFill>
                  <a:schemeClr val="tx2"/>
                </a:solidFill>
                <a:sym typeface="Wingdings" pitchFamily="-110" charset="2"/>
              </a:rPr>
              <a:t>completed.</a:t>
            </a:r>
            <a:endParaRPr lang="nl-BE" sz="2200" dirty="0" smtClean="0">
              <a:solidFill>
                <a:schemeClr val="tx2"/>
              </a:solidFill>
            </a:endParaRPr>
          </a:p>
          <a:p>
            <a:pPr marL="357188" indent="-357188" eaLnBrk="1" hangingPunct="1">
              <a:spcBef>
                <a:spcPct val="0"/>
              </a:spcBef>
              <a:buClrTx/>
              <a:buSzTx/>
              <a:buFontTx/>
              <a:buNone/>
              <a:tabLst>
                <a:tab pos="357188" algn="l"/>
                <a:tab pos="714375" algn="l"/>
                <a:tab pos="1257300" algn="l"/>
              </a:tabLst>
              <a:defRPr/>
            </a:pPr>
            <a:endParaRPr lang="nl-NL" sz="2000" dirty="0">
              <a:solidFill>
                <a:schemeClr val="tx2"/>
              </a:solidFill>
            </a:endParaRPr>
          </a:p>
        </p:txBody>
      </p:sp>
      <p:sp>
        <p:nvSpPr>
          <p:cNvPr id="4" name="Pijl links 3"/>
          <p:cNvSpPr/>
          <p:nvPr/>
        </p:nvSpPr>
        <p:spPr>
          <a:xfrm>
            <a:off x="1371600" y="4495800"/>
            <a:ext cx="685800" cy="304800"/>
          </a:xfrm>
          <a:prstGeom prst="righ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5411">
                                            <p:txEl>
                                              <p:pRg st="3" end="3"/>
                                            </p:txEl>
                                          </p:spTgt>
                                        </p:tgtEl>
                                        <p:attrNameLst>
                                          <p:attrName>style.visibility</p:attrName>
                                        </p:attrNameLst>
                                      </p:cBhvr>
                                      <p:to>
                                        <p:strVal val="visible"/>
                                      </p:to>
                                    </p:set>
                                    <p:animEffect transition="in" filter="dissolve">
                                      <p:cBhvr>
                                        <p:cTn id="7" dur="500"/>
                                        <p:tgtEl>
                                          <p:spTgt spid="1454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45411">
                                            <p:txEl>
                                              <p:pRg st="6" end="6"/>
                                            </p:txEl>
                                          </p:spTgt>
                                        </p:tgtEl>
                                        <p:attrNameLst>
                                          <p:attrName>style.visibility</p:attrName>
                                        </p:attrNameLst>
                                      </p:cBhvr>
                                      <p:to>
                                        <p:strVal val="visible"/>
                                      </p:to>
                                    </p:set>
                                    <p:anim calcmode="lin" valueType="num">
                                      <p:cBhvr>
                                        <p:cTn id="12" dur="1000" fill="hold"/>
                                        <p:tgtEl>
                                          <p:spTgt spid="145411">
                                            <p:txEl>
                                              <p:pRg st="6" end="6"/>
                                            </p:txEl>
                                          </p:spTgt>
                                        </p:tgtEl>
                                        <p:attrNameLst>
                                          <p:attrName>ppt_w</p:attrName>
                                        </p:attrNameLst>
                                      </p:cBhvr>
                                      <p:tavLst>
                                        <p:tav tm="0">
                                          <p:val>
                                            <p:fltVal val="0"/>
                                          </p:val>
                                        </p:tav>
                                        <p:tav tm="100000">
                                          <p:val>
                                            <p:strVal val="#ppt_w"/>
                                          </p:val>
                                        </p:tav>
                                      </p:tavLst>
                                    </p:anim>
                                    <p:anim calcmode="lin" valueType="num">
                                      <p:cBhvr>
                                        <p:cTn id="13" dur="1000" fill="hold"/>
                                        <p:tgtEl>
                                          <p:spTgt spid="145411">
                                            <p:txEl>
                                              <p:pRg st="6" end="6"/>
                                            </p:txEl>
                                          </p:spTgt>
                                        </p:tgtEl>
                                        <p:attrNameLst>
                                          <p:attrName>ppt_h</p:attrName>
                                        </p:attrNameLst>
                                      </p:cBhvr>
                                      <p:tavLst>
                                        <p:tav tm="0">
                                          <p:val>
                                            <p:fltVal val="0"/>
                                          </p:val>
                                        </p:tav>
                                        <p:tav tm="100000">
                                          <p:val>
                                            <p:strVal val="#ppt_h"/>
                                          </p:val>
                                        </p:tav>
                                      </p:tavLst>
                                    </p:anim>
                                    <p:anim calcmode="lin" valueType="num">
                                      <p:cBhvr>
                                        <p:cTn id="14" dur="1000" fill="hold"/>
                                        <p:tgtEl>
                                          <p:spTgt spid="14541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45411">
                                            <p:txEl>
                                              <p:pRg st="6" end="6"/>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145411">
                                            <p:txEl>
                                              <p:pRg st="7" end="7"/>
                                            </p:txEl>
                                          </p:spTgt>
                                        </p:tgtEl>
                                        <p:attrNameLst>
                                          <p:attrName>style.visibility</p:attrName>
                                        </p:attrNameLst>
                                      </p:cBhvr>
                                      <p:to>
                                        <p:strVal val="visible"/>
                                      </p:to>
                                    </p:set>
                                    <p:anim calcmode="lin" valueType="num">
                                      <p:cBhvr>
                                        <p:cTn id="18" dur="1000" fill="hold"/>
                                        <p:tgtEl>
                                          <p:spTgt spid="145411">
                                            <p:txEl>
                                              <p:pRg st="7" end="7"/>
                                            </p:txEl>
                                          </p:spTgt>
                                        </p:tgtEl>
                                        <p:attrNameLst>
                                          <p:attrName>ppt_w</p:attrName>
                                        </p:attrNameLst>
                                      </p:cBhvr>
                                      <p:tavLst>
                                        <p:tav tm="0">
                                          <p:val>
                                            <p:fltVal val="0"/>
                                          </p:val>
                                        </p:tav>
                                        <p:tav tm="100000">
                                          <p:val>
                                            <p:strVal val="#ppt_w"/>
                                          </p:val>
                                        </p:tav>
                                      </p:tavLst>
                                    </p:anim>
                                    <p:anim calcmode="lin" valueType="num">
                                      <p:cBhvr>
                                        <p:cTn id="19" dur="1000" fill="hold"/>
                                        <p:tgtEl>
                                          <p:spTgt spid="145411">
                                            <p:txEl>
                                              <p:pRg st="7" end="7"/>
                                            </p:txEl>
                                          </p:spTgt>
                                        </p:tgtEl>
                                        <p:attrNameLst>
                                          <p:attrName>ppt_h</p:attrName>
                                        </p:attrNameLst>
                                      </p:cBhvr>
                                      <p:tavLst>
                                        <p:tav tm="0">
                                          <p:val>
                                            <p:fltVal val="0"/>
                                          </p:val>
                                        </p:tav>
                                        <p:tav tm="100000">
                                          <p:val>
                                            <p:strVal val="#ppt_h"/>
                                          </p:val>
                                        </p:tav>
                                      </p:tavLst>
                                    </p:anim>
                                    <p:anim calcmode="lin" valueType="num">
                                      <p:cBhvr>
                                        <p:cTn id="20" dur="1000" fill="hold"/>
                                        <p:tgtEl>
                                          <p:spTgt spid="14541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45411">
                                            <p:txEl>
                                              <p:pRg st="7" end="7"/>
                                            </p:txEl>
                                          </p:spTgt>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(5)</a:t>
            </a:r>
            <a:endParaRPr lang="nl-NL" sz="3400" smtClean="0">
              <a:solidFill>
                <a:schemeClr val="accent1"/>
              </a:solidFill>
            </a:endParaRPr>
          </a:p>
        </p:txBody>
      </p:sp>
      <p:sp>
        <p:nvSpPr>
          <p:cNvPr id="179203" name="Rectangle 3"/>
          <p:cNvSpPr>
            <a:spLocks noGrp="1" noChangeArrowheads="1"/>
          </p:cNvSpPr>
          <p:nvPr>
            <p:ph type="body" idx="1"/>
          </p:nvPr>
        </p:nvSpPr>
        <p:spPr>
          <a:xfrm>
            <a:off x="1371600" y="2209800"/>
            <a:ext cx="7313613" cy="593725"/>
          </a:xfrm>
        </p:spPr>
        <p:txBody>
          <a:bodyPr/>
          <a:lstStyle/>
          <a:p>
            <a:pPr marL="714375" indent="-714375" eaLnBrk="1" hangingPunct="1">
              <a:spcBef>
                <a:spcPct val="0"/>
              </a:spcBef>
              <a:buClrTx/>
              <a:buSzTx/>
              <a:buFontTx/>
              <a:buNone/>
              <a:tabLst>
                <a:tab pos="714375" algn="l"/>
                <a:tab pos="1257300" algn="l"/>
              </a:tabLst>
            </a:pPr>
            <a:r>
              <a:rPr lang="nl-BE" sz="2400">
                <a:solidFill>
                  <a:srgbClr val="269999"/>
                </a:solidFill>
                <a:sym typeface="Wingdings" pitchFamily="-110" charset="2"/>
              </a:rPr>
              <a:t> When the whole sentence is finished</a:t>
            </a:r>
          </a:p>
          <a:p>
            <a:pPr marL="714375" indent="-714375" eaLnBrk="1" hangingPunct="1">
              <a:spcBef>
                <a:spcPct val="0"/>
              </a:spcBef>
              <a:buClrTx/>
              <a:buSzTx/>
              <a:buFontTx/>
              <a:buNone/>
              <a:tabLst>
                <a:tab pos="714375" algn="l"/>
                <a:tab pos="1257300" algn="l"/>
              </a:tabLst>
            </a:pPr>
            <a:endParaRPr lang="nl-BE" sz="2000">
              <a:solidFill>
                <a:schemeClr val="accent2"/>
              </a:solidFill>
            </a:endParaRPr>
          </a:p>
          <a:p>
            <a:pPr marL="714375" indent="-714375" eaLnBrk="1" hangingPunct="1">
              <a:spcBef>
                <a:spcPct val="0"/>
              </a:spcBef>
              <a:buClrTx/>
              <a:buSzTx/>
              <a:buFontTx/>
              <a:buNone/>
              <a:tabLst>
                <a:tab pos="714375" algn="l"/>
                <a:tab pos="1257300" algn="l"/>
              </a:tabLst>
            </a:pPr>
            <a:endParaRPr lang="nl-NL" sz="2000">
              <a:solidFill>
                <a:schemeClr val="tx2"/>
              </a:solidFill>
            </a:endParaRPr>
          </a:p>
        </p:txBody>
      </p:sp>
      <p:sp>
        <p:nvSpPr>
          <p:cNvPr id="147460" name="Text Box 4"/>
          <p:cNvSpPr txBox="1">
            <a:spLocks noChangeArrowheads="1"/>
          </p:cNvSpPr>
          <p:nvPr/>
        </p:nvSpPr>
        <p:spPr bwMode="auto">
          <a:xfrm>
            <a:off x="1371600" y="3124200"/>
            <a:ext cx="3773488" cy="2246313"/>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dirty="0" smtClean="0">
                <a:solidFill>
                  <a:schemeClr val="tx2"/>
                </a:solidFill>
              </a:rPr>
              <a:t>(55) </a:t>
            </a:r>
            <a:r>
              <a:rPr lang="nl-BE" sz="2000" dirty="0">
                <a:solidFill>
                  <a:schemeClr val="tx2"/>
                </a:solidFill>
              </a:rPr>
              <a:t>…and   TP         , too</a:t>
            </a:r>
          </a:p>
          <a:p>
            <a:pPr marL="342900" indent="-342900">
              <a:spcBef>
                <a:spcPct val="50000"/>
              </a:spcBef>
            </a:pPr>
            <a:r>
              <a:rPr lang="nl-BE" sz="2000" dirty="0">
                <a:solidFill>
                  <a:schemeClr val="tx2"/>
                </a:solidFill>
              </a:rPr>
              <a:t>        Jasmin    TP</a:t>
            </a:r>
          </a:p>
          <a:p>
            <a:pPr marL="342900" indent="-342900">
              <a:spcBef>
                <a:spcPct val="50000"/>
              </a:spcBef>
            </a:pPr>
            <a:r>
              <a:rPr lang="nl-BE" sz="2000" dirty="0">
                <a:solidFill>
                  <a:schemeClr val="tx2"/>
                </a:solidFill>
              </a:rPr>
              <a:t>                did       </a:t>
            </a:r>
          </a:p>
          <a:p>
            <a:pPr marL="342900" indent="-342900">
              <a:spcBef>
                <a:spcPct val="50000"/>
              </a:spcBef>
            </a:pPr>
            <a:r>
              <a:rPr lang="nl-BE" sz="2000" dirty="0">
                <a:solidFill>
                  <a:schemeClr val="tx2"/>
                </a:solidFill>
              </a:rPr>
              <a:t>                          VP</a:t>
            </a:r>
          </a:p>
          <a:p>
            <a:pPr marL="342900" indent="-342900">
              <a:spcBef>
                <a:spcPct val="50000"/>
              </a:spcBef>
            </a:pPr>
            <a:r>
              <a:rPr lang="nl-BE" sz="2000" dirty="0">
                <a:solidFill>
                  <a:schemeClr val="tx2"/>
                </a:solidFill>
              </a:rPr>
              <a:t>                 make a cocktail</a:t>
            </a:r>
            <a:endParaRPr lang="nl-NL" sz="2000" dirty="0">
              <a:solidFill>
                <a:schemeClr val="tx2"/>
              </a:solidFill>
            </a:endParaRPr>
          </a:p>
        </p:txBody>
      </p:sp>
      <p:sp>
        <p:nvSpPr>
          <p:cNvPr id="147461" name="AutoShape 5"/>
          <p:cNvSpPr>
            <a:spLocks noChangeArrowheads="1"/>
          </p:cNvSpPr>
          <p:nvPr/>
        </p:nvSpPr>
        <p:spPr bwMode="auto">
          <a:xfrm>
            <a:off x="2895600" y="4876800"/>
            <a:ext cx="2160588" cy="144463"/>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sp>
        <p:nvSpPr>
          <p:cNvPr id="147462" name="Text Box 6"/>
          <p:cNvSpPr txBox="1">
            <a:spLocks noChangeArrowheads="1"/>
          </p:cNvSpPr>
          <p:nvPr/>
        </p:nvSpPr>
        <p:spPr bwMode="auto">
          <a:xfrm>
            <a:off x="4953000" y="3581400"/>
            <a:ext cx="503238" cy="457200"/>
          </a:xfrm>
          <a:prstGeom prst="rect">
            <a:avLst/>
          </a:prstGeom>
          <a:noFill/>
          <a:ln w="9525">
            <a:noFill/>
            <a:miter lim="800000"/>
            <a:headEnd/>
            <a:tailEnd/>
          </a:ln>
        </p:spPr>
        <p:txBody>
          <a:bodyPr>
            <a:prstTxWarp prst="textNoShape">
              <a:avLst/>
            </a:prstTxWarp>
            <a:spAutoFit/>
          </a:bodyPr>
          <a:lstStyle/>
          <a:p>
            <a:pPr>
              <a:spcBef>
                <a:spcPct val="50000"/>
              </a:spcBef>
            </a:pPr>
            <a:r>
              <a:rPr lang="nl-BE" sz="2400">
                <a:solidFill>
                  <a:schemeClr val="tx2"/>
                </a:solidFill>
                <a:sym typeface="Wingdings" pitchFamily="-110" charset="2"/>
              </a:rPr>
              <a:t></a:t>
            </a:r>
            <a:endParaRPr lang="nl-NL" sz="2400">
              <a:solidFill>
                <a:schemeClr val="tx2"/>
              </a:solidFill>
            </a:endParaRPr>
          </a:p>
        </p:txBody>
      </p:sp>
      <p:grpSp>
        <p:nvGrpSpPr>
          <p:cNvPr id="2" name="Group 10"/>
          <p:cNvGrpSpPr>
            <a:grpSpLocks/>
          </p:cNvGrpSpPr>
          <p:nvPr/>
        </p:nvGrpSpPr>
        <p:grpSpPr bwMode="auto">
          <a:xfrm>
            <a:off x="2819400" y="3505200"/>
            <a:ext cx="792163" cy="144463"/>
            <a:chOff x="2064" y="2160"/>
            <a:chExt cx="635" cy="91"/>
          </a:xfrm>
        </p:grpSpPr>
        <p:sp>
          <p:nvSpPr>
            <p:cNvPr id="179219" name="Line 11"/>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79220" name="Line 12"/>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179208" name="Groeperen 20"/>
          <p:cNvGrpSpPr>
            <a:grpSpLocks/>
          </p:cNvGrpSpPr>
          <p:nvPr/>
        </p:nvGrpSpPr>
        <p:grpSpPr bwMode="auto">
          <a:xfrm>
            <a:off x="3200400" y="3962400"/>
            <a:ext cx="771525" cy="503238"/>
            <a:chOff x="3132138" y="3284538"/>
            <a:chExt cx="771525" cy="503237"/>
          </a:xfrm>
        </p:grpSpPr>
        <p:sp>
          <p:nvSpPr>
            <p:cNvPr id="179217" name="Line 14"/>
            <p:cNvSpPr>
              <a:spLocks noChangeShapeType="1"/>
            </p:cNvSpPr>
            <p:nvPr/>
          </p:nvSpPr>
          <p:spPr bwMode="auto">
            <a:xfrm flipH="1">
              <a:off x="3132138" y="3284538"/>
              <a:ext cx="395287" cy="144462"/>
            </a:xfrm>
            <a:prstGeom prst="line">
              <a:avLst/>
            </a:prstGeom>
            <a:noFill/>
            <a:ln w="12700">
              <a:solidFill>
                <a:schemeClr val="tx2"/>
              </a:solidFill>
              <a:round/>
              <a:headEnd/>
              <a:tailEnd/>
            </a:ln>
          </p:spPr>
          <p:txBody>
            <a:bodyPr>
              <a:prstTxWarp prst="textNoShape">
                <a:avLst/>
              </a:prstTxWarp>
            </a:bodyPr>
            <a:lstStyle/>
            <a:p>
              <a:endParaRPr lang="nl-NL"/>
            </a:p>
          </p:txBody>
        </p:sp>
        <p:sp>
          <p:nvSpPr>
            <p:cNvPr id="179218" name="Freeform 15"/>
            <p:cNvSpPr>
              <a:spLocks/>
            </p:cNvSpPr>
            <p:nvPr/>
          </p:nvSpPr>
          <p:spPr bwMode="auto">
            <a:xfrm>
              <a:off x="3527425" y="3284538"/>
              <a:ext cx="376238" cy="503237"/>
            </a:xfrm>
            <a:custGeom>
              <a:avLst/>
              <a:gdLst>
                <a:gd name="T0" fmla="*/ 0 w 237"/>
                <a:gd name="T1" fmla="*/ 0 h 317"/>
                <a:gd name="T2" fmla="*/ 2147483647 w 237"/>
                <a:gd name="T3" fmla="*/ 2147483647 h 317"/>
                <a:gd name="T4" fmla="*/ 0 60000 65536"/>
                <a:gd name="T5" fmla="*/ 0 60000 65536"/>
                <a:gd name="T6" fmla="*/ 0 w 237"/>
                <a:gd name="T7" fmla="*/ 0 h 317"/>
                <a:gd name="T8" fmla="*/ 237 w 237"/>
                <a:gd name="T9" fmla="*/ 317 h 317"/>
              </a:gdLst>
              <a:ahLst/>
              <a:cxnLst>
                <a:cxn ang="T4">
                  <a:pos x="T0" y="T1"/>
                </a:cxn>
                <a:cxn ang="T5">
                  <a:pos x="T2" y="T3"/>
                </a:cxn>
              </a:cxnLst>
              <a:rect l="T6" t="T7" r="T8" b="T9"/>
              <a:pathLst>
                <a:path w="237" h="317">
                  <a:moveTo>
                    <a:pt x="0" y="0"/>
                  </a:moveTo>
                  <a:lnTo>
                    <a:pt x="237" y="317"/>
                  </a:lnTo>
                </a:path>
              </a:pathLst>
            </a:custGeom>
            <a:noFill/>
            <a:ln w="12700">
              <a:solidFill>
                <a:schemeClr val="tx2"/>
              </a:solidFill>
              <a:round/>
              <a:headEnd/>
              <a:tailEnd/>
            </a:ln>
          </p:spPr>
          <p:txBody>
            <a:bodyPr>
              <a:prstTxWarp prst="textNoShape">
                <a:avLst/>
              </a:prstTxWarp>
            </a:bodyPr>
            <a:lstStyle/>
            <a:p>
              <a:endParaRPr lang="nl-NL"/>
            </a:p>
          </p:txBody>
        </p:sp>
      </p:grpSp>
      <p:sp>
        <p:nvSpPr>
          <p:cNvPr id="147473" name="Text Box 17"/>
          <p:cNvSpPr txBox="1">
            <a:spLocks noChangeArrowheads="1"/>
          </p:cNvSpPr>
          <p:nvPr/>
        </p:nvSpPr>
        <p:spPr bwMode="auto">
          <a:xfrm>
            <a:off x="5486400" y="3124200"/>
            <a:ext cx="3311525" cy="2225675"/>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a:solidFill>
                  <a:schemeClr val="tx2"/>
                </a:solidFill>
              </a:rPr>
              <a:t>…and   TP         , too</a:t>
            </a:r>
          </a:p>
          <a:p>
            <a:pPr marL="342900" indent="-342900">
              <a:spcBef>
                <a:spcPct val="50000"/>
              </a:spcBef>
            </a:pPr>
            <a:r>
              <a:rPr lang="nl-BE" sz="2000">
                <a:solidFill>
                  <a:schemeClr val="tx2"/>
                </a:solidFill>
              </a:rPr>
              <a:t> Jasmin    TP</a:t>
            </a:r>
          </a:p>
          <a:p>
            <a:pPr marL="342900" indent="-342900">
              <a:spcBef>
                <a:spcPct val="50000"/>
              </a:spcBef>
            </a:pPr>
            <a:r>
              <a:rPr lang="nl-BE" sz="2000">
                <a:solidFill>
                  <a:schemeClr val="tx2"/>
                </a:solidFill>
              </a:rPr>
              <a:t>         did       </a:t>
            </a:r>
          </a:p>
          <a:p>
            <a:pPr marL="342900" indent="-342900">
              <a:spcBef>
                <a:spcPct val="50000"/>
              </a:spcBef>
            </a:pPr>
            <a:r>
              <a:rPr lang="nl-BE" sz="2000">
                <a:solidFill>
                  <a:schemeClr val="tx2"/>
                </a:solidFill>
              </a:rPr>
              <a:t>                      VP</a:t>
            </a:r>
          </a:p>
          <a:p>
            <a:pPr marL="342900" indent="-342900">
              <a:spcBef>
                <a:spcPct val="50000"/>
              </a:spcBef>
            </a:pPr>
            <a:r>
              <a:rPr lang="nl-BE" sz="2000">
                <a:solidFill>
                  <a:schemeClr val="tx2"/>
                </a:solidFill>
              </a:rPr>
              <a:t>            make a cocktail</a:t>
            </a:r>
            <a:endParaRPr lang="nl-NL" sz="2000">
              <a:solidFill>
                <a:schemeClr val="tx2"/>
              </a:solidFill>
            </a:endParaRPr>
          </a:p>
        </p:txBody>
      </p:sp>
      <p:grpSp>
        <p:nvGrpSpPr>
          <p:cNvPr id="4" name="Groeperen 19"/>
          <p:cNvGrpSpPr>
            <a:grpSpLocks/>
          </p:cNvGrpSpPr>
          <p:nvPr/>
        </p:nvGrpSpPr>
        <p:grpSpPr bwMode="auto">
          <a:xfrm>
            <a:off x="6705600" y="3962400"/>
            <a:ext cx="974725" cy="504825"/>
            <a:chOff x="6732588" y="3429000"/>
            <a:chExt cx="974725" cy="504825"/>
          </a:xfrm>
        </p:grpSpPr>
        <p:sp>
          <p:nvSpPr>
            <p:cNvPr id="179215" name="Line 19"/>
            <p:cNvSpPr>
              <a:spLocks noChangeShapeType="1"/>
            </p:cNvSpPr>
            <p:nvPr/>
          </p:nvSpPr>
          <p:spPr bwMode="auto">
            <a:xfrm flipH="1">
              <a:off x="6732588" y="3429000"/>
              <a:ext cx="395287" cy="144463"/>
            </a:xfrm>
            <a:prstGeom prst="line">
              <a:avLst/>
            </a:prstGeom>
            <a:noFill/>
            <a:ln w="12700">
              <a:solidFill>
                <a:schemeClr val="tx2"/>
              </a:solidFill>
              <a:round/>
              <a:headEnd/>
              <a:tailEnd/>
            </a:ln>
          </p:spPr>
          <p:txBody>
            <a:bodyPr>
              <a:prstTxWarp prst="textNoShape">
                <a:avLst/>
              </a:prstTxWarp>
            </a:bodyPr>
            <a:lstStyle/>
            <a:p>
              <a:endParaRPr lang="nl-NL"/>
            </a:p>
          </p:txBody>
        </p:sp>
        <p:sp>
          <p:nvSpPr>
            <p:cNvPr id="179216" name="Freeform 20"/>
            <p:cNvSpPr>
              <a:spLocks/>
            </p:cNvSpPr>
            <p:nvPr/>
          </p:nvSpPr>
          <p:spPr bwMode="auto">
            <a:xfrm>
              <a:off x="7127875" y="3429000"/>
              <a:ext cx="579438" cy="504825"/>
            </a:xfrm>
            <a:custGeom>
              <a:avLst/>
              <a:gdLst>
                <a:gd name="T0" fmla="*/ 0 w 365"/>
                <a:gd name="T1" fmla="*/ 0 h 318"/>
                <a:gd name="T2" fmla="*/ 2147483647 w 365"/>
                <a:gd name="T3" fmla="*/ 2147483647 h 318"/>
                <a:gd name="T4" fmla="*/ 0 60000 65536"/>
                <a:gd name="T5" fmla="*/ 0 60000 65536"/>
                <a:gd name="T6" fmla="*/ 0 w 365"/>
                <a:gd name="T7" fmla="*/ 0 h 318"/>
                <a:gd name="T8" fmla="*/ 365 w 365"/>
                <a:gd name="T9" fmla="*/ 318 h 318"/>
              </a:gdLst>
              <a:ahLst/>
              <a:cxnLst>
                <a:cxn ang="T4">
                  <a:pos x="T0" y="T1"/>
                </a:cxn>
                <a:cxn ang="T5">
                  <a:pos x="T2" y="T3"/>
                </a:cxn>
              </a:cxnLst>
              <a:rect l="T6" t="T7" r="T8" b="T9"/>
              <a:pathLst>
                <a:path w="365" h="318">
                  <a:moveTo>
                    <a:pt x="0" y="0"/>
                  </a:moveTo>
                  <a:lnTo>
                    <a:pt x="365" y="318"/>
                  </a:lnTo>
                </a:path>
              </a:pathLst>
            </a:custGeom>
            <a:noFill/>
            <a:ln w="12700">
              <a:solidFill>
                <a:schemeClr val="tx2"/>
              </a:solidFill>
              <a:round/>
              <a:headEnd/>
              <a:tailEnd/>
            </a:ln>
          </p:spPr>
          <p:txBody>
            <a:bodyPr>
              <a:prstTxWarp prst="textNoShape">
                <a:avLst/>
              </a:prstTxWarp>
            </a:bodyPr>
            <a:lstStyle/>
            <a:p>
              <a:endParaRPr lang="nl-NL"/>
            </a:p>
          </p:txBody>
        </p:sp>
      </p:grpSp>
      <p:grpSp>
        <p:nvGrpSpPr>
          <p:cNvPr id="5" name="Group 21"/>
          <p:cNvGrpSpPr>
            <a:grpSpLocks/>
          </p:cNvGrpSpPr>
          <p:nvPr/>
        </p:nvGrpSpPr>
        <p:grpSpPr bwMode="auto">
          <a:xfrm>
            <a:off x="6324600" y="3505200"/>
            <a:ext cx="792163" cy="144463"/>
            <a:chOff x="2064" y="2160"/>
            <a:chExt cx="635" cy="91"/>
          </a:xfrm>
        </p:grpSpPr>
        <p:sp>
          <p:nvSpPr>
            <p:cNvPr id="179213" name="Line 22"/>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79214" name="Line 23"/>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147480" name="AutoShape 24"/>
          <p:cNvSpPr>
            <a:spLocks noChangeArrowheads="1"/>
          </p:cNvSpPr>
          <p:nvPr/>
        </p:nvSpPr>
        <p:spPr bwMode="auto">
          <a:xfrm>
            <a:off x="6629400" y="4876800"/>
            <a:ext cx="2160588" cy="144463"/>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6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92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46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746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746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746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74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746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747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747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747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747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747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74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147473">
                                            <p:txEl>
                                              <p:pRg st="4" end="4"/>
                                            </p:txEl>
                                          </p:spTgt>
                                        </p:tgtEl>
                                      </p:cBhvr>
                                    </p:animEffect>
                                    <p:set>
                                      <p:cBhvr>
                                        <p:cTn id="47" dur="1" fill="hold">
                                          <p:stCondLst>
                                            <p:cond delay="1999"/>
                                          </p:stCondLst>
                                        </p:cTn>
                                        <p:tgtEl>
                                          <p:spTgt spid="147473">
                                            <p:txEl>
                                              <p:pRg st="4" end="4"/>
                                            </p:txEl>
                                          </p:spTgt>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2000"/>
                                        <p:tgtEl>
                                          <p:spTgt spid="147480"/>
                                        </p:tgtEl>
                                      </p:cBhvr>
                                    </p:animEffect>
                                    <p:set>
                                      <p:cBhvr>
                                        <p:cTn id="50" dur="1" fill="hold">
                                          <p:stCondLst>
                                            <p:cond delay="1999"/>
                                          </p:stCondLst>
                                        </p:cTn>
                                        <p:tgtEl>
                                          <p:spTgt spid="14748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147473">
                                            <p:txEl>
                                              <p:pRg st="3" end="3"/>
                                            </p:txEl>
                                          </p:spTgt>
                                        </p:tgtEl>
                                      </p:cBhvr>
                                    </p:animEffect>
                                    <p:set>
                                      <p:cBhvr>
                                        <p:cTn id="53" dur="1" fill="hold">
                                          <p:stCondLst>
                                            <p:cond delay="1999"/>
                                          </p:stCondLst>
                                        </p:cTn>
                                        <p:tgtEl>
                                          <p:spTgt spid="14747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animBg="1"/>
      <p:bldP spid="147480" grpId="0" animBg="1"/>
      <p:bldP spid="147480" grpId="1" animBg="1"/>
    </p:bld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(6)</a:t>
            </a:r>
            <a:endParaRPr lang="nl-NL" sz="3400" smtClean="0">
              <a:solidFill>
                <a:schemeClr val="accent1"/>
              </a:solidFill>
            </a:endParaRPr>
          </a:p>
        </p:txBody>
      </p:sp>
      <p:sp>
        <p:nvSpPr>
          <p:cNvPr id="149507" name="Rectangle 3"/>
          <p:cNvSpPr>
            <a:spLocks noGrp="1" noChangeArrowheads="1"/>
          </p:cNvSpPr>
          <p:nvPr>
            <p:ph type="body" idx="1"/>
          </p:nvPr>
        </p:nvSpPr>
        <p:spPr>
          <a:xfrm>
            <a:off x="1371600" y="2362200"/>
            <a:ext cx="7315200" cy="3430588"/>
          </a:xfrm>
        </p:spPr>
        <p:txBody>
          <a:bodyPr/>
          <a:lstStyle/>
          <a:p>
            <a:pPr marL="357188" indent="-357188" eaLnBrk="1" hangingPunct="1">
              <a:lnSpc>
                <a:spcPct val="90000"/>
              </a:lnSpc>
              <a:spcBef>
                <a:spcPct val="0"/>
              </a:spcBef>
              <a:spcAft>
                <a:spcPts val="600"/>
              </a:spcAft>
              <a:buClrTx/>
              <a:buSzTx/>
              <a:buFont typeface="Wingdings" pitchFamily="-110" charset="2"/>
              <a:buNone/>
              <a:tabLst>
                <a:tab pos="357188" algn="l"/>
                <a:tab pos="714375" algn="l"/>
                <a:tab pos="1257300" algn="l"/>
              </a:tabLst>
            </a:pPr>
            <a:r>
              <a:rPr lang="nl-BE" sz="2200" smtClean="0">
                <a:solidFill>
                  <a:srgbClr val="269999"/>
                </a:solidFill>
              </a:rPr>
              <a:t>Prediction:</a:t>
            </a:r>
          </a:p>
          <a:p>
            <a:pPr marL="357188" indent="-357188" eaLnBrk="1" hangingPunct="1">
              <a:lnSpc>
                <a:spcPct val="90000"/>
              </a:lnSpc>
              <a:spcBef>
                <a:spcPct val="0"/>
              </a:spcBef>
              <a:spcAft>
                <a:spcPts val="600"/>
              </a:spcAft>
              <a:buClrTx/>
              <a:buSzTx/>
              <a:buFont typeface="Wingdings" pitchFamily="-110" charset="2"/>
              <a:buNone/>
              <a:tabLst>
                <a:tab pos="357188" algn="l"/>
                <a:tab pos="714375" algn="l"/>
                <a:tab pos="1257300" algn="l"/>
              </a:tabLst>
            </a:pPr>
            <a:r>
              <a:rPr lang="nl-BE" sz="2200" smtClean="0">
                <a:solidFill>
                  <a:schemeClr val="tx2"/>
                </a:solidFill>
              </a:rPr>
              <a:t>If the ellipsis site is deleted when the whole sen-</a:t>
            </a:r>
          </a:p>
          <a:p>
            <a:pPr marL="357188" indent="-357188" eaLnBrk="1" hangingPunct="1">
              <a:lnSpc>
                <a:spcPct val="90000"/>
              </a:lnSpc>
              <a:spcBef>
                <a:spcPct val="0"/>
              </a:spcBef>
              <a:spcAft>
                <a:spcPts val="600"/>
              </a:spcAft>
              <a:buClrTx/>
              <a:buSzTx/>
              <a:buFont typeface="Wingdings" pitchFamily="-110" charset="2"/>
              <a:buNone/>
              <a:tabLst>
                <a:tab pos="357188" algn="l"/>
                <a:tab pos="714375" algn="l"/>
                <a:tab pos="1257300" algn="l"/>
              </a:tabLst>
            </a:pPr>
            <a:r>
              <a:rPr lang="nl-BE" sz="2200" smtClean="0">
                <a:solidFill>
                  <a:schemeClr val="tx2"/>
                </a:solidFill>
              </a:rPr>
              <a:t>tence is finished, no difference in movement is</a:t>
            </a:r>
          </a:p>
          <a:p>
            <a:pPr marL="357188" indent="-357188" eaLnBrk="1" hangingPunct="1">
              <a:lnSpc>
                <a:spcPct val="90000"/>
              </a:lnSpc>
              <a:spcBef>
                <a:spcPct val="0"/>
              </a:spcBef>
              <a:buClrTx/>
              <a:buSzTx/>
              <a:buFont typeface="Wingdings" pitchFamily="-110" charset="2"/>
              <a:buNone/>
              <a:tabLst>
                <a:tab pos="357188" algn="l"/>
                <a:tab pos="714375" algn="l"/>
                <a:tab pos="1257300" algn="l"/>
              </a:tabLst>
            </a:pPr>
            <a:r>
              <a:rPr lang="nl-BE" sz="2200" smtClean="0">
                <a:solidFill>
                  <a:schemeClr val="tx2"/>
                </a:solidFill>
              </a:rPr>
              <a:t>expected between ellipsis and non-ellipsis.</a:t>
            </a:r>
            <a:endParaRPr lang="nl-NL" sz="2200" smtClean="0">
              <a:solidFill>
                <a:schemeClr val="tx2"/>
              </a:solidFill>
            </a:endParaRPr>
          </a:p>
          <a:p>
            <a:pPr marL="357188" indent="-357188" eaLnBrk="1" hangingPunct="1">
              <a:lnSpc>
                <a:spcPct val="90000"/>
              </a:lnSpc>
              <a:spcBef>
                <a:spcPct val="0"/>
              </a:spcBef>
              <a:buClrTx/>
              <a:buSzTx/>
              <a:buFontTx/>
              <a:buNone/>
              <a:tabLst>
                <a:tab pos="357188" algn="l"/>
                <a:tab pos="714375" algn="l"/>
                <a:tab pos="1257300" algn="l"/>
              </a:tabLst>
            </a:pPr>
            <a:endParaRPr lang="nl-BE" sz="2200" smtClean="0">
              <a:solidFill>
                <a:schemeClr val="tx2"/>
              </a:solidFill>
            </a:endParaRPr>
          </a:p>
          <a:p>
            <a:pPr marL="357188" indent="-357188" eaLnBrk="1" hangingPunct="1">
              <a:lnSpc>
                <a:spcPct val="90000"/>
              </a:lnSpc>
              <a:spcBef>
                <a:spcPct val="0"/>
              </a:spcBef>
              <a:buClrTx/>
              <a:buSzTx/>
              <a:buFontTx/>
              <a:buNone/>
              <a:tabLst>
                <a:tab pos="357188" algn="l"/>
                <a:tab pos="714375" algn="l"/>
                <a:tab pos="1257300" algn="l"/>
              </a:tabLst>
            </a:pPr>
            <a:endParaRPr lang="nl-BE" sz="2200" smtClean="0">
              <a:solidFill>
                <a:schemeClr val="tx2"/>
              </a:solidFill>
            </a:endParaRPr>
          </a:p>
          <a:p>
            <a:pPr marL="357188" indent="-357188" eaLnBrk="1" hangingPunct="1">
              <a:lnSpc>
                <a:spcPct val="90000"/>
              </a:lnSpc>
              <a:spcBef>
                <a:spcPct val="0"/>
              </a:spcBef>
              <a:spcAft>
                <a:spcPts val="600"/>
              </a:spcAft>
              <a:buClrTx/>
              <a:buSzTx/>
              <a:buFont typeface="Wingdings" pitchFamily="-110" charset="2"/>
              <a:buNone/>
              <a:tabLst>
                <a:tab pos="357188" algn="l"/>
                <a:tab pos="714375" algn="l"/>
                <a:tab pos="1257300" algn="l"/>
              </a:tabLst>
            </a:pPr>
            <a:r>
              <a:rPr lang="nl-BE" sz="2200" smtClean="0">
                <a:solidFill>
                  <a:srgbClr val="269999"/>
                </a:solidFill>
              </a:rPr>
              <a:t>This prediction is not borne out: </a:t>
            </a:r>
            <a:endParaRPr lang="nl-BE" sz="2200" smtClean="0">
              <a:solidFill>
                <a:srgbClr val="269999"/>
              </a:solidFill>
              <a:sym typeface="Wingdings" pitchFamily="-110" charset="2"/>
            </a:endParaRPr>
          </a:p>
          <a:p>
            <a:pPr marL="357188" indent="-357188" eaLnBrk="1" hangingPunct="1">
              <a:lnSpc>
                <a:spcPct val="90000"/>
              </a:lnSpc>
              <a:spcBef>
                <a:spcPct val="0"/>
              </a:spcBef>
              <a:spcAft>
                <a:spcPts val="600"/>
              </a:spcAft>
              <a:buClrTx/>
              <a:buSzTx/>
              <a:buFont typeface="Wingdings" pitchFamily="-110" charset="2"/>
              <a:buNone/>
              <a:tabLst>
                <a:tab pos="357188" algn="l"/>
                <a:tab pos="714375" algn="l"/>
                <a:tab pos="1257300" algn="l"/>
              </a:tabLst>
            </a:pPr>
            <a:r>
              <a:rPr lang="nl-BE" sz="2200" smtClean="0">
                <a:solidFill>
                  <a:schemeClr val="tx2"/>
                </a:solidFill>
                <a:sym typeface="Wingdings" pitchFamily="-110" charset="2"/>
              </a:rPr>
              <a:t>The object cannot move out of the ellipsis site in</a:t>
            </a:r>
          </a:p>
          <a:p>
            <a:pPr marL="357188" indent="-357188" eaLnBrk="1" hangingPunct="1">
              <a:lnSpc>
                <a:spcPct val="90000"/>
              </a:lnSpc>
              <a:spcBef>
                <a:spcPct val="0"/>
              </a:spcBef>
              <a:buClrTx/>
              <a:buSzTx/>
              <a:buFont typeface="Wingdings" pitchFamily="-110" charset="2"/>
              <a:buNone/>
              <a:tabLst>
                <a:tab pos="357188" algn="l"/>
                <a:tab pos="714375" algn="l"/>
                <a:tab pos="1257300" algn="l"/>
              </a:tabLst>
            </a:pPr>
            <a:r>
              <a:rPr lang="nl-BE" sz="2200" smtClean="0">
                <a:solidFill>
                  <a:schemeClr val="tx2"/>
                </a:solidFill>
                <a:sym typeface="Wingdings" pitchFamily="-110" charset="2"/>
              </a:rPr>
              <a:t>MCE, while this is allowed in non-ellipsis.</a:t>
            </a:r>
            <a:endParaRPr lang="nl-BE" sz="2200" smtClean="0">
              <a:solidFill>
                <a:schemeClr val="tx2"/>
              </a:solidFill>
            </a:endParaRPr>
          </a:p>
          <a:p>
            <a:pPr marL="357188" indent="-357188" eaLnBrk="1" hangingPunct="1">
              <a:lnSpc>
                <a:spcPct val="90000"/>
              </a:lnSpc>
              <a:spcBef>
                <a:spcPct val="0"/>
              </a:spcBef>
              <a:buClrTx/>
              <a:buSzTx/>
              <a:buFontTx/>
              <a:buNone/>
              <a:tabLst>
                <a:tab pos="357188" algn="l"/>
                <a:tab pos="714375" algn="l"/>
                <a:tab pos="1257300" algn="l"/>
              </a:tabLst>
            </a:pPr>
            <a:endParaRPr lang="nl-BE" sz="2200" smtClean="0">
              <a:solidFill>
                <a:schemeClr val="tx2"/>
              </a:solidFill>
            </a:endParaRPr>
          </a:p>
          <a:p>
            <a:pPr marL="357188" indent="-357188" eaLnBrk="1" hangingPunct="1">
              <a:lnSpc>
                <a:spcPct val="90000"/>
              </a:lnSpc>
              <a:spcBef>
                <a:spcPct val="0"/>
              </a:spcBef>
              <a:buClrTx/>
              <a:buSzTx/>
              <a:buFontTx/>
              <a:buNone/>
              <a:tabLst>
                <a:tab pos="357188" algn="l"/>
                <a:tab pos="714375" algn="l"/>
                <a:tab pos="1257300" algn="l"/>
              </a:tabLst>
            </a:pPr>
            <a:endParaRPr lang="nl-BE" sz="2200" smtClean="0">
              <a:solidFill>
                <a:schemeClr val="tx2"/>
              </a:solidFill>
            </a:endParaRPr>
          </a:p>
          <a:p>
            <a:pPr marL="357188" indent="-357188" eaLnBrk="1" hangingPunct="1">
              <a:lnSpc>
                <a:spcPct val="90000"/>
              </a:lnSpc>
              <a:spcBef>
                <a:spcPct val="0"/>
              </a:spcBef>
              <a:buClrTx/>
              <a:buSzTx/>
              <a:buFont typeface="Wingdings" pitchFamily="-110" charset="2"/>
              <a:buNone/>
              <a:tabLst>
                <a:tab pos="357188" algn="l"/>
                <a:tab pos="714375" algn="l"/>
                <a:tab pos="1257300" algn="l"/>
              </a:tabLst>
            </a:pPr>
            <a:endParaRPr lang="nl-NL" sz="2000" smtClean="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07">
                                            <p:txEl>
                                              <p:pRg st="1" end="1"/>
                                            </p:txEl>
                                          </p:spTgt>
                                        </p:tgtEl>
                                        <p:attrNameLst>
                                          <p:attrName>style.visibility</p:attrName>
                                        </p:attrNameLst>
                                      </p:cBhvr>
                                      <p:to>
                                        <p:strVal val="visible"/>
                                      </p:to>
                                    </p:set>
                                    <p:animEffect transition="in" filter="dissolve">
                                      <p:cBhvr>
                                        <p:cTn id="7" dur="500"/>
                                        <p:tgtEl>
                                          <p:spTgt spid="149507">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9507">
                                            <p:txEl>
                                              <p:pRg st="2" end="2"/>
                                            </p:txEl>
                                          </p:spTgt>
                                        </p:tgtEl>
                                        <p:attrNameLst>
                                          <p:attrName>style.visibility</p:attrName>
                                        </p:attrNameLst>
                                      </p:cBhvr>
                                      <p:to>
                                        <p:strVal val="visible"/>
                                      </p:to>
                                    </p:set>
                                    <p:animEffect transition="in" filter="dissolve">
                                      <p:cBhvr>
                                        <p:cTn id="10" dur="500"/>
                                        <p:tgtEl>
                                          <p:spTgt spid="149507">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9507">
                                            <p:txEl>
                                              <p:pRg st="3" end="3"/>
                                            </p:txEl>
                                          </p:spTgt>
                                        </p:tgtEl>
                                        <p:attrNameLst>
                                          <p:attrName>style.visibility</p:attrName>
                                        </p:attrNameLst>
                                      </p:cBhvr>
                                      <p:to>
                                        <p:strVal val="visible"/>
                                      </p:to>
                                    </p:set>
                                    <p:animEffect transition="in" filter="dissolve">
                                      <p:cBhvr>
                                        <p:cTn id="13" dur="500"/>
                                        <p:tgtEl>
                                          <p:spTgt spid="14950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49507">
                                            <p:txEl>
                                              <p:pRg st="6" end="6"/>
                                            </p:txEl>
                                          </p:spTgt>
                                        </p:tgtEl>
                                        <p:attrNameLst>
                                          <p:attrName>style.visibility</p:attrName>
                                        </p:attrNameLst>
                                      </p:cBhvr>
                                      <p:to>
                                        <p:strVal val="visible"/>
                                      </p:to>
                                    </p:set>
                                    <p:animEffect transition="in" filter="dissolve">
                                      <p:cBhvr>
                                        <p:cTn id="18" dur="500"/>
                                        <p:tgtEl>
                                          <p:spTgt spid="149507">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9507">
                                            <p:txEl>
                                              <p:pRg st="7" end="7"/>
                                            </p:txEl>
                                          </p:spTgt>
                                        </p:tgtEl>
                                        <p:attrNameLst>
                                          <p:attrName>style.visibility</p:attrName>
                                        </p:attrNameLst>
                                      </p:cBhvr>
                                      <p:to>
                                        <p:strVal val="visible"/>
                                      </p:to>
                                    </p:set>
                                    <p:animEffect transition="in" filter="dissolve">
                                      <p:cBhvr>
                                        <p:cTn id="23" dur="500"/>
                                        <p:tgtEl>
                                          <p:spTgt spid="149507">
                                            <p:txEl>
                                              <p:pRg st="7" end="7"/>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9507">
                                            <p:txEl>
                                              <p:pRg st="8" end="8"/>
                                            </p:txEl>
                                          </p:spTgt>
                                        </p:tgtEl>
                                        <p:attrNameLst>
                                          <p:attrName>style.visibility</p:attrName>
                                        </p:attrNameLst>
                                      </p:cBhvr>
                                      <p:to>
                                        <p:strVal val="visible"/>
                                      </p:to>
                                    </p:set>
                                    <p:animEffect transition="in" filter="dissolve">
                                      <p:cBhvr>
                                        <p:cTn id="26" dur="500"/>
                                        <p:tgtEl>
                                          <p:spTgt spid="149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p:bld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(7)</a:t>
            </a:r>
            <a:endParaRPr lang="nl-NL" sz="3400" smtClean="0">
              <a:solidFill>
                <a:schemeClr val="accent1"/>
              </a:solidFill>
            </a:endParaRPr>
          </a:p>
        </p:txBody>
      </p:sp>
      <p:sp>
        <p:nvSpPr>
          <p:cNvPr id="149507" name="Rectangle 3"/>
          <p:cNvSpPr>
            <a:spLocks noGrp="1" noChangeArrowheads="1"/>
          </p:cNvSpPr>
          <p:nvPr>
            <p:ph type="body" idx="1"/>
          </p:nvPr>
        </p:nvSpPr>
        <p:spPr>
          <a:xfrm>
            <a:off x="1295400" y="1905000"/>
            <a:ext cx="7696200" cy="4724400"/>
          </a:xfrm>
        </p:spPr>
        <p:txBody>
          <a:bodyPr/>
          <a:lstStyle/>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dirty="0" smtClean="0">
                <a:solidFill>
                  <a:schemeClr val="tx2"/>
                </a:solidFill>
              </a:rPr>
              <a:t>(56)	a</a:t>
            </a:r>
            <a:r>
              <a:rPr lang="nl-BE" sz="2200" dirty="0">
                <a:solidFill>
                  <a:schemeClr val="tx2"/>
                </a:solidFill>
              </a:rPr>
              <a:t>.*	</a:t>
            </a:r>
            <a:r>
              <a:rPr lang="nl-BE" sz="2200" dirty="0">
                <a:solidFill>
                  <a:srgbClr val="269999"/>
                </a:solidFill>
              </a:rPr>
              <a:t>Ik weet wie</a:t>
            </a:r>
            <a:r>
              <a:rPr lang="nl-BE" sz="2200" dirty="0" smtClean="0">
                <a:solidFill>
                  <a:srgbClr val="269999"/>
                </a:solidFill>
              </a:rPr>
              <a:t>  Thomas </a:t>
            </a:r>
            <a:r>
              <a:rPr lang="nl-BE" sz="2200" cap="small" dirty="0" smtClean="0">
                <a:solidFill>
                  <a:srgbClr val="269999"/>
                </a:solidFill>
              </a:rPr>
              <a:t>moet   </a:t>
            </a:r>
            <a:r>
              <a:rPr lang="nl-BE" sz="2200" dirty="0" smtClean="0">
                <a:solidFill>
                  <a:srgbClr val="269999"/>
                </a:solidFill>
              </a:rPr>
              <a:t>uitnodigen,</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i="1" dirty="0" smtClean="0">
                <a:solidFill>
                  <a:schemeClr val="tx2"/>
                </a:solidFill>
              </a:rPr>
              <a:t>			I  know who Thomas has.to invite</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dirty="0" smtClean="0">
                <a:solidFill>
                  <a:srgbClr val="269999"/>
                </a:solidFill>
              </a:rPr>
              <a:t> 			maar </a:t>
            </a:r>
            <a:r>
              <a:rPr lang="nl-BE" sz="2200" dirty="0">
                <a:solidFill>
                  <a:srgbClr val="269999"/>
                </a:solidFill>
              </a:rPr>
              <a:t>ik</a:t>
            </a:r>
            <a:r>
              <a:rPr lang="nl-BE" sz="2200" dirty="0" smtClean="0">
                <a:solidFill>
                  <a:srgbClr val="269999"/>
                </a:solidFill>
              </a:rPr>
              <a:t> weet  niet </a:t>
            </a:r>
            <a:r>
              <a:rPr lang="nl-BE" sz="2200" b="1" dirty="0">
                <a:solidFill>
                  <a:srgbClr val="269999"/>
                </a:solidFill>
              </a:rPr>
              <a:t>wie</a:t>
            </a:r>
            <a:r>
              <a:rPr lang="nl-BE" sz="2200" b="1" dirty="0" smtClean="0">
                <a:solidFill>
                  <a:srgbClr val="269999"/>
                </a:solidFill>
              </a:rPr>
              <a:t> </a:t>
            </a:r>
            <a:r>
              <a:rPr lang="nl-BE" sz="2200" dirty="0" smtClean="0">
                <a:solidFill>
                  <a:srgbClr val="269999"/>
                </a:solidFill>
              </a:rPr>
              <a:t>hij </a:t>
            </a:r>
            <a:r>
              <a:rPr lang="nl-BE" sz="2200" dirty="0">
                <a:solidFill>
                  <a:srgbClr val="269999"/>
                </a:solidFill>
              </a:rPr>
              <a:t>niet</a:t>
            </a:r>
            <a:r>
              <a:rPr lang="nl-BE" sz="2200" dirty="0" smtClean="0">
                <a:solidFill>
                  <a:srgbClr val="269999"/>
                </a:solidFill>
              </a:rPr>
              <a:t> </a:t>
            </a:r>
            <a:r>
              <a:rPr lang="nl-BE" sz="2200" cap="small" dirty="0" smtClean="0">
                <a:solidFill>
                  <a:srgbClr val="269999"/>
                </a:solidFill>
              </a:rPr>
              <a:t>mag</a:t>
            </a:r>
            <a:r>
              <a:rPr lang="nl-BE" sz="2200" dirty="0" smtClean="0">
                <a:solidFill>
                  <a:srgbClr val="269999"/>
                </a:solidFill>
              </a:rPr>
              <a:t>.</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i="1" dirty="0" smtClean="0">
                <a:solidFill>
                  <a:schemeClr val="tx2"/>
                </a:solidFill>
              </a:rPr>
              <a:t>			but   I   know not  who he not  is.allowed</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dirty="0">
                <a:solidFill>
                  <a:schemeClr val="tx2"/>
                </a:solidFill>
              </a:rPr>
              <a:t>		b.</a:t>
            </a:r>
            <a:r>
              <a:rPr lang="nl-BE" sz="2200" dirty="0" smtClean="0">
                <a:solidFill>
                  <a:schemeClr val="tx2"/>
                </a:solidFill>
              </a:rPr>
              <a:t>	</a:t>
            </a:r>
            <a:r>
              <a:rPr lang="nl-BE" sz="2200" dirty="0" smtClean="0">
                <a:solidFill>
                  <a:srgbClr val="269999"/>
                </a:solidFill>
              </a:rPr>
              <a:t>Ik weet wie  Thomas </a:t>
            </a:r>
            <a:r>
              <a:rPr lang="nl-BE" sz="2200" cap="small" dirty="0" smtClean="0">
                <a:solidFill>
                  <a:srgbClr val="269999"/>
                </a:solidFill>
              </a:rPr>
              <a:t>moet    </a:t>
            </a:r>
            <a:r>
              <a:rPr lang="nl-BE" sz="2200" dirty="0" smtClean="0">
                <a:solidFill>
                  <a:srgbClr val="269999"/>
                </a:solidFill>
              </a:rPr>
              <a:t>uitnodigen,</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i="1" dirty="0" smtClean="0">
                <a:solidFill>
                  <a:schemeClr val="tx2"/>
                </a:solidFill>
              </a:rPr>
              <a:t>			I  know who Thomas has.to invite</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dirty="0" smtClean="0">
                <a:solidFill>
                  <a:srgbClr val="269999"/>
                </a:solidFill>
              </a:rPr>
              <a:t> 			maar ik weet  niet </a:t>
            </a:r>
            <a:r>
              <a:rPr lang="nl-BE" sz="2200" b="1" dirty="0" smtClean="0">
                <a:solidFill>
                  <a:srgbClr val="269999"/>
                </a:solidFill>
              </a:rPr>
              <a:t>wie </a:t>
            </a:r>
            <a:r>
              <a:rPr lang="nl-BE" sz="2200" dirty="0" smtClean="0">
                <a:solidFill>
                  <a:srgbClr val="269999"/>
                </a:solidFill>
              </a:rPr>
              <a:t>hij niet </a:t>
            </a:r>
            <a:r>
              <a:rPr lang="nl-BE" sz="2200" cap="small" dirty="0" smtClean="0">
                <a:solidFill>
                  <a:srgbClr val="269999"/>
                </a:solidFill>
              </a:rPr>
              <a:t>mag</a:t>
            </a:r>
            <a:r>
              <a:rPr lang="nl-BE" sz="2200" dirty="0" smtClean="0">
                <a:solidFill>
                  <a:schemeClr val="tx2"/>
                </a:solidFill>
              </a:rPr>
              <a:t> </a:t>
            </a:r>
            <a:r>
              <a:rPr lang="nl-BE" sz="2200" dirty="0" smtClean="0">
                <a:solidFill>
                  <a:srgbClr val="269999"/>
                </a:solidFill>
              </a:rPr>
              <a:t>[t</a:t>
            </a:r>
            <a:r>
              <a:rPr lang="nl-BE" sz="2200" baseline="-14000" dirty="0" smtClean="0">
                <a:solidFill>
                  <a:srgbClr val="269999"/>
                </a:solidFill>
              </a:rPr>
              <a:t>wie</a:t>
            </a:r>
            <a:r>
              <a:rPr lang="nl-BE" sz="2200" dirty="0" smtClean="0">
                <a:solidFill>
                  <a:srgbClr val="269999"/>
                </a:solidFill>
              </a:rPr>
              <a:t> </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i="1" dirty="0" smtClean="0">
                <a:solidFill>
                  <a:schemeClr val="tx2"/>
                </a:solidFill>
              </a:rPr>
              <a:t>			but   I   know not  who he not  is.allowed</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dirty="0" smtClean="0">
                <a:solidFill>
                  <a:srgbClr val="269999"/>
                </a:solidFill>
              </a:rPr>
              <a:t>			uitnodigen</a:t>
            </a:r>
            <a:r>
              <a:rPr lang="nl-BE" sz="2200" dirty="0">
                <a:solidFill>
                  <a:srgbClr val="269999"/>
                </a:solidFill>
              </a:rPr>
              <a:t>]</a:t>
            </a:r>
            <a:r>
              <a:rPr lang="nl-BE" sz="2200" dirty="0" smtClean="0">
                <a:solidFill>
                  <a:srgbClr val="269999"/>
                </a:solidFill>
              </a:rPr>
              <a:t>.</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dirty="0" smtClean="0">
                <a:solidFill>
                  <a:schemeClr val="tx2"/>
                </a:solidFill>
              </a:rPr>
              <a:t>			</a:t>
            </a:r>
            <a:r>
              <a:rPr lang="nl-BE" sz="2200" i="1" dirty="0" smtClean="0">
                <a:solidFill>
                  <a:schemeClr val="tx2"/>
                </a:solidFill>
              </a:rPr>
              <a:t>invite</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dirty="0" smtClean="0">
                <a:solidFill>
                  <a:schemeClr val="tx2"/>
                </a:solidFill>
              </a:rPr>
              <a:t>			‘I know who Thomas has to invite, but I </a:t>
            </a:r>
          </a:p>
          <a:p>
            <a:pPr marL="357188" indent="-357188" eaLnBrk="1" hangingPunct="1">
              <a:lnSpc>
                <a:spcPct val="90000"/>
              </a:lnSpc>
              <a:spcBef>
                <a:spcPct val="0"/>
              </a:spcBef>
              <a:spcAft>
                <a:spcPts val="600"/>
              </a:spcAft>
              <a:buClrTx/>
              <a:buSzTx/>
              <a:buFontTx/>
              <a:buNone/>
              <a:tabLst>
                <a:tab pos="357188" algn="l"/>
                <a:tab pos="714375" algn="l"/>
                <a:tab pos="1257300" algn="l"/>
              </a:tabLst>
              <a:defRPr/>
            </a:pPr>
            <a:r>
              <a:rPr lang="nl-BE" sz="2200" dirty="0" smtClean="0">
                <a:solidFill>
                  <a:schemeClr val="tx2"/>
                </a:solidFill>
              </a:rPr>
              <a:t>			don’t know who he isn’t allowed to (invite).’</a:t>
            </a:r>
          </a:p>
          <a:p>
            <a:pPr marL="357188" indent="-357188" eaLnBrk="1" hangingPunct="1">
              <a:lnSpc>
                <a:spcPct val="90000"/>
              </a:lnSpc>
              <a:spcBef>
                <a:spcPct val="0"/>
              </a:spcBef>
              <a:buClrTx/>
              <a:buSzTx/>
              <a:buFontTx/>
              <a:buNone/>
              <a:tabLst>
                <a:tab pos="357188" algn="l"/>
                <a:tab pos="714375" algn="l"/>
                <a:tab pos="1257300" algn="l"/>
              </a:tabLst>
              <a:defRPr/>
            </a:pPr>
            <a:endParaRPr lang="nl-BE" sz="2200" dirty="0" smtClean="0">
              <a:solidFill>
                <a:schemeClr val="tx2"/>
              </a:solidFill>
            </a:endParaRPr>
          </a:p>
          <a:p>
            <a:pPr marL="357188" indent="-357188" eaLnBrk="1" hangingPunct="1">
              <a:lnSpc>
                <a:spcPct val="90000"/>
              </a:lnSpc>
              <a:spcBef>
                <a:spcPct val="0"/>
              </a:spcBef>
              <a:buClrTx/>
              <a:buSzTx/>
              <a:buFont typeface="Wingdings" pitchFamily="-110" charset="2"/>
              <a:buNone/>
              <a:tabLst>
                <a:tab pos="357188" algn="l"/>
                <a:tab pos="714375" algn="l"/>
                <a:tab pos="1257300" algn="l"/>
              </a:tabLst>
              <a:defRPr/>
            </a:pPr>
            <a:endParaRPr lang="nl-NL" sz="20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9507">
                                            <p:txEl>
                                              <p:pRg st="4" end="4"/>
                                            </p:txEl>
                                          </p:spTgt>
                                        </p:tgtEl>
                                        <p:attrNameLst>
                                          <p:attrName>style.visibility</p:attrName>
                                        </p:attrNameLst>
                                      </p:cBhvr>
                                      <p:to>
                                        <p:strVal val="visible"/>
                                      </p:to>
                                    </p:set>
                                    <p:animEffect transition="in" filter="fade">
                                      <p:cBhvr>
                                        <p:cTn id="7" dur="1000"/>
                                        <p:tgtEl>
                                          <p:spTgt spid="149507">
                                            <p:txEl>
                                              <p:pRg st="4" end="4"/>
                                            </p:txEl>
                                          </p:spTgt>
                                        </p:tgtEl>
                                      </p:cBhvr>
                                    </p:animEffect>
                                    <p:anim calcmode="lin" valueType="num">
                                      <p:cBhvr>
                                        <p:cTn id="8" dur="10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49507">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9507">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49507">
                                            <p:txEl>
                                              <p:pRg st="5" end="5"/>
                                            </p:txEl>
                                          </p:spTgt>
                                        </p:tgtEl>
                                        <p:attrNameLst>
                                          <p:attrName>style.visibility</p:attrName>
                                        </p:attrNameLst>
                                      </p:cBhvr>
                                      <p:to>
                                        <p:strVal val="visible"/>
                                      </p:to>
                                    </p:set>
                                    <p:animEffect transition="in" filter="fade">
                                      <p:cBhvr>
                                        <p:cTn id="13" dur="1000"/>
                                        <p:tgtEl>
                                          <p:spTgt spid="149507">
                                            <p:txEl>
                                              <p:pRg st="5" end="5"/>
                                            </p:txEl>
                                          </p:spTgt>
                                        </p:tgtEl>
                                      </p:cBhvr>
                                    </p:animEffect>
                                    <p:anim calcmode="lin" valueType="num">
                                      <p:cBhvr>
                                        <p:cTn id="14" dur="1000" fill="hold"/>
                                        <p:tgtEl>
                                          <p:spTgt spid="149507">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49507">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9507">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49507">
                                            <p:txEl>
                                              <p:pRg st="6" end="6"/>
                                            </p:txEl>
                                          </p:spTgt>
                                        </p:tgtEl>
                                        <p:attrNameLst>
                                          <p:attrName>style.visibility</p:attrName>
                                        </p:attrNameLst>
                                      </p:cBhvr>
                                      <p:to>
                                        <p:strVal val="visible"/>
                                      </p:to>
                                    </p:set>
                                    <p:animEffect transition="in" filter="fade">
                                      <p:cBhvr>
                                        <p:cTn id="19" dur="1000"/>
                                        <p:tgtEl>
                                          <p:spTgt spid="149507">
                                            <p:txEl>
                                              <p:pRg st="6" end="6"/>
                                            </p:txEl>
                                          </p:spTgt>
                                        </p:tgtEl>
                                      </p:cBhvr>
                                    </p:animEffect>
                                    <p:anim calcmode="lin" valueType="num">
                                      <p:cBhvr>
                                        <p:cTn id="20" dur="1000" fill="hold"/>
                                        <p:tgtEl>
                                          <p:spTgt spid="149507">
                                            <p:txEl>
                                              <p:pRg st="6" end="6"/>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149507">
                                            <p:txEl>
                                              <p:pRg st="6" end="6"/>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9507">
                                            <p:txEl>
                                              <p:pRg st="6" end="6"/>
                                            </p:txEl>
                                          </p:spTgt>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49507">
                                            <p:txEl>
                                              <p:pRg st="7" end="7"/>
                                            </p:txEl>
                                          </p:spTgt>
                                        </p:tgtEl>
                                        <p:attrNameLst>
                                          <p:attrName>style.visibility</p:attrName>
                                        </p:attrNameLst>
                                      </p:cBhvr>
                                      <p:to>
                                        <p:strVal val="visible"/>
                                      </p:to>
                                    </p:set>
                                    <p:animEffect transition="in" filter="fade">
                                      <p:cBhvr>
                                        <p:cTn id="25" dur="1000"/>
                                        <p:tgtEl>
                                          <p:spTgt spid="149507">
                                            <p:txEl>
                                              <p:pRg st="7" end="7"/>
                                            </p:txEl>
                                          </p:spTgt>
                                        </p:tgtEl>
                                      </p:cBhvr>
                                    </p:animEffect>
                                    <p:anim calcmode="lin" valueType="num">
                                      <p:cBhvr>
                                        <p:cTn id="26" dur="1000" fill="hold"/>
                                        <p:tgtEl>
                                          <p:spTgt spid="149507">
                                            <p:txEl>
                                              <p:pRg st="7" end="7"/>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149507">
                                            <p:txEl>
                                              <p:pRg st="7" end="7"/>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49507">
                                            <p:txEl>
                                              <p:pRg st="7" end="7"/>
                                            </p:txEl>
                                          </p:spTgt>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149507">
                                            <p:txEl>
                                              <p:pRg st="8" end="8"/>
                                            </p:txEl>
                                          </p:spTgt>
                                        </p:tgtEl>
                                        <p:attrNameLst>
                                          <p:attrName>style.visibility</p:attrName>
                                        </p:attrNameLst>
                                      </p:cBhvr>
                                      <p:to>
                                        <p:strVal val="visible"/>
                                      </p:to>
                                    </p:set>
                                    <p:animEffect transition="in" filter="fade">
                                      <p:cBhvr>
                                        <p:cTn id="31" dur="1000"/>
                                        <p:tgtEl>
                                          <p:spTgt spid="149507">
                                            <p:txEl>
                                              <p:pRg st="8" end="8"/>
                                            </p:txEl>
                                          </p:spTgt>
                                        </p:tgtEl>
                                      </p:cBhvr>
                                    </p:animEffect>
                                    <p:anim calcmode="lin" valueType="num">
                                      <p:cBhvr>
                                        <p:cTn id="32" dur="1000" fill="hold"/>
                                        <p:tgtEl>
                                          <p:spTgt spid="149507">
                                            <p:txEl>
                                              <p:pRg st="8" end="8"/>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49507">
                                            <p:txEl>
                                              <p:pRg st="8" end="8"/>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9507">
                                            <p:txEl>
                                              <p:pRg st="8" end="8"/>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149507">
                                            <p:txEl>
                                              <p:pRg st="9" end="9"/>
                                            </p:txEl>
                                          </p:spTgt>
                                        </p:tgtEl>
                                        <p:attrNameLst>
                                          <p:attrName>style.visibility</p:attrName>
                                        </p:attrNameLst>
                                      </p:cBhvr>
                                      <p:to>
                                        <p:strVal val="visible"/>
                                      </p:to>
                                    </p:set>
                                    <p:animEffect transition="in" filter="fade">
                                      <p:cBhvr>
                                        <p:cTn id="37" dur="1000"/>
                                        <p:tgtEl>
                                          <p:spTgt spid="149507">
                                            <p:txEl>
                                              <p:pRg st="9" end="9"/>
                                            </p:txEl>
                                          </p:spTgt>
                                        </p:tgtEl>
                                      </p:cBhvr>
                                    </p:animEffect>
                                    <p:anim calcmode="lin" valueType="num">
                                      <p:cBhvr>
                                        <p:cTn id="38" dur="1000" fill="hold"/>
                                        <p:tgtEl>
                                          <p:spTgt spid="149507">
                                            <p:txEl>
                                              <p:pRg st="9" end="9"/>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149507">
                                            <p:txEl>
                                              <p:pRg st="9" end="9"/>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49507">
                                            <p:txEl>
                                              <p:pRg st="9" end="9"/>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49507">
                                            <p:txEl>
                                              <p:pRg st="10" end="10"/>
                                            </p:txEl>
                                          </p:spTgt>
                                        </p:tgtEl>
                                        <p:attrNameLst>
                                          <p:attrName>style.visibility</p:attrName>
                                        </p:attrNameLst>
                                      </p:cBhvr>
                                      <p:to>
                                        <p:strVal val="visible"/>
                                      </p:to>
                                    </p:set>
                                    <p:animEffect transition="in" filter="fade">
                                      <p:cBhvr>
                                        <p:cTn id="43" dur="1000"/>
                                        <p:tgtEl>
                                          <p:spTgt spid="149507">
                                            <p:txEl>
                                              <p:pRg st="10" end="10"/>
                                            </p:txEl>
                                          </p:spTgt>
                                        </p:tgtEl>
                                      </p:cBhvr>
                                    </p:animEffect>
                                    <p:anim calcmode="lin" valueType="num">
                                      <p:cBhvr>
                                        <p:cTn id="44" dur="1000" fill="hold"/>
                                        <p:tgtEl>
                                          <p:spTgt spid="149507">
                                            <p:txEl>
                                              <p:pRg st="10" end="10"/>
                                            </p:txEl>
                                          </p:spTgt>
                                        </p:tgtEl>
                                        <p:attrNameLst>
                                          <p:attrName>ppt_x</p:attrName>
                                        </p:attrNameLst>
                                      </p:cBhvr>
                                      <p:tavLst>
                                        <p:tav tm="0">
                                          <p:val>
                                            <p:strVal val="#ppt_x"/>
                                          </p:val>
                                        </p:tav>
                                        <p:tav tm="100000">
                                          <p:val>
                                            <p:strVal val="#ppt_x"/>
                                          </p:val>
                                        </p:tav>
                                      </p:tavLst>
                                    </p:anim>
                                    <p:anim calcmode="lin" valueType="num">
                                      <p:cBhvr>
                                        <p:cTn id="45" dur="900" decel="100000" fill="hold"/>
                                        <p:tgtEl>
                                          <p:spTgt spid="149507">
                                            <p:txEl>
                                              <p:pRg st="10" end="10"/>
                                            </p:tx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9507">
                                            <p:txEl>
                                              <p:pRg st="10" end="10"/>
                                            </p:txEl>
                                          </p:spTgt>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149507">
                                            <p:txEl>
                                              <p:pRg st="11" end="11"/>
                                            </p:txEl>
                                          </p:spTgt>
                                        </p:tgtEl>
                                        <p:attrNameLst>
                                          <p:attrName>style.visibility</p:attrName>
                                        </p:attrNameLst>
                                      </p:cBhvr>
                                      <p:to>
                                        <p:strVal val="visible"/>
                                      </p:to>
                                    </p:set>
                                    <p:animEffect transition="in" filter="fade">
                                      <p:cBhvr>
                                        <p:cTn id="49" dur="1000"/>
                                        <p:tgtEl>
                                          <p:spTgt spid="149507">
                                            <p:txEl>
                                              <p:pRg st="11" end="11"/>
                                            </p:txEl>
                                          </p:spTgt>
                                        </p:tgtEl>
                                      </p:cBhvr>
                                    </p:animEffect>
                                    <p:anim calcmode="lin" valueType="num">
                                      <p:cBhvr>
                                        <p:cTn id="50" dur="1000" fill="hold"/>
                                        <p:tgtEl>
                                          <p:spTgt spid="149507">
                                            <p:txEl>
                                              <p:pRg st="11" end="11"/>
                                            </p:txEl>
                                          </p:spTgt>
                                        </p:tgtEl>
                                        <p:attrNameLst>
                                          <p:attrName>ppt_x</p:attrName>
                                        </p:attrNameLst>
                                      </p:cBhvr>
                                      <p:tavLst>
                                        <p:tav tm="0">
                                          <p:val>
                                            <p:strVal val="#ppt_x"/>
                                          </p:val>
                                        </p:tav>
                                        <p:tav tm="100000">
                                          <p:val>
                                            <p:strVal val="#ppt_x"/>
                                          </p:val>
                                        </p:tav>
                                      </p:tavLst>
                                    </p:anim>
                                    <p:anim calcmode="lin" valueType="num">
                                      <p:cBhvr>
                                        <p:cTn id="51" dur="900" decel="100000" fill="hold"/>
                                        <p:tgtEl>
                                          <p:spTgt spid="149507">
                                            <p:txEl>
                                              <p:pRg st="11" end="11"/>
                                            </p:tx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9507">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(8)</a:t>
            </a:r>
            <a:endParaRPr lang="nl-NL" sz="3400" smtClean="0">
              <a:solidFill>
                <a:schemeClr val="accent1"/>
              </a:solidFill>
            </a:endParaRPr>
          </a:p>
        </p:txBody>
      </p:sp>
      <p:sp>
        <p:nvSpPr>
          <p:cNvPr id="185347" name="Rectangle 3"/>
          <p:cNvSpPr>
            <a:spLocks noGrp="1" noChangeArrowheads="1"/>
          </p:cNvSpPr>
          <p:nvPr>
            <p:ph type="body" idx="1"/>
          </p:nvPr>
        </p:nvSpPr>
        <p:spPr>
          <a:xfrm>
            <a:off x="1331913" y="2590800"/>
            <a:ext cx="7354887" cy="2286000"/>
          </a:xfrm>
        </p:spPr>
        <p:txBody>
          <a:bodyPr/>
          <a:lstStyle/>
          <a:p>
            <a:pPr marL="357188" indent="-357188" eaLnBrk="1" hangingPunct="1">
              <a:lnSpc>
                <a:spcPct val="90000"/>
              </a:lnSpc>
              <a:spcBef>
                <a:spcPct val="0"/>
              </a:spcBef>
              <a:spcAft>
                <a:spcPts val="600"/>
              </a:spcAft>
              <a:buClrTx/>
              <a:buSzTx/>
              <a:buFont typeface="Wingdings" pitchFamily="-110" charset="2"/>
              <a:buNone/>
              <a:tabLst>
                <a:tab pos="357188" algn="l"/>
                <a:tab pos="714375" algn="l"/>
                <a:tab pos="1257300" algn="l"/>
              </a:tabLst>
            </a:pPr>
            <a:r>
              <a:rPr lang="nl-BE" sz="2200" smtClean="0">
                <a:solidFill>
                  <a:srgbClr val="269999"/>
                </a:solidFill>
                <a:sym typeface="Wingdings" pitchFamily="-110" charset="2"/>
              </a:rPr>
              <a:t>		</a:t>
            </a:r>
            <a:r>
              <a:rPr lang="nl-BE" sz="2400" smtClean="0">
                <a:solidFill>
                  <a:srgbClr val="269999"/>
                </a:solidFill>
                <a:sym typeface="Wingdings" pitchFamily="-110" charset="2"/>
              </a:rPr>
              <a:t>Ellipsis </a:t>
            </a:r>
            <a:r>
              <a:rPr lang="nl-BE" sz="2400">
                <a:solidFill>
                  <a:srgbClr val="269999"/>
                </a:solidFill>
                <a:sym typeface="Wingdings" pitchFamily="-110" charset="2"/>
              </a:rPr>
              <a:t>does not happen when the </a:t>
            </a:r>
            <a:r>
              <a:rPr lang="nl-BE" sz="2400" smtClean="0">
                <a:solidFill>
                  <a:srgbClr val="269999"/>
                </a:solidFill>
                <a:sym typeface="Wingdings" pitchFamily="-110" charset="2"/>
              </a:rPr>
              <a:t>whole</a:t>
            </a:r>
          </a:p>
          <a:p>
            <a:pPr marL="357188" indent="-357188" eaLnBrk="1" hangingPunct="1">
              <a:lnSpc>
                <a:spcPct val="90000"/>
              </a:lnSpc>
              <a:spcBef>
                <a:spcPct val="0"/>
              </a:spcBef>
              <a:spcAft>
                <a:spcPts val="1200"/>
              </a:spcAft>
              <a:buClrTx/>
              <a:buSzTx/>
              <a:buFont typeface="Wingdings" pitchFamily="-110" charset="2"/>
              <a:buNone/>
              <a:tabLst>
                <a:tab pos="357188" algn="l"/>
                <a:tab pos="714375" algn="l"/>
                <a:tab pos="1257300" algn="l"/>
              </a:tabLst>
            </a:pPr>
            <a:r>
              <a:rPr lang="nl-BE" sz="2400" smtClean="0">
                <a:solidFill>
                  <a:srgbClr val="269999"/>
                </a:solidFill>
                <a:sym typeface="Wingdings" pitchFamily="-110" charset="2"/>
              </a:rPr>
              <a:t>	 	sentence is finished.</a:t>
            </a:r>
            <a:endParaRPr lang="nl-BE" sz="2400" smtClean="0">
              <a:solidFill>
                <a:srgbClr val="269999"/>
              </a:solidFill>
            </a:endParaRPr>
          </a:p>
          <a:p>
            <a:pPr marL="357188" indent="-357188" eaLnBrk="1" hangingPunct="1">
              <a:lnSpc>
                <a:spcPct val="90000"/>
              </a:lnSpc>
              <a:spcBef>
                <a:spcPct val="0"/>
              </a:spcBef>
              <a:buClrTx/>
              <a:buSzTx/>
              <a:buFontTx/>
              <a:buNone/>
              <a:tabLst>
                <a:tab pos="357188" algn="l"/>
                <a:tab pos="714375" algn="l"/>
                <a:tab pos="1257300" algn="l"/>
              </a:tabLst>
            </a:pPr>
            <a:endParaRPr lang="nl-NL" sz="2000">
              <a:solidFill>
                <a:schemeClr val="tx2"/>
              </a:solidFill>
            </a:endParaRPr>
          </a:p>
        </p:txBody>
      </p:sp>
      <p:sp>
        <p:nvSpPr>
          <p:cNvPr id="4" name="Pijl links 3"/>
          <p:cNvSpPr/>
          <p:nvPr/>
        </p:nvSpPr>
        <p:spPr>
          <a:xfrm>
            <a:off x="1371600" y="2667000"/>
            <a:ext cx="685800" cy="304800"/>
          </a:xfrm>
          <a:prstGeom prst="righ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(9)</a:t>
            </a:r>
            <a:endParaRPr lang="nl-NL" sz="3400" smtClean="0">
              <a:solidFill>
                <a:schemeClr val="accent1"/>
              </a:solidFill>
            </a:endParaRPr>
          </a:p>
        </p:txBody>
      </p:sp>
      <p:sp>
        <p:nvSpPr>
          <p:cNvPr id="187395" name="Rectangle 3"/>
          <p:cNvSpPr>
            <a:spLocks noGrp="1" noChangeArrowheads="1"/>
          </p:cNvSpPr>
          <p:nvPr>
            <p:ph type="body" idx="1"/>
          </p:nvPr>
        </p:nvSpPr>
        <p:spPr>
          <a:xfrm>
            <a:off x="1371600" y="2438400"/>
            <a:ext cx="7313613" cy="593725"/>
          </a:xfrm>
        </p:spPr>
        <p:txBody>
          <a:bodyPr/>
          <a:lstStyle/>
          <a:p>
            <a:pPr marL="714375" indent="-714375" eaLnBrk="1" hangingPunct="1">
              <a:spcBef>
                <a:spcPct val="0"/>
              </a:spcBef>
              <a:buClrTx/>
              <a:buSzTx/>
              <a:buFontTx/>
              <a:buNone/>
              <a:tabLst>
                <a:tab pos="714375" algn="l"/>
                <a:tab pos="1257300" algn="l"/>
              </a:tabLst>
            </a:pPr>
            <a:r>
              <a:rPr lang="nl-BE" sz="2400">
                <a:solidFill>
                  <a:srgbClr val="269999"/>
                </a:solidFill>
                <a:sym typeface="Wingdings" pitchFamily="-110" charset="2"/>
              </a:rPr>
              <a:t> When the licensor enters the derivation</a:t>
            </a:r>
          </a:p>
          <a:p>
            <a:pPr marL="714375" indent="-714375" eaLnBrk="1" hangingPunct="1">
              <a:spcBef>
                <a:spcPct val="0"/>
              </a:spcBef>
              <a:buClrTx/>
              <a:buSzTx/>
              <a:buFontTx/>
              <a:buNone/>
              <a:tabLst>
                <a:tab pos="714375" algn="l"/>
                <a:tab pos="1257300" algn="l"/>
              </a:tabLst>
            </a:pPr>
            <a:endParaRPr lang="nl-NL" sz="2000">
              <a:solidFill>
                <a:schemeClr val="tx2"/>
              </a:solidFill>
            </a:endParaRPr>
          </a:p>
        </p:txBody>
      </p:sp>
      <p:sp>
        <p:nvSpPr>
          <p:cNvPr id="143364" name="Text Box 4"/>
          <p:cNvSpPr txBox="1">
            <a:spLocks noChangeArrowheads="1"/>
          </p:cNvSpPr>
          <p:nvPr/>
        </p:nvSpPr>
        <p:spPr bwMode="auto">
          <a:xfrm>
            <a:off x="1371600" y="3657600"/>
            <a:ext cx="3200400" cy="1477963"/>
          </a:xfrm>
          <a:prstGeom prst="rect">
            <a:avLst/>
          </a:prstGeom>
          <a:noFill/>
          <a:ln w="9525">
            <a:noFill/>
            <a:miter lim="800000"/>
            <a:headEnd/>
            <a:tailEnd/>
          </a:ln>
        </p:spPr>
        <p:txBody>
          <a:bodyPr>
            <a:prstTxWarp prst="textNoShape">
              <a:avLst/>
            </a:prstTxWarp>
            <a:spAutoFit/>
          </a:bodyPr>
          <a:lstStyle/>
          <a:p>
            <a:pPr marL="342900" indent="-342900">
              <a:spcBef>
                <a:spcPct val="50000"/>
              </a:spcBef>
              <a:spcAft>
                <a:spcPts val="600"/>
              </a:spcAft>
            </a:pPr>
            <a:r>
              <a:rPr lang="nl-BE" sz="2200" dirty="0" smtClean="0">
                <a:solidFill>
                  <a:schemeClr val="tx2"/>
                </a:solidFill>
              </a:rPr>
              <a:t>(57)           </a:t>
            </a:r>
            <a:r>
              <a:rPr lang="nl-BE" sz="2200" dirty="0">
                <a:solidFill>
                  <a:schemeClr val="tx2"/>
                </a:solidFill>
              </a:rPr>
              <a:t>VP</a:t>
            </a:r>
          </a:p>
          <a:p>
            <a:pPr marL="342900" indent="-342900">
              <a:spcBef>
                <a:spcPct val="50000"/>
              </a:spcBef>
            </a:pPr>
            <a:r>
              <a:rPr lang="nl-BE" sz="2200" dirty="0">
                <a:solidFill>
                  <a:schemeClr val="tx2"/>
                </a:solidFill>
              </a:rPr>
              <a:t>        make a cocktail</a:t>
            </a:r>
          </a:p>
          <a:p>
            <a:pPr marL="342900" indent="-342900">
              <a:spcBef>
                <a:spcPct val="50000"/>
              </a:spcBef>
            </a:pPr>
            <a:endParaRPr lang="nl-NL" sz="2000" dirty="0">
              <a:solidFill>
                <a:schemeClr val="tx2"/>
              </a:solidFill>
            </a:endParaRPr>
          </a:p>
        </p:txBody>
      </p:sp>
      <p:sp>
        <p:nvSpPr>
          <p:cNvPr id="143365" name="AutoShape 5"/>
          <p:cNvSpPr>
            <a:spLocks noChangeArrowheads="1"/>
          </p:cNvSpPr>
          <p:nvPr/>
        </p:nvSpPr>
        <p:spPr bwMode="auto">
          <a:xfrm>
            <a:off x="2209800" y="4114800"/>
            <a:ext cx="2160588" cy="144463"/>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sp>
        <p:nvSpPr>
          <p:cNvPr id="143366" name="Text Box 6"/>
          <p:cNvSpPr txBox="1">
            <a:spLocks noChangeArrowheads="1"/>
          </p:cNvSpPr>
          <p:nvPr/>
        </p:nvSpPr>
        <p:spPr bwMode="auto">
          <a:xfrm>
            <a:off x="4572000" y="3810000"/>
            <a:ext cx="503238" cy="457200"/>
          </a:xfrm>
          <a:prstGeom prst="rect">
            <a:avLst/>
          </a:prstGeom>
          <a:noFill/>
          <a:ln w="9525">
            <a:noFill/>
            <a:miter lim="800000"/>
            <a:headEnd/>
            <a:tailEnd/>
          </a:ln>
        </p:spPr>
        <p:txBody>
          <a:bodyPr>
            <a:prstTxWarp prst="textNoShape">
              <a:avLst/>
            </a:prstTxWarp>
            <a:spAutoFit/>
          </a:bodyPr>
          <a:lstStyle/>
          <a:p>
            <a:pPr>
              <a:spcBef>
                <a:spcPct val="50000"/>
              </a:spcBef>
            </a:pPr>
            <a:r>
              <a:rPr lang="nl-BE" sz="2400">
                <a:solidFill>
                  <a:schemeClr val="tx2"/>
                </a:solidFill>
                <a:sym typeface="Wingdings" pitchFamily="-110" charset="2"/>
              </a:rPr>
              <a:t></a:t>
            </a:r>
            <a:endParaRPr lang="nl-NL" sz="2400">
              <a:solidFill>
                <a:schemeClr val="tx2"/>
              </a:solidFill>
            </a:endParaRPr>
          </a:p>
        </p:txBody>
      </p:sp>
      <p:sp>
        <p:nvSpPr>
          <p:cNvPr id="143367" name="Text Box 7"/>
          <p:cNvSpPr txBox="1">
            <a:spLocks noChangeArrowheads="1"/>
          </p:cNvSpPr>
          <p:nvPr/>
        </p:nvSpPr>
        <p:spPr bwMode="auto">
          <a:xfrm>
            <a:off x="5105400" y="3733800"/>
            <a:ext cx="3529013" cy="2462213"/>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a:solidFill>
                  <a:schemeClr val="tx2"/>
                </a:solidFill>
              </a:rPr>
              <a:t>        </a:t>
            </a:r>
            <a:r>
              <a:rPr lang="nl-BE" sz="2200">
                <a:solidFill>
                  <a:schemeClr val="tx2"/>
                </a:solidFill>
              </a:rPr>
              <a:t>TP</a:t>
            </a:r>
          </a:p>
          <a:p>
            <a:pPr marL="342900" indent="-342900">
              <a:spcBef>
                <a:spcPct val="50000"/>
              </a:spcBef>
            </a:pPr>
            <a:r>
              <a:rPr lang="nl-BE" sz="2200">
                <a:solidFill>
                  <a:schemeClr val="tx2"/>
                </a:solidFill>
              </a:rPr>
              <a:t>  T          …</a:t>
            </a:r>
          </a:p>
          <a:p>
            <a:pPr marL="342900" indent="-342900">
              <a:spcBef>
                <a:spcPct val="50000"/>
              </a:spcBef>
            </a:pPr>
            <a:r>
              <a:rPr lang="nl-BE" sz="2200">
                <a:solidFill>
                  <a:schemeClr val="tx2"/>
                </a:solidFill>
              </a:rPr>
              <a:t>      did               </a:t>
            </a:r>
          </a:p>
          <a:p>
            <a:pPr marL="342900" indent="-342900">
              <a:spcBef>
                <a:spcPct val="50000"/>
              </a:spcBef>
            </a:pPr>
            <a:r>
              <a:rPr lang="nl-BE" sz="2200">
                <a:solidFill>
                  <a:schemeClr val="tx2"/>
                </a:solidFill>
              </a:rPr>
              <a:t>                    VP</a:t>
            </a:r>
          </a:p>
          <a:p>
            <a:pPr marL="342900" indent="-342900">
              <a:spcBef>
                <a:spcPct val="50000"/>
              </a:spcBef>
            </a:pPr>
            <a:r>
              <a:rPr lang="nl-BE" sz="2200">
                <a:solidFill>
                  <a:schemeClr val="tx2"/>
                </a:solidFill>
              </a:rPr>
              <a:t>          make a cocktail</a:t>
            </a:r>
            <a:endParaRPr lang="nl-NL" sz="2200">
              <a:solidFill>
                <a:schemeClr val="tx2"/>
              </a:solidFill>
            </a:endParaRPr>
          </a:p>
        </p:txBody>
      </p:sp>
      <p:grpSp>
        <p:nvGrpSpPr>
          <p:cNvPr id="2" name="Group 8"/>
          <p:cNvGrpSpPr>
            <a:grpSpLocks/>
          </p:cNvGrpSpPr>
          <p:nvPr/>
        </p:nvGrpSpPr>
        <p:grpSpPr bwMode="auto">
          <a:xfrm>
            <a:off x="5638800" y="4114800"/>
            <a:ext cx="792163" cy="144463"/>
            <a:chOff x="2064" y="2160"/>
            <a:chExt cx="635" cy="91"/>
          </a:xfrm>
        </p:grpSpPr>
        <p:sp>
          <p:nvSpPr>
            <p:cNvPr id="187405" name="Line 9"/>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87406" name="Line 10"/>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143371" name="AutoShape 11"/>
          <p:cNvSpPr>
            <a:spLocks noChangeArrowheads="1"/>
          </p:cNvSpPr>
          <p:nvPr/>
        </p:nvSpPr>
        <p:spPr bwMode="auto">
          <a:xfrm>
            <a:off x="6248400" y="5638800"/>
            <a:ext cx="2160588" cy="144463"/>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3" name="Groeperen 14"/>
          <p:cNvGrpSpPr>
            <a:grpSpLocks/>
          </p:cNvGrpSpPr>
          <p:nvPr/>
        </p:nvGrpSpPr>
        <p:grpSpPr bwMode="auto">
          <a:xfrm>
            <a:off x="6324600" y="4648200"/>
            <a:ext cx="941388" cy="574675"/>
            <a:chOff x="6300788" y="3213100"/>
            <a:chExt cx="941387" cy="574675"/>
          </a:xfrm>
        </p:grpSpPr>
        <p:sp>
          <p:nvSpPr>
            <p:cNvPr id="187403" name="Line 13"/>
            <p:cNvSpPr>
              <a:spLocks noChangeShapeType="1"/>
            </p:cNvSpPr>
            <p:nvPr/>
          </p:nvSpPr>
          <p:spPr bwMode="auto">
            <a:xfrm flipH="1">
              <a:off x="6300788" y="3213100"/>
              <a:ext cx="395287" cy="144463"/>
            </a:xfrm>
            <a:prstGeom prst="line">
              <a:avLst/>
            </a:prstGeom>
            <a:noFill/>
            <a:ln w="12700">
              <a:solidFill>
                <a:schemeClr val="tx2"/>
              </a:solidFill>
              <a:round/>
              <a:headEnd/>
              <a:tailEnd/>
            </a:ln>
          </p:spPr>
          <p:txBody>
            <a:bodyPr>
              <a:prstTxWarp prst="textNoShape">
                <a:avLst/>
              </a:prstTxWarp>
            </a:bodyPr>
            <a:lstStyle/>
            <a:p>
              <a:endParaRPr lang="nl-NL"/>
            </a:p>
          </p:txBody>
        </p:sp>
        <p:sp>
          <p:nvSpPr>
            <p:cNvPr id="187404" name="Freeform 14"/>
            <p:cNvSpPr>
              <a:spLocks/>
            </p:cNvSpPr>
            <p:nvPr/>
          </p:nvSpPr>
          <p:spPr bwMode="auto">
            <a:xfrm>
              <a:off x="6696075" y="3213100"/>
              <a:ext cx="546100" cy="574675"/>
            </a:xfrm>
            <a:custGeom>
              <a:avLst/>
              <a:gdLst>
                <a:gd name="T0" fmla="*/ 0 w 344"/>
                <a:gd name="T1" fmla="*/ 0 h 362"/>
                <a:gd name="T2" fmla="*/ 2147483647 w 344"/>
                <a:gd name="T3" fmla="*/ 2147483647 h 362"/>
                <a:gd name="T4" fmla="*/ 0 60000 65536"/>
                <a:gd name="T5" fmla="*/ 0 60000 65536"/>
                <a:gd name="T6" fmla="*/ 0 w 344"/>
                <a:gd name="T7" fmla="*/ 0 h 362"/>
                <a:gd name="T8" fmla="*/ 344 w 344"/>
                <a:gd name="T9" fmla="*/ 362 h 362"/>
              </a:gdLst>
              <a:ahLst/>
              <a:cxnLst>
                <a:cxn ang="T4">
                  <a:pos x="T0" y="T1"/>
                </a:cxn>
                <a:cxn ang="T5">
                  <a:pos x="T2" y="T3"/>
                </a:cxn>
              </a:cxnLst>
              <a:rect l="T6" t="T7" r="T8" b="T9"/>
              <a:pathLst>
                <a:path w="344" h="362">
                  <a:moveTo>
                    <a:pt x="0" y="0"/>
                  </a:moveTo>
                  <a:lnTo>
                    <a:pt x="344" y="362"/>
                  </a:lnTo>
                </a:path>
              </a:pathLst>
            </a:custGeom>
            <a:noFill/>
            <a:ln w="12700">
              <a:solidFill>
                <a:schemeClr val="tx2"/>
              </a:solidFill>
              <a:round/>
              <a:headEnd/>
              <a:tailEnd/>
            </a:ln>
          </p:spPr>
          <p:txBody>
            <a:bodyPr>
              <a:prstTxWarp prst="textNoShape">
                <a:avLst/>
              </a:prstTxWarp>
            </a:bodyPr>
            <a:lstStyle/>
            <a:p>
              <a:endParaRPr lang="nl-N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6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6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367">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367">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367">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67">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3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43367">
                                            <p:txEl>
                                              <p:pRg st="4" end="4"/>
                                            </p:txEl>
                                          </p:spTgt>
                                        </p:tgtEl>
                                      </p:cBhvr>
                                    </p:animEffect>
                                    <p:set>
                                      <p:cBhvr>
                                        <p:cTn id="37" dur="1" fill="hold">
                                          <p:stCondLst>
                                            <p:cond delay="1999"/>
                                          </p:stCondLst>
                                        </p:cTn>
                                        <p:tgtEl>
                                          <p:spTgt spid="143367">
                                            <p:txEl>
                                              <p:pRg st="4" end="4"/>
                                            </p:txEl>
                                          </p:spTgt>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143371"/>
                                        </p:tgtEl>
                                      </p:cBhvr>
                                    </p:animEffect>
                                    <p:set>
                                      <p:cBhvr>
                                        <p:cTn id="40" dur="1" fill="hold">
                                          <p:stCondLst>
                                            <p:cond delay="1999"/>
                                          </p:stCondLst>
                                        </p:cTn>
                                        <p:tgtEl>
                                          <p:spTgt spid="14337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143367">
                                            <p:txEl>
                                              <p:pRg st="3" end="3"/>
                                            </p:txEl>
                                          </p:spTgt>
                                        </p:tgtEl>
                                      </p:cBhvr>
                                    </p:animEffect>
                                    <p:set>
                                      <p:cBhvr>
                                        <p:cTn id="43" dur="1" fill="hold">
                                          <p:stCondLst>
                                            <p:cond delay="1999"/>
                                          </p:stCondLst>
                                        </p:cTn>
                                        <p:tgtEl>
                                          <p:spTgt spid="14336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animBg="1"/>
      <p:bldP spid="143366" grpId="0"/>
      <p:bldP spid="143371" grpId="0" animBg="1"/>
      <p:bldP spid="143371" grpId="1"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nl-BE" sz="3400" smtClean="0">
                <a:solidFill>
                  <a:schemeClr val="accent1"/>
                </a:solidFill>
              </a:rPr>
              <a:t>1. Deletion or proform? A puzzle (4)</a:t>
            </a:r>
            <a:endParaRPr lang="nl-NL" sz="3400" smtClean="0">
              <a:solidFill>
                <a:schemeClr val="accent1"/>
              </a:solidFill>
            </a:endParaRPr>
          </a:p>
        </p:txBody>
      </p:sp>
      <p:sp>
        <p:nvSpPr>
          <p:cNvPr id="164867" name="Rectangle 3"/>
          <p:cNvSpPr>
            <a:spLocks noGrp="1" noChangeArrowheads="1"/>
          </p:cNvSpPr>
          <p:nvPr>
            <p:ph type="body" idx="1"/>
          </p:nvPr>
        </p:nvSpPr>
        <p:spPr>
          <a:xfrm>
            <a:off x="1370013" y="2438400"/>
            <a:ext cx="7316787" cy="3810000"/>
          </a:xfrm>
        </p:spPr>
        <p:txBody>
          <a:bodyPr/>
          <a:lstStyle/>
          <a:p>
            <a:pPr marL="714375" indent="-714375" eaLnBrk="1" hangingPunct="1">
              <a:lnSpc>
                <a:spcPct val="90000"/>
              </a:lnSpc>
              <a:spcBef>
                <a:spcPct val="0"/>
              </a:spcBef>
              <a:buClrTx/>
              <a:buSzTx/>
              <a:buFontTx/>
              <a:buNone/>
              <a:tabLst>
                <a:tab pos="0" algn="l"/>
                <a:tab pos="714375" algn="l"/>
                <a:tab pos="1885950" algn="l"/>
              </a:tabLst>
              <a:defRPr/>
            </a:pPr>
            <a:r>
              <a:rPr lang="en-US" sz="2200" dirty="0" smtClean="0">
                <a:solidFill>
                  <a:schemeClr val="accent1">
                    <a:lumMod val="75000"/>
                  </a:schemeClr>
                </a:solidFill>
              </a:rPr>
              <a:t>Extraction is </a:t>
            </a:r>
            <a:r>
              <a:rPr lang="en-US" sz="2200" dirty="0">
                <a:solidFill>
                  <a:schemeClr val="accent1">
                    <a:lumMod val="75000"/>
                  </a:schemeClr>
                </a:solidFill>
              </a:rPr>
              <a:t>possible</a:t>
            </a:r>
            <a:endParaRPr lang="en-US" sz="2200" dirty="0">
              <a:solidFill>
                <a:schemeClr val="accent1">
                  <a:lumMod val="75000"/>
                </a:schemeClr>
              </a:solidFill>
              <a:sym typeface="Wingdings" pitchFamily="-110" charset="2"/>
            </a:endParaRPr>
          </a:p>
          <a:p>
            <a:pPr marL="714375" indent="-714375" eaLnBrk="1" hangingPunct="1">
              <a:lnSpc>
                <a:spcPct val="90000"/>
              </a:lnSpc>
              <a:spcBef>
                <a:spcPct val="0"/>
              </a:spcBef>
              <a:buClrTx/>
              <a:buSzTx/>
              <a:buFontTx/>
              <a:buNone/>
              <a:tabLst>
                <a:tab pos="0" algn="l"/>
                <a:tab pos="714375" algn="l"/>
                <a:tab pos="1885950" algn="l"/>
              </a:tabLst>
              <a:defRPr/>
            </a:pPr>
            <a:endParaRPr lang="en-US" sz="2200" dirty="0">
              <a:solidFill>
                <a:schemeClr val="tx2"/>
              </a:solidFill>
            </a:endParaRPr>
          </a:p>
          <a:p>
            <a:pPr marL="714375" indent="-714375" eaLnBrk="1" hangingPunct="1">
              <a:lnSpc>
                <a:spcPct val="90000"/>
              </a:lnSpc>
              <a:spcBef>
                <a:spcPct val="0"/>
              </a:spcBef>
              <a:buClrTx/>
              <a:buSzTx/>
              <a:buFontTx/>
              <a:buNone/>
              <a:tabLst>
                <a:tab pos="0" algn="l"/>
                <a:tab pos="714375" algn="l"/>
                <a:tab pos="1885950" algn="l"/>
              </a:tabLst>
              <a:defRPr/>
            </a:pPr>
            <a:r>
              <a:rPr lang="en-US" sz="2200" dirty="0">
                <a:solidFill>
                  <a:schemeClr val="tx2"/>
                </a:solidFill>
              </a:rPr>
              <a:t>VP Ellipsis</a:t>
            </a:r>
            <a:r>
              <a:rPr lang="en-US" sz="2200" dirty="0" smtClean="0">
                <a:solidFill>
                  <a:schemeClr val="tx2"/>
                </a:solidFill>
              </a:rPr>
              <a:t>:</a:t>
            </a:r>
          </a:p>
          <a:p>
            <a:pPr marL="714375" indent="-714375" eaLnBrk="1" hangingPunct="1">
              <a:lnSpc>
                <a:spcPct val="90000"/>
              </a:lnSpc>
              <a:spcBef>
                <a:spcPct val="0"/>
              </a:spcBef>
              <a:buClrTx/>
              <a:buSzTx/>
              <a:buFontTx/>
              <a:buNone/>
              <a:tabLst>
                <a:tab pos="0" algn="l"/>
                <a:tab pos="714375" algn="l"/>
                <a:tab pos="1885950" algn="l"/>
              </a:tabLst>
              <a:defRPr/>
            </a:pPr>
            <a:endParaRPr lang="en-US" sz="2200" dirty="0">
              <a:solidFill>
                <a:schemeClr val="tx2"/>
              </a:solidFill>
            </a:endParaRPr>
          </a:p>
          <a:p>
            <a:pPr marL="714375" indent="-714375" eaLnBrk="1" hangingPunct="1">
              <a:lnSpc>
                <a:spcPct val="90000"/>
              </a:lnSpc>
              <a:spcBef>
                <a:spcPct val="0"/>
              </a:spcBef>
              <a:buClrTx/>
              <a:buSzTx/>
              <a:buFontTx/>
              <a:buNone/>
              <a:tabLst>
                <a:tab pos="0" algn="l"/>
                <a:tab pos="714375" algn="l"/>
                <a:tab pos="1885950" algn="l"/>
              </a:tabLst>
              <a:defRPr/>
            </a:pPr>
            <a:r>
              <a:rPr lang="en-US" sz="2200" dirty="0">
                <a:solidFill>
                  <a:schemeClr val="tx2"/>
                </a:solidFill>
              </a:rPr>
              <a:t>(</a:t>
            </a:r>
            <a:r>
              <a:rPr lang="en-US" sz="2200" dirty="0" smtClean="0">
                <a:solidFill>
                  <a:schemeClr val="tx2"/>
                </a:solidFill>
              </a:rPr>
              <a:t>1)</a:t>
            </a:r>
            <a:r>
              <a:rPr lang="en-US" sz="2200" dirty="0">
                <a:solidFill>
                  <a:schemeClr val="tx2"/>
                </a:solidFill>
              </a:rPr>
              <a:t>	I know which cocktail Ryan made, but I don’t remember </a:t>
            </a:r>
            <a:r>
              <a:rPr lang="en-US" sz="2200" u="sng" dirty="0">
                <a:solidFill>
                  <a:schemeClr val="tx2"/>
                </a:solidFill>
              </a:rPr>
              <a:t>which cocktail</a:t>
            </a:r>
            <a:r>
              <a:rPr lang="en-US" sz="2200" dirty="0">
                <a:solidFill>
                  <a:schemeClr val="tx2"/>
                </a:solidFill>
              </a:rPr>
              <a:t> </a:t>
            </a:r>
            <a:r>
              <a:rPr lang="en-US" sz="2200" dirty="0" err="1">
                <a:solidFill>
                  <a:schemeClr val="tx2"/>
                </a:solidFill>
              </a:rPr>
              <a:t>Jasmin</a:t>
            </a:r>
            <a:r>
              <a:rPr lang="en-US" sz="2200" dirty="0">
                <a:solidFill>
                  <a:schemeClr val="tx2"/>
                </a:solidFill>
              </a:rPr>
              <a:t> did [</a:t>
            </a:r>
            <a:r>
              <a:rPr lang="en-US" sz="2200" strike="sngStrike" dirty="0">
                <a:solidFill>
                  <a:schemeClr val="tx2"/>
                </a:solidFill>
              </a:rPr>
              <a:t>make </a:t>
            </a:r>
            <a:r>
              <a:rPr lang="en-US" sz="2200" strike="sngStrike" dirty="0" err="1">
                <a:solidFill>
                  <a:schemeClr val="tx2"/>
                </a:solidFill>
              </a:rPr>
              <a:t>t</a:t>
            </a:r>
            <a:r>
              <a:rPr lang="en-US" sz="2200" strike="sngStrike" baseline="-14000" dirty="0" err="1">
                <a:solidFill>
                  <a:schemeClr val="tx2"/>
                </a:solidFill>
              </a:rPr>
              <a:t>which</a:t>
            </a:r>
            <a:r>
              <a:rPr lang="en-US" sz="2200" strike="sngStrike" baseline="-14000" dirty="0">
                <a:solidFill>
                  <a:schemeClr val="tx2"/>
                </a:solidFill>
              </a:rPr>
              <a:t> cocktail</a:t>
            </a:r>
            <a:r>
              <a:rPr lang="en-US" sz="2200" dirty="0">
                <a:solidFill>
                  <a:schemeClr val="tx2"/>
                </a:solidFill>
              </a:rPr>
              <a:t>].</a:t>
            </a:r>
            <a:endParaRPr lang="en-US" sz="2200" dirty="0" smtClean="0">
              <a:solidFill>
                <a:schemeClr val="tx2"/>
              </a:solidFill>
            </a:endParaRPr>
          </a:p>
          <a:p>
            <a:pPr marL="714375" indent="-714375" eaLnBrk="1" hangingPunct="1">
              <a:lnSpc>
                <a:spcPct val="90000"/>
              </a:lnSpc>
              <a:spcBef>
                <a:spcPct val="0"/>
              </a:spcBef>
              <a:buClrTx/>
              <a:buSzTx/>
              <a:buFontTx/>
              <a:buNone/>
              <a:tabLst>
                <a:tab pos="0" algn="l"/>
                <a:tab pos="714375" algn="l"/>
                <a:tab pos="1885950" algn="l"/>
              </a:tabLst>
              <a:defRPr/>
            </a:pPr>
            <a:endParaRPr lang="en-US" sz="2200" dirty="0" smtClean="0">
              <a:solidFill>
                <a:schemeClr val="tx2"/>
              </a:solidFill>
            </a:endParaRPr>
          </a:p>
          <a:p>
            <a:pPr marL="714375" indent="-714375" eaLnBrk="1" hangingPunct="1">
              <a:lnSpc>
                <a:spcPct val="90000"/>
              </a:lnSpc>
              <a:spcBef>
                <a:spcPct val="0"/>
              </a:spcBef>
              <a:buClrTx/>
              <a:buSzTx/>
              <a:buFontTx/>
              <a:buNone/>
              <a:tabLst>
                <a:tab pos="0" algn="l"/>
                <a:tab pos="714375" algn="l"/>
                <a:tab pos="1885950" algn="l"/>
              </a:tabLst>
              <a:defRPr/>
            </a:pPr>
            <a:endParaRPr lang="en-US" sz="2200" dirty="0" smtClean="0">
              <a:solidFill>
                <a:schemeClr val="tx2"/>
              </a:solidFill>
            </a:endParaRPr>
          </a:p>
          <a:p>
            <a:pPr marL="714375" indent="-714375" eaLnBrk="1" hangingPunct="1">
              <a:lnSpc>
                <a:spcPct val="90000"/>
              </a:lnSpc>
              <a:spcBef>
                <a:spcPct val="0"/>
              </a:spcBef>
              <a:buClrTx/>
              <a:buSzTx/>
              <a:buFontTx/>
              <a:buNone/>
              <a:tabLst>
                <a:tab pos="0" algn="l"/>
                <a:tab pos="714375" algn="l"/>
                <a:tab pos="1885950" algn="l"/>
              </a:tabLst>
              <a:defRPr/>
            </a:pPr>
            <a:endParaRPr lang="en-US" sz="2200" dirty="0" smtClean="0">
              <a:solidFill>
                <a:schemeClr val="tx2"/>
              </a:solidFill>
            </a:endParaRPr>
          </a:p>
          <a:p>
            <a:pPr marL="714375" indent="-714375" eaLnBrk="1" hangingPunct="1">
              <a:lnSpc>
                <a:spcPct val="90000"/>
              </a:lnSpc>
              <a:spcBef>
                <a:spcPct val="0"/>
              </a:spcBef>
              <a:buClrTx/>
              <a:buSzTx/>
              <a:buFontTx/>
              <a:buNone/>
              <a:tabLst>
                <a:tab pos="0" algn="l"/>
                <a:tab pos="714375" algn="l"/>
                <a:tab pos="1885950" algn="l"/>
              </a:tabLst>
              <a:defRPr/>
            </a:pPr>
            <a:r>
              <a:rPr lang="en-US" sz="2200" b="1" dirty="0" err="1" smtClean="0">
                <a:solidFill>
                  <a:schemeClr val="tx2"/>
                </a:solidFill>
                <a:sym typeface="Wingdings" pitchFamily="-110" charset="2"/>
              </a:rPr>
              <a:t></a:t>
            </a:r>
            <a:r>
              <a:rPr lang="en-US" sz="2200" b="1" dirty="0" smtClean="0">
                <a:solidFill>
                  <a:schemeClr val="tx2"/>
                </a:solidFill>
                <a:sym typeface="Wingdings" pitchFamily="-110" charset="2"/>
              </a:rPr>
              <a:t> Deletion </a:t>
            </a:r>
          </a:p>
          <a:p>
            <a:pPr marL="714375" indent="-714375" eaLnBrk="1" hangingPunct="1">
              <a:lnSpc>
                <a:spcPct val="90000"/>
              </a:lnSpc>
              <a:spcBef>
                <a:spcPct val="0"/>
              </a:spcBef>
              <a:buClrTx/>
              <a:buSzTx/>
              <a:buFontTx/>
              <a:buNone/>
              <a:tabLst>
                <a:tab pos="0" algn="l"/>
                <a:tab pos="714375" algn="l"/>
                <a:tab pos="1885950" algn="l"/>
              </a:tabLst>
              <a:defRPr/>
            </a:pPr>
            <a:r>
              <a:rPr lang="en-US" sz="1800" dirty="0" smtClean="0">
                <a:solidFill>
                  <a:schemeClr val="tx2"/>
                </a:solidFill>
                <a:sym typeface="Wingdings" pitchFamily="-110" charset="2"/>
              </a:rPr>
              <a:t>    (Merchant 2001, 2007, 2008; Johnson 2001; </a:t>
            </a:r>
            <a:r>
              <a:rPr lang="en-US" sz="1800" dirty="0" err="1" smtClean="0">
                <a:solidFill>
                  <a:schemeClr val="tx2"/>
                </a:solidFill>
                <a:sym typeface="Wingdings" pitchFamily="-110" charset="2"/>
              </a:rPr>
              <a:t>Lasnik</a:t>
            </a:r>
            <a:r>
              <a:rPr lang="en-US" sz="1800" dirty="0" smtClean="0">
                <a:solidFill>
                  <a:schemeClr val="tx2"/>
                </a:solidFill>
                <a:sym typeface="Wingdings" pitchFamily="-110" charset="2"/>
              </a:rPr>
              <a:t> 1995)</a:t>
            </a:r>
            <a:endParaRPr lang="en-US" sz="1800" dirty="0">
              <a:solidFill>
                <a:schemeClr val="tx2"/>
              </a:solidFill>
            </a:endParaRPr>
          </a:p>
        </p:txBody>
      </p:sp>
      <p:sp>
        <p:nvSpPr>
          <p:cNvPr id="4" name="Vrije vorm 3"/>
          <p:cNvSpPr/>
          <p:nvPr/>
        </p:nvSpPr>
        <p:spPr>
          <a:xfrm>
            <a:off x="2868613" y="4343400"/>
            <a:ext cx="1855787" cy="557213"/>
          </a:xfrm>
          <a:custGeom>
            <a:avLst/>
            <a:gdLst>
              <a:gd name="connsiteX0" fmla="*/ 308784 w 2465294"/>
              <a:gd name="connsiteY0" fmla="*/ 358588 h 632510"/>
              <a:gd name="connsiteX1" fmla="*/ 308784 w 2465294"/>
              <a:gd name="connsiteY1" fmla="*/ 567765 h 632510"/>
              <a:gd name="connsiteX2" fmla="*/ 2161490 w 2465294"/>
              <a:gd name="connsiteY2" fmla="*/ 537883 h 632510"/>
              <a:gd name="connsiteX3" fmla="*/ 2131607 w 2465294"/>
              <a:gd name="connsiteY3" fmla="*/ 0 h 632510"/>
              <a:gd name="connsiteX0" fmla="*/ 308784 w 2161490"/>
              <a:gd name="connsiteY0" fmla="*/ 358588 h 632510"/>
              <a:gd name="connsiteX1" fmla="*/ 308784 w 2161490"/>
              <a:gd name="connsiteY1" fmla="*/ 567765 h 632510"/>
              <a:gd name="connsiteX2" fmla="*/ 2161490 w 2161490"/>
              <a:gd name="connsiteY2" fmla="*/ 537883 h 632510"/>
              <a:gd name="connsiteX3" fmla="*/ 2131607 w 2161490"/>
              <a:gd name="connsiteY3" fmla="*/ 0 h 632510"/>
              <a:gd name="connsiteX0" fmla="*/ 308784 w 2161490"/>
              <a:gd name="connsiteY0" fmla="*/ 358588 h 567765"/>
              <a:gd name="connsiteX1" fmla="*/ 308784 w 2161490"/>
              <a:gd name="connsiteY1" fmla="*/ 567765 h 567765"/>
              <a:gd name="connsiteX2" fmla="*/ 2161490 w 2161490"/>
              <a:gd name="connsiteY2" fmla="*/ 537883 h 567765"/>
              <a:gd name="connsiteX3" fmla="*/ 2131607 w 2161490"/>
              <a:gd name="connsiteY3" fmla="*/ 0 h 567765"/>
              <a:gd name="connsiteX0" fmla="*/ 0 w 1852706"/>
              <a:gd name="connsiteY0" fmla="*/ 358588 h 567765"/>
              <a:gd name="connsiteX1" fmla="*/ 0 w 1852706"/>
              <a:gd name="connsiteY1" fmla="*/ 567765 h 567765"/>
              <a:gd name="connsiteX2" fmla="*/ 1852706 w 1852706"/>
              <a:gd name="connsiteY2" fmla="*/ 537883 h 567765"/>
              <a:gd name="connsiteX3" fmla="*/ 1822823 w 1852706"/>
              <a:gd name="connsiteY3" fmla="*/ 0 h 567765"/>
              <a:gd name="connsiteX0" fmla="*/ 0 w 1852706"/>
              <a:gd name="connsiteY0" fmla="*/ 358588 h 567765"/>
              <a:gd name="connsiteX1" fmla="*/ 0 w 1852706"/>
              <a:gd name="connsiteY1" fmla="*/ 567765 h 567765"/>
              <a:gd name="connsiteX2" fmla="*/ 1852706 w 1852706"/>
              <a:gd name="connsiteY2" fmla="*/ 537883 h 567765"/>
              <a:gd name="connsiteX3" fmla="*/ 1822823 w 1852706"/>
              <a:gd name="connsiteY3" fmla="*/ 0 h 567765"/>
              <a:gd name="connsiteX0" fmla="*/ 0 w 1852706"/>
              <a:gd name="connsiteY0" fmla="*/ 358588 h 567765"/>
              <a:gd name="connsiteX1" fmla="*/ 0 w 1852706"/>
              <a:gd name="connsiteY1" fmla="*/ 567765 h 567765"/>
              <a:gd name="connsiteX2" fmla="*/ 1852706 w 1852706"/>
              <a:gd name="connsiteY2" fmla="*/ 537883 h 567765"/>
              <a:gd name="connsiteX3" fmla="*/ 1849723 w 1852706"/>
              <a:gd name="connsiteY3" fmla="*/ 537323 h 567765"/>
              <a:gd name="connsiteX4" fmla="*/ 1822823 w 1852706"/>
              <a:gd name="connsiteY4" fmla="*/ 0 h 567765"/>
              <a:gd name="connsiteX0" fmla="*/ 0 w 2051055"/>
              <a:gd name="connsiteY0" fmla="*/ 358588 h 567765"/>
              <a:gd name="connsiteX1" fmla="*/ 0 w 2051055"/>
              <a:gd name="connsiteY1" fmla="*/ 567765 h 567765"/>
              <a:gd name="connsiteX2" fmla="*/ 1852706 w 2051055"/>
              <a:gd name="connsiteY2" fmla="*/ 537883 h 567765"/>
              <a:gd name="connsiteX3" fmla="*/ 1849723 w 2051055"/>
              <a:gd name="connsiteY3" fmla="*/ 537323 h 567765"/>
              <a:gd name="connsiteX4" fmla="*/ 2051055 w 2051055"/>
              <a:gd name="connsiteY4" fmla="*/ 0 h 567765"/>
              <a:gd name="connsiteX0" fmla="*/ 0 w 1898900"/>
              <a:gd name="connsiteY0" fmla="*/ 358588 h 567765"/>
              <a:gd name="connsiteX1" fmla="*/ 0 w 1898900"/>
              <a:gd name="connsiteY1" fmla="*/ 567765 h 567765"/>
              <a:gd name="connsiteX2" fmla="*/ 1852706 w 1898900"/>
              <a:gd name="connsiteY2" fmla="*/ 537883 h 567765"/>
              <a:gd name="connsiteX3" fmla="*/ 1849723 w 1898900"/>
              <a:gd name="connsiteY3" fmla="*/ 537323 h 567765"/>
              <a:gd name="connsiteX4" fmla="*/ 1898900 w 1898900"/>
              <a:gd name="connsiteY4" fmla="*/ 0 h 567765"/>
              <a:gd name="connsiteX0" fmla="*/ 0 w 1898900"/>
              <a:gd name="connsiteY0" fmla="*/ 358588 h 567765"/>
              <a:gd name="connsiteX1" fmla="*/ 0 w 1898900"/>
              <a:gd name="connsiteY1" fmla="*/ 567765 h 567765"/>
              <a:gd name="connsiteX2" fmla="*/ 1852706 w 1898900"/>
              <a:gd name="connsiteY2" fmla="*/ 537883 h 567765"/>
              <a:gd name="connsiteX3" fmla="*/ 1849723 w 1898900"/>
              <a:gd name="connsiteY3" fmla="*/ 537323 h 567765"/>
              <a:gd name="connsiteX4" fmla="*/ 1846366 w 1898900"/>
              <a:gd name="connsiteY4" fmla="*/ 530473 h 567765"/>
              <a:gd name="connsiteX5" fmla="*/ 1898900 w 1898900"/>
              <a:gd name="connsiteY5" fmla="*/ 0 h 567765"/>
              <a:gd name="connsiteX0" fmla="*/ 0 w 1898900"/>
              <a:gd name="connsiteY0" fmla="*/ 358588 h 567765"/>
              <a:gd name="connsiteX1" fmla="*/ 0 w 1898900"/>
              <a:gd name="connsiteY1" fmla="*/ 567765 h 567765"/>
              <a:gd name="connsiteX2" fmla="*/ 1852706 w 1898900"/>
              <a:gd name="connsiteY2" fmla="*/ 537883 h 567765"/>
              <a:gd name="connsiteX3" fmla="*/ 1849723 w 1898900"/>
              <a:gd name="connsiteY3" fmla="*/ 537323 h 567765"/>
              <a:gd name="connsiteX4" fmla="*/ 1846366 w 1898900"/>
              <a:gd name="connsiteY4" fmla="*/ 530473 h 567765"/>
              <a:gd name="connsiteX5" fmla="*/ 1898900 w 1898900"/>
              <a:gd name="connsiteY5" fmla="*/ 0 h 567765"/>
              <a:gd name="connsiteX0" fmla="*/ 0 w 1898900"/>
              <a:gd name="connsiteY0" fmla="*/ 358588 h 567765"/>
              <a:gd name="connsiteX1" fmla="*/ 0 w 1898900"/>
              <a:gd name="connsiteY1" fmla="*/ 567765 h 567765"/>
              <a:gd name="connsiteX2" fmla="*/ 1852706 w 1898900"/>
              <a:gd name="connsiteY2" fmla="*/ 537883 h 567765"/>
              <a:gd name="connsiteX3" fmla="*/ 1849723 w 1898900"/>
              <a:gd name="connsiteY3" fmla="*/ 537323 h 567765"/>
              <a:gd name="connsiteX4" fmla="*/ 1846366 w 1898900"/>
              <a:gd name="connsiteY4" fmla="*/ 530473 h 567765"/>
              <a:gd name="connsiteX5" fmla="*/ 1898900 w 1898900"/>
              <a:gd name="connsiteY5" fmla="*/ 0 h 567765"/>
              <a:gd name="connsiteX0" fmla="*/ 0 w 1898900"/>
              <a:gd name="connsiteY0" fmla="*/ 358588 h 567765"/>
              <a:gd name="connsiteX1" fmla="*/ 0 w 1898900"/>
              <a:gd name="connsiteY1" fmla="*/ 567765 h 567765"/>
              <a:gd name="connsiteX2" fmla="*/ 1852706 w 1898900"/>
              <a:gd name="connsiteY2" fmla="*/ 537883 h 567765"/>
              <a:gd name="connsiteX3" fmla="*/ 1849723 w 1898900"/>
              <a:gd name="connsiteY3" fmla="*/ 537323 h 567765"/>
              <a:gd name="connsiteX4" fmla="*/ 1846366 w 1898900"/>
              <a:gd name="connsiteY4" fmla="*/ 530473 h 567765"/>
              <a:gd name="connsiteX5" fmla="*/ 1898900 w 1898900"/>
              <a:gd name="connsiteY5" fmla="*/ 0 h 567765"/>
              <a:gd name="connsiteX0" fmla="*/ 0 w 1852706"/>
              <a:gd name="connsiteY0" fmla="*/ 358588 h 567765"/>
              <a:gd name="connsiteX1" fmla="*/ 0 w 1852706"/>
              <a:gd name="connsiteY1" fmla="*/ 567765 h 567765"/>
              <a:gd name="connsiteX2" fmla="*/ 1852706 w 1852706"/>
              <a:gd name="connsiteY2" fmla="*/ 537883 h 567765"/>
              <a:gd name="connsiteX3" fmla="*/ 1849723 w 1852706"/>
              <a:gd name="connsiteY3" fmla="*/ 537323 h 567765"/>
              <a:gd name="connsiteX4" fmla="*/ 1846366 w 1852706"/>
              <a:gd name="connsiteY4" fmla="*/ 530473 h 567765"/>
              <a:gd name="connsiteX5" fmla="*/ 1822823 w 1852706"/>
              <a:gd name="connsiteY5" fmla="*/ 0 h 56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2706" h="567765">
                <a:moveTo>
                  <a:pt x="0" y="358588"/>
                </a:moveTo>
                <a:lnTo>
                  <a:pt x="0" y="567765"/>
                </a:lnTo>
                <a:lnTo>
                  <a:pt x="1852706" y="537883"/>
                </a:lnTo>
                <a:lnTo>
                  <a:pt x="1849723" y="537323"/>
                </a:lnTo>
                <a:lnTo>
                  <a:pt x="1846366" y="530473"/>
                </a:lnTo>
                <a:lnTo>
                  <a:pt x="1822823" y="0"/>
                </a:lnTo>
              </a:path>
            </a:pathLst>
          </a:custGeom>
          <a:ln>
            <a:solidFill>
              <a:schemeClr val="accent1">
                <a:lumMod val="75000"/>
              </a:schemeClr>
            </a:solidFill>
            <a:tailEnd type="triangle" w="lg"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867">
                                            <p:txEl>
                                              <p:pRg st="2" end="2"/>
                                            </p:txEl>
                                          </p:spTgt>
                                        </p:tgtEl>
                                        <p:attrNameLst>
                                          <p:attrName>style.visibility</p:attrName>
                                        </p:attrNameLst>
                                      </p:cBhvr>
                                      <p:to>
                                        <p:strVal val="visible"/>
                                      </p:to>
                                    </p:set>
                                    <p:animEffect transition="in" filter="dissolve">
                                      <p:cBhvr>
                                        <p:cTn id="7" dur="500"/>
                                        <p:tgtEl>
                                          <p:spTgt spid="1648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nodeType="clickEffect">
                                  <p:stCondLst>
                                    <p:cond delay="0"/>
                                  </p:stCondLst>
                                  <p:childTnLst>
                                    <p:set>
                                      <p:cBhvr>
                                        <p:cTn id="11" dur="1" fill="hold">
                                          <p:stCondLst>
                                            <p:cond delay="0"/>
                                          </p:stCondLst>
                                        </p:cTn>
                                        <p:tgtEl>
                                          <p:spTgt spid="164867">
                                            <p:txEl>
                                              <p:pRg st="4" end="4"/>
                                            </p:txEl>
                                          </p:spTgt>
                                        </p:tgtEl>
                                        <p:attrNameLst>
                                          <p:attrName>style.visibility</p:attrName>
                                        </p:attrNameLst>
                                      </p:cBhvr>
                                      <p:to>
                                        <p:strVal val="visible"/>
                                      </p:to>
                                    </p:set>
                                    <p:animEffect transition="in" filter="fade">
                                      <p:cBhvr>
                                        <p:cTn id="12" dur="1000"/>
                                        <p:tgtEl>
                                          <p:spTgt spid="164867">
                                            <p:txEl>
                                              <p:pRg st="4" end="4"/>
                                            </p:txEl>
                                          </p:spTgt>
                                        </p:tgtEl>
                                      </p:cBhvr>
                                    </p:animEffect>
                                    <p:anim calcmode="lin" valueType="num">
                                      <p:cBhvr>
                                        <p:cTn id="13" dur="1000" fill="hold"/>
                                        <p:tgtEl>
                                          <p:spTgt spid="164867">
                                            <p:txEl>
                                              <p:pRg st="4" end="4"/>
                                            </p:txEl>
                                          </p:spTgt>
                                        </p:tgtEl>
                                        <p:attrNameLst>
                                          <p:attrName>ppt_x</p:attrName>
                                        </p:attrNameLst>
                                      </p:cBhvr>
                                      <p:tavLst>
                                        <p:tav tm="0">
                                          <p:val>
                                            <p:strVal val="#ppt_x"/>
                                          </p:val>
                                        </p:tav>
                                        <p:tav tm="100000">
                                          <p:val>
                                            <p:strVal val="#ppt_x"/>
                                          </p:val>
                                        </p:tav>
                                      </p:tavLst>
                                    </p:anim>
                                    <p:anim calcmode="lin" valueType="num">
                                      <p:cBhvr>
                                        <p:cTn id="14" dur="900" decel="100000" fill="hold"/>
                                        <p:tgtEl>
                                          <p:spTgt spid="164867">
                                            <p:txEl>
                                              <p:pRg st="4" end="4"/>
                                            </p:tx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64867">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accel="50000" decel="5000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nodeType="clickEffect">
                                  <p:stCondLst>
                                    <p:cond delay="0"/>
                                  </p:stCondLst>
                                  <p:childTnLst>
                                    <p:set>
                                      <p:cBhvr>
                                        <p:cTn id="25" dur="1" fill="hold">
                                          <p:stCondLst>
                                            <p:cond delay="0"/>
                                          </p:stCondLst>
                                        </p:cTn>
                                        <p:tgtEl>
                                          <p:spTgt spid="164867">
                                            <p:txEl>
                                              <p:pRg st="8" end="8"/>
                                            </p:txEl>
                                          </p:spTgt>
                                        </p:tgtEl>
                                        <p:attrNameLst>
                                          <p:attrName>style.visibility</p:attrName>
                                        </p:attrNameLst>
                                      </p:cBhvr>
                                      <p:to>
                                        <p:strVal val="visible"/>
                                      </p:to>
                                    </p:set>
                                    <p:anim calcmode="lin" valueType="num">
                                      <p:cBhvr>
                                        <p:cTn id="26" dur="1000" fill="hold"/>
                                        <p:tgtEl>
                                          <p:spTgt spid="164867">
                                            <p:txEl>
                                              <p:pRg st="8" end="8"/>
                                            </p:txEl>
                                          </p:spTgt>
                                        </p:tgtEl>
                                        <p:attrNameLst>
                                          <p:attrName>ppt_w</p:attrName>
                                        </p:attrNameLst>
                                      </p:cBhvr>
                                      <p:tavLst>
                                        <p:tav tm="0">
                                          <p:val>
                                            <p:fltVal val="0"/>
                                          </p:val>
                                        </p:tav>
                                        <p:tav tm="100000">
                                          <p:val>
                                            <p:strVal val="#ppt_w"/>
                                          </p:val>
                                        </p:tav>
                                      </p:tavLst>
                                    </p:anim>
                                    <p:anim calcmode="lin" valueType="num">
                                      <p:cBhvr>
                                        <p:cTn id="27" dur="1000" fill="hold"/>
                                        <p:tgtEl>
                                          <p:spTgt spid="164867">
                                            <p:txEl>
                                              <p:pRg st="8" end="8"/>
                                            </p:txEl>
                                          </p:spTgt>
                                        </p:tgtEl>
                                        <p:attrNameLst>
                                          <p:attrName>ppt_h</p:attrName>
                                        </p:attrNameLst>
                                      </p:cBhvr>
                                      <p:tavLst>
                                        <p:tav tm="0">
                                          <p:val>
                                            <p:fltVal val="0"/>
                                          </p:val>
                                        </p:tav>
                                        <p:tav tm="100000">
                                          <p:val>
                                            <p:strVal val="#ppt_h"/>
                                          </p:val>
                                        </p:tav>
                                      </p:tavLst>
                                    </p:anim>
                                    <p:anim calcmode="lin" valueType="num">
                                      <p:cBhvr>
                                        <p:cTn id="28" dur="1000" fill="hold"/>
                                        <p:tgtEl>
                                          <p:spTgt spid="164867">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64867">
                                            <p:txEl>
                                              <p:pRg st="8" end="8"/>
                                            </p:txEl>
                                          </p:spTgt>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0"/>
                                  </p:stCondLst>
                                  <p:childTnLst>
                                    <p:set>
                                      <p:cBhvr>
                                        <p:cTn id="31" dur="1" fill="hold">
                                          <p:stCondLst>
                                            <p:cond delay="0"/>
                                          </p:stCondLst>
                                        </p:cTn>
                                        <p:tgtEl>
                                          <p:spTgt spid="164867">
                                            <p:txEl>
                                              <p:pRg st="9" end="9"/>
                                            </p:txEl>
                                          </p:spTgt>
                                        </p:tgtEl>
                                        <p:attrNameLst>
                                          <p:attrName>style.visibility</p:attrName>
                                        </p:attrNameLst>
                                      </p:cBhvr>
                                      <p:to>
                                        <p:strVal val="visible"/>
                                      </p:to>
                                    </p:set>
                                    <p:anim calcmode="lin" valueType="num">
                                      <p:cBhvr>
                                        <p:cTn id="32" dur="1000" fill="hold"/>
                                        <p:tgtEl>
                                          <p:spTgt spid="164867">
                                            <p:txEl>
                                              <p:pRg st="9" end="9"/>
                                            </p:txEl>
                                          </p:spTgt>
                                        </p:tgtEl>
                                        <p:attrNameLst>
                                          <p:attrName>ppt_w</p:attrName>
                                        </p:attrNameLst>
                                      </p:cBhvr>
                                      <p:tavLst>
                                        <p:tav tm="0">
                                          <p:val>
                                            <p:fltVal val="0"/>
                                          </p:val>
                                        </p:tav>
                                        <p:tav tm="100000">
                                          <p:val>
                                            <p:strVal val="#ppt_w"/>
                                          </p:val>
                                        </p:tav>
                                      </p:tavLst>
                                    </p:anim>
                                    <p:anim calcmode="lin" valueType="num">
                                      <p:cBhvr>
                                        <p:cTn id="33" dur="1000" fill="hold"/>
                                        <p:tgtEl>
                                          <p:spTgt spid="164867">
                                            <p:txEl>
                                              <p:pRg st="9" end="9"/>
                                            </p:txEl>
                                          </p:spTgt>
                                        </p:tgtEl>
                                        <p:attrNameLst>
                                          <p:attrName>ppt_h</p:attrName>
                                        </p:attrNameLst>
                                      </p:cBhvr>
                                      <p:tavLst>
                                        <p:tav tm="0">
                                          <p:val>
                                            <p:fltVal val="0"/>
                                          </p:val>
                                        </p:tav>
                                        <p:tav tm="100000">
                                          <p:val>
                                            <p:strVal val="#ppt_h"/>
                                          </p:val>
                                        </p:tav>
                                      </p:tavLst>
                                    </p:anim>
                                    <p:anim calcmode="lin" valueType="num">
                                      <p:cBhvr>
                                        <p:cTn id="34" dur="1000" fill="hold"/>
                                        <p:tgtEl>
                                          <p:spTgt spid="164867">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64867">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(10)</a:t>
            </a:r>
            <a:endParaRPr lang="nl-NL" sz="3400" smtClean="0">
              <a:solidFill>
                <a:schemeClr val="accent1"/>
              </a:solidFill>
            </a:endParaRPr>
          </a:p>
        </p:txBody>
      </p:sp>
      <p:sp>
        <p:nvSpPr>
          <p:cNvPr id="15" name="Tijdelijke aanduiding voor inhoud 14"/>
          <p:cNvSpPr>
            <a:spLocks noGrp="1"/>
          </p:cNvSpPr>
          <p:nvPr>
            <p:ph idx="1"/>
          </p:nvPr>
        </p:nvSpPr>
        <p:spPr>
          <a:xfrm>
            <a:off x="1371600" y="2590800"/>
            <a:ext cx="7313613" cy="3200400"/>
          </a:xfrm>
        </p:spPr>
        <p:txBody>
          <a:bodyPr/>
          <a:lstStyle/>
          <a:p>
            <a:pPr>
              <a:spcBef>
                <a:spcPct val="50000"/>
              </a:spcBef>
              <a:buFont typeface="Wingdings" pitchFamily="-110" charset="2"/>
              <a:buNone/>
              <a:tabLst>
                <a:tab pos="357188" algn="l"/>
                <a:tab pos="1428750" algn="l"/>
              </a:tabLst>
            </a:pPr>
            <a:r>
              <a:rPr lang="nl-NL" sz="2200" smtClean="0">
                <a:solidFill>
                  <a:schemeClr val="tx2"/>
                </a:solidFill>
                <a:sym typeface="Wingdings" pitchFamily="-110" charset="2"/>
              </a:rPr>
              <a:t>	</a:t>
            </a:r>
            <a:r>
              <a:rPr lang="nl-BE" sz="2200" smtClean="0">
                <a:solidFill>
                  <a:schemeClr val="tx2"/>
                </a:solidFill>
              </a:rPr>
              <a:t>When the licensor enters the derivation, it establishes an Agree relation with </a:t>
            </a:r>
            <a:r>
              <a:rPr lang="en-US" sz="2200" smtClean="0">
                <a:solidFill>
                  <a:schemeClr val="tx2"/>
                </a:solidFill>
                <a:ea typeface="Verdana" pitchFamily="-110" charset="0"/>
                <a:cs typeface="Verdana" pitchFamily="-110" charset="0"/>
              </a:rPr>
              <a:t>[E]</a:t>
            </a:r>
            <a:r>
              <a:rPr lang="nl-BE" sz="2200" smtClean="0">
                <a:solidFill>
                  <a:schemeClr val="tx2"/>
                </a:solidFill>
              </a:rPr>
              <a:t> and checks its </a:t>
            </a:r>
            <a:r>
              <a:rPr lang="en-US" sz="2200" smtClean="0">
                <a:solidFill>
                  <a:schemeClr val="tx2"/>
                </a:solidFill>
                <a:ea typeface="Verdana" pitchFamily="-110" charset="0"/>
                <a:cs typeface="Verdana" pitchFamily="-110" charset="0"/>
              </a:rPr>
              <a:t>uninterpretable inflectional feature.</a:t>
            </a:r>
            <a:endParaRPr lang="nl-BE" sz="2200" smtClean="0">
              <a:solidFill>
                <a:schemeClr val="tx2"/>
              </a:solidFill>
            </a:endParaRPr>
          </a:p>
          <a:p>
            <a:pPr>
              <a:spcBef>
                <a:spcPct val="50000"/>
              </a:spcBef>
              <a:buFont typeface="Wingdings" pitchFamily="-110" charset="2"/>
              <a:buNone/>
              <a:tabLst>
                <a:tab pos="357188" algn="l"/>
                <a:tab pos="1428750" algn="l"/>
              </a:tabLst>
            </a:pPr>
            <a:endParaRPr lang="nl-BE" sz="2200" smtClean="0">
              <a:solidFill>
                <a:schemeClr val="tx2"/>
              </a:solidFill>
            </a:endParaRPr>
          </a:p>
          <a:p>
            <a:pPr>
              <a:spcBef>
                <a:spcPct val="50000"/>
              </a:spcBef>
              <a:buFont typeface="Wingdings" pitchFamily="-110" charset="2"/>
              <a:buNone/>
              <a:tabLst>
                <a:tab pos="357188" algn="l"/>
                <a:tab pos="1428750" algn="l"/>
              </a:tabLst>
            </a:pPr>
            <a:r>
              <a:rPr lang="nl-NL" sz="2200" smtClean="0">
                <a:solidFill>
                  <a:schemeClr val="tx2"/>
                </a:solidFill>
                <a:sym typeface="Wingdings" pitchFamily="-110" charset="2"/>
              </a:rPr>
              <a:t>	The ellipsis site is sent off to PF, marked for ellipsis, i.e. vocabulary insertion is blocked. </a:t>
            </a:r>
            <a:endParaRPr lang="nl-BE" sz="2200" smtClean="0">
              <a:solidFill>
                <a:schemeClr val="tx2"/>
              </a:solidFill>
            </a:endParaRPr>
          </a:p>
          <a:p>
            <a:pPr>
              <a:tabLst>
                <a:tab pos="357188" algn="l"/>
                <a:tab pos="1428750" algn="l"/>
              </a:tabLst>
            </a:pPr>
            <a:endParaRPr lang="nl-NL"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dissolve">
                                      <p:cBhvr>
                                        <p:cTn id="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1370013" y="301625"/>
            <a:ext cx="7523162" cy="1143000"/>
          </a:xfrm>
        </p:spPr>
        <p:txBody>
          <a:bodyPr/>
          <a:lstStyle/>
          <a:p>
            <a:pPr eaLnBrk="1" hangingPunct="1"/>
            <a:r>
              <a:rPr lang="nl-BE" sz="3400" smtClean="0">
                <a:solidFill>
                  <a:schemeClr val="accent1"/>
                </a:solidFill>
              </a:rPr>
              <a:t>3.2 Derivational ellipsis (11)</a:t>
            </a:r>
            <a:endParaRPr lang="nl-NL" sz="3400" smtClean="0">
              <a:solidFill>
                <a:schemeClr val="accent1"/>
              </a:solidFill>
            </a:endParaRPr>
          </a:p>
        </p:txBody>
      </p:sp>
      <p:sp>
        <p:nvSpPr>
          <p:cNvPr id="15" name="Tijdelijke aanduiding voor inhoud 14"/>
          <p:cNvSpPr>
            <a:spLocks noGrp="1"/>
          </p:cNvSpPr>
          <p:nvPr>
            <p:ph idx="1"/>
          </p:nvPr>
        </p:nvSpPr>
        <p:spPr>
          <a:xfrm>
            <a:off x="1371600" y="2286000"/>
            <a:ext cx="7313613" cy="3505200"/>
          </a:xfrm>
        </p:spPr>
        <p:txBody>
          <a:bodyPr/>
          <a:lstStyle/>
          <a:p>
            <a:pPr>
              <a:spcBef>
                <a:spcPct val="50000"/>
              </a:spcBef>
              <a:buFont typeface="Wingdings" pitchFamily="-110" charset="2"/>
              <a:buNone/>
              <a:tabLst>
                <a:tab pos="357188" algn="l"/>
                <a:tab pos="1428750" algn="l"/>
              </a:tabLst>
            </a:pPr>
            <a:r>
              <a:rPr lang="nl-BE" sz="2200" smtClean="0">
                <a:solidFill>
                  <a:srgbClr val="269999"/>
                </a:solidFill>
              </a:rPr>
              <a:t>Prediction:</a:t>
            </a:r>
            <a:r>
              <a:rPr lang="nl-BE" sz="2200" smtClean="0">
                <a:solidFill>
                  <a:schemeClr val="tx2"/>
                </a:solidFill>
              </a:rPr>
              <a:t>	</a:t>
            </a:r>
          </a:p>
          <a:p>
            <a:pPr>
              <a:spcBef>
                <a:spcPct val="50000"/>
              </a:spcBef>
              <a:buFont typeface="Wingdings" pitchFamily="-110" charset="2"/>
              <a:buNone/>
              <a:tabLst>
                <a:tab pos="357188" algn="l"/>
                <a:tab pos="1428750" algn="l"/>
              </a:tabLst>
            </a:pPr>
            <a:r>
              <a:rPr lang="nl-BE" sz="2200" smtClean="0">
                <a:solidFill>
                  <a:schemeClr val="tx2"/>
                </a:solidFill>
              </a:rPr>
              <a:t>An element can only move out of the ellipsis	site</a:t>
            </a:r>
          </a:p>
          <a:p>
            <a:pPr>
              <a:spcBef>
                <a:spcPct val="50000"/>
              </a:spcBef>
              <a:buFont typeface="Wingdings" pitchFamily="-110" charset="2"/>
              <a:buNone/>
              <a:tabLst>
                <a:tab pos="357188" algn="l"/>
                <a:tab pos="1428750" algn="l"/>
              </a:tabLst>
            </a:pPr>
            <a:r>
              <a:rPr lang="nl-BE" sz="2200" smtClean="0">
                <a:solidFill>
                  <a:schemeClr val="tx2"/>
                </a:solidFill>
              </a:rPr>
              <a:t>before the licensor enters the structure; otherwise</a:t>
            </a:r>
          </a:p>
          <a:p>
            <a:pPr>
              <a:spcBef>
                <a:spcPct val="50000"/>
              </a:spcBef>
              <a:buFont typeface="Wingdings" pitchFamily="-110" charset="2"/>
              <a:buNone/>
              <a:tabLst>
                <a:tab pos="357188" algn="l"/>
                <a:tab pos="1428750" algn="l"/>
              </a:tabLst>
            </a:pPr>
            <a:r>
              <a:rPr lang="nl-BE" sz="2200" smtClean="0">
                <a:solidFill>
                  <a:schemeClr val="tx2"/>
                </a:solidFill>
              </a:rPr>
              <a:t>it is deleted.</a:t>
            </a:r>
          </a:p>
          <a:p>
            <a:pPr>
              <a:spcBef>
                <a:spcPct val="50000"/>
              </a:spcBef>
              <a:buFont typeface="Wingdings" pitchFamily="-110" charset="2"/>
              <a:buNone/>
              <a:tabLst>
                <a:tab pos="357188" algn="l"/>
                <a:tab pos="1428750" algn="l"/>
              </a:tabLst>
            </a:pPr>
            <a:endParaRPr lang="nl-BE" sz="2200" smtClean="0">
              <a:solidFill>
                <a:schemeClr val="tx2"/>
              </a:solidFill>
            </a:endParaRPr>
          </a:p>
          <a:p>
            <a:pPr>
              <a:spcBef>
                <a:spcPct val="50000"/>
              </a:spcBef>
              <a:buFont typeface="Wingdings" pitchFamily="-110" charset="2"/>
              <a:buNone/>
              <a:tabLst>
                <a:tab pos="357188" algn="l"/>
                <a:tab pos="1428750" algn="l"/>
              </a:tabLst>
            </a:pPr>
            <a:r>
              <a:rPr lang="nl-BE" sz="2200" smtClean="0">
                <a:solidFill>
                  <a:schemeClr val="tx2"/>
                </a:solidFill>
              </a:rPr>
              <a:t>			This can account for the contrast 			between subjects and objects in MCE.</a:t>
            </a:r>
            <a:endParaRPr lang="nl-NL" sz="2200" smtClean="0">
              <a:solidFill>
                <a:schemeClr val="tx2"/>
              </a:solidFill>
            </a:endParaRPr>
          </a:p>
          <a:p>
            <a:pPr>
              <a:tabLst>
                <a:tab pos="357188" algn="l"/>
                <a:tab pos="1428750" algn="l"/>
              </a:tabLst>
            </a:pPr>
            <a:endParaRPr lang="nl-NL" smtClean="0"/>
          </a:p>
        </p:txBody>
      </p:sp>
      <p:sp>
        <p:nvSpPr>
          <p:cNvPr id="16" name="Pijl links 15"/>
          <p:cNvSpPr/>
          <p:nvPr/>
        </p:nvSpPr>
        <p:spPr>
          <a:xfrm>
            <a:off x="1524000" y="4800600"/>
            <a:ext cx="1219200" cy="484188"/>
          </a:xfrm>
          <a:prstGeom prst="rightArrow">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dissolve">
                                      <p:cBhvr>
                                        <p:cTn id="7" dur="500"/>
                                        <p:tgtEl>
                                          <p:spTgt spid="15">
                                            <p:txEl>
                                              <p:pRg st="1" end="1"/>
                                            </p:txEl>
                                          </p:spTgt>
                                        </p:tgtEl>
                                      </p:cBhvr>
                                    </p:animEffect>
                                  </p:childTnLst>
                                </p:cTn>
                              </p:par>
                              <p:par>
                                <p:cTn id="8" presetID="9" presetClass="entr" presetSubtype="0" fill="hold" grpId="1" nodeType="withEffect">
                                  <p:stCondLst>
                                    <p:cond delay="0"/>
                                  </p:stCondLst>
                                  <p:childTnLst>
                                    <p:set>
                                      <p:cBhvr>
                                        <p:cTn id="9" dur="1" fill="hold">
                                          <p:stCondLst>
                                            <p:cond delay="0"/>
                                          </p:stCondLst>
                                        </p:cTn>
                                        <p:tgtEl>
                                          <p:spTgt spid="15">
                                            <p:txEl>
                                              <p:pRg st="2" end="2"/>
                                            </p:txEl>
                                          </p:spTgt>
                                        </p:tgtEl>
                                        <p:attrNameLst>
                                          <p:attrName>style.visibility</p:attrName>
                                        </p:attrNameLst>
                                      </p:cBhvr>
                                      <p:to>
                                        <p:strVal val="visible"/>
                                      </p:to>
                                    </p:set>
                                    <p:animEffect transition="in" filter="dissolve">
                                      <p:cBhvr>
                                        <p:cTn id="10" dur="500"/>
                                        <p:tgtEl>
                                          <p:spTgt spid="15">
                                            <p:txEl>
                                              <p:pRg st="2" end="2"/>
                                            </p:txEl>
                                          </p:spTgt>
                                        </p:tgtEl>
                                      </p:cBhvr>
                                    </p:animEffect>
                                  </p:childTnLst>
                                </p:cTn>
                              </p:par>
                              <p:par>
                                <p:cTn id="11" presetID="9" presetClass="entr" presetSubtype="0" fill="hold" grpId="1"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Effect transition="in" filter="dissolve">
                                      <p:cBhvr>
                                        <p:cTn id="13" dur="500"/>
                                        <p:tgtEl>
                                          <p:spTgt spid="1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5">
                                            <p:txEl>
                                              <p:pRg st="5" end="5"/>
                                            </p:txEl>
                                          </p:spTgt>
                                        </p:tgtEl>
                                        <p:attrNameLst>
                                          <p:attrName>style.visibility</p:attrName>
                                        </p:attrNameLst>
                                      </p:cBhvr>
                                      <p:to>
                                        <p:strVal val="visible"/>
                                      </p:to>
                                    </p:set>
                                    <p:animEffect transition="in" filter="dissolve">
                                      <p:cBhvr>
                                        <p:cTn id="18" dur="500"/>
                                        <p:tgtEl>
                                          <p:spTgt spid="15">
                                            <p:txEl>
                                              <p:pRg st="5" end="5"/>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5" grpId="1" build="p"/>
      <p:bldP spid="16" grpId="0" animBg="1"/>
    </p:bld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tabLst>
                <a:tab pos="542925" algn="l"/>
              </a:tabLst>
            </a:pPr>
            <a:r>
              <a:rPr lang="nl-BE" sz="3400" smtClean="0">
                <a:solidFill>
                  <a:schemeClr val="accent1"/>
                </a:solidFill>
              </a:rPr>
              <a:t>3. Licensing ellipsis (4)</a:t>
            </a:r>
            <a:endParaRPr lang="nl-NL" sz="3400" smtClean="0">
              <a:solidFill>
                <a:schemeClr val="accent1"/>
              </a:solidFill>
            </a:endParaRPr>
          </a:p>
        </p:txBody>
      </p:sp>
      <p:sp>
        <p:nvSpPr>
          <p:cNvPr id="139267" name="Rectangle 3"/>
          <p:cNvSpPr>
            <a:spLocks noGrp="1" noChangeArrowheads="1"/>
          </p:cNvSpPr>
          <p:nvPr>
            <p:ph type="body" idx="1"/>
          </p:nvPr>
        </p:nvSpPr>
        <p:spPr>
          <a:xfrm>
            <a:off x="1370013" y="2209800"/>
            <a:ext cx="7392987" cy="3732213"/>
          </a:xfrm>
        </p:spPr>
        <p:txBody>
          <a:bodyPr/>
          <a:lstStyle/>
          <a:p>
            <a:pPr marL="609600" indent="-609600" eaLnBrk="1" hangingPunct="1">
              <a:buFont typeface="Wingdings" pitchFamily="-110" charset="2"/>
              <a:buNone/>
            </a:pPr>
            <a:r>
              <a:rPr lang="nl-BE" sz="2200" dirty="0" smtClean="0">
                <a:solidFill>
                  <a:schemeClr val="tx2"/>
                </a:solidFill>
                <a:sym typeface="Wingdings" pitchFamily="-110" charset="2"/>
              </a:rPr>
              <a:t></a:t>
            </a:r>
            <a:r>
              <a:rPr lang="en-GB" sz="2200" dirty="0" smtClean="0">
                <a:solidFill>
                  <a:schemeClr val="tx2"/>
                </a:solidFill>
              </a:rPr>
              <a:t> 	Ellipsis licensing via Agree</a:t>
            </a:r>
          </a:p>
          <a:p>
            <a:pPr marL="609600" indent="-609600" eaLnBrk="1" hangingPunct="1">
              <a:buFont typeface="Wingdings" pitchFamily="-110" charset="2"/>
              <a:buNone/>
            </a:pPr>
            <a:endParaRPr lang="nl-BE" sz="1200" dirty="0" smtClean="0">
              <a:solidFill>
                <a:schemeClr val="tx2"/>
              </a:solidFill>
            </a:endParaRPr>
          </a:p>
          <a:p>
            <a:pPr marL="609600" indent="-609600" eaLnBrk="1" hangingPunct="1">
              <a:buFontTx/>
              <a:buNone/>
            </a:pPr>
            <a:r>
              <a:rPr lang="nl-BE" sz="2200" dirty="0" smtClean="0">
                <a:solidFill>
                  <a:schemeClr val="tx2"/>
                </a:solidFill>
              </a:rPr>
              <a:t>1.		The </a:t>
            </a:r>
            <a:r>
              <a:rPr lang="nl-BE" sz="2200" dirty="0">
                <a:solidFill>
                  <a:schemeClr val="tx2"/>
                </a:solidFill>
              </a:rPr>
              <a:t>ellipsis licensing head</a:t>
            </a:r>
            <a:endParaRPr lang="nl-BE" sz="2200" dirty="0" smtClean="0">
              <a:solidFill>
                <a:schemeClr val="tx2"/>
              </a:solidFill>
            </a:endParaRPr>
          </a:p>
          <a:p>
            <a:pPr marL="609600" indent="-609600" eaLnBrk="1" hangingPunct="1">
              <a:buFontTx/>
              <a:buNone/>
            </a:pPr>
            <a:r>
              <a:rPr lang="nl-BE" sz="2200" dirty="0" smtClean="0">
                <a:solidFill>
                  <a:schemeClr val="tx2"/>
                </a:solidFill>
              </a:rPr>
              <a:t>2.		Material </a:t>
            </a:r>
            <a:r>
              <a:rPr lang="nl-BE" sz="2200" dirty="0">
                <a:solidFill>
                  <a:schemeClr val="tx2"/>
                </a:solidFill>
              </a:rPr>
              <a:t>between</a:t>
            </a:r>
            <a:r>
              <a:rPr lang="nl-BE" sz="2200" dirty="0" smtClean="0">
                <a:solidFill>
                  <a:schemeClr val="tx2"/>
                </a:solidFill>
              </a:rPr>
              <a:t> licensor </a:t>
            </a:r>
            <a:r>
              <a:rPr lang="nl-BE" sz="2200" dirty="0">
                <a:solidFill>
                  <a:schemeClr val="tx2"/>
                </a:solidFill>
              </a:rPr>
              <a:t>and</a:t>
            </a:r>
            <a:r>
              <a:rPr lang="nl-BE" sz="2200" dirty="0" smtClean="0">
                <a:solidFill>
                  <a:schemeClr val="tx2"/>
                </a:solidFill>
              </a:rPr>
              <a:t> ellipsis </a:t>
            </a:r>
            <a:r>
              <a:rPr lang="nl-BE" sz="2200" dirty="0">
                <a:solidFill>
                  <a:schemeClr val="tx2"/>
                </a:solidFill>
              </a:rPr>
              <a:t>site</a:t>
            </a:r>
            <a:endParaRPr lang="nl-BE" sz="2200" dirty="0" smtClean="0">
              <a:solidFill>
                <a:schemeClr val="tx2"/>
              </a:solidFill>
            </a:endParaRPr>
          </a:p>
          <a:p>
            <a:pPr marL="609600" indent="-609600" eaLnBrk="1" hangingPunct="1">
              <a:buFontTx/>
              <a:buNone/>
            </a:pPr>
            <a:r>
              <a:rPr lang="nl-BE" sz="2200" dirty="0" smtClean="0">
                <a:solidFill>
                  <a:schemeClr val="tx2"/>
                </a:solidFill>
              </a:rPr>
              <a:t>3.		A complex ellipsis feature</a:t>
            </a:r>
          </a:p>
          <a:p>
            <a:pPr marL="609600" indent="-609600" eaLnBrk="1" hangingPunct="1">
              <a:buFontTx/>
              <a:buNone/>
            </a:pPr>
            <a:endParaRPr lang="nl-BE" sz="2200" dirty="0" smtClean="0">
              <a:solidFill>
                <a:schemeClr val="tx2"/>
              </a:solidFill>
            </a:endParaRPr>
          </a:p>
          <a:p>
            <a:pPr marL="609600" indent="-609600" eaLnBrk="1" hangingPunct="1">
              <a:buFont typeface="Wingdings" pitchFamily="-110" charset="2"/>
              <a:buNone/>
            </a:pPr>
            <a:r>
              <a:rPr lang="nl-BE" sz="2200" dirty="0" smtClean="0">
                <a:solidFill>
                  <a:schemeClr val="tx2"/>
                </a:solidFill>
                <a:sym typeface="Wingdings" pitchFamily="-110" charset="2"/>
              </a:rPr>
              <a:t>	</a:t>
            </a:r>
            <a:r>
              <a:rPr lang="en-GB" sz="2200" dirty="0" smtClean="0">
                <a:solidFill>
                  <a:schemeClr val="tx2"/>
                </a:solidFill>
              </a:rPr>
              <a:t>Derivational ellipsis</a:t>
            </a:r>
            <a:endParaRPr lang="nl-NL" sz="2200" dirty="0" smtClean="0">
              <a:solidFill>
                <a:schemeClr val="tx2"/>
              </a:solidFill>
            </a:endParaRPr>
          </a:p>
          <a:p>
            <a:pPr marL="609600" indent="-609600" eaLnBrk="1" hangingPunct="1">
              <a:buFontTx/>
              <a:buNone/>
            </a:pPr>
            <a:endParaRPr lang="nl-BE" sz="1200" dirty="0" smtClean="0">
              <a:solidFill>
                <a:schemeClr val="tx2"/>
              </a:solidFill>
            </a:endParaRPr>
          </a:p>
          <a:p>
            <a:pPr marL="609600" indent="-609600" eaLnBrk="1" hangingPunct="1">
              <a:buFontTx/>
              <a:buNone/>
            </a:pPr>
            <a:r>
              <a:rPr lang="nl-BE" sz="2200" dirty="0" smtClean="0">
                <a:solidFill>
                  <a:schemeClr val="tx2"/>
                </a:solidFill>
              </a:rPr>
              <a:t>1.		The timing of ellipsis</a:t>
            </a:r>
          </a:p>
          <a:p>
            <a:pPr marL="609600" indent="-609600" eaLnBrk="1" hangingPunct="1">
              <a:buFontTx/>
              <a:buNone/>
            </a:pPr>
            <a:r>
              <a:rPr lang="nl-BE" sz="2200" dirty="0" smtClean="0">
                <a:solidFill>
                  <a:schemeClr val="tx2"/>
                </a:solidFill>
              </a:rPr>
              <a:t>2.		Consequences for extraction</a:t>
            </a:r>
          </a:p>
          <a:p>
            <a:pPr marL="609600" indent="-609600" eaLnBrk="1" hangingPunct="1">
              <a:buFont typeface="Wingdings" pitchFamily="-110" charset="2"/>
              <a:buNone/>
            </a:pPr>
            <a:endParaRPr lang="nl-NL" sz="2400" dirty="0">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1" nodeType="clickEffect">
                                  <p:stCondLst>
                                    <p:cond delay="0"/>
                                  </p:stCondLst>
                                  <p:childTnLst>
                                    <p:set>
                                      <p:cBhvr rctx="PPT">
                                        <p:cTn id="6" dur="indefinite"/>
                                        <p:tgtEl>
                                          <p:spTgt spid="139267">
                                            <p:txEl>
                                              <p:pRg st="0" end="0"/>
                                            </p:txEl>
                                          </p:spTgt>
                                        </p:tgtEl>
                                        <p:attrNameLst>
                                          <p:attrName>style.opacity</p:attrName>
                                        </p:attrNameLst>
                                      </p:cBhvr>
                                      <p:to>
                                        <p:strVal val="0.5"/>
                                      </p:to>
                                    </p:set>
                                    <p:animEffect filter="image" prLst="opacity: 0.5">
                                      <p:cBhvr rctx="IE">
                                        <p:cTn id="7" dur="indefinite"/>
                                        <p:tgtEl>
                                          <p:spTgt spid="139267">
                                            <p:txEl>
                                              <p:pRg st="0" end="0"/>
                                            </p:txEl>
                                          </p:spTgt>
                                        </p:tgtEl>
                                      </p:cBhvr>
                                    </p:animEffect>
                                  </p:childTnLst>
                                </p:cTn>
                              </p:par>
                              <p:par>
                                <p:cTn id="8" presetID="9" presetClass="emph" presetSubtype="0" grpId="1" nodeType="withEffect">
                                  <p:stCondLst>
                                    <p:cond delay="0"/>
                                  </p:stCondLst>
                                  <p:childTnLst>
                                    <p:set>
                                      <p:cBhvr rctx="PPT">
                                        <p:cTn id="9" dur="indefinite"/>
                                        <p:tgtEl>
                                          <p:spTgt spid="139267">
                                            <p:txEl>
                                              <p:pRg st="2" end="2"/>
                                            </p:txEl>
                                          </p:spTgt>
                                        </p:tgtEl>
                                        <p:attrNameLst>
                                          <p:attrName>style.opacity</p:attrName>
                                        </p:attrNameLst>
                                      </p:cBhvr>
                                      <p:to>
                                        <p:strVal val="0.5"/>
                                      </p:to>
                                    </p:set>
                                    <p:animEffect filter="image" prLst="opacity: 0.5">
                                      <p:cBhvr rctx="IE">
                                        <p:cTn id="10" dur="indefinite"/>
                                        <p:tgtEl>
                                          <p:spTgt spid="139267">
                                            <p:txEl>
                                              <p:pRg st="2" end="2"/>
                                            </p:txEl>
                                          </p:spTgt>
                                        </p:tgtEl>
                                      </p:cBhvr>
                                    </p:animEffect>
                                  </p:childTnLst>
                                </p:cTn>
                              </p:par>
                              <p:par>
                                <p:cTn id="11" presetID="9" presetClass="emph" presetSubtype="0" grpId="1" nodeType="withEffect">
                                  <p:stCondLst>
                                    <p:cond delay="0"/>
                                  </p:stCondLst>
                                  <p:childTnLst>
                                    <p:set>
                                      <p:cBhvr rctx="PPT">
                                        <p:cTn id="12" dur="indefinite"/>
                                        <p:tgtEl>
                                          <p:spTgt spid="139267">
                                            <p:txEl>
                                              <p:pRg st="3" end="3"/>
                                            </p:txEl>
                                          </p:spTgt>
                                        </p:tgtEl>
                                        <p:attrNameLst>
                                          <p:attrName>style.opacity</p:attrName>
                                        </p:attrNameLst>
                                      </p:cBhvr>
                                      <p:to>
                                        <p:strVal val="0.5"/>
                                      </p:to>
                                    </p:set>
                                    <p:animEffect filter="image" prLst="opacity: 0.5">
                                      <p:cBhvr rctx="IE">
                                        <p:cTn id="13" dur="indefinite"/>
                                        <p:tgtEl>
                                          <p:spTgt spid="139267">
                                            <p:txEl>
                                              <p:pRg st="3" end="3"/>
                                            </p:txEl>
                                          </p:spTgt>
                                        </p:tgtEl>
                                      </p:cBhvr>
                                    </p:animEffect>
                                  </p:childTnLst>
                                </p:cTn>
                              </p:par>
                              <p:par>
                                <p:cTn id="14" presetID="9" presetClass="emph" presetSubtype="0" grpId="1" nodeType="withEffect">
                                  <p:stCondLst>
                                    <p:cond delay="0"/>
                                  </p:stCondLst>
                                  <p:childTnLst>
                                    <p:set>
                                      <p:cBhvr rctx="PPT">
                                        <p:cTn id="15" dur="indefinite"/>
                                        <p:tgtEl>
                                          <p:spTgt spid="139267">
                                            <p:txEl>
                                              <p:pRg st="4" end="4"/>
                                            </p:txEl>
                                          </p:spTgt>
                                        </p:tgtEl>
                                        <p:attrNameLst>
                                          <p:attrName>style.opacity</p:attrName>
                                        </p:attrNameLst>
                                      </p:cBhvr>
                                      <p:to>
                                        <p:strVal val="0.5"/>
                                      </p:to>
                                    </p:set>
                                    <p:animEffect filter="image" prLst="opacity: 0.5">
                                      <p:cBhvr rctx="IE">
                                        <p:cTn id="16" dur="indefinite"/>
                                        <p:tgtEl>
                                          <p:spTgt spid="139267">
                                            <p:txEl>
                                              <p:pRg st="4" end="4"/>
                                            </p:txEl>
                                          </p:spTgt>
                                        </p:tgtEl>
                                      </p:cBhvr>
                                    </p:animEffect>
                                  </p:childTnLst>
                                </p:cTn>
                              </p:par>
                              <p:par>
                                <p:cTn id="17" presetID="9" presetClass="emph" presetSubtype="0" grpId="1" nodeType="withEffect">
                                  <p:stCondLst>
                                    <p:cond delay="0"/>
                                  </p:stCondLst>
                                  <p:childTnLst>
                                    <p:set>
                                      <p:cBhvr rctx="PPT">
                                        <p:cTn id="18" dur="indefinite"/>
                                        <p:tgtEl>
                                          <p:spTgt spid="139267">
                                            <p:txEl>
                                              <p:pRg st="6" end="6"/>
                                            </p:txEl>
                                          </p:spTgt>
                                        </p:tgtEl>
                                        <p:attrNameLst>
                                          <p:attrName>style.opacity</p:attrName>
                                        </p:attrNameLst>
                                      </p:cBhvr>
                                      <p:to>
                                        <p:strVal val="0.5"/>
                                      </p:to>
                                    </p:set>
                                    <p:animEffect filter="image" prLst="opacity: 0.5">
                                      <p:cBhvr rctx="IE">
                                        <p:cTn id="19" dur="indefinite"/>
                                        <p:tgtEl>
                                          <p:spTgt spid="139267">
                                            <p:txEl>
                                              <p:pRg st="6" end="6"/>
                                            </p:txEl>
                                          </p:spTgt>
                                        </p:tgtEl>
                                      </p:cBhvr>
                                    </p:animEffect>
                                  </p:childTnLst>
                                </p:cTn>
                              </p:par>
                              <p:par>
                                <p:cTn id="20" presetID="9" presetClass="emph" presetSubtype="0" grpId="1" nodeType="withEffect">
                                  <p:stCondLst>
                                    <p:cond delay="0"/>
                                  </p:stCondLst>
                                  <p:childTnLst>
                                    <p:set>
                                      <p:cBhvr rctx="PPT">
                                        <p:cTn id="21" dur="indefinite"/>
                                        <p:tgtEl>
                                          <p:spTgt spid="139267">
                                            <p:txEl>
                                              <p:pRg st="8" end="8"/>
                                            </p:txEl>
                                          </p:spTgt>
                                        </p:tgtEl>
                                        <p:attrNameLst>
                                          <p:attrName>style.opacity</p:attrName>
                                        </p:attrNameLst>
                                      </p:cBhvr>
                                      <p:to>
                                        <p:strVal val="0.5"/>
                                      </p:to>
                                    </p:set>
                                    <p:animEffect filter="image" prLst="opacity: 0.5">
                                      <p:cBhvr rctx="IE">
                                        <p:cTn id="22" dur="indefinite"/>
                                        <p:tgtEl>
                                          <p:spTgt spid="139267">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139267">
                                            <p:txEl>
                                              <p:pRg st="9" end="9"/>
                                            </p:txEl>
                                          </p:spTgt>
                                        </p:tgtEl>
                                      </p:cBhvr>
                                    </p:animEffect>
                                    <p:animScale>
                                      <p:cBhvr>
                                        <p:cTn id="27" dur="250" autoRev="1" fill="hold"/>
                                        <p:tgtEl>
                                          <p:spTgt spid="139267">
                                            <p:txEl>
                                              <p:pRg st="9" end="9"/>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p:bldP spid="139267" grpId="1" build="p"/>
    </p:bld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3.2 Derivational ellipsis (12)</a:t>
            </a:r>
            <a:endParaRPr lang="nl-NL" sz="3200" smtClean="0">
              <a:solidFill>
                <a:schemeClr val="accent1"/>
              </a:solidFill>
            </a:endParaRPr>
          </a:p>
        </p:txBody>
      </p:sp>
      <p:sp>
        <p:nvSpPr>
          <p:cNvPr id="151555" name="Rectangle 3"/>
          <p:cNvSpPr>
            <a:spLocks noGrp="1" noChangeArrowheads="1"/>
          </p:cNvSpPr>
          <p:nvPr>
            <p:ph type="body" idx="1"/>
          </p:nvPr>
        </p:nvSpPr>
        <p:spPr>
          <a:xfrm>
            <a:off x="1370013" y="2286000"/>
            <a:ext cx="7313612" cy="3581400"/>
          </a:xfrm>
        </p:spPr>
        <p:txBody>
          <a:bodyPr/>
          <a:lstStyle/>
          <a:p>
            <a:pPr marL="0" indent="0" eaLnBrk="1" hangingPunct="1">
              <a:buFontTx/>
              <a:buNone/>
              <a:tabLst>
                <a:tab pos="800100" algn="l"/>
                <a:tab pos="985838" algn="l"/>
                <a:tab pos="2243138" algn="l"/>
              </a:tabLst>
            </a:pPr>
            <a:r>
              <a:rPr lang="nl-BE" sz="2200" smtClean="0">
                <a:solidFill>
                  <a:srgbClr val="269999"/>
                </a:solidFill>
              </a:rPr>
              <a:t>Extraction data</a:t>
            </a:r>
          </a:p>
          <a:p>
            <a:pPr marL="0" indent="0" eaLnBrk="1" hangingPunct="1">
              <a:buFontTx/>
              <a:buNone/>
              <a:tabLst>
                <a:tab pos="800100" algn="l"/>
                <a:tab pos="985838" algn="l"/>
                <a:tab pos="2243138" algn="l"/>
              </a:tabLst>
            </a:pPr>
            <a:endParaRPr lang="nl-BE" sz="2200" smtClean="0">
              <a:solidFill>
                <a:schemeClr val="accent2"/>
              </a:solidFill>
            </a:endParaRPr>
          </a:p>
          <a:p>
            <a:pPr marL="0" indent="0" eaLnBrk="1" hangingPunct="1">
              <a:buFontTx/>
              <a:buNone/>
              <a:tabLst>
                <a:tab pos="800100" algn="l"/>
                <a:tab pos="985838" algn="l"/>
                <a:tab pos="2243138" algn="l"/>
              </a:tabLst>
            </a:pPr>
            <a:r>
              <a:rPr lang="nl-BE" sz="2200" smtClean="0">
                <a:solidFill>
                  <a:srgbClr val="269999"/>
                </a:solidFill>
              </a:rPr>
              <a:t>Claim:</a:t>
            </a:r>
            <a:r>
              <a:rPr lang="nl-BE" sz="2200" smtClean="0">
                <a:solidFill>
                  <a:schemeClr val="accent2"/>
                </a:solidFill>
              </a:rPr>
              <a:t>	</a:t>
            </a:r>
            <a:r>
              <a:rPr lang="nl-BE" sz="2200" smtClean="0">
                <a:solidFill>
                  <a:schemeClr val="tx2"/>
                </a:solidFill>
              </a:rPr>
              <a:t>The </a:t>
            </a:r>
            <a:r>
              <a:rPr lang="nl-BE" sz="2200">
                <a:solidFill>
                  <a:schemeClr val="tx2"/>
                </a:solidFill>
              </a:rPr>
              <a:t>ellipsis site is deleted when the</a:t>
            </a:r>
            <a:r>
              <a:rPr lang="nl-BE" sz="2200" smtClean="0">
                <a:solidFill>
                  <a:schemeClr val="tx2"/>
                </a:solidFill>
              </a:rPr>
              <a:t> 			licensing head </a:t>
            </a:r>
            <a:r>
              <a:rPr lang="nl-BE" sz="2200">
                <a:solidFill>
                  <a:schemeClr val="tx2"/>
                </a:solidFill>
              </a:rPr>
              <a:t>enters the structure.</a:t>
            </a:r>
          </a:p>
          <a:p>
            <a:pPr marL="0" indent="0" eaLnBrk="1" hangingPunct="1">
              <a:buFontTx/>
              <a:buNone/>
              <a:tabLst>
                <a:tab pos="800100" algn="l"/>
                <a:tab pos="985838" algn="l"/>
                <a:tab pos="2243138" algn="l"/>
              </a:tabLst>
            </a:pPr>
            <a:endParaRPr lang="nl-BE" sz="2200" smtClean="0">
              <a:solidFill>
                <a:schemeClr val="tx2"/>
              </a:solidFill>
            </a:endParaRPr>
          </a:p>
          <a:p>
            <a:pPr marL="0" indent="0" eaLnBrk="1" hangingPunct="1">
              <a:buFontTx/>
              <a:buNone/>
              <a:tabLst>
                <a:tab pos="800100" algn="l"/>
                <a:tab pos="985838" algn="l"/>
                <a:tab pos="2243138" algn="l"/>
              </a:tabLst>
            </a:pPr>
            <a:r>
              <a:rPr lang="nl-BE" sz="2200" smtClean="0">
                <a:solidFill>
                  <a:srgbClr val="269999"/>
                </a:solidFill>
                <a:sym typeface="Wingdings" pitchFamily="-110" charset="2"/>
              </a:rPr>
              <a:t>Consequence:</a:t>
            </a:r>
            <a:r>
              <a:rPr lang="nl-BE" sz="2200" smtClean="0">
                <a:solidFill>
                  <a:schemeClr val="tx2"/>
                </a:solidFill>
                <a:sym typeface="Wingdings" pitchFamily="-110" charset="2"/>
              </a:rPr>
              <a:t>	An </a:t>
            </a:r>
            <a:r>
              <a:rPr lang="nl-BE" sz="2200">
                <a:solidFill>
                  <a:schemeClr val="tx2"/>
                </a:solidFill>
                <a:sym typeface="Wingdings" pitchFamily="-110" charset="2"/>
              </a:rPr>
              <a:t>element can move out of the 			ellipsis site if it moves to a position 			between licensor and ellipsis site.</a:t>
            </a:r>
            <a:endParaRPr lang="nl-BE" sz="2200">
              <a:solidFill>
                <a:schemeClr val="tx2"/>
              </a:solidFill>
            </a:endParaRPr>
          </a:p>
          <a:p>
            <a:pPr marL="0" indent="0" eaLnBrk="1" hangingPunct="1">
              <a:buFontTx/>
              <a:buNone/>
              <a:tabLst>
                <a:tab pos="800100" algn="l"/>
                <a:tab pos="985838" algn="l"/>
                <a:tab pos="2243138" algn="l"/>
              </a:tabLst>
            </a:pPr>
            <a:endParaRPr lang="nl-BE" sz="2000" smtClean="0">
              <a:solidFill>
                <a:schemeClr val="tx2"/>
              </a:solidFill>
            </a:endParaRPr>
          </a:p>
          <a:p>
            <a:pPr marL="0" indent="0" eaLnBrk="1" hangingPunct="1">
              <a:buFontTx/>
              <a:buNone/>
              <a:tabLst>
                <a:tab pos="800100" algn="l"/>
                <a:tab pos="985838" algn="l"/>
                <a:tab pos="2243138" algn="l"/>
              </a:tabLst>
            </a:pPr>
            <a:r>
              <a:rPr lang="nl-BE" sz="2000" smtClean="0">
                <a:solidFill>
                  <a:schemeClr val="tx2"/>
                </a:solidFill>
              </a:rPr>
              <a:t>	</a:t>
            </a:r>
            <a:r>
              <a:rPr lang="nl-BE" sz="2000">
                <a:solidFill>
                  <a:schemeClr val="tx2"/>
                </a:solidFill>
              </a:rPr>
              <a:t>       </a:t>
            </a:r>
          </a:p>
          <a:p>
            <a:pPr marL="0" indent="0" eaLnBrk="1" hangingPunct="1">
              <a:buFontTx/>
              <a:buNone/>
              <a:tabLst>
                <a:tab pos="800100" algn="l"/>
                <a:tab pos="985838" algn="l"/>
                <a:tab pos="2243138" algn="l"/>
              </a:tabLst>
            </a:pPr>
            <a:endParaRPr lang="nl-NL" sz="200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51555">
                                            <p:txEl>
                                              <p:pRg st="4" end="4"/>
                                            </p:txEl>
                                          </p:spTgt>
                                        </p:tgtEl>
                                        <p:attrNameLst>
                                          <p:attrName>style.visibility</p:attrName>
                                        </p:attrNameLst>
                                      </p:cBhvr>
                                      <p:to>
                                        <p:strVal val="visible"/>
                                      </p:to>
                                    </p:set>
                                    <p:anim calcmode="lin" valueType="num">
                                      <p:cBhvr>
                                        <p:cTn id="7" dur="1000" fill="hold"/>
                                        <p:tgtEl>
                                          <p:spTgt spid="151555">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51555">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15155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1555">
                                            <p:txEl>
                                              <p:pRg st="4" end="4"/>
                                            </p:txEl>
                                          </p:spTgt>
                                        </p:tgtEl>
                                        <p:attrNameLst>
                                          <p:attrName>ppt_y</p:attrName>
                                        </p:attrNameLst>
                                      </p:cBhvr>
                                      <p:tavLst>
                                        <p:tav tm="0" fmla="#ppt_y+(sin(-2*pi*(1-$))*-#ppt_x+cos(-2*pi*(1-$))*(1-#ppt_y))*(1-$)">
                                          <p:val>
                                            <p:fltVal val="0"/>
                                          </p:val>
                                        </p:tav>
                                        <p:tav tm="100000">
                                          <p:val>
                                            <p:fltVal val="1"/>
                                          </p:val>
                                        </p:tav>
                                      </p:tavLst>
                                    </p:anim>
                                  </p:childTnLst>
                                </p:cTn>
                              </p:par>
                              <p:par>
                                <p:cTn id="11" presetID="1" presetClass="entr" presetSubtype="0" fill="hold" nodeType="withEffect">
                                  <p:stCondLst>
                                    <p:cond delay="0"/>
                                  </p:stCondLst>
                                  <p:childTnLst>
                                    <p:set>
                                      <p:cBhvr>
                                        <p:cTn id="12" dur="1" fill="hold">
                                          <p:stCondLst>
                                            <p:cond delay="0"/>
                                          </p:stCondLst>
                                        </p:cTn>
                                        <p:tgtEl>
                                          <p:spTgt spid="151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3.2 Derivational ellipsis (13)</a:t>
            </a:r>
            <a:endParaRPr lang="nl-NL" sz="3200" smtClean="0">
              <a:solidFill>
                <a:schemeClr val="accent1"/>
              </a:solidFill>
            </a:endParaRPr>
          </a:p>
        </p:txBody>
      </p:sp>
      <p:sp>
        <p:nvSpPr>
          <p:cNvPr id="151555" name="Rectangle 3"/>
          <p:cNvSpPr>
            <a:spLocks noGrp="1" noChangeArrowheads="1"/>
          </p:cNvSpPr>
          <p:nvPr>
            <p:ph type="body" idx="1"/>
          </p:nvPr>
        </p:nvSpPr>
        <p:spPr>
          <a:xfrm>
            <a:off x="1371600" y="2286000"/>
            <a:ext cx="7313613" cy="3048000"/>
          </a:xfrm>
        </p:spPr>
        <p:txBody>
          <a:bodyPr/>
          <a:lstStyle/>
          <a:p>
            <a:pPr marL="0" indent="0" eaLnBrk="1" hangingPunct="1">
              <a:buFontTx/>
              <a:buNone/>
              <a:tabLst>
                <a:tab pos="800100" algn="l"/>
                <a:tab pos="985838" algn="l"/>
                <a:tab pos="2243138" algn="l"/>
              </a:tabLst>
            </a:pPr>
            <a:r>
              <a:rPr lang="nl-BE" sz="2000" dirty="0" smtClean="0">
                <a:solidFill>
                  <a:schemeClr val="tx2"/>
                </a:solidFill>
              </a:rPr>
              <a:t>(58)</a:t>
            </a:r>
            <a:r>
              <a:rPr lang="nl-BE" sz="2000" dirty="0">
                <a:solidFill>
                  <a:schemeClr val="tx2"/>
                </a:solidFill>
              </a:rPr>
              <a:t>	       </a:t>
            </a:r>
          </a:p>
          <a:p>
            <a:pPr marL="0" indent="0" eaLnBrk="1" hangingPunct="1">
              <a:buFontTx/>
              <a:buNone/>
              <a:tabLst>
                <a:tab pos="800100" algn="l"/>
                <a:tab pos="985838" algn="l"/>
                <a:tab pos="2243138" algn="l"/>
              </a:tabLst>
            </a:pPr>
            <a:endParaRPr lang="nl-NL" sz="2000" dirty="0">
              <a:solidFill>
                <a:schemeClr val="tx2"/>
              </a:solidFill>
            </a:endParaRPr>
          </a:p>
        </p:txBody>
      </p:sp>
      <p:sp>
        <p:nvSpPr>
          <p:cNvPr id="151556" name="Text Box 4"/>
          <p:cNvSpPr txBox="1">
            <a:spLocks noChangeArrowheads="1"/>
          </p:cNvSpPr>
          <p:nvPr/>
        </p:nvSpPr>
        <p:spPr bwMode="auto">
          <a:xfrm>
            <a:off x="2057400" y="2209800"/>
            <a:ext cx="3384550" cy="2478088"/>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a:solidFill>
                  <a:schemeClr val="tx2"/>
                </a:solidFill>
              </a:rPr>
              <a:t>       …</a:t>
            </a:r>
          </a:p>
          <a:p>
            <a:pPr marL="342900" indent="-342900">
              <a:spcBef>
                <a:spcPct val="50000"/>
              </a:spcBef>
            </a:pPr>
            <a:r>
              <a:rPr lang="nl-BE" sz="2000">
                <a:solidFill>
                  <a:schemeClr val="tx2"/>
                </a:solidFill>
              </a:rPr>
              <a:t>         </a:t>
            </a:r>
          </a:p>
          <a:p>
            <a:pPr marL="342900" indent="-342900">
              <a:spcBef>
                <a:spcPct val="50000"/>
              </a:spcBef>
              <a:spcAft>
                <a:spcPts val="1800"/>
              </a:spcAft>
            </a:pPr>
            <a:r>
              <a:rPr lang="nl-BE" sz="2000">
                <a:solidFill>
                  <a:schemeClr val="tx2"/>
                </a:solidFill>
              </a:rPr>
              <a:t>         ellipsis site</a:t>
            </a:r>
          </a:p>
          <a:p>
            <a:pPr marL="342900" indent="-342900">
              <a:spcBef>
                <a:spcPct val="50000"/>
              </a:spcBef>
            </a:pPr>
            <a:r>
              <a:rPr lang="nl-BE" sz="2000">
                <a:solidFill>
                  <a:schemeClr val="tx2"/>
                </a:solidFill>
              </a:rPr>
              <a:t>               XP</a:t>
            </a:r>
          </a:p>
          <a:p>
            <a:pPr marL="342900" indent="-342900">
              <a:spcBef>
                <a:spcPct val="50000"/>
              </a:spcBef>
            </a:pPr>
            <a:endParaRPr lang="nl-NL" sz="2000">
              <a:solidFill>
                <a:schemeClr val="tx2"/>
              </a:solidFill>
            </a:endParaRPr>
          </a:p>
        </p:txBody>
      </p:sp>
      <p:sp>
        <p:nvSpPr>
          <p:cNvPr id="151573" name="AutoShape 21"/>
          <p:cNvSpPr>
            <a:spLocks noChangeArrowheads="1"/>
          </p:cNvSpPr>
          <p:nvPr/>
        </p:nvSpPr>
        <p:spPr bwMode="auto">
          <a:xfrm>
            <a:off x="3048000" y="3505200"/>
            <a:ext cx="1152525" cy="304800"/>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sp>
        <p:nvSpPr>
          <p:cNvPr id="151574" name="Text Box 22"/>
          <p:cNvSpPr txBox="1">
            <a:spLocks noChangeArrowheads="1"/>
          </p:cNvSpPr>
          <p:nvPr/>
        </p:nvSpPr>
        <p:spPr bwMode="auto">
          <a:xfrm>
            <a:off x="5105400" y="2286000"/>
            <a:ext cx="3657600" cy="2862263"/>
          </a:xfrm>
          <a:prstGeom prst="rect">
            <a:avLst/>
          </a:prstGeom>
          <a:noFill/>
          <a:ln w="9525">
            <a:noFill/>
            <a:miter lim="800000"/>
            <a:headEnd/>
            <a:tailEnd/>
          </a:ln>
        </p:spPr>
        <p:txBody>
          <a:bodyPr>
            <a:prstTxWarp prst="textNoShape">
              <a:avLst/>
            </a:prstTxWarp>
            <a:spAutoFit/>
          </a:bodyPr>
          <a:lstStyle/>
          <a:p>
            <a:pPr marL="342900" indent="-342900">
              <a:spcBef>
                <a:spcPct val="50000"/>
              </a:spcBef>
              <a:spcAft>
                <a:spcPts val="1200"/>
              </a:spcAft>
            </a:pPr>
            <a:r>
              <a:rPr lang="nl-BE" sz="2000">
                <a:solidFill>
                  <a:schemeClr val="tx2"/>
                </a:solidFill>
              </a:rPr>
              <a:t>             </a:t>
            </a:r>
          </a:p>
          <a:p>
            <a:pPr marL="342900" indent="-342900">
              <a:spcBef>
                <a:spcPct val="50000"/>
              </a:spcBef>
              <a:spcAft>
                <a:spcPts val="1200"/>
              </a:spcAft>
            </a:pPr>
            <a:r>
              <a:rPr lang="nl-BE" sz="2000">
                <a:solidFill>
                  <a:schemeClr val="tx2"/>
                </a:solidFill>
              </a:rPr>
              <a:t>licensor        …</a:t>
            </a:r>
          </a:p>
          <a:p>
            <a:pPr marL="342900" indent="-342900">
              <a:spcBef>
                <a:spcPct val="50000"/>
              </a:spcBef>
            </a:pPr>
            <a:r>
              <a:rPr lang="nl-BE" sz="2000">
                <a:solidFill>
                  <a:schemeClr val="tx2"/>
                </a:solidFill>
              </a:rPr>
              <a:t>            XP     </a:t>
            </a:r>
          </a:p>
          <a:p>
            <a:pPr marL="342900" indent="-342900">
              <a:spcBef>
                <a:spcPct val="50000"/>
              </a:spcBef>
              <a:spcAft>
                <a:spcPts val="2400"/>
              </a:spcAft>
            </a:pPr>
            <a:r>
              <a:rPr lang="nl-BE" sz="2000">
                <a:solidFill>
                  <a:schemeClr val="tx2"/>
                </a:solidFill>
              </a:rPr>
              <a:t>                       ellipsis site</a:t>
            </a:r>
          </a:p>
          <a:p>
            <a:pPr marL="342900" indent="-342900">
              <a:spcBef>
                <a:spcPct val="50000"/>
              </a:spcBef>
            </a:pPr>
            <a:r>
              <a:rPr lang="nl-BE" sz="2000">
                <a:solidFill>
                  <a:schemeClr val="tx2"/>
                </a:solidFill>
              </a:rPr>
              <a:t>                              …</a:t>
            </a:r>
            <a:endParaRPr lang="nl-NL" sz="2000">
              <a:solidFill>
                <a:schemeClr val="tx2"/>
              </a:solidFill>
            </a:endParaRPr>
          </a:p>
        </p:txBody>
      </p:sp>
      <p:sp>
        <p:nvSpPr>
          <p:cNvPr id="151575" name="Text Box 23"/>
          <p:cNvSpPr txBox="1">
            <a:spLocks noChangeArrowheads="1"/>
          </p:cNvSpPr>
          <p:nvPr/>
        </p:nvSpPr>
        <p:spPr bwMode="auto">
          <a:xfrm>
            <a:off x="4572000" y="2590800"/>
            <a:ext cx="503238" cy="457200"/>
          </a:xfrm>
          <a:prstGeom prst="rect">
            <a:avLst/>
          </a:prstGeom>
          <a:noFill/>
          <a:ln w="9525">
            <a:noFill/>
            <a:miter lim="800000"/>
            <a:headEnd/>
            <a:tailEnd/>
          </a:ln>
        </p:spPr>
        <p:txBody>
          <a:bodyPr>
            <a:prstTxWarp prst="textNoShape">
              <a:avLst/>
            </a:prstTxWarp>
            <a:spAutoFit/>
          </a:bodyPr>
          <a:lstStyle/>
          <a:p>
            <a:pPr>
              <a:spcBef>
                <a:spcPct val="50000"/>
              </a:spcBef>
            </a:pPr>
            <a:r>
              <a:rPr lang="nl-BE" sz="2400">
                <a:solidFill>
                  <a:schemeClr val="tx2"/>
                </a:solidFill>
                <a:sym typeface="Wingdings" pitchFamily="-110" charset="2"/>
              </a:rPr>
              <a:t></a:t>
            </a:r>
            <a:endParaRPr lang="nl-NL" sz="2400">
              <a:solidFill>
                <a:schemeClr val="tx2"/>
              </a:solidFill>
            </a:endParaRPr>
          </a:p>
        </p:txBody>
      </p:sp>
      <p:grpSp>
        <p:nvGrpSpPr>
          <p:cNvPr id="2" name="Group 24"/>
          <p:cNvGrpSpPr>
            <a:grpSpLocks/>
          </p:cNvGrpSpPr>
          <p:nvPr/>
        </p:nvGrpSpPr>
        <p:grpSpPr bwMode="auto">
          <a:xfrm>
            <a:off x="6096000" y="2743200"/>
            <a:ext cx="792163" cy="144463"/>
            <a:chOff x="2064" y="2160"/>
            <a:chExt cx="635" cy="91"/>
          </a:xfrm>
        </p:grpSpPr>
        <p:sp>
          <p:nvSpPr>
            <p:cNvPr id="197648"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97649"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3" name="Group 31"/>
          <p:cNvGrpSpPr>
            <a:grpSpLocks/>
          </p:cNvGrpSpPr>
          <p:nvPr/>
        </p:nvGrpSpPr>
        <p:grpSpPr bwMode="auto">
          <a:xfrm>
            <a:off x="6629400" y="3352800"/>
            <a:ext cx="1265238" cy="458788"/>
            <a:chOff x="4332" y="3249"/>
            <a:chExt cx="797" cy="289"/>
          </a:xfrm>
        </p:grpSpPr>
        <p:sp>
          <p:nvSpPr>
            <p:cNvPr id="197646" name="Line 28"/>
            <p:cNvSpPr>
              <a:spLocks noChangeShapeType="1"/>
            </p:cNvSpPr>
            <p:nvPr/>
          </p:nvSpPr>
          <p:spPr bwMode="auto">
            <a:xfrm flipH="1">
              <a:off x="4332" y="3249"/>
              <a:ext cx="249"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97647" name="Freeform 29"/>
            <p:cNvSpPr>
              <a:spLocks/>
            </p:cNvSpPr>
            <p:nvPr/>
          </p:nvSpPr>
          <p:spPr bwMode="auto">
            <a:xfrm>
              <a:off x="4581" y="3249"/>
              <a:ext cx="548" cy="289"/>
            </a:xfrm>
            <a:custGeom>
              <a:avLst/>
              <a:gdLst>
                <a:gd name="T0" fmla="*/ 0 w 548"/>
                <a:gd name="T1" fmla="*/ 0 h 289"/>
                <a:gd name="T2" fmla="*/ 548 w 548"/>
                <a:gd name="T3" fmla="*/ 289 h 289"/>
                <a:gd name="T4" fmla="*/ 0 60000 65536"/>
                <a:gd name="T5" fmla="*/ 0 60000 65536"/>
                <a:gd name="T6" fmla="*/ 0 w 548"/>
                <a:gd name="T7" fmla="*/ 0 h 289"/>
                <a:gd name="T8" fmla="*/ 548 w 548"/>
                <a:gd name="T9" fmla="*/ 289 h 289"/>
              </a:gdLst>
              <a:ahLst/>
              <a:cxnLst>
                <a:cxn ang="T4">
                  <a:pos x="T0" y="T1"/>
                </a:cxn>
                <a:cxn ang="T5">
                  <a:pos x="T2" y="T3"/>
                </a:cxn>
              </a:cxnLst>
              <a:rect l="T6" t="T7" r="T8" b="T9"/>
              <a:pathLst>
                <a:path w="548" h="289">
                  <a:moveTo>
                    <a:pt x="0" y="0"/>
                  </a:moveTo>
                  <a:lnTo>
                    <a:pt x="548" y="289"/>
                  </a:lnTo>
                </a:path>
              </a:pathLst>
            </a:custGeom>
            <a:noFill/>
            <a:ln w="12700">
              <a:solidFill>
                <a:schemeClr val="tx2"/>
              </a:solidFill>
              <a:round/>
              <a:headEnd/>
              <a:tailEnd/>
            </a:ln>
          </p:spPr>
          <p:txBody>
            <a:bodyPr>
              <a:prstTxWarp prst="textNoShape">
                <a:avLst/>
              </a:prstTxWarp>
            </a:bodyPr>
            <a:lstStyle/>
            <a:p>
              <a:endParaRPr lang="nl-NL"/>
            </a:p>
          </p:txBody>
        </p:sp>
      </p:grpSp>
      <p:sp>
        <p:nvSpPr>
          <p:cNvPr id="151582" name="AutoShape 30"/>
          <p:cNvSpPr>
            <a:spLocks noChangeArrowheads="1"/>
          </p:cNvSpPr>
          <p:nvPr/>
        </p:nvSpPr>
        <p:spPr bwMode="auto">
          <a:xfrm>
            <a:off x="7391400" y="4419600"/>
            <a:ext cx="1152525" cy="303213"/>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4" name="Group 32"/>
          <p:cNvGrpSpPr>
            <a:grpSpLocks/>
          </p:cNvGrpSpPr>
          <p:nvPr/>
        </p:nvGrpSpPr>
        <p:grpSpPr bwMode="auto">
          <a:xfrm>
            <a:off x="2438400" y="2667000"/>
            <a:ext cx="1265238" cy="458788"/>
            <a:chOff x="4332" y="3249"/>
            <a:chExt cx="797" cy="289"/>
          </a:xfrm>
        </p:grpSpPr>
        <p:sp>
          <p:nvSpPr>
            <p:cNvPr id="197644" name="Line 33"/>
            <p:cNvSpPr>
              <a:spLocks noChangeShapeType="1"/>
            </p:cNvSpPr>
            <p:nvPr/>
          </p:nvSpPr>
          <p:spPr bwMode="auto">
            <a:xfrm flipH="1">
              <a:off x="4332" y="3249"/>
              <a:ext cx="249"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97645" name="Freeform 34"/>
            <p:cNvSpPr>
              <a:spLocks/>
            </p:cNvSpPr>
            <p:nvPr/>
          </p:nvSpPr>
          <p:spPr bwMode="auto">
            <a:xfrm>
              <a:off x="4581" y="3249"/>
              <a:ext cx="548" cy="289"/>
            </a:xfrm>
            <a:custGeom>
              <a:avLst/>
              <a:gdLst>
                <a:gd name="T0" fmla="*/ 0 w 548"/>
                <a:gd name="T1" fmla="*/ 0 h 289"/>
                <a:gd name="T2" fmla="*/ 548 w 548"/>
                <a:gd name="T3" fmla="*/ 289 h 289"/>
                <a:gd name="T4" fmla="*/ 0 60000 65536"/>
                <a:gd name="T5" fmla="*/ 0 60000 65536"/>
                <a:gd name="T6" fmla="*/ 0 w 548"/>
                <a:gd name="T7" fmla="*/ 0 h 289"/>
                <a:gd name="T8" fmla="*/ 548 w 548"/>
                <a:gd name="T9" fmla="*/ 289 h 289"/>
              </a:gdLst>
              <a:ahLst/>
              <a:cxnLst>
                <a:cxn ang="T4">
                  <a:pos x="T0" y="T1"/>
                </a:cxn>
                <a:cxn ang="T5">
                  <a:pos x="T2" y="T3"/>
                </a:cxn>
              </a:cxnLst>
              <a:rect l="T6" t="T7" r="T8" b="T9"/>
              <a:pathLst>
                <a:path w="548" h="289">
                  <a:moveTo>
                    <a:pt x="0" y="0"/>
                  </a:moveTo>
                  <a:lnTo>
                    <a:pt x="548" y="289"/>
                  </a:lnTo>
                </a:path>
              </a:pathLst>
            </a:custGeom>
            <a:noFill/>
            <a:ln w="12700">
              <a:solidFill>
                <a:schemeClr val="tx2"/>
              </a:solidFill>
              <a:round/>
              <a:headEnd/>
              <a:tailEnd/>
            </a:ln>
          </p:spPr>
          <p:txBody>
            <a:bodyPr>
              <a:prstTxWarp prst="textNoShape">
                <a:avLst/>
              </a:prstTxWarp>
            </a:bodyPr>
            <a:lstStyle/>
            <a:p>
              <a:endParaRPr lang="nl-NL"/>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55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55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157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55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 0 C -0.05434 0.0467 -0.10868 0.09364 -0.13177 0.0719 C -0.15486 0.05017 -0.14653 -0.04047 -0.1382 -0.13087 " pathEditMode="relative" ptsTypes="aaA">
                                      <p:cBhvr>
                                        <p:cTn id="22" dur="2000" fill="hold"/>
                                        <p:tgtEl>
                                          <p:spTgt spid="151556">
                                            <p:txEl>
                                              <p:pRg st="3" end="3"/>
                                            </p:txEl>
                                          </p:spTgt>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15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157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157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157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157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157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158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2000"/>
                                        <p:tgtEl>
                                          <p:spTgt spid="151582"/>
                                        </p:tgtEl>
                                      </p:cBhvr>
                                    </p:animEffect>
                                    <p:set>
                                      <p:cBhvr>
                                        <p:cTn id="49" dur="1" fill="hold">
                                          <p:stCondLst>
                                            <p:cond delay="1999"/>
                                          </p:stCondLst>
                                        </p:cTn>
                                        <p:tgtEl>
                                          <p:spTgt spid="15158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151574">
                                            <p:txEl>
                                              <p:pRg st="4" end="4"/>
                                            </p:txEl>
                                          </p:spTgt>
                                        </p:tgtEl>
                                      </p:cBhvr>
                                    </p:animEffect>
                                    <p:set>
                                      <p:cBhvr>
                                        <p:cTn id="52" dur="1" fill="hold">
                                          <p:stCondLst>
                                            <p:cond delay="1999"/>
                                          </p:stCondLst>
                                        </p:cTn>
                                        <p:tgtEl>
                                          <p:spTgt spid="151574">
                                            <p:txEl>
                                              <p:pRg st="4" end="4"/>
                                            </p:txEl>
                                          </p:spTgt>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000"/>
                                        <p:tgtEl>
                                          <p:spTgt spid="151574">
                                            <p:txEl>
                                              <p:pRg st="3" end="3"/>
                                            </p:txEl>
                                          </p:spTgt>
                                        </p:tgtEl>
                                      </p:cBhvr>
                                    </p:animEffect>
                                    <p:set>
                                      <p:cBhvr>
                                        <p:cTn id="55" dur="1" fill="hold">
                                          <p:stCondLst>
                                            <p:cond delay="1999"/>
                                          </p:stCondLst>
                                        </p:cTn>
                                        <p:tgtEl>
                                          <p:spTgt spid="15157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3" grpId="0" animBg="1"/>
      <p:bldP spid="151575" grpId="0"/>
      <p:bldP spid="151582" grpId="0" animBg="1"/>
      <p:bldP spid="151582" grpId="1" animBg="1"/>
    </p:bld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3.2 Derivational ellipsis (14)</a:t>
            </a:r>
            <a:endParaRPr lang="nl-NL" sz="3200" smtClean="0">
              <a:solidFill>
                <a:schemeClr val="accent1"/>
              </a:solidFill>
            </a:endParaRPr>
          </a:p>
        </p:txBody>
      </p:sp>
      <p:sp>
        <p:nvSpPr>
          <p:cNvPr id="151555" name="Rectangle 3"/>
          <p:cNvSpPr>
            <a:spLocks noGrp="1" noChangeArrowheads="1"/>
          </p:cNvSpPr>
          <p:nvPr>
            <p:ph type="body" idx="1"/>
          </p:nvPr>
        </p:nvSpPr>
        <p:spPr>
          <a:xfrm>
            <a:off x="1371600" y="1828800"/>
            <a:ext cx="7313613" cy="3048000"/>
          </a:xfrm>
        </p:spPr>
        <p:txBody>
          <a:bodyPr/>
          <a:lstStyle/>
          <a:p>
            <a:pPr marL="0" indent="0" eaLnBrk="1" hangingPunct="1">
              <a:buFontTx/>
              <a:buNone/>
              <a:tabLst>
                <a:tab pos="800100" algn="l"/>
                <a:tab pos="985838" algn="l"/>
                <a:tab pos="2243138" algn="l"/>
              </a:tabLst>
            </a:pPr>
            <a:r>
              <a:rPr lang="nl-BE" sz="2000" dirty="0" smtClean="0">
                <a:solidFill>
                  <a:schemeClr val="tx2"/>
                </a:solidFill>
              </a:rPr>
              <a:t>(59)</a:t>
            </a:r>
            <a:r>
              <a:rPr lang="nl-BE" sz="2000" dirty="0">
                <a:solidFill>
                  <a:schemeClr val="tx2"/>
                </a:solidFill>
              </a:rPr>
              <a:t>	       </a:t>
            </a:r>
          </a:p>
          <a:p>
            <a:pPr marL="0" indent="0" eaLnBrk="1" hangingPunct="1">
              <a:buFontTx/>
              <a:buNone/>
              <a:tabLst>
                <a:tab pos="800100" algn="l"/>
                <a:tab pos="985838" algn="l"/>
                <a:tab pos="2243138" algn="l"/>
              </a:tabLst>
            </a:pPr>
            <a:endParaRPr lang="nl-NL" sz="2000" dirty="0">
              <a:solidFill>
                <a:schemeClr val="tx2"/>
              </a:solidFill>
            </a:endParaRPr>
          </a:p>
        </p:txBody>
      </p:sp>
      <p:sp>
        <p:nvSpPr>
          <p:cNvPr id="151556" name="Text Box 4"/>
          <p:cNvSpPr txBox="1">
            <a:spLocks noChangeArrowheads="1"/>
          </p:cNvSpPr>
          <p:nvPr/>
        </p:nvSpPr>
        <p:spPr bwMode="auto">
          <a:xfrm>
            <a:off x="2057400" y="1828800"/>
            <a:ext cx="3384550" cy="2170113"/>
          </a:xfrm>
          <a:prstGeom prst="rect">
            <a:avLst/>
          </a:prstGeom>
          <a:noFill/>
          <a:ln w="9525">
            <a:noFill/>
            <a:miter lim="800000"/>
            <a:headEnd/>
            <a:tailEnd/>
          </a:ln>
        </p:spPr>
        <p:txBody>
          <a:bodyPr>
            <a:prstTxWarp prst="textNoShape">
              <a:avLst/>
            </a:prstTxWarp>
            <a:spAutoFit/>
          </a:bodyPr>
          <a:lstStyle/>
          <a:p>
            <a:pPr marL="342900" indent="-342900">
              <a:spcBef>
                <a:spcPct val="50000"/>
              </a:spcBef>
              <a:spcAft>
                <a:spcPts val="1200"/>
              </a:spcAft>
            </a:pPr>
            <a:r>
              <a:rPr lang="nl-BE" sz="2000">
                <a:solidFill>
                  <a:schemeClr val="tx2"/>
                </a:solidFill>
              </a:rPr>
              <a:t>       …</a:t>
            </a:r>
          </a:p>
          <a:p>
            <a:pPr marL="342900" indent="-342900">
              <a:spcBef>
                <a:spcPct val="50000"/>
              </a:spcBef>
              <a:spcAft>
                <a:spcPts val="1800"/>
              </a:spcAft>
            </a:pPr>
            <a:r>
              <a:rPr lang="nl-BE" sz="2000">
                <a:solidFill>
                  <a:schemeClr val="tx2"/>
                </a:solidFill>
              </a:rPr>
              <a:t>         ellipsis site</a:t>
            </a:r>
          </a:p>
          <a:p>
            <a:pPr marL="342900" indent="-342900">
              <a:spcBef>
                <a:spcPct val="50000"/>
              </a:spcBef>
            </a:pPr>
            <a:r>
              <a:rPr lang="nl-BE" sz="2000">
                <a:solidFill>
                  <a:schemeClr val="tx2"/>
                </a:solidFill>
              </a:rPr>
              <a:t>               XP</a:t>
            </a:r>
          </a:p>
          <a:p>
            <a:pPr marL="342900" indent="-342900">
              <a:spcBef>
                <a:spcPct val="50000"/>
              </a:spcBef>
            </a:pPr>
            <a:endParaRPr lang="nl-NL" sz="2000">
              <a:solidFill>
                <a:schemeClr val="tx2"/>
              </a:solidFill>
            </a:endParaRPr>
          </a:p>
        </p:txBody>
      </p:sp>
      <p:sp>
        <p:nvSpPr>
          <p:cNvPr id="151573" name="AutoShape 21"/>
          <p:cNvSpPr>
            <a:spLocks noChangeArrowheads="1"/>
          </p:cNvSpPr>
          <p:nvPr/>
        </p:nvSpPr>
        <p:spPr bwMode="auto">
          <a:xfrm>
            <a:off x="3048000" y="2819400"/>
            <a:ext cx="1152525" cy="304800"/>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sp>
        <p:nvSpPr>
          <p:cNvPr id="151574" name="Text Box 22"/>
          <p:cNvSpPr txBox="1">
            <a:spLocks noChangeArrowheads="1"/>
          </p:cNvSpPr>
          <p:nvPr/>
        </p:nvSpPr>
        <p:spPr bwMode="auto">
          <a:xfrm>
            <a:off x="5105400" y="1828800"/>
            <a:ext cx="3657600" cy="2324100"/>
          </a:xfrm>
          <a:prstGeom prst="rect">
            <a:avLst/>
          </a:prstGeom>
          <a:noFill/>
          <a:ln w="9525">
            <a:noFill/>
            <a:miter lim="800000"/>
            <a:headEnd/>
            <a:tailEnd/>
          </a:ln>
        </p:spPr>
        <p:txBody>
          <a:bodyPr>
            <a:prstTxWarp prst="textNoShape">
              <a:avLst/>
            </a:prstTxWarp>
            <a:spAutoFit/>
          </a:bodyPr>
          <a:lstStyle/>
          <a:p>
            <a:pPr marL="342900" indent="-342900">
              <a:spcBef>
                <a:spcPct val="50000"/>
              </a:spcBef>
              <a:spcAft>
                <a:spcPts val="1200"/>
              </a:spcAft>
            </a:pPr>
            <a:r>
              <a:rPr lang="nl-BE" sz="2000">
                <a:solidFill>
                  <a:schemeClr val="tx2"/>
                </a:solidFill>
              </a:rPr>
              <a:t>             </a:t>
            </a:r>
          </a:p>
          <a:p>
            <a:pPr marL="342900" indent="-342900">
              <a:spcBef>
                <a:spcPct val="50000"/>
              </a:spcBef>
              <a:spcAft>
                <a:spcPts val="1200"/>
              </a:spcAft>
            </a:pPr>
            <a:r>
              <a:rPr lang="nl-BE" sz="2000">
                <a:solidFill>
                  <a:schemeClr val="tx2"/>
                </a:solidFill>
              </a:rPr>
              <a:t>licensor        …</a:t>
            </a:r>
          </a:p>
          <a:p>
            <a:pPr marL="342900" indent="-342900">
              <a:spcBef>
                <a:spcPct val="50000"/>
              </a:spcBef>
              <a:spcAft>
                <a:spcPts val="1800"/>
              </a:spcAft>
            </a:pPr>
            <a:r>
              <a:rPr lang="nl-BE" sz="2000">
                <a:solidFill>
                  <a:schemeClr val="tx2"/>
                </a:solidFill>
              </a:rPr>
              <a:t>                       ellipsis site</a:t>
            </a:r>
          </a:p>
          <a:p>
            <a:pPr marL="342900" indent="-342900">
              <a:spcBef>
                <a:spcPct val="50000"/>
              </a:spcBef>
            </a:pPr>
            <a:r>
              <a:rPr lang="nl-BE" sz="2000">
                <a:solidFill>
                  <a:schemeClr val="tx2"/>
                </a:solidFill>
              </a:rPr>
              <a:t>                             XP</a:t>
            </a:r>
            <a:endParaRPr lang="nl-NL" sz="2000">
              <a:solidFill>
                <a:schemeClr val="tx2"/>
              </a:solidFill>
            </a:endParaRPr>
          </a:p>
        </p:txBody>
      </p:sp>
      <p:sp>
        <p:nvSpPr>
          <p:cNvPr id="199687" name="Text Box 23"/>
          <p:cNvSpPr txBox="1">
            <a:spLocks noChangeArrowheads="1"/>
          </p:cNvSpPr>
          <p:nvPr/>
        </p:nvSpPr>
        <p:spPr bwMode="auto">
          <a:xfrm>
            <a:off x="4572000" y="2590800"/>
            <a:ext cx="503238" cy="457200"/>
          </a:xfrm>
          <a:prstGeom prst="rect">
            <a:avLst/>
          </a:prstGeom>
          <a:noFill/>
          <a:ln w="9525">
            <a:noFill/>
            <a:miter lim="800000"/>
            <a:headEnd/>
            <a:tailEnd/>
          </a:ln>
        </p:spPr>
        <p:txBody>
          <a:bodyPr>
            <a:prstTxWarp prst="textNoShape">
              <a:avLst/>
            </a:prstTxWarp>
            <a:spAutoFit/>
          </a:bodyPr>
          <a:lstStyle/>
          <a:p>
            <a:pPr>
              <a:spcBef>
                <a:spcPct val="50000"/>
              </a:spcBef>
            </a:pPr>
            <a:r>
              <a:rPr lang="nl-BE" sz="2400" dirty="0">
                <a:solidFill>
                  <a:schemeClr val="tx2"/>
                </a:solidFill>
                <a:sym typeface="Wingdings" pitchFamily="-110" charset="2"/>
              </a:rPr>
              <a:t></a:t>
            </a:r>
            <a:endParaRPr lang="nl-NL" sz="2400" dirty="0">
              <a:solidFill>
                <a:schemeClr val="tx2"/>
              </a:solidFill>
            </a:endParaRPr>
          </a:p>
        </p:txBody>
      </p:sp>
      <p:grpSp>
        <p:nvGrpSpPr>
          <p:cNvPr id="2" name="Group 24"/>
          <p:cNvGrpSpPr>
            <a:grpSpLocks/>
          </p:cNvGrpSpPr>
          <p:nvPr/>
        </p:nvGrpSpPr>
        <p:grpSpPr bwMode="auto">
          <a:xfrm>
            <a:off x="6096000" y="2286000"/>
            <a:ext cx="792163" cy="144463"/>
            <a:chOff x="2064" y="2160"/>
            <a:chExt cx="635" cy="91"/>
          </a:xfrm>
        </p:grpSpPr>
        <p:sp>
          <p:nvSpPr>
            <p:cNvPr id="199713"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99714"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151582" name="AutoShape 30"/>
          <p:cNvSpPr>
            <a:spLocks noChangeArrowheads="1"/>
          </p:cNvSpPr>
          <p:nvPr/>
        </p:nvSpPr>
        <p:spPr bwMode="auto">
          <a:xfrm>
            <a:off x="7391400" y="3429000"/>
            <a:ext cx="1152525" cy="303213"/>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3" name="Group 24"/>
          <p:cNvGrpSpPr>
            <a:grpSpLocks/>
          </p:cNvGrpSpPr>
          <p:nvPr/>
        </p:nvGrpSpPr>
        <p:grpSpPr bwMode="auto">
          <a:xfrm>
            <a:off x="6629400" y="2895600"/>
            <a:ext cx="792163" cy="144463"/>
            <a:chOff x="2064" y="2160"/>
            <a:chExt cx="635" cy="91"/>
          </a:xfrm>
        </p:grpSpPr>
        <p:sp>
          <p:nvSpPr>
            <p:cNvPr id="199711"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99712"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4" name="Group 24"/>
          <p:cNvGrpSpPr>
            <a:grpSpLocks/>
          </p:cNvGrpSpPr>
          <p:nvPr/>
        </p:nvGrpSpPr>
        <p:grpSpPr bwMode="auto">
          <a:xfrm>
            <a:off x="2438400" y="2286000"/>
            <a:ext cx="792163" cy="144463"/>
            <a:chOff x="2064" y="2160"/>
            <a:chExt cx="635" cy="91"/>
          </a:xfrm>
        </p:grpSpPr>
        <p:sp>
          <p:nvSpPr>
            <p:cNvPr id="199709"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99710"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4" name="Text Box 22"/>
          <p:cNvSpPr txBox="1">
            <a:spLocks noChangeArrowheads="1"/>
          </p:cNvSpPr>
          <p:nvPr/>
        </p:nvSpPr>
        <p:spPr bwMode="auto">
          <a:xfrm>
            <a:off x="2667000" y="3886200"/>
            <a:ext cx="4343400" cy="2786063"/>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a:solidFill>
                  <a:schemeClr val="tx2"/>
                </a:solidFill>
              </a:rPr>
              <a:t>         ZP</a:t>
            </a:r>
          </a:p>
          <a:p>
            <a:pPr marL="342900" indent="-342900">
              <a:spcBef>
                <a:spcPct val="50000"/>
              </a:spcBef>
            </a:pPr>
            <a:r>
              <a:rPr lang="nl-BE" sz="2000">
                <a:solidFill>
                  <a:schemeClr val="tx2"/>
                </a:solidFill>
              </a:rPr>
              <a:t>               Z’</a:t>
            </a:r>
          </a:p>
          <a:p>
            <a:pPr marL="342900" indent="-342900">
              <a:spcBef>
                <a:spcPct val="50000"/>
              </a:spcBef>
              <a:spcAft>
                <a:spcPts val="600"/>
              </a:spcAft>
            </a:pPr>
            <a:r>
              <a:rPr lang="nl-BE" sz="2000">
                <a:solidFill>
                  <a:schemeClr val="tx2"/>
                </a:solidFill>
              </a:rPr>
              <a:t>          Z         …            </a:t>
            </a:r>
          </a:p>
          <a:p>
            <a:pPr marL="342900" indent="-342900">
              <a:spcBef>
                <a:spcPct val="50000"/>
              </a:spcBef>
            </a:pPr>
            <a:r>
              <a:rPr lang="nl-BE" sz="2000">
                <a:solidFill>
                  <a:schemeClr val="tx2"/>
                </a:solidFill>
              </a:rPr>
              <a:t>       licensor        …</a:t>
            </a:r>
          </a:p>
          <a:p>
            <a:pPr marL="342900" indent="-342900">
              <a:spcBef>
                <a:spcPct val="50000"/>
              </a:spcBef>
            </a:pPr>
            <a:r>
              <a:rPr lang="nl-BE" sz="2000">
                <a:solidFill>
                  <a:schemeClr val="tx2"/>
                </a:solidFill>
              </a:rPr>
              <a:t>                              </a:t>
            </a:r>
            <a:r>
              <a:rPr lang="nl-BE" sz="2000">
                <a:solidFill>
                  <a:srgbClr val="BFBFBF"/>
                </a:solidFill>
              </a:rPr>
              <a:t>ellipsis site</a:t>
            </a:r>
          </a:p>
          <a:p>
            <a:pPr marL="342900" indent="-342900">
              <a:spcBef>
                <a:spcPct val="50000"/>
              </a:spcBef>
            </a:pPr>
            <a:r>
              <a:rPr lang="nl-BE" sz="2000">
                <a:solidFill>
                  <a:srgbClr val="BFBFBF"/>
                </a:solidFill>
              </a:rPr>
              <a:t>                                   XP</a:t>
            </a:r>
            <a:endParaRPr lang="nl-NL" sz="2000">
              <a:solidFill>
                <a:srgbClr val="BFBFBF"/>
              </a:solidFill>
            </a:endParaRPr>
          </a:p>
        </p:txBody>
      </p:sp>
      <p:sp>
        <p:nvSpPr>
          <p:cNvPr id="25" name="Text Box 23"/>
          <p:cNvSpPr txBox="1">
            <a:spLocks noChangeArrowheads="1"/>
          </p:cNvSpPr>
          <p:nvPr/>
        </p:nvSpPr>
        <p:spPr bwMode="auto">
          <a:xfrm>
            <a:off x="2057400" y="4648200"/>
            <a:ext cx="503238" cy="457200"/>
          </a:xfrm>
          <a:prstGeom prst="rect">
            <a:avLst/>
          </a:prstGeom>
          <a:noFill/>
          <a:ln w="9525">
            <a:noFill/>
            <a:miter lim="800000"/>
            <a:headEnd/>
            <a:tailEnd/>
          </a:ln>
        </p:spPr>
        <p:txBody>
          <a:bodyPr>
            <a:prstTxWarp prst="textNoShape">
              <a:avLst/>
            </a:prstTxWarp>
            <a:spAutoFit/>
          </a:bodyPr>
          <a:lstStyle/>
          <a:p>
            <a:pPr>
              <a:spcBef>
                <a:spcPct val="50000"/>
              </a:spcBef>
            </a:pPr>
            <a:r>
              <a:rPr lang="nl-BE" sz="2400">
                <a:solidFill>
                  <a:schemeClr val="tx2"/>
                </a:solidFill>
                <a:sym typeface="Wingdings" pitchFamily="-110" charset="2"/>
              </a:rPr>
              <a:t></a:t>
            </a:r>
            <a:endParaRPr lang="nl-NL" sz="2400">
              <a:solidFill>
                <a:schemeClr val="tx2"/>
              </a:solidFill>
            </a:endParaRPr>
          </a:p>
        </p:txBody>
      </p:sp>
      <p:grpSp>
        <p:nvGrpSpPr>
          <p:cNvPr id="5" name="Group 24"/>
          <p:cNvGrpSpPr>
            <a:grpSpLocks/>
          </p:cNvGrpSpPr>
          <p:nvPr/>
        </p:nvGrpSpPr>
        <p:grpSpPr bwMode="auto">
          <a:xfrm>
            <a:off x="3276600" y="4267200"/>
            <a:ext cx="792163" cy="144463"/>
            <a:chOff x="2064" y="2160"/>
            <a:chExt cx="635" cy="91"/>
          </a:xfrm>
        </p:grpSpPr>
        <p:sp>
          <p:nvSpPr>
            <p:cNvPr id="199707"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99708"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6" name="Group 24"/>
          <p:cNvGrpSpPr>
            <a:grpSpLocks/>
          </p:cNvGrpSpPr>
          <p:nvPr/>
        </p:nvGrpSpPr>
        <p:grpSpPr bwMode="auto">
          <a:xfrm>
            <a:off x="3810000" y="4724400"/>
            <a:ext cx="792163" cy="144463"/>
            <a:chOff x="2064" y="2160"/>
            <a:chExt cx="635" cy="91"/>
          </a:xfrm>
        </p:grpSpPr>
        <p:sp>
          <p:nvSpPr>
            <p:cNvPr id="199705"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99706"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7" name="Group 24"/>
          <p:cNvGrpSpPr>
            <a:grpSpLocks/>
          </p:cNvGrpSpPr>
          <p:nvPr/>
        </p:nvGrpSpPr>
        <p:grpSpPr bwMode="auto">
          <a:xfrm>
            <a:off x="4343400" y="5257800"/>
            <a:ext cx="792163" cy="144463"/>
            <a:chOff x="2064" y="2160"/>
            <a:chExt cx="635" cy="91"/>
          </a:xfrm>
        </p:grpSpPr>
        <p:sp>
          <p:nvSpPr>
            <p:cNvPr id="199703"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99704"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8" name="Group 24"/>
          <p:cNvGrpSpPr>
            <a:grpSpLocks/>
          </p:cNvGrpSpPr>
          <p:nvPr/>
        </p:nvGrpSpPr>
        <p:grpSpPr bwMode="auto">
          <a:xfrm>
            <a:off x="4800600" y="5715000"/>
            <a:ext cx="792163" cy="144463"/>
            <a:chOff x="2064" y="2160"/>
            <a:chExt cx="635" cy="91"/>
          </a:xfrm>
        </p:grpSpPr>
        <p:sp>
          <p:nvSpPr>
            <p:cNvPr id="199701"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199702"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38" name="AutoShape 30"/>
          <p:cNvSpPr>
            <a:spLocks noChangeArrowheads="1"/>
          </p:cNvSpPr>
          <p:nvPr/>
        </p:nvSpPr>
        <p:spPr bwMode="auto">
          <a:xfrm>
            <a:off x="5486400" y="6172200"/>
            <a:ext cx="1152525" cy="152400"/>
          </a:xfrm>
          <a:prstGeom prst="triangle">
            <a:avLst>
              <a:gd name="adj" fmla="val 50000"/>
            </a:avLst>
          </a:prstGeom>
          <a:noFill/>
          <a:ln w="12700">
            <a:solidFill>
              <a:schemeClr val="bg1">
                <a:lumMod val="75000"/>
              </a:schemeClr>
            </a:solidFill>
            <a:miter lim="800000"/>
            <a:headEnd/>
            <a:tailEnd/>
          </a:ln>
        </p:spPr>
        <p:txBody>
          <a:bodyPr wrap="none" anchor="ctr">
            <a:prstTxWarp prst="textNoShape">
              <a:avLst/>
            </a:prstTxWarp>
          </a:bodyPr>
          <a:lstStyle/>
          <a:p>
            <a:pPr>
              <a:defRPr/>
            </a:pPr>
            <a:endParaRPr lang="nl-NL"/>
          </a:p>
        </p:txBody>
      </p:sp>
      <p:sp>
        <p:nvSpPr>
          <p:cNvPr id="39" name="Vrije vorm 38"/>
          <p:cNvSpPr/>
          <p:nvPr/>
        </p:nvSpPr>
        <p:spPr>
          <a:xfrm>
            <a:off x="2233613" y="4660900"/>
            <a:ext cx="3563937" cy="2144713"/>
          </a:xfrm>
          <a:custGeom>
            <a:avLst/>
            <a:gdLst>
              <a:gd name="connsiteX0" fmla="*/ 3563470 w 3563470"/>
              <a:gd name="connsiteY0" fmla="*/ 1837765 h 2144059"/>
              <a:gd name="connsiteX1" fmla="*/ 440765 w 3563470"/>
              <a:gd name="connsiteY1" fmla="*/ 1837765 h 2144059"/>
              <a:gd name="connsiteX2" fmla="*/ 918882 w 3563470"/>
              <a:gd name="connsiteY2" fmla="*/ 0 h 2144059"/>
            </a:gdLst>
            <a:ahLst/>
            <a:cxnLst>
              <a:cxn ang="0">
                <a:pos x="connsiteX0" y="connsiteY0"/>
              </a:cxn>
              <a:cxn ang="0">
                <a:pos x="connsiteX1" y="connsiteY1"/>
              </a:cxn>
              <a:cxn ang="0">
                <a:pos x="connsiteX2" y="connsiteY2"/>
              </a:cxn>
            </a:cxnLst>
            <a:rect l="l" t="t" r="r" b="b"/>
            <a:pathLst>
              <a:path w="3563470" h="2144059">
                <a:moveTo>
                  <a:pt x="3563470" y="1837765"/>
                </a:moveTo>
                <a:cubicBezTo>
                  <a:pt x="2222500" y="1990912"/>
                  <a:pt x="881530" y="2144059"/>
                  <a:pt x="440765" y="1837765"/>
                </a:cubicBezTo>
                <a:cubicBezTo>
                  <a:pt x="0" y="1531471"/>
                  <a:pt x="918882" y="0"/>
                  <a:pt x="918882" y="0"/>
                </a:cubicBezTo>
              </a:path>
            </a:pathLst>
          </a:custGeom>
          <a:ln>
            <a:solidFill>
              <a:schemeClr val="accent1">
                <a:lumMod val="75000"/>
              </a:schemeClr>
            </a:solidFill>
            <a:tailEnd type="triangle" w="lg"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nl-NL"/>
          </a:p>
        </p:txBody>
      </p:sp>
      <p:sp>
        <p:nvSpPr>
          <p:cNvPr id="40" name="Vermenigvuldigen 39"/>
          <p:cNvSpPr/>
          <p:nvPr/>
        </p:nvSpPr>
        <p:spPr>
          <a:xfrm>
            <a:off x="2286000" y="5867400"/>
            <a:ext cx="609600" cy="609600"/>
          </a:xfrm>
          <a:prstGeom prst="mathMultiply">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55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15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968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157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57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157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15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51582"/>
                                        </p:tgtEl>
                                      </p:cBhvr>
                                    </p:animEffect>
                                    <p:set>
                                      <p:cBhvr>
                                        <p:cTn id="39" dur="1" fill="hold">
                                          <p:stCondLst>
                                            <p:cond delay="499"/>
                                          </p:stCondLst>
                                        </p:cTn>
                                        <p:tgtEl>
                                          <p:spTgt spid="15158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151574">
                                            <p:txEl>
                                              <p:pRg st="3" end="3"/>
                                            </p:txEl>
                                          </p:spTgt>
                                        </p:tgtEl>
                                      </p:cBhvr>
                                    </p:animEffect>
                                    <p:set>
                                      <p:cBhvr>
                                        <p:cTn id="42" dur="1" fill="hold">
                                          <p:stCondLst>
                                            <p:cond delay="499"/>
                                          </p:stCondLst>
                                        </p:cTn>
                                        <p:tgtEl>
                                          <p:spTgt spid="151574">
                                            <p:txEl>
                                              <p:pRg st="3" end="3"/>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xEl>
                                              <p:pRg st="1" end="1"/>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xEl>
                                              <p:pRg st="3" end="3"/>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xEl>
                                              <p:pRg st="4" end="4"/>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3" grpId="0" animBg="1"/>
      <p:bldP spid="199687" grpId="0"/>
      <p:bldP spid="151582" grpId="0" animBg="1"/>
      <p:bldP spid="151582" grpId="1" animBg="1"/>
      <p:bldP spid="25" grpId="0"/>
      <p:bldP spid="38" grpId="0" animBg="1"/>
      <p:bldP spid="39" grpId="0" animBg="1"/>
      <p:bldP spid="40" grpId="0" animBg="1"/>
    </p:bld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3.2 Derivational ellipsis (15)</a:t>
            </a:r>
            <a:endParaRPr lang="nl-NL" sz="3200" smtClean="0">
              <a:solidFill>
                <a:schemeClr val="accent1"/>
              </a:solidFill>
            </a:endParaRPr>
          </a:p>
        </p:txBody>
      </p:sp>
      <p:sp>
        <p:nvSpPr>
          <p:cNvPr id="151555" name="Rectangle 3"/>
          <p:cNvSpPr>
            <a:spLocks noGrp="1" noChangeArrowheads="1"/>
          </p:cNvSpPr>
          <p:nvPr>
            <p:ph type="body" idx="1"/>
          </p:nvPr>
        </p:nvSpPr>
        <p:spPr>
          <a:xfrm>
            <a:off x="1295400" y="2057400"/>
            <a:ext cx="7543800" cy="4191000"/>
          </a:xfrm>
        </p:spPr>
        <p:txBody>
          <a:bodyPr/>
          <a:lstStyle/>
          <a:p>
            <a:pPr marL="0" indent="0" eaLnBrk="1" hangingPunct="1">
              <a:buFontTx/>
              <a:buNone/>
              <a:tabLst>
                <a:tab pos="800100" algn="l"/>
                <a:tab pos="985838" algn="l"/>
                <a:tab pos="2243138" algn="l"/>
              </a:tabLst>
              <a:defRPr/>
            </a:pPr>
            <a:r>
              <a:rPr lang="nl-BE" sz="2200" dirty="0" smtClean="0">
                <a:solidFill>
                  <a:schemeClr val="accent1">
                    <a:lumMod val="75000"/>
                  </a:schemeClr>
                </a:solidFill>
              </a:rPr>
              <a:t>Interaction with phases</a:t>
            </a:r>
          </a:p>
          <a:p>
            <a:pPr marL="0" indent="0" eaLnBrk="1" hangingPunct="1">
              <a:buFontTx/>
              <a:buNone/>
              <a:tabLst>
                <a:tab pos="800100" algn="l"/>
                <a:tab pos="985838" algn="l"/>
                <a:tab pos="2243138" algn="l"/>
              </a:tabLst>
              <a:defRPr/>
            </a:pPr>
            <a:endParaRPr lang="nl-BE" sz="2200" dirty="0" smtClean="0">
              <a:solidFill>
                <a:schemeClr val="tx2"/>
              </a:solidFill>
            </a:endParaRPr>
          </a:p>
          <a:p>
            <a:pPr marL="0" indent="0" eaLnBrk="1" hangingPunct="1">
              <a:buFontTx/>
              <a:buNone/>
              <a:tabLst>
                <a:tab pos="800100" algn="l"/>
                <a:tab pos="985838" algn="l"/>
                <a:tab pos="2243138" algn="l"/>
              </a:tabLst>
              <a:defRPr/>
            </a:pPr>
            <a:r>
              <a:rPr lang="nl-BE" sz="2200" dirty="0" smtClean="0">
                <a:solidFill>
                  <a:srgbClr val="269999"/>
                </a:solidFill>
              </a:rPr>
              <a:t>Phase Impenetrability Condition </a:t>
            </a:r>
            <a:r>
              <a:rPr lang="nl-BE" sz="1600" dirty="0" smtClean="0">
                <a:solidFill>
                  <a:schemeClr val="tx2"/>
                </a:solidFill>
              </a:rPr>
              <a:t>(PIC, Chomsky 2000: 108)</a:t>
            </a:r>
          </a:p>
          <a:p>
            <a:pPr marL="0" indent="0" eaLnBrk="1" hangingPunct="1">
              <a:buFontTx/>
              <a:buNone/>
              <a:tabLst>
                <a:tab pos="800100" algn="l"/>
                <a:tab pos="985838" algn="l"/>
                <a:tab pos="2243138" algn="l"/>
              </a:tabLst>
              <a:defRPr/>
            </a:pPr>
            <a:r>
              <a:rPr lang="en-GB" sz="2200" dirty="0" smtClean="0">
                <a:solidFill>
                  <a:schemeClr val="tx2"/>
                </a:solidFill>
              </a:rPr>
              <a:t>In phase </a:t>
            </a:r>
            <a:r>
              <a:rPr lang="en-GB" sz="2600" dirty="0" err="1" smtClean="0">
                <a:solidFill>
                  <a:schemeClr val="tx2"/>
                </a:solidFill>
                <a:latin typeface="Times"/>
                <a:cs typeface="Times"/>
              </a:rPr>
              <a:t>α</a:t>
            </a:r>
            <a:r>
              <a:rPr lang="en-GB" sz="2200" dirty="0" smtClean="0">
                <a:solidFill>
                  <a:schemeClr val="tx2"/>
                </a:solidFill>
              </a:rPr>
              <a:t> with head H, the domain of H is not accessible to operations outside </a:t>
            </a:r>
            <a:r>
              <a:rPr lang="en-GB" sz="2600" dirty="0" err="1" smtClean="0">
                <a:solidFill>
                  <a:schemeClr val="tx2"/>
                </a:solidFill>
                <a:latin typeface="Times"/>
                <a:cs typeface="Times"/>
              </a:rPr>
              <a:t>α</a:t>
            </a:r>
            <a:r>
              <a:rPr lang="en-GB" sz="2200" dirty="0" smtClean="0">
                <a:solidFill>
                  <a:schemeClr val="tx2"/>
                </a:solidFill>
              </a:rPr>
              <a:t>, only H and its</a:t>
            </a:r>
          </a:p>
          <a:p>
            <a:pPr marL="0" indent="0" eaLnBrk="1" hangingPunct="1">
              <a:buFontTx/>
              <a:buNone/>
              <a:tabLst>
                <a:tab pos="800100" algn="l"/>
                <a:tab pos="985838" algn="l"/>
                <a:tab pos="2243138" algn="l"/>
              </a:tabLst>
              <a:defRPr/>
            </a:pPr>
            <a:r>
              <a:rPr lang="en-GB" sz="2200" dirty="0" smtClean="0">
                <a:solidFill>
                  <a:schemeClr val="tx2"/>
                </a:solidFill>
              </a:rPr>
              <a:t>edge are accessible to such operations.</a:t>
            </a:r>
          </a:p>
          <a:p>
            <a:pPr marL="0" indent="0" eaLnBrk="1" hangingPunct="1">
              <a:buFontTx/>
              <a:buNone/>
              <a:tabLst>
                <a:tab pos="800100" algn="l"/>
                <a:tab pos="985838" algn="l"/>
                <a:tab pos="2243138" algn="l"/>
              </a:tabLst>
              <a:defRPr/>
            </a:pPr>
            <a:endParaRPr lang="en-GB" sz="2200" dirty="0" smtClean="0">
              <a:solidFill>
                <a:schemeClr val="tx2"/>
              </a:solidFill>
            </a:endParaRPr>
          </a:p>
          <a:p>
            <a:pPr marL="0" indent="0" eaLnBrk="1" hangingPunct="1">
              <a:buFontTx/>
              <a:buNone/>
              <a:tabLst>
                <a:tab pos="800100" algn="l"/>
                <a:tab pos="985838" algn="l"/>
                <a:tab pos="2243138" algn="l"/>
              </a:tabLst>
              <a:defRPr/>
            </a:pPr>
            <a:r>
              <a:rPr lang="nl-NL" sz="2200" dirty="0" smtClean="0">
                <a:solidFill>
                  <a:schemeClr val="tx2"/>
                </a:solidFill>
                <a:sym typeface="Wingdings"/>
              </a:rPr>
              <a:t> </a:t>
            </a:r>
            <a:r>
              <a:rPr lang="nl-NL" sz="2200" dirty="0" err="1" smtClean="0">
                <a:solidFill>
                  <a:schemeClr val="tx2"/>
                </a:solidFill>
                <a:sym typeface="Wingdings"/>
              </a:rPr>
              <a:t>If</a:t>
            </a:r>
            <a:r>
              <a:rPr lang="nl-NL" sz="2200" dirty="0" smtClean="0">
                <a:solidFill>
                  <a:schemeClr val="tx2"/>
                </a:solidFill>
                <a:sym typeface="Wingdings"/>
              </a:rPr>
              <a:t> a </a:t>
            </a:r>
            <a:r>
              <a:rPr lang="nl-NL" sz="2200" dirty="0" err="1" smtClean="0">
                <a:solidFill>
                  <a:schemeClr val="tx2"/>
                </a:solidFill>
                <a:sym typeface="Wingdings"/>
              </a:rPr>
              <a:t>phrase</a:t>
            </a:r>
            <a:r>
              <a:rPr lang="nl-NL" sz="2200" dirty="0" smtClean="0">
                <a:solidFill>
                  <a:schemeClr val="tx2"/>
                </a:solidFill>
                <a:sym typeface="Wingdings"/>
              </a:rPr>
              <a:t> XP </a:t>
            </a:r>
            <a:r>
              <a:rPr lang="nl-NL" sz="2200" dirty="0" err="1" smtClean="0">
                <a:solidFill>
                  <a:schemeClr val="tx2"/>
                </a:solidFill>
                <a:sym typeface="Wingdings"/>
              </a:rPr>
              <a:t>needs</a:t>
            </a:r>
            <a:r>
              <a:rPr lang="nl-NL" sz="2200" dirty="0" smtClean="0">
                <a:solidFill>
                  <a:schemeClr val="tx2"/>
                </a:solidFill>
                <a:sym typeface="Wingdings"/>
              </a:rPr>
              <a:t> to move out of the </a:t>
            </a:r>
            <a:r>
              <a:rPr lang="nl-NL" sz="2200" dirty="0" err="1" smtClean="0">
                <a:solidFill>
                  <a:schemeClr val="tx2"/>
                </a:solidFill>
                <a:sym typeface="Wingdings"/>
              </a:rPr>
              <a:t>phase</a:t>
            </a:r>
            <a:r>
              <a:rPr lang="nl-NL" sz="2200" dirty="0" smtClean="0">
                <a:solidFill>
                  <a:schemeClr val="tx2"/>
                </a:solidFill>
                <a:sym typeface="Wingdings"/>
              </a:rPr>
              <a:t>, </a:t>
            </a:r>
            <a:r>
              <a:rPr lang="nl-NL" sz="2200" dirty="0" err="1" smtClean="0">
                <a:solidFill>
                  <a:schemeClr val="tx2"/>
                </a:solidFill>
                <a:sym typeface="Wingdings"/>
              </a:rPr>
              <a:t>it</a:t>
            </a:r>
            <a:endParaRPr lang="nl-NL" sz="2200" dirty="0" smtClean="0">
              <a:solidFill>
                <a:schemeClr val="tx2"/>
              </a:solidFill>
              <a:sym typeface="Wingdings"/>
            </a:endParaRPr>
          </a:p>
          <a:p>
            <a:pPr marL="0" indent="0" eaLnBrk="1" hangingPunct="1">
              <a:buFontTx/>
              <a:buNone/>
              <a:tabLst>
                <a:tab pos="800100" algn="l"/>
                <a:tab pos="985838" algn="l"/>
                <a:tab pos="2243138" algn="l"/>
              </a:tabLst>
              <a:defRPr/>
            </a:pPr>
            <a:r>
              <a:rPr lang="nl-NL" sz="2200" dirty="0" smtClean="0">
                <a:solidFill>
                  <a:schemeClr val="tx2"/>
                </a:solidFill>
                <a:sym typeface="Wingdings"/>
              </a:rPr>
              <a:t>   has to move to the </a:t>
            </a:r>
            <a:r>
              <a:rPr lang="nl-NL" sz="2200" dirty="0" err="1" smtClean="0">
                <a:solidFill>
                  <a:schemeClr val="tx2"/>
                </a:solidFill>
                <a:sym typeface="Wingdings"/>
              </a:rPr>
              <a:t>edge</a:t>
            </a:r>
            <a:r>
              <a:rPr lang="nl-NL" sz="2200" dirty="0" smtClean="0">
                <a:solidFill>
                  <a:schemeClr val="tx2"/>
                </a:solidFill>
                <a:sym typeface="Wingdings"/>
              </a:rPr>
              <a:t> of the </a:t>
            </a:r>
            <a:r>
              <a:rPr lang="nl-NL" sz="2200" dirty="0" err="1" smtClean="0">
                <a:solidFill>
                  <a:schemeClr val="tx2"/>
                </a:solidFill>
                <a:sym typeface="Wingdings"/>
              </a:rPr>
              <a:t>phase</a:t>
            </a:r>
            <a:r>
              <a:rPr lang="nl-NL" sz="2200" dirty="0" smtClean="0">
                <a:solidFill>
                  <a:schemeClr val="tx2"/>
                </a:solidFill>
                <a:sym typeface="Wingdings"/>
              </a:rPr>
              <a:t> </a:t>
            </a:r>
            <a:r>
              <a:rPr lang="nl-NL" sz="2200" dirty="0" err="1" smtClean="0">
                <a:solidFill>
                  <a:schemeClr val="tx2"/>
                </a:solidFill>
                <a:sym typeface="Wingdings"/>
              </a:rPr>
              <a:t>first</a:t>
            </a:r>
            <a:r>
              <a:rPr lang="nl-NL" sz="2200" dirty="0" smtClean="0">
                <a:solidFill>
                  <a:schemeClr val="tx2"/>
                </a:solidFill>
                <a:sym typeface="Wingdings"/>
              </a:rPr>
              <a:t>, </a:t>
            </a:r>
            <a:r>
              <a:rPr lang="nl-NL" sz="2200" dirty="0" err="1" smtClean="0">
                <a:solidFill>
                  <a:schemeClr val="tx2"/>
                </a:solidFill>
                <a:sym typeface="Wingdings"/>
              </a:rPr>
              <a:t>i.e.</a:t>
            </a:r>
            <a:endParaRPr lang="nl-NL" sz="2200" dirty="0" smtClean="0">
              <a:solidFill>
                <a:schemeClr val="tx2"/>
              </a:solidFill>
              <a:sym typeface="Wingdings"/>
            </a:endParaRPr>
          </a:p>
          <a:p>
            <a:pPr marL="0" indent="0" eaLnBrk="1" hangingPunct="1">
              <a:buFontTx/>
              <a:buNone/>
              <a:tabLst>
                <a:tab pos="800100" algn="l"/>
                <a:tab pos="985838" algn="l"/>
                <a:tab pos="2243138" algn="l"/>
              </a:tabLst>
              <a:defRPr/>
            </a:pPr>
            <a:r>
              <a:rPr lang="nl-NL" sz="2200" dirty="0" smtClean="0">
                <a:solidFill>
                  <a:schemeClr val="tx2"/>
                </a:solidFill>
                <a:sym typeface="Wingdings"/>
              </a:rPr>
              <a:t>   move to the specifier of the </a:t>
            </a:r>
            <a:r>
              <a:rPr lang="nl-NL" sz="2200" dirty="0" err="1" smtClean="0">
                <a:solidFill>
                  <a:schemeClr val="tx2"/>
                </a:solidFill>
                <a:sym typeface="Wingdings"/>
              </a:rPr>
              <a:t>phase</a:t>
            </a:r>
            <a:r>
              <a:rPr lang="nl-NL" sz="2200" dirty="0" smtClean="0">
                <a:solidFill>
                  <a:schemeClr val="tx2"/>
                </a:solidFill>
                <a:sym typeface="Wingdings"/>
              </a:rPr>
              <a:t> </a:t>
            </a:r>
            <a:r>
              <a:rPr lang="nl-NL" sz="2200" dirty="0" err="1" smtClean="0">
                <a:solidFill>
                  <a:schemeClr val="tx2"/>
                </a:solidFill>
                <a:sym typeface="Wingdings"/>
              </a:rPr>
              <a:t>head</a:t>
            </a:r>
            <a:r>
              <a:rPr lang="nl-NL" sz="2200" dirty="0" smtClean="0">
                <a:solidFill>
                  <a:schemeClr val="tx2"/>
                </a:solidFill>
                <a:sym typeface="Wingdings"/>
              </a:rPr>
              <a:t>.</a:t>
            </a:r>
          </a:p>
          <a:p>
            <a:pPr marL="0" indent="0" eaLnBrk="1" hangingPunct="1">
              <a:buFontTx/>
              <a:buNone/>
              <a:tabLst>
                <a:tab pos="800100" algn="l"/>
                <a:tab pos="985838" algn="l"/>
                <a:tab pos="2243138" algn="l"/>
              </a:tabLst>
              <a:defRPr/>
            </a:pPr>
            <a:r>
              <a:rPr lang="en-US" sz="2200" dirty="0" smtClean="0">
                <a:solidFill>
                  <a:schemeClr val="tx2"/>
                </a:solidFill>
              </a:rPr>
              <a:t> </a:t>
            </a:r>
            <a:endParaRPr lang="nl-BE" sz="2200" dirty="0" smtClean="0">
              <a:solidFill>
                <a:schemeClr val="tx2"/>
              </a:solidFill>
            </a:endParaRPr>
          </a:p>
          <a:p>
            <a:pPr marL="0" indent="0" eaLnBrk="1" hangingPunct="1">
              <a:buFontTx/>
              <a:buNone/>
              <a:tabLst>
                <a:tab pos="800100" algn="l"/>
                <a:tab pos="985838" algn="l"/>
                <a:tab pos="2243138" algn="l"/>
              </a:tabLst>
              <a:defRPr/>
            </a:pPr>
            <a:endParaRPr lang="nl-BE" sz="2000" dirty="0" smtClean="0">
              <a:solidFill>
                <a:schemeClr val="tx2"/>
              </a:solidFill>
            </a:endParaRPr>
          </a:p>
          <a:p>
            <a:pPr marL="0" indent="0" eaLnBrk="1" hangingPunct="1">
              <a:buFontTx/>
              <a:buNone/>
              <a:tabLst>
                <a:tab pos="800100" algn="l"/>
                <a:tab pos="985838" algn="l"/>
                <a:tab pos="2243138" algn="l"/>
              </a:tabLst>
              <a:defRPr/>
            </a:pPr>
            <a:endParaRPr lang="nl-BE" sz="2000" dirty="0" smtClean="0">
              <a:solidFill>
                <a:schemeClr val="tx2"/>
              </a:solidFill>
            </a:endParaRPr>
          </a:p>
          <a:p>
            <a:pPr marL="0" indent="0" eaLnBrk="1" hangingPunct="1">
              <a:buFontTx/>
              <a:buNone/>
              <a:tabLst>
                <a:tab pos="800100" algn="l"/>
                <a:tab pos="985838" algn="l"/>
                <a:tab pos="2243138" algn="l"/>
              </a:tabLst>
              <a:defRPr/>
            </a:pPr>
            <a:endParaRPr lang="nl-BE" sz="2000" dirty="0" smtClean="0">
              <a:solidFill>
                <a:schemeClr val="tx2"/>
              </a:solidFill>
            </a:endParaRPr>
          </a:p>
          <a:p>
            <a:pPr marL="0" indent="0" eaLnBrk="1" hangingPunct="1">
              <a:buFontTx/>
              <a:buNone/>
              <a:tabLst>
                <a:tab pos="800100" algn="l"/>
                <a:tab pos="985838" algn="l"/>
                <a:tab pos="2243138" algn="l"/>
              </a:tabLst>
              <a:defRPr/>
            </a:pPr>
            <a:r>
              <a:rPr lang="nl-BE" sz="2000" dirty="0" smtClean="0">
                <a:solidFill>
                  <a:schemeClr val="tx2"/>
                </a:solidFill>
              </a:rPr>
              <a:t>	</a:t>
            </a:r>
            <a:r>
              <a:rPr lang="nl-BE" sz="2000" dirty="0">
                <a:solidFill>
                  <a:schemeClr val="tx2"/>
                </a:solidFill>
              </a:rPr>
              <a:t>       </a:t>
            </a:r>
          </a:p>
          <a:p>
            <a:pPr marL="0" indent="0" eaLnBrk="1" hangingPunct="1">
              <a:buFontTx/>
              <a:buNone/>
              <a:tabLst>
                <a:tab pos="800100" algn="l"/>
                <a:tab pos="985838" algn="l"/>
                <a:tab pos="2243138" algn="l"/>
              </a:tabLst>
              <a:defRPr/>
            </a:pPr>
            <a:endParaRPr lang="nl-NL"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55">
                                            <p:txEl>
                                              <p:pRg st="2" end="2"/>
                                            </p:txEl>
                                          </p:spTgt>
                                        </p:tgtEl>
                                        <p:attrNameLst>
                                          <p:attrName>style.visibility</p:attrName>
                                        </p:attrNameLst>
                                      </p:cBhvr>
                                      <p:to>
                                        <p:strVal val="visible"/>
                                      </p:to>
                                    </p:set>
                                    <p:animEffect transition="in" filter="dissolve">
                                      <p:cBhvr>
                                        <p:cTn id="7" dur="500"/>
                                        <p:tgtEl>
                                          <p:spTgt spid="15155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1555">
                                            <p:txEl>
                                              <p:pRg st="3" end="3"/>
                                            </p:txEl>
                                          </p:spTgt>
                                        </p:tgtEl>
                                        <p:attrNameLst>
                                          <p:attrName>style.visibility</p:attrName>
                                        </p:attrNameLst>
                                      </p:cBhvr>
                                      <p:to>
                                        <p:strVal val="visible"/>
                                      </p:to>
                                    </p:set>
                                    <p:animEffect transition="in" filter="dissolve">
                                      <p:cBhvr>
                                        <p:cTn id="12" dur="500"/>
                                        <p:tgtEl>
                                          <p:spTgt spid="151555">
                                            <p:txEl>
                                              <p:pRg st="3" end="3"/>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1555">
                                            <p:txEl>
                                              <p:pRg st="4" end="4"/>
                                            </p:txEl>
                                          </p:spTgt>
                                        </p:tgtEl>
                                        <p:attrNameLst>
                                          <p:attrName>style.visibility</p:attrName>
                                        </p:attrNameLst>
                                      </p:cBhvr>
                                      <p:to>
                                        <p:strVal val="visible"/>
                                      </p:to>
                                    </p:set>
                                    <p:animEffect transition="in" filter="dissolve">
                                      <p:cBhvr>
                                        <p:cTn id="15" dur="500"/>
                                        <p:tgtEl>
                                          <p:spTgt spid="15155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1555">
                                            <p:txEl>
                                              <p:pRg st="6" end="6"/>
                                            </p:txEl>
                                          </p:spTgt>
                                        </p:tgtEl>
                                        <p:attrNameLst>
                                          <p:attrName>style.visibility</p:attrName>
                                        </p:attrNameLst>
                                      </p:cBhvr>
                                      <p:to>
                                        <p:strVal val="visible"/>
                                      </p:to>
                                    </p:set>
                                    <p:animEffect transition="in" filter="dissolve">
                                      <p:cBhvr>
                                        <p:cTn id="20" dur="500"/>
                                        <p:tgtEl>
                                          <p:spTgt spid="151555">
                                            <p:txEl>
                                              <p:pRg st="6" end="6"/>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51555">
                                            <p:txEl>
                                              <p:pRg st="7" end="7"/>
                                            </p:txEl>
                                          </p:spTgt>
                                        </p:tgtEl>
                                        <p:attrNameLst>
                                          <p:attrName>style.visibility</p:attrName>
                                        </p:attrNameLst>
                                      </p:cBhvr>
                                      <p:to>
                                        <p:strVal val="visible"/>
                                      </p:to>
                                    </p:set>
                                    <p:animEffect transition="in" filter="dissolve">
                                      <p:cBhvr>
                                        <p:cTn id="23" dur="500"/>
                                        <p:tgtEl>
                                          <p:spTgt spid="151555">
                                            <p:txEl>
                                              <p:pRg st="7" end="7"/>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1555">
                                            <p:txEl>
                                              <p:pRg st="8" end="8"/>
                                            </p:txEl>
                                          </p:spTgt>
                                        </p:tgtEl>
                                        <p:attrNameLst>
                                          <p:attrName>style.visibility</p:attrName>
                                        </p:attrNameLst>
                                      </p:cBhvr>
                                      <p:to>
                                        <p:strVal val="visible"/>
                                      </p:to>
                                    </p:set>
                                    <p:animEffect transition="in" filter="dissolve">
                                      <p:cBhvr>
                                        <p:cTn id="26" dur="500"/>
                                        <p:tgtEl>
                                          <p:spTgt spid="1515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3.2 Derivational ellipsis (16)</a:t>
            </a:r>
            <a:endParaRPr lang="nl-NL" sz="3200" smtClean="0">
              <a:solidFill>
                <a:schemeClr val="accent1"/>
              </a:solidFill>
            </a:endParaRPr>
          </a:p>
        </p:txBody>
      </p:sp>
      <p:sp>
        <p:nvSpPr>
          <p:cNvPr id="151555" name="Rectangle 3"/>
          <p:cNvSpPr>
            <a:spLocks noGrp="1" noChangeArrowheads="1"/>
          </p:cNvSpPr>
          <p:nvPr>
            <p:ph type="body" idx="1"/>
          </p:nvPr>
        </p:nvSpPr>
        <p:spPr>
          <a:xfrm>
            <a:off x="1295400" y="2514600"/>
            <a:ext cx="7543800" cy="3505200"/>
          </a:xfrm>
        </p:spPr>
        <p:txBody>
          <a:bodyPr/>
          <a:lstStyle/>
          <a:p>
            <a:pPr marL="0" indent="0" eaLnBrk="1" hangingPunct="1">
              <a:buFontTx/>
              <a:buNone/>
              <a:tabLst>
                <a:tab pos="800100" algn="l"/>
                <a:tab pos="985838" algn="l"/>
                <a:tab pos="2243138" algn="l"/>
              </a:tabLst>
              <a:defRPr/>
            </a:pPr>
            <a:r>
              <a:rPr lang="nl-NL" sz="2200" dirty="0" err="1" smtClean="0">
                <a:solidFill>
                  <a:schemeClr val="accent1">
                    <a:lumMod val="75000"/>
                  </a:schemeClr>
                </a:solidFill>
                <a:sym typeface="Wingdings"/>
              </a:rPr>
              <a:t>Consequence</a:t>
            </a:r>
            <a:r>
              <a:rPr lang="nl-NL" sz="2200" dirty="0" smtClean="0">
                <a:solidFill>
                  <a:schemeClr val="accent1">
                    <a:lumMod val="75000"/>
                  </a:schemeClr>
                </a:solidFill>
                <a:sym typeface="Wingdings"/>
              </a:rPr>
              <a:t> </a:t>
            </a:r>
            <a:r>
              <a:rPr lang="nl-NL" sz="2200" dirty="0" err="1" smtClean="0">
                <a:solidFill>
                  <a:schemeClr val="accent1">
                    <a:lumMod val="75000"/>
                  </a:schemeClr>
                </a:solidFill>
                <a:sym typeface="Wingdings"/>
              </a:rPr>
              <a:t>for</a:t>
            </a:r>
            <a:r>
              <a:rPr lang="nl-NL" sz="2200" dirty="0" smtClean="0">
                <a:solidFill>
                  <a:schemeClr val="accent1">
                    <a:lumMod val="75000"/>
                  </a:schemeClr>
                </a:solidFill>
                <a:sym typeface="Wingdings"/>
              </a:rPr>
              <a:t> </a:t>
            </a:r>
            <a:r>
              <a:rPr lang="nl-NL" sz="2200" dirty="0" err="1" smtClean="0">
                <a:solidFill>
                  <a:schemeClr val="accent1">
                    <a:lumMod val="75000"/>
                  </a:schemeClr>
                </a:solidFill>
                <a:sym typeface="Wingdings"/>
              </a:rPr>
              <a:t>ellipsis</a:t>
            </a:r>
            <a:r>
              <a:rPr lang="nl-NL" sz="2200" dirty="0" smtClean="0">
                <a:solidFill>
                  <a:schemeClr val="accent1">
                    <a:lumMod val="75000"/>
                  </a:schemeClr>
                </a:solidFill>
                <a:sym typeface="Wingdings"/>
              </a:rPr>
              <a:t>:</a:t>
            </a:r>
          </a:p>
          <a:p>
            <a:pPr marL="0" indent="0" eaLnBrk="1" hangingPunct="1">
              <a:buFontTx/>
              <a:buNone/>
              <a:tabLst>
                <a:tab pos="800100" algn="l"/>
                <a:tab pos="985838" algn="l"/>
                <a:tab pos="2243138" algn="l"/>
              </a:tabLst>
              <a:defRPr/>
            </a:pPr>
            <a:r>
              <a:rPr lang="nl-NL" sz="2200" dirty="0" err="1" smtClean="0">
                <a:solidFill>
                  <a:schemeClr val="tx2"/>
                </a:solidFill>
                <a:sym typeface="Wingdings"/>
              </a:rPr>
              <a:t>If</a:t>
            </a:r>
            <a:r>
              <a:rPr lang="nl-NL" sz="2200" dirty="0" smtClean="0">
                <a:solidFill>
                  <a:schemeClr val="tx2"/>
                </a:solidFill>
                <a:sym typeface="Wingdings"/>
              </a:rPr>
              <a:t> </a:t>
            </a:r>
            <a:r>
              <a:rPr lang="nl-NL" sz="2200" dirty="0" err="1" smtClean="0">
                <a:solidFill>
                  <a:schemeClr val="tx2"/>
                </a:solidFill>
                <a:sym typeface="Wingdings"/>
              </a:rPr>
              <a:t>there</a:t>
            </a:r>
            <a:r>
              <a:rPr lang="nl-NL" sz="2200" dirty="0" smtClean="0">
                <a:solidFill>
                  <a:schemeClr val="tx2"/>
                </a:solidFill>
                <a:sym typeface="Wingdings"/>
              </a:rPr>
              <a:t> is a </a:t>
            </a:r>
            <a:r>
              <a:rPr lang="nl-NL" sz="2200" dirty="0" err="1" smtClean="0">
                <a:solidFill>
                  <a:schemeClr val="tx2"/>
                </a:solidFill>
                <a:sym typeface="Wingdings"/>
              </a:rPr>
              <a:t>phase</a:t>
            </a:r>
            <a:r>
              <a:rPr lang="nl-NL" sz="2200" dirty="0" smtClean="0">
                <a:solidFill>
                  <a:schemeClr val="tx2"/>
                </a:solidFill>
                <a:sym typeface="Wingdings"/>
              </a:rPr>
              <a:t> </a:t>
            </a:r>
            <a:r>
              <a:rPr lang="nl-NL" sz="2200" dirty="0" err="1" smtClean="0">
                <a:solidFill>
                  <a:schemeClr val="tx2"/>
                </a:solidFill>
                <a:sym typeface="Wingdings"/>
              </a:rPr>
              <a:t>head</a:t>
            </a:r>
            <a:r>
              <a:rPr lang="nl-NL" sz="2200" dirty="0" smtClean="0">
                <a:solidFill>
                  <a:schemeClr val="tx2"/>
                </a:solidFill>
                <a:sym typeface="Wingdings"/>
              </a:rPr>
              <a:t> H </a:t>
            </a:r>
            <a:r>
              <a:rPr lang="nl-NL" sz="2200" dirty="0" err="1" smtClean="0">
                <a:solidFill>
                  <a:schemeClr val="tx2"/>
                </a:solidFill>
                <a:sym typeface="Wingdings"/>
              </a:rPr>
              <a:t>between</a:t>
            </a:r>
            <a:r>
              <a:rPr lang="nl-NL" sz="2200" dirty="0" smtClean="0">
                <a:solidFill>
                  <a:schemeClr val="tx2"/>
                </a:solidFill>
                <a:sym typeface="Wingdings"/>
              </a:rPr>
              <a:t> the </a:t>
            </a:r>
            <a:r>
              <a:rPr lang="nl-NL" sz="2200" dirty="0" err="1" smtClean="0">
                <a:solidFill>
                  <a:schemeClr val="tx2"/>
                </a:solidFill>
                <a:sym typeface="Wingdings"/>
              </a:rPr>
              <a:t>ellipsis</a:t>
            </a:r>
            <a:r>
              <a:rPr lang="nl-NL" sz="2200" dirty="0" smtClean="0">
                <a:solidFill>
                  <a:schemeClr val="tx2"/>
                </a:solidFill>
                <a:sym typeface="Wingdings"/>
              </a:rPr>
              <a:t> site</a:t>
            </a:r>
          </a:p>
          <a:p>
            <a:pPr marL="0" indent="0" eaLnBrk="1" hangingPunct="1">
              <a:buFontTx/>
              <a:buNone/>
              <a:tabLst>
                <a:tab pos="800100" algn="l"/>
                <a:tab pos="985838" algn="l"/>
                <a:tab pos="2243138" algn="l"/>
              </a:tabLst>
              <a:defRPr/>
            </a:pPr>
            <a:r>
              <a:rPr lang="nl-NL" sz="2200" dirty="0" smtClean="0">
                <a:solidFill>
                  <a:schemeClr val="tx2"/>
                </a:solidFill>
                <a:sym typeface="Wingdings"/>
              </a:rPr>
              <a:t>and the </a:t>
            </a:r>
            <a:r>
              <a:rPr lang="nl-NL" sz="2200" dirty="0" err="1" smtClean="0">
                <a:solidFill>
                  <a:schemeClr val="tx2"/>
                </a:solidFill>
                <a:sym typeface="Wingdings"/>
              </a:rPr>
              <a:t>licensor</a:t>
            </a:r>
            <a:r>
              <a:rPr lang="nl-NL" sz="2200" dirty="0" smtClean="0">
                <a:solidFill>
                  <a:schemeClr val="tx2"/>
                </a:solidFill>
                <a:sym typeface="Wingdings"/>
              </a:rPr>
              <a:t>, all </a:t>
            </a:r>
            <a:r>
              <a:rPr lang="nl-NL" sz="2200" dirty="0" err="1" smtClean="0">
                <a:solidFill>
                  <a:schemeClr val="tx2"/>
                </a:solidFill>
                <a:sym typeface="Wingdings"/>
              </a:rPr>
              <a:t>XPs</a:t>
            </a:r>
            <a:r>
              <a:rPr lang="nl-NL" sz="2200" dirty="0" smtClean="0">
                <a:solidFill>
                  <a:schemeClr val="tx2"/>
                </a:solidFill>
                <a:sym typeface="Wingdings"/>
              </a:rPr>
              <a:t> </a:t>
            </a:r>
            <a:r>
              <a:rPr lang="nl-NL" sz="2200" dirty="0" err="1" smtClean="0">
                <a:solidFill>
                  <a:schemeClr val="tx2"/>
                </a:solidFill>
                <a:sym typeface="Wingdings"/>
              </a:rPr>
              <a:t>that</a:t>
            </a:r>
            <a:r>
              <a:rPr lang="nl-NL" sz="2200" dirty="0" smtClean="0">
                <a:solidFill>
                  <a:schemeClr val="tx2"/>
                </a:solidFill>
                <a:sym typeface="Wingdings"/>
              </a:rPr>
              <a:t> </a:t>
            </a:r>
            <a:r>
              <a:rPr lang="nl-NL" sz="2200" dirty="0" err="1" smtClean="0">
                <a:solidFill>
                  <a:schemeClr val="tx2"/>
                </a:solidFill>
                <a:sym typeface="Wingdings"/>
              </a:rPr>
              <a:t>need</a:t>
            </a:r>
            <a:r>
              <a:rPr lang="nl-NL" sz="2200" dirty="0" smtClean="0">
                <a:solidFill>
                  <a:schemeClr val="tx2"/>
                </a:solidFill>
                <a:sym typeface="Wingdings"/>
              </a:rPr>
              <a:t> to </a:t>
            </a:r>
            <a:r>
              <a:rPr lang="nl-NL" sz="2200" dirty="0" err="1" smtClean="0">
                <a:solidFill>
                  <a:schemeClr val="tx2"/>
                </a:solidFill>
                <a:sym typeface="Wingdings"/>
              </a:rPr>
              <a:t>undergo</a:t>
            </a:r>
            <a:endParaRPr lang="nl-NL" sz="2200" dirty="0" smtClean="0">
              <a:solidFill>
                <a:schemeClr val="tx2"/>
              </a:solidFill>
              <a:sym typeface="Wingdings"/>
            </a:endParaRPr>
          </a:p>
          <a:p>
            <a:pPr marL="0" indent="0" eaLnBrk="1" hangingPunct="1">
              <a:buFontTx/>
              <a:buNone/>
              <a:tabLst>
                <a:tab pos="800100" algn="l"/>
                <a:tab pos="985838" algn="l"/>
                <a:tab pos="2243138" algn="l"/>
              </a:tabLst>
              <a:defRPr/>
            </a:pPr>
            <a:r>
              <a:rPr lang="nl-NL" sz="2200" dirty="0" err="1" smtClean="0">
                <a:solidFill>
                  <a:schemeClr val="tx2"/>
                </a:solidFill>
                <a:sym typeface="Wingdings"/>
              </a:rPr>
              <a:t>further</a:t>
            </a:r>
            <a:r>
              <a:rPr lang="nl-NL" sz="2200" dirty="0" smtClean="0">
                <a:solidFill>
                  <a:schemeClr val="tx2"/>
                </a:solidFill>
                <a:sym typeface="Wingdings"/>
              </a:rPr>
              <a:t> </a:t>
            </a:r>
            <a:r>
              <a:rPr lang="nl-NL" sz="2200" dirty="0" err="1" smtClean="0">
                <a:solidFill>
                  <a:schemeClr val="tx2"/>
                </a:solidFill>
                <a:sym typeface="Wingdings"/>
              </a:rPr>
              <a:t>movement</a:t>
            </a:r>
            <a:r>
              <a:rPr lang="nl-NL" sz="2200" dirty="0" smtClean="0">
                <a:solidFill>
                  <a:schemeClr val="tx2"/>
                </a:solidFill>
                <a:sym typeface="Wingdings"/>
              </a:rPr>
              <a:t> </a:t>
            </a:r>
            <a:r>
              <a:rPr lang="nl-NL" sz="2200" dirty="0" err="1" smtClean="0">
                <a:solidFill>
                  <a:schemeClr val="tx2"/>
                </a:solidFill>
                <a:sym typeface="Wingdings"/>
              </a:rPr>
              <a:t>will</a:t>
            </a:r>
            <a:r>
              <a:rPr lang="nl-NL" sz="2200" dirty="0" smtClean="0">
                <a:solidFill>
                  <a:schemeClr val="tx2"/>
                </a:solidFill>
                <a:sym typeface="Wingdings"/>
              </a:rPr>
              <a:t> have </a:t>
            </a:r>
            <a:r>
              <a:rPr lang="nl-NL" sz="2200" dirty="0" err="1" smtClean="0">
                <a:solidFill>
                  <a:schemeClr val="tx2"/>
                </a:solidFill>
                <a:sym typeface="Wingdings"/>
              </a:rPr>
              <a:t>moved</a:t>
            </a:r>
            <a:r>
              <a:rPr lang="nl-NL" sz="2200" dirty="0" smtClean="0">
                <a:solidFill>
                  <a:schemeClr val="tx2"/>
                </a:solidFill>
                <a:sym typeface="Wingdings"/>
              </a:rPr>
              <a:t> to the </a:t>
            </a:r>
            <a:r>
              <a:rPr lang="nl-NL" sz="2200" dirty="0" err="1" smtClean="0">
                <a:solidFill>
                  <a:schemeClr val="tx2"/>
                </a:solidFill>
                <a:sym typeface="Wingdings"/>
              </a:rPr>
              <a:t>phase</a:t>
            </a:r>
            <a:endParaRPr lang="nl-NL" sz="2200" dirty="0" smtClean="0">
              <a:solidFill>
                <a:schemeClr val="tx2"/>
              </a:solidFill>
              <a:sym typeface="Wingdings"/>
            </a:endParaRPr>
          </a:p>
          <a:p>
            <a:pPr marL="0" indent="0" eaLnBrk="1" hangingPunct="1">
              <a:buFontTx/>
              <a:buNone/>
              <a:tabLst>
                <a:tab pos="800100" algn="l"/>
                <a:tab pos="985838" algn="l"/>
                <a:tab pos="2243138" algn="l"/>
              </a:tabLst>
              <a:defRPr/>
            </a:pPr>
            <a:r>
              <a:rPr lang="nl-NL" sz="2200" dirty="0" err="1" smtClean="0">
                <a:solidFill>
                  <a:schemeClr val="tx2"/>
                </a:solidFill>
                <a:sym typeface="Wingdings"/>
              </a:rPr>
              <a:t>edge</a:t>
            </a:r>
            <a:r>
              <a:rPr lang="nl-NL" sz="2200" dirty="0" smtClean="0">
                <a:solidFill>
                  <a:schemeClr val="tx2"/>
                </a:solidFill>
                <a:sym typeface="Wingdings"/>
              </a:rPr>
              <a:t>, </a:t>
            </a:r>
            <a:r>
              <a:rPr lang="nl-NL" sz="2200" dirty="0" err="1" smtClean="0">
                <a:solidFill>
                  <a:schemeClr val="tx2"/>
                </a:solidFill>
                <a:sym typeface="Wingdings"/>
              </a:rPr>
              <a:t>outside</a:t>
            </a:r>
            <a:r>
              <a:rPr lang="nl-NL" sz="2200" dirty="0" smtClean="0">
                <a:solidFill>
                  <a:schemeClr val="tx2"/>
                </a:solidFill>
                <a:sym typeface="Wingdings"/>
              </a:rPr>
              <a:t> the </a:t>
            </a:r>
            <a:r>
              <a:rPr lang="nl-NL" sz="2200" dirty="0" err="1" smtClean="0">
                <a:solidFill>
                  <a:schemeClr val="tx2"/>
                </a:solidFill>
                <a:sym typeface="Wingdings"/>
              </a:rPr>
              <a:t>ellipsis</a:t>
            </a:r>
            <a:r>
              <a:rPr lang="nl-NL" sz="2200" dirty="0" smtClean="0">
                <a:solidFill>
                  <a:schemeClr val="tx2"/>
                </a:solidFill>
                <a:sym typeface="Wingdings"/>
              </a:rPr>
              <a:t> site.</a:t>
            </a:r>
          </a:p>
          <a:p>
            <a:pPr marL="0" indent="0" eaLnBrk="1" hangingPunct="1">
              <a:buFontTx/>
              <a:buNone/>
              <a:tabLst>
                <a:tab pos="800100" algn="l"/>
                <a:tab pos="985838" algn="l"/>
                <a:tab pos="2243138" algn="l"/>
              </a:tabLst>
              <a:defRPr/>
            </a:pPr>
            <a:endParaRPr lang="nl-NL" sz="2200" dirty="0" smtClean="0">
              <a:solidFill>
                <a:schemeClr val="tx2"/>
              </a:solidFill>
              <a:sym typeface="Wingdings"/>
            </a:endParaRPr>
          </a:p>
          <a:p>
            <a:pPr marL="0" indent="0" eaLnBrk="1" hangingPunct="1">
              <a:buFontTx/>
              <a:buNone/>
              <a:tabLst>
                <a:tab pos="800100" algn="l"/>
                <a:tab pos="985838" algn="l"/>
                <a:tab pos="2243138" algn="l"/>
              </a:tabLst>
              <a:defRPr/>
            </a:pPr>
            <a:r>
              <a:rPr lang="nl-NL" sz="2200" dirty="0" smtClean="0">
                <a:solidFill>
                  <a:srgbClr val="269999"/>
                </a:solidFill>
                <a:sym typeface="Wingdings"/>
              </a:rPr>
              <a:t> All </a:t>
            </a:r>
            <a:r>
              <a:rPr lang="nl-NL" sz="2200" dirty="0" err="1" smtClean="0">
                <a:solidFill>
                  <a:srgbClr val="269999"/>
                </a:solidFill>
                <a:sym typeface="Wingdings"/>
              </a:rPr>
              <a:t>movement</a:t>
            </a:r>
            <a:r>
              <a:rPr lang="nl-NL" sz="2200" dirty="0" smtClean="0">
                <a:solidFill>
                  <a:srgbClr val="269999"/>
                </a:solidFill>
                <a:sym typeface="Wingdings"/>
              </a:rPr>
              <a:t> </a:t>
            </a:r>
            <a:r>
              <a:rPr lang="nl-NL" sz="2200" dirty="0" err="1" smtClean="0">
                <a:solidFill>
                  <a:srgbClr val="269999"/>
                </a:solidFill>
                <a:sym typeface="Wingdings"/>
              </a:rPr>
              <a:t>operations</a:t>
            </a:r>
            <a:r>
              <a:rPr lang="nl-NL" sz="2200" dirty="0" smtClean="0">
                <a:solidFill>
                  <a:srgbClr val="269999"/>
                </a:solidFill>
                <a:sym typeface="Wingdings"/>
              </a:rPr>
              <a:t> </a:t>
            </a:r>
            <a:r>
              <a:rPr lang="nl-NL" sz="2200" dirty="0" err="1" smtClean="0">
                <a:solidFill>
                  <a:srgbClr val="269999"/>
                </a:solidFill>
                <a:sym typeface="Wingdings"/>
              </a:rPr>
              <a:t>that</a:t>
            </a:r>
            <a:r>
              <a:rPr lang="nl-NL" sz="2200" dirty="0" smtClean="0">
                <a:solidFill>
                  <a:srgbClr val="269999"/>
                </a:solidFill>
                <a:sym typeface="Wingdings"/>
              </a:rPr>
              <a:t> are </a:t>
            </a:r>
            <a:r>
              <a:rPr lang="nl-NL" sz="2200" dirty="0" err="1" smtClean="0">
                <a:solidFill>
                  <a:srgbClr val="269999"/>
                </a:solidFill>
                <a:sym typeface="Wingdings"/>
              </a:rPr>
              <a:t>possible</a:t>
            </a:r>
            <a:r>
              <a:rPr lang="nl-NL" sz="2200" dirty="0" smtClean="0">
                <a:solidFill>
                  <a:srgbClr val="269999"/>
                </a:solidFill>
                <a:sym typeface="Wingdings"/>
              </a:rPr>
              <a:t> in</a:t>
            </a:r>
          </a:p>
          <a:p>
            <a:pPr marL="0" indent="0" eaLnBrk="1" hangingPunct="1">
              <a:buFontTx/>
              <a:buNone/>
              <a:tabLst>
                <a:tab pos="800100" algn="l"/>
                <a:tab pos="985838" algn="l"/>
                <a:tab pos="2243138" algn="l"/>
              </a:tabLst>
              <a:defRPr/>
            </a:pPr>
            <a:r>
              <a:rPr lang="nl-NL" sz="2200" dirty="0" smtClean="0">
                <a:solidFill>
                  <a:srgbClr val="269999"/>
                </a:solidFill>
                <a:sym typeface="Wingdings"/>
              </a:rPr>
              <a:t>   </a:t>
            </a:r>
            <a:r>
              <a:rPr lang="nl-NL" sz="2200" dirty="0" err="1" smtClean="0">
                <a:solidFill>
                  <a:srgbClr val="269999"/>
                </a:solidFill>
                <a:sym typeface="Wingdings"/>
              </a:rPr>
              <a:t>non-ellipsis</a:t>
            </a:r>
            <a:r>
              <a:rPr lang="nl-NL" sz="2200" dirty="0" smtClean="0">
                <a:solidFill>
                  <a:srgbClr val="269999"/>
                </a:solidFill>
                <a:sym typeface="Wingdings"/>
              </a:rPr>
              <a:t> </a:t>
            </a:r>
            <a:r>
              <a:rPr lang="nl-NL" sz="2200" dirty="0" err="1" smtClean="0">
                <a:solidFill>
                  <a:srgbClr val="269999"/>
                </a:solidFill>
                <a:sym typeface="Wingdings"/>
              </a:rPr>
              <a:t>will</a:t>
            </a:r>
            <a:r>
              <a:rPr lang="nl-NL" sz="2200" dirty="0" smtClean="0">
                <a:solidFill>
                  <a:srgbClr val="269999"/>
                </a:solidFill>
                <a:sym typeface="Wingdings"/>
              </a:rPr>
              <a:t> </a:t>
            </a:r>
            <a:r>
              <a:rPr lang="nl-NL" sz="2200" dirty="0" err="1" smtClean="0">
                <a:solidFill>
                  <a:srgbClr val="269999"/>
                </a:solidFill>
                <a:sym typeface="Wingdings"/>
              </a:rPr>
              <a:t>be</a:t>
            </a:r>
            <a:r>
              <a:rPr lang="nl-NL" sz="2200" dirty="0" smtClean="0">
                <a:solidFill>
                  <a:srgbClr val="269999"/>
                </a:solidFill>
                <a:sym typeface="Wingdings"/>
              </a:rPr>
              <a:t> </a:t>
            </a:r>
            <a:r>
              <a:rPr lang="nl-NL" sz="2200" dirty="0" err="1" smtClean="0">
                <a:solidFill>
                  <a:srgbClr val="269999"/>
                </a:solidFill>
                <a:sym typeface="Wingdings"/>
              </a:rPr>
              <a:t>possible</a:t>
            </a:r>
            <a:r>
              <a:rPr lang="nl-NL" sz="2200" dirty="0" smtClean="0">
                <a:solidFill>
                  <a:srgbClr val="269999"/>
                </a:solidFill>
                <a:sym typeface="Wingdings"/>
              </a:rPr>
              <a:t> in </a:t>
            </a:r>
            <a:r>
              <a:rPr lang="nl-NL" sz="2200" dirty="0" err="1" smtClean="0">
                <a:solidFill>
                  <a:srgbClr val="269999"/>
                </a:solidFill>
                <a:sym typeface="Wingdings"/>
              </a:rPr>
              <a:t>ellipsis</a:t>
            </a:r>
            <a:r>
              <a:rPr lang="nl-NL" sz="2200" dirty="0" smtClean="0">
                <a:solidFill>
                  <a:srgbClr val="269999"/>
                </a:solidFill>
                <a:sym typeface="Wingdings"/>
              </a:rPr>
              <a:t> in </a:t>
            </a:r>
            <a:r>
              <a:rPr lang="nl-NL" sz="2200" dirty="0" err="1" smtClean="0">
                <a:solidFill>
                  <a:srgbClr val="269999"/>
                </a:solidFill>
                <a:sym typeface="Wingdings"/>
              </a:rPr>
              <a:t>this</a:t>
            </a:r>
            <a:r>
              <a:rPr lang="nl-NL" sz="2200" dirty="0" smtClean="0">
                <a:solidFill>
                  <a:srgbClr val="269999"/>
                </a:solidFill>
                <a:sym typeface="Wingdings"/>
              </a:rPr>
              <a:t> case.</a:t>
            </a:r>
            <a:endParaRPr lang="nl-BE" sz="2200" dirty="0" smtClean="0">
              <a:solidFill>
                <a:srgbClr val="269999"/>
              </a:solidFill>
            </a:endParaRPr>
          </a:p>
          <a:p>
            <a:pPr marL="0" indent="0" eaLnBrk="1" hangingPunct="1">
              <a:buFontTx/>
              <a:buNone/>
              <a:tabLst>
                <a:tab pos="800100" algn="l"/>
                <a:tab pos="985838" algn="l"/>
                <a:tab pos="2243138" algn="l"/>
              </a:tabLst>
              <a:defRPr/>
            </a:pPr>
            <a:endParaRPr lang="nl-BE" sz="2000" dirty="0" smtClean="0">
              <a:solidFill>
                <a:schemeClr val="tx2"/>
              </a:solidFill>
            </a:endParaRPr>
          </a:p>
          <a:p>
            <a:pPr marL="0" indent="0" eaLnBrk="1" hangingPunct="1">
              <a:buFontTx/>
              <a:buNone/>
              <a:tabLst>
                <a:tab pos="800100" algn="l"/>
                <a:tab pos="985838" algn="l"/>
                <a:tab pos="2243138" algn="l"/>
              </a:tabLst>
              <a:defRPr/>
            </a:pPr>
            <a:endParaRPr lang="nl-BE" sz="2000" dirty="0" smtClean="0">
              <a:solidFill>
                <a:schemeClr val="tx2"/>
              </a:solidFill>
            </a:endParaRPr>
          </a:p>
          <a:p>
            <a:pPr marL="0" indent="0" eaLnBrk="1" hangingPunct="1">
              <a:buFontTx/>
              <a:buNone/>
              <a:tabLst>
                <a:tab pos="800100" algn="l"/>
                <a:tab pos="985838" algn="l"/>
                <a:tab pos="2243138" algn="l"/>
              </a:tabLst>
              <a:defRPr/>
            </a:pPr>
            <a:endParaRPr lang="nl-BE" sz="2000" dirty="0" smtClean="0">
              <a:solidFill>
                <a:schemeClr val="tx2"/>
              </a:solidFill>
            </a:endParaRPr>
          </a:p>
          <a:p>
            <a:pPr marL="0" indent="0" eaLnBrk="1" hangingPunct="1">
              <a:buFontTx/>
              <a:buNone/>
              <a:tabLst>
                <a:tab pos="800100" algn="l"/>
                <a:tab pos="985838" algn="l"/>
                <a:tab pos="2243138" algn="l"/>
              </a:tabLst>
              <a:defRPr/>
            </a:pPr>
            <a:r>
              <a:rPr lang="nl-BE" sz="2000" dirty="0" smtClean="0">
                <a:solidFill>
                  <a:schemeClr val="tx2"/>
                </a:solidFill>
              </a:rPr>
              <a:t>	</a:t>
            </a:r>
            <a:r>
              <a:rPr lang="nl-BE" sz="2000" dirty="0">
                <a:solidFill>
                  <a:schemeClr val="tx2"/>
                </a:solidFill>
              </a:rPr>
              <a:t>       </a:t>
            </a:r>
          </a:p>
          <a:p>
            <a:pPr marL="0" indent="0" eaLnBrk="1" hangingPunct="1">
              <a:buFontTx/>
              <a:buNone/>
              <a:tabLst>
                <a:tab pos="800100" algn="l"/>
                <a:tab pos="985838" algn="l"/>
                <a:tab pos="2243138" algn="l"/>
              </a:tabLst>
              <a:defRPr/>
            </a:pPr>
            <a:endParaRPr lang="nl-NL" sz="2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55">
                                            <p:txEl>
                                              <p:pRg st="1" end="1"/>
                                            </p:txEl>
                                          </p:spTgt>
                                        </p:tgtEl>
                                        <p:attrNameLst>
                                          <p:attrName>style.visibility</p:attrName>
                                        </p:attrNameLst>
                                      </p:cBhvr>
                                      <p:to>
                                        <p:strVal val="visible"/>
                                      </p:to>
                                    </p:set>
                                    <p:animEffect transition="in" filter="dissolve">
                                      <p:cBhvr>
                                        <p:cTn id="7" dur="500"/>
                                        <p:tgtEl>
                                          <p:spTgt spid="151555">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1555">
                                            <p:txEl>
                                              <p:pRg st="2" end="2"/>
                                            </p:txEl>
                                          </p:spTgt>
                                        </p:tgtEl>
                                        <p:attrNameLst>
                                          <p:attrName>style.visibility</p:attrName>
                                        </p:attrNameLst>
                                      </p:cBhvr>
                                      <p:to>
                                        <p:strVal val="visible"/>
                                      </p:to>
                                    </p:set>
                                    <p:animEffect transition="in" filter="dissolve">
                                      <p:cBhvr>
                                        <p:cTn id="10" dur="500"/>
                                        <p:tgtEl>
                                          <p:spTgt spid="151555">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1555">
                                            <p:txEl>
                                              <p:pRg st="3" end="3"/>
                                            </p:txEl>
                                          </p:spTgt>
                                        </p:tgtEl>
                                        <p:attrNameLst>
                                          <p:attrName>style.visibility</p:attrName>
                                        </p:attrNameLst>
                                      </p:cBhvr>
                                      <p:to>
                                        <p:strVal val="visible"/>
                                      </p:to>
                                    </p:set>
                                    <p:animEffect transition="in" filter="dissolve">
                                      <p:cBhvr>
                                        <p:cTn id="13" dur="500"/>
                                        <p:tgtEl>
                                          <p:spTgt spid="151555">
                                            <p:txEl>
                                              <p:pRg st="3" end="3"/>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1555">
                                            <p:txEl>
                                              <p:pRg st="4" end="4"/>
                                            </p:txEl>
                                          </p:spTgt>
                                        </p:tgtEl>
                                        <p:attrNameLst>
                                          <p:attrName>style.visibility</p:attrName>
                                        </p:attrNameLst>
                                      </p:cBhvr>
                                      <p:to>
                                        <p:strVal val="visible"/>
                                      </p:to>
                                    </p:set>
                                    <p:animEffect transition="in" filter="dissolve">
                                      <p:cBhvr>
                                        <p:cTn id="16" dur="500"/>
                                        <p:tgtEl>
                                          <p:spTgt spid="15155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1" nodeType="clickEffect">
                                  <p:stCondLst>
                                    <p:cond delay="0"/>
                                  </p:stCondLst>
                                  <p:childTnLst>
                                    <p:set>
                                      <p:cBhvr>
                                        <p:cTn id="20" dur="1" fill="hold">
                                          <p:stCondLst>
                                            <p:cond delay="0"/>
                                          </p:stCondLst>
                                        </p:cTn>
                                        <p:tgtEl>
                                          <p:spTgt spid="151555">
                                            <p:txEl>
                                              <p:pRg st="6" end="6"/>
                                            </p:txEl>
                                          </p:spTgt>
                                        </p:tgtEl>
                                        <p:attrNameLst>
                                          <p:attrName>style.visibility</p:attrName>
                                        </p:attrNameLst>
                                      </p:cBhvr>
                                      <p:to>
                                        <p:strVal val="visible"/>
                                      </p:to>
                                    </p:set>
                                    <p:anim calcmode="lin" valueType="num">
                                      <p:cBhvr>
                                        <p:cTn id="21" dur="1000" fill="hold"/>
                                        <p:tgtEl>
                                          <p:spTgt spid="151555">
                                            <p:txEl>
                                              <p:pRg st="6" end="6"/>
                                            </p:txEl>
                                          </p:spTgt>
                                        </p:tgtEl>
                                        <p:attrNameLst>
                                          <p:attrName>ppt_w</p:attrName>
                                        </p:attrNameLst>
                                      </p:cBhvr>
                                      <p:tavLst>
                                        <p:tav tm="0">
                                          <p:val>
                                            <p:fltVal val="0"/>
                                          </p:val>
                                        </p:tav>
                                        <p:tav tm="100000">
                                          <p:val>
                                            <p:strVal val="#ppt_w"/>
                                          </p:val>
                                        </p:tav>
                                      </p:tavLst>
                                    </p:anim>
                                    <p:anim calcmode="lin" valueType="num">
                                      <p:cBhvr>
                                        <p:cTn id="22" dur="1000" fill="hold"/>
                                        <p:tgtEl>
                                          <p:spTgt spid="151555">
                                            <p:txEl>
                                              <p:pRg st="6" end="6"/>
                                            </p:txEl>
                                          </p:spTgt>
                                        </p:tgtEl>
                                        <p:attrNameLst>
                                          <p:attrName>ppt_h</p:attrName>
                                        </p:attrNameLst>
                                      </p:cBhvr>
                                      <p:tavLst>
                                        <p:tav tm="0">
                                          <p:val>
                                            <p:fltVal val="0"/>
                                          </p:val>
                                        </p:tav>
                                        <p:tav tm="100000">
                                          <p:val>
                                            <p:strVal val="#ppt_h"/>
                                          </p:val>
                                        </p:tav>
                                      </p:tavLst>
                                    </p:anim>
                                    <p:anim calcmode="lin" valueType="num">
                                      <p:cBhvr>
                                        <p:cTn id="23" dur="1000" fill="hold"/>
                                        <p:tgtEl>
                                          <p:spTgt spid="15155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51555">
                                            <p:txEl>
                                              <p:pRg st="6" end="6"/>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1" nodeType="withEffect">
                                  <p:stCondLst>
                                    <p:cond delay="0"/>
                                  </p:stCondLst>
                                  <p:childTnLst>
                                    <p:set>
                                      <p:cBhvr>
                                        <p:cTn id="26" dur="1" fill="hold">
                                          <p:stCondLst>
                                            <p:cond delay="0"/>
                                          </p:stCondLst>
                                        </p:cTn>
                                        <p:tgtEl>
                                          <p:spTgt spid="151555">
                                            <p:txEl>
                                              <p:pRg st="7" end="7"/>
                                            </p:txEl>
                                          </p:spTgt>
                                        </p:tgtEl>
                                        <p:attrNameLst>
                                          <p:attrName>style.visibility</p:attrName>
                                        </p:attrNameLst>
                                      </p:cBhvr>
                                      <p:to>
                                        <p:strVal val="visible"/>
                                      </p:to>
                                    </p:set>
                                    <p:anim calcmode="lin" valueType="num">
                                      <p:cBhvr>
                                        <p:cTn id="27" dur="1000" fill="hold"/>
                                        <p:tgtEl>
                                          <p:spTgt spid="151555">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151555">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15155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5155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build="p"/>
      <p:bldP spid="151555" grpId="1" build="p"/>
    </p:bld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tabLst>
                <a:tab pos="542925" algn="l"/>
              </a:tabLst>
            </a:pPr>
            <a:r>
              <a:rPr lang="nl-BE" sz="3200" smtClean="0">
                <a:solidFill>
                  <a:schemeClr val="accent1"/>
                </a:solidFill>
              </a:rPr>
              <a:t>3.2 Derivational ellipsis (17)</a:t>
            </a:r>
            <a:endParaRPr lang="nl-NL" sz="3200" smtClean="0">
              <a:solidFill>
                <a:schemeClr val="accent1"/>
              </a:solidFill>
            </a:endParaRPr>
          </a:p>
        </p:txBody>
      </p:sp>
      <p:sp>
        <p:nvSpPr>
          <p:cNvPr id="151555" name="Rectangle 3"/>
          <p:cNvSpPr>
            <a:spLocks noGrp="1" noChangeArrowheads="1"/>
          </p:cNvSpPr>
          <p:nvPr>
            <p:ph type="body" idx="1"/>
          </p:nvPr>
        </p:nvSpPr>
        <p:spPr>
          <a:xfrm>
            <a:off x="1371600" y="2286000"/>
            <a:ext cx="7313613" cy="3048000"/>
          </a:xfrm>
        </p:spPr>
        <p:txBody>
          <a:bodyPr/>
          <a:lstStyle/>
          <a:p>
            <a:pPr marL="0" indent="0" eaLnBrk="1" hangingPunct="1">
              <a:buFontTx/>
              <a:buNone/>
              <a:tabLst>
                <a:tab pos="800100" algn="l"/>
                <a:tab pos="985838" algn="l"/>
                <a:tab pos="2243138" algn="l"/>
              </a:tabLst>
            </a:pPr>
            <a:r>
              <a:rPr lang="nl-BE" sz="2000" dirty="0" smtClean="0">
                <a:solidFill>
                  <a:schemeClr val="tx2"/>
                </a:solidFill>
              </a:rPr>
              <a:t>(60)</a:t>
            </a:r>
            <a:r>
              <a:rPr lang="nl-BE" sz="2000" dirty="0">
                <a:solidFill>
                  <a:schemeClr val="tx2"/>
                </a:solidFill>
              </a:rPr>
              <a:t>	       </a:t>
            </a:r>
          </a:p>
          <a:p>
            <a:pPr marL="0" indent="0" eaLnBrk="1" hangingPunct="1">
              <a:buFontTx/>
              <a:buNone/>
              <a:tabLst>
                <a:tab pos="800100" algn="l"/>
                <a:tab pos="985838" algn="l"/>
                <a:tab pos="2243138" algn="l"/>
              </a:tabLst>
            </a:pPr>
            <a:endParaRPr lang="nl-NL" sz="2000" dirty="0">
              <a:solidFill>
                <a:schemeClr val="tx2"/>
              </a:solidFill>
            </a:endParaRPr>
          </a:p>
        </p:txBody>
      </p:sp>
      <p:sp>
        <p:nvSpPr>
          <p:cNvPr id="151556" name="Text Box 4"/>
          <p:cNvSpPr txBox="1">
            <a:spLocks noChangeArrowheads="1"/>
          </p:cNvSpPr>
          <p:nvPr/>
        </p:nvSpPr>
        <p:spPr bwMode="auto">
          <a:xfrm>
            <a:off x="2057400" y="2209800"/>
            <a:ext cx="3384550" cy="2292350"/>
          </a:xfrm>
          <a:prstGeom prst="rect">
            <a:avLst/>
          </a:prstGeom>
          <a:noFill/>
          <a:ln w="9525">
            <a:noFill/>
            <a:miter lim="800000"/>
            <a:headEnd/>
            <a:tailEnd/>
          </a:ln>
        </p:spPr>
        <p:txBody>
          <a:bodyPr>
            <a:prstTxWarp prst="textNoShape">
              <a:avLst/>
            </a:prstTxWarp>
            <a:spAutoFit/>
          </a:bodyPr>
          <a:lstStyle/>
          <a:p>
            <a:pPr marL="342900" indent="-342900">
              <a:spcBef>
                <a:spcPct val="50000"/>
              </a:spcBef>
            </a:pPr>
            <a:r>
              <a:rPr lang="nl-BE" sz="2000">
                <a:solidFill>
                  <a:schemeClr val="tx2"/>
                </a:solidFill>
              </a:rPr>
              <a:t>       HP</a:t>
            </a:r>
          </a:p>
          <a:p>
            <a:pPr marL="342900" indent="-342900">
              <a:spcBef>
                <a:spcPct val="50000"/>
              </a:spcBef>
            </a:pPr>
            <a:endParaRPr lang="nl-BE" sz="600">
              <a:solidFill>
                <a:schemeClr val="tx2"/>
              </a:solidFill>
            </a:endParaRPr>
          </a:p>
          <a:p>
            <a:pPr marL="342900" indent="-342900">
              <a:spcBef>
                <a:spcPct val="50000"/>
              </a:spcBef>
            </a:pPr>
            <a:r>
              <a:rPr lang="nl-BE" sz="2000">
                <a:solidFill>
                  <a:schemeClr val="tx2"/>
                </a:solidFill>
              </a:rPr>
              <a:t>             H’</a:t>
            </a:r>
          </a:p>
          <a:p>
            <a:pPr marL="342900" indent="-342900">
              <a:spcBef>
                <a:spcPct val="50000"/>
              </a:spcBef>
            </a:pPr>
            <a:endParaRPr lang="nl-BE" sz="600">
              <a:solidFill>
                <a:schemeClr val="tx2"/>
              </a:solidFill>
            </a:endParaRPr>
          </a:p>
          <a:p>
            <a:pPr marL="342900" indent="-342900">
              <a:spcBef>
                <a:spcPct val="50000"/>
              </a:spcBef>
              <a:spcAft>
                <a:spcPts val="1800"/>
              </a:spcAft>
            </a:pPr>
            <a:r>
              <a:rPr lang="nl-BE" sz="2000">
                <a:solidFill>
                  <a:schemeClr val="tx2"/>
                </a:solidFill>
              </a:rPr>
              <a:t>      H      ellipsis site</a:t>
            </a:r>
          </a:p>
          <a:p>
            <a:pPr marL="342900" indent="-342900">
              <a:spcBef>
                <a:spcPct val="50000"/>
              </a:spcBef>
            </a:pPr>
            <a:r>
              <a:rPr lang="nl-BE" sz="2000">
                <a:solidFill>
                  <a:schemeClr val="tx2"/>
                </a:solidFill>
              </a:rPr>
              <a:t>                  XP</a:t>
            </a:r>
          </a:p>
        </p:txBody>
      </p:sp>
      <p:sp>
        <p:nvSpPr>
          <p:cNvPr id="151573" name="AutoShape 21"/>
          <p:cNvSpPr>
            <a:spLocks noChangeArrowheads="1"/>
          </p:cNvSpPr>
          <p:nvPr/>
        </p:nvSpPr>
        <p:spPr bwMode="auto">
          <a:xfrm>
            <a:off x="3352800" y="3810000"/>
            <a:ext cx="1152525" cy="228600"/>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sp>
        <p:nvSpPr>
          <p:cNvPr id="151574" name="Text Box 22"/>
          <p:cNvSpPr txBox="1">
            <a:spLocks noChangeArrowheads="1"/>
          </p:cNvSpPr>
          <p:nvPr/>
        </p:nvSpPr>
        <p:spPr bwMode="auto">
          <a:xfrm>
            <a:off x="5105400" y="2057400"/>
            <a:ext cx="4038600" cy="2862263"/>
          </a:xfrm>
          <a:prstGeom prst="rect">
            <a:avLst/>
          </a:prstGeom>
          <a:noFill/>
          <a:ln w="9525">
            <a:noFill/>
            <a:miter lim="800000"/>
            <a:headEnd/>
            <a:tailEnd/>
          </a:ln>
        </p:spPr>
        <p:txBody>
          <a:bodyPr>
            <a:prstTxWarp prst="textNoShape">
              <a:avLst/>
            </a:prstTxWarp>
            <a:spAutoFit/>
          </a:bodyPr>
          <a:lstStyle/>
          <a:p>
            <a:pPr marL="342900" indent="-342900">
              <a:spcBef>
                <a:spcPct val="50000"/>
              </a:spcBef>
              <a:spcAft>
                <a:spcPts val="1200"/>
              </a:spcAft>
            </a:pPr>
            <a:r>
              <a:rPr lang="nl-BE" sz="2000" dirty="0">
                <a:solidFill>
                  <a:schemeClr val="tx2"/>
                </a:solidFill>
              </a:rPr>
              <a:t>             </a:t>
            </a:r>
          </a:p>
          <a:p>
            <a:pPr marL="342900" indent="-342900">
              <a:spcBef>
                <a:spcPct val="50000"/>
              </a:spcBef>
              <a:spcAft>
                <a:spcPts val="1200"/>
              </a:spcAft>
            </a:pPr>
            <a:r>
              <a:rPr lang="nl-BE" sz="2000" dirty="0">
                <a:solidFill>
                  <a:schemeClr val="tx2"/>
                </a:solidFill>
              </a:rPr>
              <a:t>licensor        HP</a:t>
            </a:r>
          </a:p>
          <a:p>
            <a:pPr marL="342900" indent="-342900">
              <a:spcBef>
                <a:spcPct val="50000"/>
              </a:spcBef>
              <a:spcAft>
                <a:spcPts val="1200"/>
              </a:spcAft>
            </a:pPr>
            <a:r>
              <a:rPr lang="nl-BE" sz="2000" dirty="0">
                <a:solidFill>
                  <a:schemeClr val="tx2"/>
                </a:solidFill>
              </a:rPr>
              <a:t>             XP        H’</a:t>
            </a:r>
          </a:p>
          <a:p>
            <a:pPr marL="342900" indent="-342900">
              <a:spcBef>
                <a:spcPct val="50000"/>
              </a:spcBef>
              <a:spcAft>
                <a:spcPts val="1200"/>
              </a:spcAft>
            </a:pPr>
            <a:r>
              <a:rPr lang="nl-BE" sz="2000" dirty="0">
                <a:solidFill>
                  <a:schemeClr val="tx2"/>
                </a:solidFill>
              </a:rPr>
              <a:t>                   H  </a:t>
            </a:r>
            <a:r>
              <a:rPr lang="nl-BE" sz="2000" dirty="0" smtClean="0">
                <a:solidFill>
                  <a:schemeClr val="tx2"/>
                </a:solidFill>
              </a:rPr>
              <a:t> </a:t>
            </a:r>
          </a:p>
          <a:p>
            <a:pPr marL="342900" indent="-342900">
              <a:spcBef>
                <a:spcPct val="50000"/>
              </a:spcBef>
            </a:pPr>
            <a:r>
              <a:rPr lang="nl-BE" sz="2000" dirty="0">
                <a:solidFill>
                  <a:schemeClr val="tx2"/>
                </a:solidFill>
              </a:rPr>
              <a:t>                              …</a:t>
            </a:r>
            <a:endParaRPr lang="nl-NL" sz="2000" dirty="0">
              <a:solidFill>
                <a:schemeClr val="tx2"/>
              </a:solidFill>
            </a:endParaRPr>
          </a:p>
        </p:txBody>
      </p:sp>
      <p:sp>
        <p:nvSpPr>
          <p:cNvPr id="151575" name="Text Box 23"/>
          <p:cNvSpPr txBox="1">
            <a:spLocks noChangeArrowheads="1"/>
          </p:cNvSpPr>
          <p:nvPr/>
        </p:nvSpPr>
        <p:spPr bwMode="auto">
          <a:xfrm>
            <a:off x="4648200" y="2590800"/>
            <a:ext cx="503238" cy="457200"/>
          </a:xfrm>
          <a:prstGeom prst="rect">
            <a:avLst/>
          </a:prstGeom>
          <a:noFill/>
          <a:ln w="9525">
            <a:noFill/>
            <a:miter lim="800000"/>
            <a:headEnd/>
            <a:tailEnd/>
          </a:ln>
        </p:spPr>
        <p:txBody>
          <a:bodyPr>
            <a:prstTxWarp prst="textNoShape">
              <a:avLst/>
            </a:prstTxWarp>
            <a:spAutoFit/>
          </a:bodyPr>
          <a:lstStyle/>
          <a:p>
            <a:pPr>
              <a:spcBef>
                <a:spcPct val="50000"/>
              </a:spcBef>
            </a:pPr>
            <a:r>
              <a:rPr lang="nl-BE" sz="2400">
                <a:solidFill>
                  <a:schemeClr val="tx2"/>
                </a:solidFill>
                <a:sym typeface="Wingdings" pitchFamily="-110" charset="2"/>
              </a:rPr>
              <a:t></a:t>
            </a:r>
            <a:endParaRPr lang="nl-NL" sz="2400">
              <a:solidFill>
                <a:schemeClr val="tx2"/>
              </a:solidFill>
            </a:endParaRPr>
          </a:p>
        </p:txBody>
      </p:sp>
      <p:grpSp>
        <p:nvGrpSpPr>
          <p:cNvPr id="2" name="Group 24"/>
          <p:cNvGrpSpPr>
            <a:grpSpLocks/>
          </p:cNvGrpSpPr>
          <p:nvPr/>
        </p:nvGrpSpPr>
        <p:grpSpPr bwMode="auto">
          <a:xfrm>
            <a:off x="6096000" y="2590800"/>
            <a:ext cx="792163" cy="144463"/>
            <a:chOff x="2064" y="2160"/>
            <a:chExt cx="635" cy="91"/>
          </a:xfrm>
        </p:grpSpPr>
        <p:sp>
          <p:nvSpPr>
            <p:cNvPr id="205846"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05847"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151582" name="AutoShape 30"/>
          <p:cNvSpPr>
            <a:spLocks noChangeArrowheads="1"/>
          </p:cNvSpPr>
          <p:nvPr/>
        </p:nvSpPr>
        <p:spPr bwMode="auto">
          <a:xfrm>
            <a:off x="7391400" y="4267200"/>
            <a:ext cx="1152525" cy="228600"/>
          </a:xfrm>
          <a:prstGeom prst="triangle">
            <a:avLst>
              <a:gd name="adj" fmla="val 50000"/>
            </a:avLst>
          </a:prstGeom>
          <a:noFill/>
          <a:ln w="12700">
            <a:solidFill>
              <a:schemeClr val="tx2"/>
            </a:solidFill>
            <a:miter lim="800000"/>
            <a:headEnd/>
            <a:tailEnd/>
          </a:ln>
        </p:spPr>
        <p:txBody>
          <a:bodyPr wrap="none" anchor="ctr">
            <a:prstTxWarp prst="textNoShape">
              <a:avLst/>
            </a:prstTxWarp>
          </a:bodyPr>
          <a:lstStyle/>
          <a:p>
            <a:endParaRPr lang="nl-NL"/>
          </a:p>
        </p:txBody>
      </p:sp>
      <p:grpSp>
        <p:nvGrpSpPr>
          <p:cNvPr id="3" name="Group 24"/>
          <p:cNvGrpSpPr>
            <a:grpSpLocks/>
          </p:cNvGrpSpPr>
          <p:nvPr/>
        </p:nvGrpSpPr>
        <p:grpSpPr bwMode="auto">
          <a:xfrm>
            <a:off x="2514600" y="2590800"/>
            <a:ext cx="792163" cy="144463"/>
            <a:chOff x="2064" y="2160"/>
            <a:chExt cx="635" cy="91"/>
          </a:xfrm>
        </p:grpSpPr>
        <p:sp>
          <p:nvSpPr>
            <p:cNvPr id="205844"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05845"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4" name="Group 24"/>
          <p:cNvGrpSpPr>
            <a:grpSpLocks/>
          </p:cNvGrpSpPr>
          <p:nvPr/>
        </p:nvGrpSpPr>
        <p:grpSpPr bwMode="auto">
          <a:xfrm>
            <a:off x="2971800" y="3200400"/>
            <a:ext cx="792163" cy="144463"/>
            <a:chOff x="2064" y="2160"/>
            <a:chExt cx="635" cy="91"/>
          </a:xfrm>
        </p:grpSpPr>
        <p:sp>
          <p:nvSpPr>
            <p:cNvPr id="205842"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05843"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5" name="Group 24"/>
          <p:cNvGrpSpPr>
            <a:grpSpLocks/>
          </p:cNvGrpSpPr>
          <p:nvPr/>
        </p:nvGrpSpPr>
        <p:grpSpPr bwMode="auto">
          <a:xfrm>
            <a:off x="6705600" y="3124200"/>
            <a:ext cx="792163" cy="144463"/>
            <a:chOff x="2064" y="2160"/>
            <a:chExt cx="635" cy="91"/>
          </a:xfrm>
        </p:grpSpPr>
        <p:sp>
          <p:nvSpPr>
            <p:cNvPr id="205840"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05841"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grpSp>
        <p:nvGrpSpPr>
          <p:cNvPr id="6" name="Group 24"/>
          <p:cNvGrpSpPr>
            <a:grpSpLocks/>
          </p:cNvGrpSpPr>
          <p:nvPr/>
        </p:nvGrpSpPr>
        <p:grpSpPr bwMode="auto">
          <a:xfrm>
            <a:off x="7086600" y="3733800"/>
            <a:ext cx="792163" cy="144463"/>
            <a:chOff x="2064" y="2160"/>
            <a:chExt cx="635" cy="91"/>
          </a:xfrm>
        </p:grpSpPr>
        <p:sp>
          <p:nvSpPr>
            <p:cNvPr id="205838" name="Line 25"/>
            <p:cNvSpPr>
              <a:spLocks noChangeShapeType="1"/>
            </p:cNvSpPr>
            <p:nvPr/>
          </p:nvSpPr>
          <p:spPr bwMode="auto">
            <a:xfrm flipH="1">
              <a:off x="2064" y="2160"/>
              <a:ext cx="317" cy="91"/>
            </a:xfrm>
            <a:prstGeom prst="line">
              <a:avLst/>
            </a:prstGeom>
            <a:noFill/>
            <a:ln w="12700">
              <a:solidFill>
                <a:schemeClr val="tx2"/>
              </a:solidFill>
              <a:round/>
              <a:headEnd/>
              <a:tailEnd/>
            </a:ln>
          </p:spPr>
          <p:txBody>
            <a:bodyPr>
              <a:prstTxWarp prst="textNoShape">
                <a:avLst/>
              </a:prstTxWarp>
            </a:bodyPr>
            <a:lstStyle/>
            <a:p>
              <a:endParaRPr lang="nl-NL"/>
            </a:p>
          </p:txBody>
        </p:sp>
        <p:sp>
          <p:nvSpPr>
            <p:cNvPr id="205839" name="Line 26"/>
            <p:cNvSpPr>
              <a:spLocks noChangeShapeType="1"/>
            </p:cNvSpPr>
            <p:nvPr/>
          </p:nvSpPr>
          <p:spPr bwMode="auto">
            <a:xfrm>
              <a:off x="2381" y="2160"/>
              <a:ext cx="318" cy="91"/>
            </a:xfrm>
            <a:prstGeom prst="line">
              <a:avLst/>
            </a:prstGeom>
            <a:noFill/>
            <a:ln w="12700">
              <a:solidFill>
                <a:schemeClr val="tx2"/>
              </a:solidFill>
              <a:round/>
              <a:headEnd/>
              <a:tailEnd/>
            </a:ln>
          </p:spPr>
          <p:txBody>
            <a:bodyPr>
              <a:prstTxWarp prst="textNoShape">
                <a:avLst/>
              </a:prstTxWarp>
            </a:bodyPr>
            <a:lstStyle/>
            <a:p>
              <a:endParaRPr lang="nl-NL"/>
            </a:p>
          </p:txBody>
        </p:sp>
      </p:grpSp>
      <p:sp>
        <p:nvSpPr>
          <p:cNvPr id="25" name="Tekstvak 24"/>
          <p:cNvSpPr txBox="1"/>
          <p:nvPr/>
        </p:nvSpPr>
        <p:spPr>
          <a:xfrm>
            <a:off x="7239000" y="3886200"/>
            <a:ext cx="1752600" cy="400110"/>
          </a:xfrm>
          <a:prstGeom prst="rect">
            <a:avLst/>
          </a:prstGeom>
          <a:noFill/>
        </p:spPr>
        <p:txBody>
          <a:bodyPr wrap="square" rtlCol="0">
            <a:spAutoFit/>
          </a:bodyPr>
          <a:lstStyle/>
          <a:p>
            <a:r>
              <a:rPr lang="nl-BE" sz="2000" dirty="0" smtClean="0">
                <a:solidFill>
                  <a:schemeClr val="tx2"/>
                </a:solidFill>
              </a:rPr>
              <a:t>ellipsis site</a:t>
            </a:r>
            <a:endParaRPr lang="nl-NL"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4.44444E-6 C -0.07014 0.06621 -0.13993 0.13287 -0.16962 0.10186 C -0.19913 0.07084 -0.18872 -0.05717 -0.17795 -0.18472 " pathEditMode="relative" rAng="0" ptsTypes="aaA">
                                      <p:cBhvr>
                                        <p:cTn id="6" dur="2000" fill="hold"/>
                                        <p:tgtEl>
                                          <p:spTgt spid="151556">
                                            <p:txEl>
                                              <p:pRg st="5" end="5"/>
                                            </p:txEl>
                                          </p:spTgt>
                                        </p:tgtEl>
                                        <p:attrNameLst>
                                          <p:attrName>ppt_x</p:attrName>
                                          <p:attrName>ppt_y</p:attrName>
                                        </p:attrNameLst>
                                      </p:cBhvr>
                                      <p:rCtr x="-100" y="-26"/>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157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157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1574">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157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157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158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51582"/>
                                        </p:tgtEl>
                                      </p:cBhvr>
                                    </p:animEffect>
                                    <p:set>
                                      <p:cBhvr>
                                        <p:cTn id="40" dur="1" fill="hold">
                                          <p:stCondLst>
                                            <p:cond delay="499"/>
                                          </p:stCondLst>
                                        </p:cTn>
                                        <p:tgtEl>
                                          <p:spTgt spid="151582"/>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51574">
                                            <p:txEl>
                                              <p:pRg st="4" end="4"/>
                                            </p:txEl>
                                          </p:spTgt>
                                        </p:tgtEl>
                                      </p:cBhvr>
                                    </p:animEffect>
                                    <p:set>
                                      <p:cBhvr>
                                        <p:cTn id="43" dur="1" fill="hold">
                                          <p:stCondLst>
                                            <p:cond delay="499"/>
                                          </p:stCondLst>
                                        </p:cTn>
                                        <p:tgtEl>
                                          <p:spTgt spid="15157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5" grpId="0"/>
      <p:bldP spid="151582" grpId="0" animBg="1"/>
      <p:bldP spid="151582" grpId="1" animBg="1"/>
      <p:bldP spid="25" grpId="0"/>
      <p:bldP spid="25" grpId="1"/>
    </p:bld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r>
              <a:rPr lang="nl-BE" sz="3400" smtClean="0">
                <a:solidFill>
                  <a:schemeClr val="accent1"/>
                </a:solidFill>
              </a:rPr>
              <a:t>You have the right to remain silent</a:t>
            </a:r>
            <a:endParaRPr lang="nl-NL" sz="3400" smtClean="0">
              <a:solidFill>
                <a:schemeClr val="accent1"/>
              </a:solidFill>
            </a:endParaRPr>
          </a:p>
        </p:txBody>
      </p:sp>
      <p:sp>
        <p:nvSpPr>
          <p:cNvPr id="96259" name="Rectangle 3"/>
          <p:cNvSpPr>
            <a:spLocks noGrp="1" noChangeArrowheads="1"/>
          </p:cNvSpPr>
          <p:nvPr>
            <p:ph type="body" idx="1"/>
          </p:nvPr>
        </p:nvSpPr>
        <p:spPr>
          <a:xfrm>
            <a:off x="1370013" y="2286000"/>
            <a:ext cx="7313612" cy="3656013"/>
          </a:xfrm>
        </p:spPr>
        <p:txBody>
          <a:bodyPr/>
          <a:lstStyle/>
          <a:p>
            <a:pPr marL="609600" indent="-609600" eaLnBrk="1" hangingPunct="1">
              <a:buFontTx/>
              <a:buAutoNum type="arabicPeriod"/>
            </a:pPr>
            <a:r>
              <a:rPr lang="nl-BE" sz="2800" smtClean="0">
                <a:solidFill>
                  <a:schemeClr val="tx2"/>
                </a:solidFill>
              </a:rPr>
              <a:t>Deletion or proform? A puzzle.</a:t>
            </a:r>
          </a:p>
          <a:p>
            <a:pPr marL="609600" indent="-609600" eaLnBrk="1" hangingPunct="1">
              <a:buFontTx/>
              <a:buAutoNum type="arabicPeriod"/>
            </a:pPr>
            <a:r>
              <a:rPr lang="nl-BE" sz="2800" smtClean="0">
                <a:solidFill>
                  <a:schemeClr val="tx2"/>
                </a:solidFill>
              </a:rPr>
              <a:t>Basic data</a:t>
            </a:r>
          </a:p>
          <a:p>
            <a:pPr marL="609600" indent="-609600" eaLnBrk="1" hangingPunct="1">
              <a:buFontTx/>
              <a:buAutoNum type="arabicPeriod"/>
            </a:pPr>
            <a:r>
              <a:rPr lang="nl-BE" sz="2800" smtClean="0">
                <a:solidFill>
                  <a:schemeClr val="tx2"/>
                </a:solidFill>
              </a:rPr>
              <a:t>Ellipsis licensing as Agree</a:t>
            </a:r>
          </a:p>
          <a:p>
            <a:pPr marL="609600" indent="-609600" eaLnBrk="1" hangingPunct="1">
              <a:buFontTx/>
              <a:buAutoNum type="arabicPeriod"/>
            </a:pPr>
            <a:r>
              <a:rPr lang="nl-BE" sz="2800" smtClean="0">
                <a:solidFill>
                  <a:schemeClr val="tx2"/>
                </a:solidFill>
              </a:rPr>
              <a:t>Back to the puzzle</a:t>
            </a:r>
          </a:p>
          <a:p>
            <a:pPr marL="609600" indent="-609600" eaLnBrk="1" hangingPunct="1">
              <a:buFontTx/>
              <a:buAutoNum type="arabicPeriod"/>
            </a:pPr>
            <a:r>
              <a:rPr lang="nl-BE" sz="2800" smtClean="0">
                <a:solidFill>
                  <a:schemeClr val="tx2"/>
                </a:solidFill>
              </a:rPr>
              <a:t>Extending the analysis</a:t>
            </a:r>
            <a:endParaRPr lang="nl-NL">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6259">
                                            <p:txEl>
                                              <p:pRg st="3" end="3"/>
                                            </p:txEl>
                                          </p:spTgt>
                                        </p:tgtEl>
                                      </p:cBhvr>
                                    </p:animEffect>
                                    <p:animScale>
                                      <p:cBhvr>
                                        <p:cTn id="7" dur="250" autoRev="1" fill="hold"/>
                                        <p:tgtEl>
                                          <p:spTgt spid="96259">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Arial"/>
        <a:cs typeface="Arial"/>
      </a:majorFont>
      <a:minorFont>
        <a:latin typeface="Verdana"/>
        <a:ea typeface="Arial"/>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13210</TotalTime>
  <Words>12602</Words>
  <Application>Microsoft Macintosh PowerPoint</Application>
  <PresentationFormat>Diavoorstelling (4:3)</PresentationFormat>
  <Paragraphs>2000</Paragraphs>
  <Slides>180</Slides>
  <Notes>180</Notes>
  <HiddenSlides>1</HiddenSlides>
  <MMClips>0</MMClips>
  <ScaleCrop>false</ScaleCrop>
  <HeadingPairs>
    <vt:vector size="4" baseType="variant">
      <vt:variant>
        <vt:lpstr>Ontwerpsjabloon</vt:lpstr>
      </vt:variant>
      <vt:variant>
        <vt:i4>1</vt:i4>
      </vt:variant>
      <vt:variant>
        <vt:lpstr>Diatitels</vt:lpstr>
      </vt:variant>
      <vt:variant>
        <vt:i4>180</vt:i4>
      </vt:variant>
    </vt:vector>
  </HeadingPairs>
  <TitlesOfParts>
    <vt:vector size="181" baseType="lpstr">
      <vt:lpstr>Eclipse</vt:lpstr>
      <vt:lpstr>“Silence is golden”  The syntax of ellipsis</vt:lpstr>
      <vt:lpstr>Yesterday’s class</vt:lpstr>
      <vt:lpstr>Overview</vt:lpstr>
      <vt:lpstr>“You have the right to remain silent.”</vt:lpstr>
      <vt:lpstr>You have the right to remain silent</vt:lpstr>
      <vt:lpstr>1. Deletion or proform? A puzzle (1)</vt:lpstr>
      <vt:lpstr>1. Deletion or proform? A puzzle (2)</vt:lpstr>
      <vt:lpstr>1. Deletion or proform? A puzzle (3)</vt:lpstr>
      <vt:lpstr>1. Deletion or proform? A puzzle (4)</vt:lpstr>
      <vt:lpstr>1. Deletion or proform? A puzzle (5)</vt:lpstr>
      <vt:lpstr>1. Deletion or proform? A puzzle (6)</vt:lpstr>
      <vt:lpstr>1. Deletion or proform? A puzzle (7)</vt:lpstr>
      <vt:lpstr>1. Deletion or proform? A puzzle (8)</vt:lpstr>
      <vt:lpstr>1. Deletion or proform? A puzzle (9)</vt:lpstr>
      <vt:lpstr>1. Deletion or proform? A puzzle (10)</vt:lpstr>
      <vt:lpstr>1. Deletion or proform? A puzzle (11)</vt:lpstr>
      <vt:lpstr>You have the right to remain silent</vt:lpstr>
      <vt:lpstr>2. Basic data: Dutch MCE (1)</vt:lpstr>
      <vt:lpstr>2. Basic data: Dutch MCE (2)</vt:lpstr>
      <vt:lpstr>2. Basic data: Dutch MCE (3)</vt:lpstr>
      <vt:lpstr>2. Basic data: Dutch MCE (4)</vt:lpstr>
      <vt:lpstr>2. Basic data: Dutch MCE (5)</vt:lpstr>
      <vt:lpstr>2. Basic data: Dutch MCE (6)</vt:lpstr>
      <vt:lpstr>2. Basic data: Dutch MCE (7)</vt:lpstr>
      <vt:lpstr>2. Basic data: Dutch MCE (8)</vt:lpstr>
      <vt:lpstr>2. Basic data: Dutch MCE (9)</vt:lpstr>
      <vt:lpstr>2. Basic data: Dutch MCE (10)</vt:lpstr>
      <vt:lpstr>2. Basic data: Dutch MCE (11)</vt:lpstr>
      <vt:lpstr>2. Basic data: Dutch MCE (12)</vt:lpstr>
      <vt:lpstr>2. Basic data: Dutch MCE (13)</vt:lpstr>
      <vt:lpstr>2. Basic data: Dutch MCE (14)</vt:lpstr>
      <vt:lpstr>2. Basic data: Dutch MCE (15)</vt:lpstr>
      <vt:lpstr>2. Basic data: Dutch MCE (16)</vt:lpstr>
      <vt:lpstr>2. Basic data: Dutch MCE (17)</vt:lpstr>
      <vt:lpstr>2. Basic data: Dutch MCE (18)</vt:lpstr>
      <vt:lpstr>2. Basic data: Dutch MCE (19)</vt:lpstr>
      <vt:lpstr>2. Basic data: Dutch MCE (20)</vt:lpstr>
      <vt:lpstr>2. Basic data: Dutch MCE (21)</vt:lpstr>
      <vt:lpstr>2. Basic data: Dutch MCE (22)</vt:lpstr>
      <vt:lpstr>2. Basic data: Dutch MCE (23)</vt:lpstr>
      <vt:lpstr>2. Basic data: Dutch MCE (24)</vt:lpstr>
      <vt:lpstr>2. Basic data: Dutch MCE (25)</vt:lpstr>
      <vt:lpstr>2. Basic data: Dutch MCE (26)</vt:lpstr>
      <vt:lpstr>2. Basic data: Dutch MCE (27)</vt:lpstr>
      <vt:lpstr>2. Basic data: Dutch MCE (28)</vt:lpstr>
      <vt:lpstr>2. Basic data: Dutch MCE (29)</vt:lpstr>
      <vt:lpstr>2. Basic data: Dutch MCE (30)</vt:lpstr>
      <vt:lpstr>2. Basic data: Dutch MCE (31)</vt:lpstr>
      <vt:lpstr>2. Basic data: Dutch MCE (32)</vt:lpstr>
      <vt:lpstr>2. Basic data: Dutch MCE (33)</vt:lpstr>
      <vt:lpstr>2. Basic data: Dutch MCE (34)</vt:lpstr>
      <vt:lpstr>2. Basic data: Dutch MCE (35)</vt:lpstr>
      <vt:lpstr>2. Basic data: Dutch MCE (36)</vt:lpstr>
      <vt:lpstr>2. Basic data: Dutch MCE (37)</vt:lpstr>
      <vt:lpstr>2. Basic data: Dutch MCE (38)</vt:lpstr>
      <vt:lpstr>2. Basic data: Dutch MCE (39)</vt:lpstr>
      <vt:lpstr>2. Basic data: Dutch MCE (40)</vt:lpstr>
      <vt:lpstr>2. Basic data: Dutch MCE (41)</vt:lpstr>
      <vt:lpstr>2. Basic data: Dutch MCE (42)</vt:lpstr>
      <vt:lpstr>You have the right to remain silent</vt:lpstr>
      <vt:lpstr>3. Licensing ellipsis (1)</vt:lpstr>
      <vt:lpstr>3. Licensing ellipsis (2)</vt:lpstr>
      <vt:lpstr>3.1 Ellipsis licensing via Agree (1)</vt:lpstr>
      <vt:lpstr>3.1 Ellipsis licensing via Agree (2)</vt:lpstr>
      <vt:lpstr>3.1 Ellipsis licensing via Agree (3)</vt:lpstr>
      <vt:lpstr>3.1 Ellipsis licensing via Agree (4)</vt:lpstr>
      <vt:lpstr>3.1 Ellipsis licensing via Agree (5)</vt:lpstr>
      <vt:lpstr>3.1 Ellipsis licensing via Agree (6)</vt:lpstr>
      <vt:lpstr>3.1 Ellipsis licensing via Agree (7)</vt:lpstr>
      <vt:lpstr>3.1 Ellipsis licensing via Agree (8)</vt:lpstr>
      <vt:lpstr>3.1 Ellipsis licensing via Agree (9)</vt:lpstr>
      <vt:lpstr>3.1 Ellipsis licensing via Agree (10)</vt:lpstr>
      <vt:lpstr>3.1 Ellipsis licensing via Agree (11)</vt:lpstr>
      <vt:lpstr>3.1 Ellipsis licensing via Agree (12)</vt:lpstr>
      <vt:lpstr>3.1 Ellipsis licensing via Agree (13)</vt:lpstr>
      <vt:lpstr>3.1 Ellipsis licensing via Agree (14)</vt:lpstr>
      <vt:lpstr>3.1 Ellipsis licensing via Agree (15)</vt:lpstr>
      <vt:lpstr>3.1 Ellipsis licensing via Agree (16)</vt:lpstr>
      <vt:lpstr>3.1 Ellipsis licensing via Agree (17)</vt:lpstr>
      <vt:lpstr>3. Licensing ellipsis (3)</vt:lpstr>
      <vt:lpstr>3.2 Derivational ellipsis (1)</vt:lpstr>
      <vt:lpstr>3.2 Derivational ellipsis (2)</vt:lpstr>
      <vt:lpstr>3.2 Derivational ellipsis (3)</vt:lpstr>
      <vt:lpstr>3.2 Derivational ellipsis (4)</vt:lpstr>
      <vt:lpstr>3.2 Derivational ellipsis (5)</vt:lpstr>
      <vt:lpstr>3.2 Derivational ellipsis (6)</vt:lpstr>
      <vt:lpstr>3.2 Derivational ellipsis (7)</vt:lpstr>
      <vt:lpstr>3.2 Derivational ellipsis (8)</vt:lpstr>
      <vt:lpstr>3.2 Derivational ellipsis (9)</vt:lpstr>
      <vt:lpstr>3.2 Derivational ellipsis (10)</vt:lpstr>
      <vt:lpstr>3.2 Derivational ellipsis (11)</vt:lpstr>
      <vt:lpstr>3. Licensing ellipsis (4)</vt:lpstr>
      <vt:lpstr>3.2 Derivational ellipsis (12)</vt:lpstr>
      <vt:lpstr>3.2 Derivational ellipsis (13)</vt:lpstr>
      <vt:lpstr>3.2 Derivational ellipsis (14)</vt:lpstr>
      <vt:lpstr>3.2 Derivational ellipsis (15)</vt:lpstr>
      <vt:lpstr>3.2 Derivational ellipsis (16)</vt:lpstr>
      <vt:lpstr>3.2 Derivational ellipsis (17)</vt:lpstr>
      <vt:lpstr>You have the right to remain silent</vt:lpstr>
      <vt:lpstr>4. Back to the puzzle (1)</vt:lpstr>
      <vt:lpstr>4. Back to the puzzle (2)</vt:lpstr>
      <vt:lpstr>4. Back to the puzzle (3)</vt:lpstr>
      <vt:lpstr>4. Back to the puzzle (4)</vt:lpstr>
      <vt:lpstr>4. Back to the puzzle (5)</vt:lpstr>
      <vt:lpstr>4. Back to the puzzle (6)</vt:lpstr>
      <vt:lpstr>4. Back to the puzzle (7)</vt:lpstr>
      <vt:lpstr>4. Back to the puzzle (8)</vt:lpstr>
      <vt:lpstr>4. Back to the puzzle (9)</vt:lpstr>
      <vt:lpstr>You have the right to remain silent</vt:lpstr>
      <vt:lpstr>5. Extending the analysis (1)</vt:lpstr>
      <vt:lpstr>5.1 Sluicing (1)</vt:lpstr>
      <vt:lpstr>5.1 Sluicing (2)</vt:lpstr>
      <vt:lpstr>5.1 Sluicing (3)</vt:lpstr>
      <vt:lpstr>5.1 Sluicing (4)</vt:lpstr>
      <vt:lpstr>5.1 Sluicing (5)</vt:lpstr>
      <vt:lpstr>5.1 Sluicing (6)</vt:lpstr>
      <vt:lpstr>5.1 Sluicing (7)</vt:lpstr>
      <vt:lpstr>5.1 Sluicing (8)</vt:lpstr>
      <vt:lpstr>5.1 Sluicing (9)</vt:lpstr>
      <vt:lpstr>5.1 Sluicing (10)</vt:lpstr>
      <vt:lpstr>5.1 Sluicing (11)</vt:lpstr>
      <vt:lpstr>5.1 Sluicing (12)</vt:lpstr>
      <vt:lpstr>5.1 Sluicing (13)</vt:lpstr>
      <vt:lpstr>5.1 Sluicing (14)</vt:lpstr>
      <vt:lpstr>5. Extending the analysis (2)</vt:lpstr>
      <vt:lpstr>5.2 VP ellipsis (1)</vt:lpstr>
      <vt:lpstr>5.2 VP ellipsis (2)</vt:lpstr>
      <vt:lpstr>5.2 VP ellipsis (3)</vt:lpstr>
      <vt:lpstr>5.2 VP ellipsis (4)</vt:lpstr>
      <vt:lpstr>5.2 VP ellipsis (5)</vt:lpstr>
      <vt:lpstr>5.2 VP ellipsis (6)</vt:lpstr>
      <vt:lpstr>5.2 VP ellipsis (7)</vt:lpstr>
      <vt:lpstr>5.2 VP ellipsis (8)</vt:lpstr>
      <vt:lpstr>5.2 VP ellipsis (9)</vt:lpstr>
      <vt:lpstr>5.2 VP ellipsis (10)</vt:lpstr>
      <vt:lpstr>5.2 VP ellipsis (11)</vt:lpstr>
      <vt:lpstr>5.2 VP ellipsis (12)</vt:lpstr>
      <vt:lpstr>5.2 VP ellipsis (13)</vt:lpstr>
      <vt:lpstr>5.2 VP ellipsis (14)</vt:lpstr>
      <vt:lpstr>5. Extending the analysis (3)</vt:lpstr>
      <vt:lpstr>5.3 Pseudogapping (1)</vt:lpstr>
      <vt:lpstr>5.3 Pseudogapping (2)</vt:lpstr>
      <vt:lpstr>5.3 Pseudogapping (3)</vt:lpstr>
      <vt:lpstr>5.3 Pseudogapping (4)</vt:lpstr>
      <vt:lpstr>5.3 Pseudogapping (4b)</vt:lpstr>
      <vt:lpstr>5.3 Pseudogapping (5)</vt:lpstr>
      <vt:lpstr>5.3 Pseudogapping (6)</vt:lpstr>
      <vt:lpstr>5.3 Pseudogapping (7)</vt:lpstr>
      <vt:lpstr>5.3 Pseudogapping (8)</vt:lpstr>
      <vt:lpstr>5.3 Pseudogapping (9)</vt:lpstr>
      <vt:lpstr>5.3 Pseudogapping (10)</vt:lpstr>
      <vt:lpstr>5.3 Pseudogapping (11)</vt:lpstr>
      <vt:lpstr>5.3 Pseudogapping (12)</vt:lpstr>
      <vt:lpstr>5.3 Pseudogapping (13)</vt:lpstr>
      <vt:lpstr>5.3 Pseudogapping (14)</vt:lpstr>
      <vt:lpstr>5. Extending the analysis (4)</vt:lpstr>
      <vt:lpstr>5.4 British English do (1)</vt:lpstr>
      <vt:lpstr>5.4 British English do (2)</vt:lpstr>
      <vt:lpstr>5.4 British English do (3)</vt:lpstr>
      <vt:lpstr>5.4 British English do (4)</vt:lpstr>
      <vt:lpstr>5.4 British English do (5)</vt:lpstr>
      <vt:lpstr>5.4 British English do (6)</vt:lpstr>
      <vt:lpstr>5.4 British English do (7)</vt:lpstr>
      <vt:lpstr>5.4 British English do (8)</vt:lpstr>
      <vt:lpstr>5.4 British English do (9)</vt:lpstr>
      <vt:lpstr>5.4 British English do (10)</vt:lpstr>
      <vt:lpstr>5.4 British English do (11)</vt:lpstr>
      <vt:lpstr>5.4 British English do (12)</vt:lpstr>
      <vt:lpstr>5.4 British English do (13)</vt:lpstr>
      <vt:lpstr>5.4 British English do (14)</vt:lpstr>
      <vt:lpstr>5.4 British English do (15)</vt:lpstr>
      <vt:lpstr>5.4 British English do (16)</vt:lpstr>
      <vt:lpstr>5.4 British English do (17)</vt:lpstr>
      <vt:lpstr>5.4 British English do (18)</vt:lpstr>
      <vt:lpstr>5.4 British English do (19)</vt:lpstr>
      <vt:lpstr>5. Extending the analysis (5)</vt:lpstr>
      <vt:lpstr>You have the right to remain silent: Summing up</vt:lpstr>
      <vt:lpstr>Silence is golden: Summing up</vt:lpstr>
      <vt:lpstr>Silence is golden: Summing up</vt:lpstr>
      <vt:lpstr>“You have the right to remain silent”  The syntactic licensing of ellipsis</vt:lpstr>
    </vt:vector>
  </TitlesOfParts>
  <Company>kubrussel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have the right to remain silent” The syntactic licensing of ellipsis</dc:title>
  <dc:creator>p01514</dc:creator>
  <cp:lastModifiedBy>Lobke Aelbrecht</cp:lastModifiedBy>
  <cp:revision>305</cp:revision>
  <cp:lastPrinted>2010-05-25T15:21:47Z</cp:lastPrinted>
  <dcterms:created xsi:type="dcterms:W3CDTF">2010-07-28T14:26:47Z</dcterms:created>
  <dcterms:modified xsi:type="dcterms:W3CDTF">2010-07-28T14:56:20Z</dcterms:modified>
</cp:coreProperties>
</file>